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0"/>
  </p:handoutMasterIdLst>
  <p:sldIdLst>
    <p:sldId id="256" r:id="rId2"/>
    <p:sldId id="437" r:id="rId3"/>
    <p:sldId id="413" r:id="rId4"/>
    <p:sldId id="267" r:id="rId5"/>
    <p:sldId id="412" r:id="rId6"/>
    <p:sldId id="414" r:id="rId7"/>
    <p:sldId id="416" r:id="rId8"/>
    <p:sldId id="415" r:id="rId9"/>
    <p:sldId id="430" r:id="rId10"/>
    <p:sldId id="432" r:id="rId11"/>
    <p:sldId id="433" r:id="rId12"/>
    <p:sldId id="434" r:id="rId13"/>
    <p:sldId id="436" r:id="rId14"/>
    <p:sldId id="417" r:id="rId15"/>
    <p:sldId id="418" r:id="rId16"/>
    <p:sldId id="438" r:id="rId17"/>
    <p:sldId id="439" r:id="rId18"/>
    <p:sldId id="440" r:id="rId19"/>
    <p:sldId id="420" r:id="rId20"/>
    <p:sldId id="421" r:id="rId21"/>
    <p:sldId id="422" r:id="rId22"/>
    <p:sldId id="423" r:id="rId23"/>
    <p:sldId id="425" r:id="rId24"/>
    <p:sldId id="426" r:id="rId25"/>
    <p:sldId id="427" r:id="rId26"/>
    <p:sldId id="428" r:id="rId27"/>
    <p:sldId id="429" r:id="rId28"/>
    <p:sldId id="374" r:id="rId29"/>
  </p:sldIdLst>
  <p:sldSz cx="9144000" cy="6858000" type="screen4x3"/>
  <p:notesSz cx="9947275"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1905" userDrawn="1">
          <p15:clr>
            <a:srgbClr val="A4A3A4"/>
          </p15:clr>
        </p15:guide>
        <p15:guide id="5" pos="5307" userDrawn="1">
          <p15:clr>
            <a:srgbClr val="A4A3A4"/>
          </p15:clr>
        </p15:guide>
        <p15:guide id="6" pos="1633" userDrawn="1">
          <p15:clr>
            <a:srgbClr val="A4A3A4"/>
          </p15:clr>
        </p15:guide>
        <p15:guide id="7" pos="5488" userDrawn="1">
          <p15:clr>
            <a:srgbClr val="A4A3A4"/>
          </p15:clr>
        </p15:guide>
        <p15:guide id="8" orient="horz" pos="2478" userDrawn="1">
          <p15:clr>
            <a:srgbClr val="A4A3A4"/>
          </p15:clr>
        </p15:guide>
        <p15:guide id="9" orient="horz" pos="278" userDrawn="1">
          <p15:clr>
            <a:srgbClr val="A4A3A4"/>
          </p15:clr>
        </p15:guide>
        <p15:guide id="10" orient="horz" pos="4088" userDrawn="1">
          <p15:clr>
            <a:srgbClr val="A4A3A4"/>
          </p15:clr>
        </p15:guide>
        <p15:guide id="11"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0053A3"/>
    <a:srgbClr val="0055A2"/>
    <a:srgbClr val="0454A1"/>
    <a:srgbClr val="000000"/>
    <a:srgbClr val="0D0D0D"/>
    <a:srgbClr val="FFFFFF"/>
    <a:srgbClr val="7F7F7F"/>
    <a:srgbClr val="F5F5F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50000" autoAdjust="0"/>
  </p:normalViewPr>
  <p:slideViewPr>
    <p:cSldViewPr snapToGrid="0" showGuides="1">
      <p:cViewPr>
        <p:scale>
          <a:sx n="70" d="100"/>
          <a:sy n="70" d="100"/>
        </p:scale>
        <p:origin x="2448" y="144"/>
      </p:cViewPr>
      <p:guideLst>
        <p:guide orient="horz" pos="3974"/>
        <p:guide pos="1905"/>
        <p:guide pos="5307"/>
        <p:guide pos="1633"/>
        <p:guide pos="5488"/>
        <p:guide orient="horz" pos="2478"/>
        <p:guide orient="horz" pos="278"/>
        <p:guide orient="horz" pos="4088"/>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9E17BA7B-8FE9-47D9-BE07-3C68FB7E771D}" type="datetimeFigureOut">
              <a:rPr lang="zh-CN" altLang="en-US" smtClean="0"/>
              <a:t>17/5/30</a:t>
            </a:fld>
            <a:endParaRPr lang="zh-CN" altLang="en-US"/>
          </a:p>
        </p:txBody>
      </p:sp>
      <p:sp>
        <p:nvSpPr>
          <p:cNvPr id="4" name="页脚占位符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432DC69B-3789-420E-B5C8-81E161C99580}" type="slidenum">
              <a:rPr lang="zh-CN" altLang="en-US" smtClean="0"/>
              <a:t>‹#›</a:t>
            </a:fld>
            <a:endParaRPr lang="zh-CN" altLang="en-US"/>
          </a:p>
        </p:txBody>
      </p:sp>
    </p:spTree>
    <p:extLst>
      <p:ext uri="{BB962C8B-B14F-4D97-AF65-F5344CB8AC3E}">
        <p14:creationId xmlns:p14="http://schemas.microsoft.com/office/powerpoint/2010/main" val="176396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19BD867-EC77-4EFA-A289-DDCA9D6AD6DF}" type="datetimeFigureOut">
              <a:rPr lang="zh-CN" altLang="en-US"/>
              <a:pPr>
                <a:defRPr/>
              </a:pPr>
              <a:t>17/5/30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22E14AB-F9CD-4C5D-8160-F0EFEB8AF0BD}" type="slidenum">
              <a:rPr lang="zh-CN" altLang="en-US"/>
              <a:pPr>
                <a:defRPr/>
              </a:pPr>
              <a:t>‹#›</a:t>
            </a:fld>
            <a:endParaRPr lang="zh-CN" altLang="en-US"/>
          </a:p>
        </p:txBody>
      </p:sp>
    </p:spTree>
    <p:extLst>
      <p:ext uri="{BB962C8B-B14F-4D97-AF65-F5344CB8AC3E}">
        <p14:creationId xmlns:p14="http://schemas.microsoft.com/office/powerpoint/2010/main" val="12614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D9179C1-7DE4-4ACB-AF3C-609DE7BE18B1}" type="datetimeFigureOut">
              <a:rPr lang="zh-CN" altLang="en-US"/>
              <a:pPr>
                <a:defRPr/>
              </a:pPr>
              <a:t>17/5/30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B07AF5-4105-4593-AB8B-3B971CE4A214}" type="slidenum">
              <a:rPr lang="zh-CN" altLang="en-US"/>
              <a:pPr>
                <a:defRPr/>
              </a:pPr>
              <a:t>‹#›</a:t>
            </a:fld>
            <a:endParaRPr lang="zh-CN" altLang="en-US"/>
          </a:p>
        </p:txBody>
      </p:sp>
    </p:spTree>
    <p:extLst>
      <p:ext uri="{BB962C8B-B14F-4D97-AF65-F5344CB8AC3E}">
        <p14:creationId xmlns:p14="http://schemas.microsoft.com/office/powerpoint/2010/main" val="6273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8F52282-FE47-46BA-8395-07D5470448F4}" type="datetimeFigureOut">
              <a:rPr lang="zh-CN" altLang="en-US"/>
              <a:pPr>
                <a:defRPr/>
              </a:pPr>
              <a:t>17/5/30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CA54ED5-2F0E-4E13-8640-C19CD82B94B6}" type="slidenum">
              <a:rPr lang="zh-CN" altLang="en-US"/>
              <a:pPr>
                <a:defRPr/>
              </a:pPr>
              <a:t>‹#›</a:t>
            </a:fld>
            <a:endParaRPr lang="zh-CN" altLang="en-US"/>
          </a:p>
        </p:txBody>
      </p:sp>
    </p:spTree>
    <p:extLst>
      <p:ext uri="{BB962C8B-B14F-4D97-AF65-F5344CB8AC3E}">
        <p14:creationId xmlns:p14="http://schemas.microsoft.com/office/powerpoint/2010/main" val="27044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152779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3137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C9B30EE-E941-4621-9473-82E0E9D8A2CE}" type="datetimeFigureOut">
              <a:rPr lang="zh-CN" altLang="en-US"/>
              <a:pPr>
                <a:defRPr/>
              </a:pPr>
              <a:t>17/5/30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2D3B5C7-8DAD-4A63-A233-7CC666E3B8B3}" type="slidenum">
              <a:rPr lang="zh-CN" altLang="en-US"/>
              <a:pPr>
                <a:defRPr/>
              </a:pPr>
              <a:t>‹#›</a:t>
            </a:fld>
            <a:endParaRPr lang="zh-CN" altLang="en-US"/>
          </a:p>
        </p:txBody>
      </p:sp>
    </p:spTree>
    <p:extLst>
      <p:ext uri="{BB962C8B-B14F-4D97-AF65-F5344CB8AC3E}">
        <p14:creationId xmlns:p14="http://schemas.microsoft.com/office/powerpoint/2010/main" val="8562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FA653A5-36A4-4538-A116-08027497ECBE}" type="datetimeFigureOut">
              <a:rPr lang="zh-CN" altLang="en-US"/>
              <a:pPr>
                <a:defRPr/>
              </a:pPr>
              <a:t>17/5/30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CF5AFEC-B6AF-4BB4-B400-EE42C4E2DB06}" type="slidenum">
              <a:rPr lang="zh-CN" altLang="en-US"/>
              <a:pPr>
                <a:defRPr/>
              </a:pPr>
              <a:t>‹#›</a:t>
            </a:fld>
            <a:endParaRPr lang="zh-CN" altLang="en-US"/>
          </a:p>
        </p:txBody>
      </p:sp>
    </p:spTree>
    <p:extLst>
      <p:ext uri="{BB962C8B-B14F-4D97-AF65-F5344CB8AC3E}">
        <p14:creationId xmlns:p14="http://schemas.microsoft.com/office/powerpoint/2010/main" val="88521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58B32A-E14E-4F46-A97B-1B640624D545}" type="datetimeFigureOut">
              <a:rPr lang="zh-CN" altLang="en-US"/>
              <a:pPr>
                <a:defRPr/>
              </a:pPr>
              <a:t>17/5/30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25A654-9D40-47DE-B266-E2DE46C0FAFE}" type="slidenum">
              <a:rPr lang="zh-CN" altLang="en-US"/>
              <a:pPr>
                <a:defRPr/>
              </a:pPr>
              <a:t>‹#›</a:t>
            </a:fld>
            <a:endParaRPr lang="zh-CN" altLang="en-US"/>
          </a:p>
        </p:txBody>
      </p:sp>
    </p:spTree>
    <p:extLst>
      <p:ext uri="{BB962C8B-B14F-4D97-AF65-F5344CB8AC3E}">
        <p14:creationId xmlns:p14="http://schemas.microsoft.com/office/powerpoint/2010/main" val="23753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3B46AF-B1C6-49D8-B78C-20DE805D55F9}" type="datetimeFigureOut">
              <a:rPr lang="zh-CN" altLang="en-US"/>
              <a:pPr>
                <a:defRPr/>
              </a:pPr>
              <a:t>17/5/30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33E534-2252-4B82-840D-5E2C1C8100A0}" type="slidenum">
              <a:rPr lang="zh-CN" altLang="en-US"/>
              <a:pPr>
                <a:defRPr/>
              </a:pPr>
              <a:t>‹#›</a:t>
            </a:fld>
            <a:endParaRPr lang="zh-CN" altLang="en-US"/>
          </a:p>
        </p:txBody>
      </p:sp>
    </p:spTree>
    <p:extLst>
      <p:ext uri="{BB962C8B-B14F-4D97-AF65-F5344CB8AC3E}">
        <p14:creationId xmlns:p14="http://schemas.microsoft.com/office/powerpoint/2010/main" val="31878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229B36-5F04-49B2-A735-6317E359AAC3}" type="datetimeFigureOut">
              <a:rPr lang="zh-CN" altLang="en-US"/>
              <a:pPr>
                <a:defRPr/>
              </a:pPr>
              <a:t>17/5/30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83DA42-4655-4927-807D-25F0C51E9F93}" type="slidenum">
              <a:rPr lang="zh-CN" altLang="en-US"/>
              <a:pPr>
                <a:defRPr/>
              </a:pPr>
              <a:t>‹#›</a:t>
            </a:fld>
            <a:endParaRPr lang="zh-CN" altLang="en-US"/>
          </a:p>
        </p:txBody>
      </p:sp>
    </p:spTree>
    <p:extLst>
      <p:ext uri="{BB962C8B-B14F-4D97-AF65-F5344CB8AC3E}">
        <p14:creationId xmlns:p14="http://schemas.microsoft.com/office/powerpoint/2010/main" val="4761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6F49F49-2691-4C4E-9797-17CFE5B5903C}" type="datetimeFigureOut">
              <a:rPr lang="zh-CN" altLang="en-US"/>
              <a:pPr>
                <a:defRPr/>
              </a:pPr>
              <a:t>17/5/30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E9B089E-D1B1-485B-B5A6-76D5F2BD1C61}" type="slidenum">
              <a:rPr lang="zh-CN" altLang="en-US"/>
              <a:pPr>
                <a:defRPr/>
              </a:pPr>
              <a:t>‹#›</a:t>
            </a:fld>
            <a:endParaRPr lang="zh-CN" altLang="en-US"/>
          </a:p>
        </p:txBody>
      </p:sp>
    </p:spTree>
    <p:extLst>
      <p:ext uri="{BB962C8B-B14F-4D97-AF65-F5344CB8AC3E}">
        <p14:creationId xmlns:p14="http://schemas.microsoft.com/office/powerpoint/2010/main" val="18997532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642EF4C-7397-4B1A-9F25-12CBF099318A}" type="datetimeFigureOut">
              <a:rPr lang="zh-CN" altLang="en-US"/>
              <a:pPr>
                <a:defRPr/>
              </a:pPr>
              <a:t>17/5/30</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629B727-B1F6-49A3-A6A6-D12578711D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25" r:id="rId2"/>
    <p:sldLayoutId id="214748382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oleObject" Target="../embeddings/oleObject1.bin"/><Relationship Id="rId5" Type="http://schemas.openxmlformats.org/officeDocument/2006/relationships/image" Target="../media/image19.wmf"/><Relationship Id="rId6" Type="http://schemas.openxmlformats.org/officeDocument/2006/relationships/oleObject" Target="../embeddings/oleObject2.bin"/><Relationship Id="rId7" Type="http://schemas.openxmlformats.org/officeDocument/2006/relationships/image" Target="../media/image20.wmf"/><Relationship Id="rId8" Type="http://schemas.openxmlformats.org/officeDocument/2006/relationships/oleObject" Target="../embeddings/oleObject3.bin"/><Relationship Id="rId9" Type="http://schemas.openxmlformats.org/officeDocument/2006/relationships/image" Target="../media/image21.w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09183" y="3314850"/>
            <a:ext cx="9144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钢框架梁柱节点抗震性能研究</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29" name="文本框 143"/>
          <p:cNvSpPr txBox="1">
            <a:spLocks noChangeArrowheads="1"/>
          </p:cNvSpPr>
          <p:nvPr/>
        </p:nvSpPr>
        <p:spPr bwMode="auto">
          <a:xfrm>
            <a:off x="5574723" y="6311590"/>
            <a:ext cx="3276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指导老师：孙飞飞 教授</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43"/>
          <p:cNvSpPr txBox="1">
            <a:spLocks noChangeArrowheads="1"/>
          </p:cNvSpPr>
          <p:nvPr/>
        </p:nvSpPr>
        <p:spPr bwMode="auto">
          <a:xfrm>
            <a:off x="5334000" y="5752307"/>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a:t>
            </a: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：唐志明</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documents and settings\administrator\application data\360se6\User Data\temp\20080307150607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06" y="1897044"/>
            <a:ext cx="739531" cy="71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33"/>
          <p:cNvSpPr txBox="1">
            <a:spLocks noChangeArrowheads="1"/>
          </p:cNvSpPr>
          <p:nvPr/>
        </p:nvSpPr>
        <p:spPr bwMode="auto">
          <a:xfrm>
            <a:off x="1064525" y="1893961"/>
            <a:ext cx="77867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同济大学</a:t>
            </a:r>
            <a:r>
              <a:rPr lang="en-US" altLang="zh-CN"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2015</a:t>
            </a:r>
            <a:r>
              <a:rPr lang="zh-CN" altLang="en-US"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级硕士研究生开题答辩</a:t>
            </a:r>
            <a:endParaRPr lang="en-US" altLang="zh-CN" sz="32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right)">
                                      <p:cBhvr>
                                        <p:cTn id="11" dur="500"/>
                                        <p:tgtEl>
                                          <p:spTgt spid="133"/>
                                        </p:tgtEl>
                                      </p:cBhvr>
                                    </p:animEffect>
                                  </p:childTnLst>
                                </p:cTn>
                              </p:par>
                              <p:par>
                                <p:cTn id="12" presetID="53" presetClass="entr" presetSubtype="16"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2228"/>
                                        </p:tgtEl>
                                        <p:attrNameLst>
                                          <p:attrName>style.visibility</p:attrName>
                                        </p:attrNameLst>
                                      </p:cBhvr>
                                      <p:to>
                                        <p:strVal val="visible"/>
                                      </p:to>
                                    </p:set>
                                    <p:anim calcmode="lin" valueType="num">
                                      <p:cBhvr>
                                        <p:cTn id="26" dur="500" fill="hold"/>
                                        <p:tgtEl>
                                          <p:spTgt spid="52228"/>
                                        </p:tgtEl>
                                        <p:attrNameLst>
                                          <p:attrName>ppt_w</p:attrName>
                                        </p:attrNameLst>
                                      </p:cBhvr>
                                      <p:tavLst>
                                        <p:tav tm="0">
                                          <p:val>
                                            <p:fltVal val="0"/>
                                          </p:val>
                                        </p:tav>
                                        <p:tav tm="100000">
                                          <p:val>
                                            <p:strVal val="#ppt_w"/>
                                          </p:val>
                                        </p:tav>
                                      </p:tavLst>
                                    </p:anim>
                                    <p:anim calcmode="lin" valueType="num">
                                      <p:cBhvr>
                                        <p:cTn id="27" dur="500" fill="hold"/>
                                        <p:tgtEl>
                                          <p:spTgt spid="52228"/>
                                        </p:tgtEl>
                                        <p:attrNameLst>
                                          <p:attrName>ppt_h</p:attrName>
                                        </p:attrNameLst>
                                      </p:cBhvr>
                                      <p:tavLst>
                                        <p:tav tm="0">
                                          <p:val>
                                            <p:fltVal val="0"/>
                                          </p:val>
                                        </p:tav>
                                        <p:tav tm="100000">
                                          <p:val>
                                            <p:strVal val="#ppt_h"/>
                                          </p:val>
                                        </p:tav>
                                      </p:tavLst>
                                    </p:anim>
                                    <p:animEffect transition="in" filter="fade">
                                      <p:cBhvr>
                                        <p:cTn id="28" dur="500"/>
                                        <p:tgtEl>
                                          <p:spTgt spid="5222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2229"/>
                                        </p:tgtEl>
                                        <p:attrNameLst>
                                          <p:attrName>style.visibility</p:attrName>
                                        </p:attrNameLst>
                                      </p:cBhvr>
                                      <p:to>
                                        <p:strVal val="visible"/>
                                      </p:to>
                                    </p:set>
                                    <p:anim calcmode="lin" valueType="num">
                                      <p:cBhvr>
                                        <p:cTn id="36" dur="500" fill="hold"/>
                                        <p:tgtEl>
                                          <p:spTgt spid="52229"/>
                                        </p:tgtEl>
                                        <p:attrNameLst>
                                          <p:attrName>ppt_w</p:attrName>
                                        </p:attrNameLst>
                                      </p:cBhvr>
                                      <p:tavLst>
                                        <p:tav tm="0">
                                          <p:val>
                                            <p:fltVal val="0"/>
                                          </p:val>
                                        </p:tav>
                                        <p:tav tm="100000">
                                          <p:val>
                                            <p:strVal val="#ppt_w"/>
                                          </p:val>
                                        </p:tav>
                                      </p:tavLst>
                                    </p:anim>
                                    <p:anim calcmode="lin" valueType="num">
                                      <p:cBhvr>
                                        <p:cTn id="37" dur="500" fill="hold"/>
                                        <p:tgtEl>
                                          <p:spTgt spid="52229"/>
                                        </p:tgtEl>
                                        <p:attrNameLst>
                                          <p:attrName>ppt_h</p:attrName>
                                        </p:attrNameLst>
                                      </p:cBhvr>
                                      <p:tavLst>
                                        <p:tav tm="0">
                                          <p:val>
                                            <p:fltVal val="0"/>
                                          </p:val>
                                        </p:tav>
                                        <p:tav tm="100000">
                                          <p:val>
                                            <p:strVal val="#ppt_h"/>
                                          </p:val>
                                        </p:tav>
                                      </p:tavLst>
                                    </p:anim>
                                    <p:animEffect transition="in" filter="fade">
                                      <p:cBhvr>
                                        <p:cTn id="38"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P spid="52229" grpId="0"/>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微观机理模型</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1908325" y="2301862"/>
            <a:ext cx="5962677" cy="67980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系统</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地发展了退化</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有效塑性应变模型（</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DSPS</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）和</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循环空穴扩张模型</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CVGM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）以预测</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低周往复荷载</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作用下的</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断裂</a:t>
            </a:r>
            <a:endPar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1549550"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a:solidFill>
                  <a:schemeClr val="bg1"/>
                </a:solidFill>
                <a:latin typeface="微软雅黑" panose="020B0503020204020204" pitchFamily="34" charset="-122"/>
                <a:ea typeface="微软雅黑" panose="020B0503020204020204" pitchFamily="34" charset="-122"/>
              </a:rPr>
              <a:t>Chi</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err="1" smtClean="0">
                <a:solidFill>
                  <a:schemeClr val="bg1"/>
                </a:solidFill>
                <a:latin typeface="微软雅黑" panose="020B0503020204020204" pitchFamily="34" charset="-122"/>
                <a:ea typeface="微软雅黑" panose="020B0503020204020204" pitchFamily="34" charset="-122"/>
              </a:rPr>
              <a:t>Kanvinde</a:t>
            </a:r>
            <a:r>
              <a:rPr lang="zh-CN" altLang="en-US" b="1" dirty="0" smtClean="0">
                <a:solidFill>
                  <a:schemeClr val="bg1"/>
                </a:solidFill>
                <a:latin typeface="微软雅黑" panose="020B0503020204020204" pitchFamily="34" charset="-122"/>
                <a:ea typeface="微软雅黑" panose="020B0503020204020204" pitchFamily="34" charset="-122"/>
              </a:rPr>
              <a:t>等</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1937899" y="3782048"/>
            <a:ext cx="5962676" cy="380873"/>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采用缺口圆棒试样标定</a:t>
            </a:r>
            <a:r>
              <a:rPr lang="en-US" altLang="zh-CN" sz="1500" b="1" dirty="0" smtClean="0">
                <a:solidFill>
                  <a:srgbClr val="FF0000">
                    <a:alpha val="75000"/>
                  </a:srgbClr>
                </a:solidFill>
                <a:latin typeface="微软雅黑" panose="020B0503020204020204" pitchFamily="34" charset="-122"/>
                <a:ea typeface="微软雅黑" panose="020B0503020204020204" pitchFamily="34" charset="-122"/>
              </a:rPr>
              <a:t>CVGM</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模型和</a:t>
            </a:r>
            <a:r>
              <a:rPr lang="en-US" altLang="zh-CN" sz="1500" b="1" dirty="0">
                <a:solidFill>
                  <a:srgbClr val="FF0000">
                    <a:alpha val="75000"/>
                  </a:srgbClr>
                </a:solidFill>
                <a:latin typeface="微软雅黑" panose="020B0503020204020204" pitchFamily="34" charset="-122"/>
                <a:ea typeface="微软雅黑" panose="020B0503020204020204" pitchFamily="34" charset="-122"/>
              </a:rPr>
              <a:t>DSPS</a:t>
            </a:r>
            <a:r>
              <a:rPr lang="zh-CN" altLang="en-US" sz="1500" b="1" dirty="0" smtClean="0">
                <a:solidFill>
                  <a:srgbClr val="FF0000">
                    <a:alpha val="75000"/>
                  </a:srgbClr>
                </a:solidFill>
                <a:latin typeface="微软雅黑" panose="020B0503020204020204" pitchFamily="34" charset="-122"/>
                <a:ea typeface="微软雅黑" panose="020B0503020204020204" pitchFamily="34" charset="-122"/>
              </a:rPr>
              <a:t>模型</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的韧性参数</a:t>
            </a:r>
            <a:endPar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549554" y="3422048"/>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Kanvinde</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err="1">
                <a:solidFill>
                  <a:schemeClr val="bg1"/>
                </a:solidFill>
                <a:latin typeface="微软雅黑" panose="020B0503020204020204" pitchFamily="34" charset="-122"/>
                <a:ea typeface="微软雅黑" panose="020B0503020204020204" pitchFamily="34" charset="-122"/>
              </a:rPr>
              <a:t>Deierlein</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1" name="文本框 25"/>
          <p:cNvSpPr txBox="1"/>
          <p:nvPr/>
        </p:nvSpPr>
        <p:spPr>
          <a:xfrm>
            <a:off x="1908327" y="4935502"/>
            <a:ext cx="5962675"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提出了一种基于微观损伤力学模型的</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数值方法</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，用于预测焊接梁柱节点在单调荷载和超低周循环荷载作用下的</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裂纹起始和扩展</a:t>
            </a:r>
            <a:r>
              <a:rPr lang="zh-CN" altLang="en-US" sz="1500" b="1" dirty="0" smtClean="0">
                <a:solidFill>
                  <a:srgbClr val="FF0000">
                    <a:alpha val="75000"/>
                  </a:srgbClr>
                </a:solidFill>
                <a:latin typeface="微软雅黑" panose="020B0503020204020204" pitchFamily="34" charset="-122"/>
                <a:ea typeface="微软雅黑" panose="020B0503020204020204" pitchFamily="34" charset="-122"/>
              </a:rPr>
              <a:t>行为</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1549552" y="461087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a:solidFill>
                  <a:schemeClr val="bg1"/>
                </a:solidFill>
                <a:latin typeface="微软雅黑" panose="020B0503020204020204" pitchFamily="34" charset="-122"/>
                <a:ea typeface="微软雅黑" panose="020B0503020204020204" pitchFamily="34" charset="-122"/>
              </a:rPr>
              <a:t>Wang</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792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微观机理模型</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35544" y="2264093"/>
            <a:ext cx="5962677"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以</a:t>
            </a:r>
            <a:r>
              <a:rPr lang="en-US" altLang="zh-CN" sz="1500" b="1" dirty="0">
                <a:solidFill>
                  <a:srgbClr val="FF0000">
                    <a:alpha val="75000"/>
                  </a:srgbClr>
                </a:solidFill>
                <a:latin typeface="微软雅黑" panose="020B0503020204020204" pitchFamily="34" charset="-122"/>
                <a:ea typeface="微软雅黑" panose="020B0503020204020204" pitchFamily="34" charset="-122"/>
              </a:rPr>
              <a:t>T </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形焊接件</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为材料试件，对</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Q345</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钢材</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母材、焊缝金属和热影响区</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三种材料的微观断裂</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机理模型</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DSPS</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和</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CVGM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韧性参数</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进行了标定，并在钢结构焊接节点的</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延性启裂预测</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中得到了一定的应用</a:t>
            </a:r>
          </a:p>
        </p:txBody>
      </p:sp>
      <p:sp>
        <p:nvSpPr>
          <p:cNvPr id="76" name="矩形 75"/>
          <p:cNvSpPr/>
          <p:nvPr/>
        </p:nvSpPr>
        <p:spPr bwMode="auto">
          <a:xfrm>
            <a:off x="476769" y="1939466"/>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廖芳芳</a:t>
            </a:r>
          </a:p>
        </p:txBody>
      </p:sp>
      <p:sp>
        <p:nvSpPr>
          <p:cNvPr id="77" name="文本框 18"/>
          <p:cNvSpPr txBox="1"/>
          <p:nvPr/>
        </p:nvSpPr>
        <p:spPr>
          <a:xfrm>
            <a:off x="835545" y="3769744"/>
            <a:ext cx="5962676"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编写</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ABAQUS</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子程序</a:t>
            </a:r>
            <a:r>
              <a:rPr lang="en-US" altLang="zh-CN" sz="1500" b="1" dirty="0">
                <a:solidFill>
                  <a:srgbClr val="FF0000">
                    <a:alpha val="75000"/>
                  </a:srgbClr>
                </a:solidFill>
                <a:latin typeface="微软雅黑" panose="020B0503020204020204" pitchFamily="34" charset="-122"/>
                <a:ea typeface="微软雅黑" panose="020B0503020204020204" pitchFamily="34" charset="-122"/>
              </a:rPr>
              <a:t>USDFLD</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实现了</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CVGM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模型和有限元模型的结合，并利用已有的普通强度钢框架梁柱节点低周往复荷载试验对</a:t>
            </a:r>
            <a:r>
              <a:rPr lang="en-US" altLang="zh-CN" sz="1500" b="1" dirty="0">
                <a:solidFill>
                  <a:srgbClr val="FF0000">
                    <a:alpha val="75000"/>
                  </a:srgbClr>
                </a:solidFill>
                <a:latin typeface="微软雅黑" panose="020B0503020204020204" pitchFamily="34" charset="-122"/>
                <a:ea typeface="微软雅黑" panose="020B0503020204020204" pitchFamily="34" charset="-122"/>
              </a:rPr>
              <a:t>CVGM</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模型</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的准确性进行了验证</a:t>
            </a:r>
          </a:p>
        </p:txBody>
      </p:sp>
      <p:sp>
        <p:nvSpPr>
          <p:cNvPr id="78" name="矩形 77"/>
          <p:cNvSpPr/>
          <p:nvPr/>
        </p:nvSpPr>
        <p:spPr bwMode="auto">
          <a:xfrm>
            <a:off x="447200" y="3409744"/>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周晖</a:t>
            </a:r>
          </a:p>
        </p:txBody>
      </p:sp>
      <p:sp>
        <p:nvSpPr>
          <p:cNvPr id="79" name="文本框 20"/>
          <p:cNvSpPr txBox="1"/>
          <p:nvPr/>
        </p:nvSpPr>
        <p:spPr>
          <a:xfrm>
            <a:off x="835543" y="5268712"/>
            <a:ext cx="5962677"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得到了</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低碳多元高强结构钢</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（屈服强度</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900MPa</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500" b="1" dirty="0">
                <a:solidFill>
                  <a:srgbClr val="FF0000">
                    <a:alpha val="75000"/>
                  </a:srgbClr>
                </a:solidFill>
                <a:latin typeface="微软雅黑" panose="020B0503020204020204" pitchFamily="34" charset="-122"/>
                <a:ea typeface="微软雅黑" panose="020B0503020204020204" pitchFamily="34" charset="-122"/>
              </a:rPr>
              <a:t>对接和角接</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两类焊接接头的</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S-N</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曲线和疲劳强度</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476770" y="4908712"/>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宋绪丁</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611"/>
          <a:stretch/>
        </p:blipFill>
        <p:spPr bwMode="auto">
          <a:xfrm>
            <a:off x="6908580" y="4949317"/>
            <a:ext cx="2235420" cy="128184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descr="C:\Users\bob\AppData\Roaming\Tencent\Users\605080281\QQ\WinTemp\RichOle\ASCKL}SLB`XTJV5FR$)%{QF.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62" r="8922"/>
          <a:stretch/>
        </p:blipFill>
        <p:spPr bwMode="auto">
          <a:xfrm>
            <a:off x="7066580" y="1766605"/>
            <a:ext cx="1919420" cy="163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00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par>
                                <p:cTn id="30" presetID="10" presetClass="entr" presetSubtype="0"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10936"/>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摩擦型转动耗能节点</a:t>
            </a:r>
            <a:endParaRPr lang="zh-CN" altLang="en-US" sz="20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4621843" y="1841842"/>
            <a:ext cx="2968666" cy="1959289"/>
            <a:chOff x="5765664" y="0"/>
            <a:chExt cx="2944304" cy="1800000"/>
          </a:xfrm>
        </p:grpSpPr>
        <p:sp>
          <p:nvSpPr>
            <p:cNvPr id="44" name="等腰三角形 43"/>
            <p:cNvSpPr/>
            <p:nvPr/>
          </p:nvSpPr>
          <p:spPr>
            <a:xfrm rot="16200000">
              <a:off x="5167816" y="597848"/>
              <a:ext cx="1800000" cy="604304"/>
            </a:xfrm>
            <a:prstGeom prst="triangle">
              <a:avLst>
                <a:gd name="adj" fmla="val 66425"/>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a:spLocks noChangeArrowheads="1"/>
            </p:cNvSpPr>
            <p:nvPr/>
          </p:nvSpPr>
          <p:spPr bwMode="auto">
            <a:xfrm>
              <a:off x="6369968" y="1440000"/>
              <a:ext cx="2340000" cy="360000"/>
            </a:xfrm>
            <a:prstGeom prst="rect">
              <a:avLst/>
            </a:prstGeom>
            <a:solidFill>
              <a:srgbClr val="0053A3"/>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Douglas</a:t>
              </a:r>
              <a:endParaRPr lang="en-US" altLang="zh-CN" sz="1100" dirty="0">
                <a:solidFill>
                  <a:schemeClr val="bg1"/>
                </a:solidFill>
              </a:endParaRPr>
            </a:p>
          </p:txBody>
        </p:sp>
      </p:grpSp>
      <p:grpSp>
        <p:nvGrpSpPr>
          <p:cNvPr id="55" name="组合 54"/>
          <p:cNvGrpSpPr/>
          <p:nvPr/>
        </p:nvGrpSpPr>
        <p:grpSpPr>
          <a:xfrm>
            <a:off x="1428495" y="3902352"/>
            <a:ext cx="3172204" cy="1950955"/>
            <a:chOff x="2806081" y="1011600"/>
            <a:chExt cx="2940886" cy="1800000"/>
          </a:xfrm>
        </p:grpSpPr>
        <p:sp>
          <p:nvSpPr>
            <p:cNvPr id="56" name="等腰三角形 55"/>
            <p:cNvSpPr/>
            <p:nvPr/>
          </p:nvSpPr>
          <p:spPr>
            <a:xfrm rot="5400000" flipH="1">
              <a:off x="4544815" y="1609448"/>
              <a:ext cx="1799999" cy="604304"/>
            </a:xfrm>
            <a:prstGeom prst="triangle">
              <a:avLst>
                <a:gd name="adj" fmla="val 59598"/>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53"/>
            <p:cNvSpPr>
              <a:spLocks noChangeArrowheads="1"/>
            </p:cNvSpPr>
            <p:nvPr/>
          </p:nvSpPr>
          <p:spPr bwMode="auto">
            <a:xfrm>
              <a:off x="2806081" y="2451600"/>
              <a:ext cx="2340000" cy="360000"/>
            </a:xfrm>
            <a:prstGeom prst="rect">
              <a:avLst/>
            </a:prstGeom>
            <a:solidFill>
              <a:srgbClr val="0053A3"/>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err="1">
                  <a:solidFill>
                    <a:schemeClr val="bg1"/>
                  </a:solidFill>
                  <a:latin typeface="微软雅黑" panose="020B0503020204020204" pitchFamily="34" charset="-122"/>
                  <a:ea typeface="微软雅黑" panose="020B0503020204020204" pitchFamily="34" charset="-122"/>
                </a:rPr>
                <a:t>Morgen</a:t>
              </a:r>
              <a:endParaRPr lang="en-US" altLang="zh-CN" sz="1100" dirty="0">
                <a:solidFill>
                  <a:schemeClr val="bg1"/>
                </a:solidFill>
              </a:endParaRPr>
            </a:p>
          </p:txBody>
        </p:sp>
      </p:grpSp>
      <p:sp>
        <p:nvSpPr>
          <p:cNvPr id="98"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p>
            <a:pPr algn="ctr" eaLnBrk="1" hangingPunct="1"/>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0" name="椭圆 99"/>
          <p:cNvSpPr/>
          <p:nvPr/>
        </p:nvSpPr>
        <p:spPr>
          <a:xfrm>
            <a:off x="4401580" y="2395827"/>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01" name="椭圆 100"/>
          <p:cNvSpPr/>
          <p:nvPr/>
        </p:nvSpPr>
        <p:spPr>
          <a:xfrm>
            <a:off x="4408567" y="4524778"/>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a:stCxn id="100" idx="4"/>
            <a:endCxn id="101" idx="0"/>
          </p:cNvCxnSpPr>
          <p:nvPr/>
        </p:nvCxnSpPr>
        <p:spPr>
          <a:xfrm>
            <a:off x="4599580" y="2791827"/>
            <a:ext cx="6987" cy="17329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0" idx="0"/>
          </p:cNvCxnSpPr>
          <p:nvPr/>
        </p:nvCxnSpPr>
        <p:spPr>
          <a:xfrm flipV="1">
            <a:off x="4599580" y="1704435"/>
            <a:ext cx="0" cy="691392"/>
          </a:xfrm>
          <a:prstGeom prst="line">
            <a:avLst/>
          </a:prstGeom>
          <a:ln w="28575">
            <a:solidFill>
              <a:srgbClr val="0055A2"/>
            </a:solidFill>
          </a:ln>
        </p:spPr>
        <p:style>
          <a:lnRef idx="1">
            <a:schemeClr val="accent1"/>
          </a:lnRef>
          <a:fillRef idx="0">
            <a:schemeClr val="accent1"/>
          </a:fillRef>
          <a:effectRef idx="0">
            <a:schemeClr val="accent1"/>
          </a:effectRef>
          <a:fontRef idx="minor">
            <a:schemeClr val="tx1"/>
          </a:fontRef>
        </p:style>
      </p:cxnSp>
      <p:sp>
        <p:nvSpPr>
          <p:cNvPr id="123"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a:spLocks noChangeAspect="1"/>
          </p:cNvSpPr>
          <p:nvPr/>
        </p:nvSpPr>
        <p:spPr>
          <a:xfrm>
            <a:off x="5053449" y="4567726"/>
            <a:ext cx="2520664" cy="473504"/>
          </a:xfrm>
          <a:prstGeom prst="rect">
            <a:avLst/>
          </a:prstGeom>
          <a:solidFill>
            <a:srgbClr val="0053A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1600" b="1" dirty="0">
                <a:solidFill>
                  <a:schemeClr val="bg1"/>
                </a:solidFill>
                <a:latin typeface="Arial" panose="020B0604020202020204" pitchFamily="34" charset="0"/>
                <a:ea typeface="微软雅黑" panose="020B0503020204020204" pitchFamily="34" charset="-122"/>
              </a:rPr>
              <a:t>摩擦转动耗能节点</a:t>
            </a:r>
          </a:p>
        </p:txBody>
      </p:sp>
      <p:sp>
        <p:nvSpPr>
          <p:cNvPr id="35" name="矩形 34"/>
          <p:cNvSpPr>
            <a:spLocks noChangeAspect="1"/>
          </p:cNvSpPr>
          <p:nvPr/>
        </p:nvSpPr>
        <p:spPr>
          <a:xfrm>
            <a:off x="1422627" y="2417725"/>
            <a:ext cx="2826183" cy="403761"/>
          </a:xfrm>
          <a:prstGeom prst="rect">
            <a:avLst/>
          </a:prstGeom>
          <a:solidFill>
            <a:srgbClr val="0053A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1600" b="1" dirty="0">
                <a:solidFill>
                  <a:schemeClr val="bg1"/>
                </a:solidFill>
                <a:latin typeface="Arial" panose="020B0604020202020204" pitchFamily="34" charset="0"/>
                <a:ea typeface="微软雅黑" panose="020B0503020204020204" pitchFamily="34" charset="-122"/>
              </a:rPr>
              <a:t>长孔螺栓</a:t>
            </a:r>
            <a:r>
              <a:rPr lang="zh-CN" altLang="en-US" sz="1600" b="1" dirty="0" smtClean="0">
                <a:solidFill>
                  <a:schemeClr val="bg1"/>
                </a:solidFill>
                <a:latin typeface="Arial" panose="020B0604020202020204" pitchFamily="34" charset="0"/>
                <a:ea typeface="微软雅黑" panose="020B0503020204020204" pitchFamily="34" charset="-122"/>
              </a:rPr>
              <a:t>节点（</a:t>
            </a:r>
            <a:r>
              <a:rPr lang="en-US" altLang="zh-CN" sz="1600" b="1" dirty="0" smtClean="0">
                <a:solidFill>
                  <a:schemeClr val="bg1"/>
                </a:solidFill>
                <a:latin typeface="Arial" panose="020B0604020202020204" pitchFamily="34" charset="0"/>
                <a:ea typeface="微软雅黑" panose="020B0503020204020204" pitchFamily="34" charset="-122"/>
              </a:rPr>
              <a:t>SBC</a:t>
            </a:r>
            <a:r>
              <a:rPr lang="zh-CN" altLang="en-US" sz="1600" b="1" dirty="0" smtClean="0">
                <a:solidFill>
                  <a:schemeClr val="bg1"/>
                </a:solidFill>
                <a:latin typeface="Arial" panose="020B0604020202020204" pitchFamily="34" charset="0"/>
                <a:ea typeface="微软雅黑" panose="020B0503020204020204" pitchFamily="34" charset="-122"/>
              </a:rPr>
              <a:t>）</a:t>
            </a:r>
            <a:endParaRPr lang="zh-CN" altLang="en-US" sz="1600" b="1" dirty="0">
              <a:solidFill>
                <a:schemeClr val="bg1"/>
              </a:solidFill>
              <a:latin typeface="Arial" panose="020B0604020202020204" pitchFamily="34" charset="0"/>
              <a:ea typeface="微软雅黑" panose="020B0503020204020204" pitchFamily="34" charset="-122"/>
            </a:endParaRPr>
          </a:p>
        </p:txBody>
      </p:sp>
      <p:pic>
        <p:nvPicPr>
          <p:cNvPr id="7169" name="Picture 1" descr="C:\Users\bob\AppData\Roaming\Tencent\Users\2909073359\QQ\WinTemp\RichOle\YBFTVIVJGVYVWM70XOX5F5I.png"/>
          <p:cNvPicPr>
            <a:picLocks noChangeAspect="1" noChangeArrowheads="1"/>
          </p:cNvPicPr>
          <p:nvPr/>
        </p:nvPicPr>
        <p:blipFill rotWithShape="1">
          <a:blip r:embed="rId3">
            <a:extLst>
              <a:ext uri="{28A0092B-C50C-407E-A947-70E740481C1C}">
                <a14:useLocalDpi xmlns:a14="http://schemas.microsoft.com/office/drawing/2010/main" val="0"/>
              </a:ext>
            </a:extLst>
          </a:blip>
          <a:srcRect l="3400" t="2714"/>
          <a:stretch/>
        </p:blipFill>
        <p:spPr bwMode="auto">
          <a:xfrm>
            <a:off x="5223852" y="1841841"/>
            <a:ext cx="2366657" cy="158651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QQ截图20151116151139"/>
          <p:cNvPicPr>
            <a:picLocks noChangeAspect="1" noChangeArrowheads="1"/>
          </p:cNvPicPr>
          <p:nvPr/>
        </p:nvPicPr>
        <p:blipFill rotWithShape="1">
          <a:blip r:embed="rId4">
            <a:extLst>
              <a:ext uri="{28A0092B-C50C-407E-A947-70E740481C1C}">
                <a14:useLocalDpi xmlns:a14="http://schemas.microsoft.com/office/drawing/2010/main" val="0"/>
              </a:ext>
            </a:extLst>
          </a:blip>
          <a:srcRect r="34365"/>
          <a:stretch/>
        </p:blipFill>
        <p:spPr bwMode="auto">
          <a:xfrm>
            <a:off x="1428495" y="3908914"/>
            <a:ext cx="252036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接连接符 30"/>
          <p:cNvCxnSpPr/>
          <p:nvPr/>
        </p:nvCxnSpPr>
        <p:spPr>
          <a:xfrm flipV="1">
            <a:off x="4600698" y="4920778"/>
            <a:ext cx="0" cy="691392"/>
          </a:xfrm>
          <a:prstGeom prst="line">
            <a:avLst/>
          </a:prstGeom>
          <a:ln w="28575">
            <a:solidFill>
              <a:srgbClr val="0055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5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fade">
                                      <p:cBhvr>
                                        <p:cTn id="7" dur="500"/>
                                        <p:tgtEl>
                                          <p:spTgt spid="71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500"/>
                                        <p:tgtEl>
                                          <p:spTgt spid="10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nodeType="withEffect">
                                  <p:stCondLst>
                                    <p:cond delay="0"/>
                                  </p:stCondLst>
                                  <p:childTnLst>
                                    <p:set>
                                      <p:cBhvr>
                                        <p:cTn id="35" dur="1" fill="hold">
                                          <p:stCondLst>
                                            <p:cond delay="0"/>
                                          </p:stCondLst>
                                        </p:cTn>
                                        <p:tgtEl>
                                          <p:spTgt spid="7170"/>
                                        </p:tgtEl>
                                        <p:attrNameLst>
                                          <p:attrName>style.visibility</p:attrName>
                                        </p:attrNameLst>
                                      </p:cBhvr>
                                      <p:to>
                                        <p:strVal val="visible"/>
                                      </p:to>
                                    </p:set>
                                    <p:animEffect transition="in" filter="fade">
                                      <p:cBhvr>
                                        <p:cTn id="36" dur="500"/>
                                        <p:tgtEl>
                                          <p:spTgt spid="717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32"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898634" y="4231073"/>
            <a:ext cx="2956131" cy="1883175"/>
            <a:chOff x="2806081" y="1011600"/>
            <a:chExt cx="2940886" cy="1800000"/>
          </a:xfrm>
        </p:grpSpPr>
        <p:sp>
          <p:nvSpPr>
            <p:cNvPr id="30" name="等腰三角形 29"/>
            <p:cNvSpPr/>
            <p:nvPr/>
          </p:nvSpPr>
          <p:spPr>
            <a:xfrm rot="5400000" flipH="1">
              <a:off x="4544815" y="1609448"/>
              <a:ext cx="1799999" cy="604304"/>
            </a:xfrm>
            <a:prstGeom prst="triangle">
              <a:avLst>
                <a:gd name="adj" fmla="val 59598"/>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53"/>
            <p:cNvSpPr>
              <a:spLocks noChangeArrowheads="1"/>
            </p:cNvSpPr>
            <p:nvPr/>
          </p:nvSpPr>
          <p:spPr bwMode="auto">
            <a:xfrm>
              <a:off x="2806081" y="2451600"/>
              <a:ext cx="2340000" cy="360000"/>
            </a:xfrm>
            <a:prstGeom prst="rect">
              <a:avLst/>
            </a:prstGeom>
            <a:solidFill>
              <a:srgbClr val="0053A3"/>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chemeClr val="bg1"/>
                  </a:solidFill>
                  <a:latin typeface="微软雅黑" panose="020B0503020204020204" pitchFamily="34" charset="-122"/>
                  <a:ea typeface="微软雅黑" panose="020B0503020204020204" pitchFamily="34" charset="-122"/>
                </a:rPr>
                <a:t>鲍华峰</a:t>
              </a:r>
              <a:endParaRPr lang="en-US" altLang="zh-CN" sz="1100" b="1" dirty="0">
                <a:solidFill>
                  <a:schemeClr val="bg1"/>
                </a:solidFill>
              </a:endParaRPr>
            </a:p>
          </p:txBody>
        </p:sp>
      </p:grpSp>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10936"/>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摩擦型转动耗能节点</a:t>
            </a:r>
            <a:endParaRPr lang="zh-CN" altLang="en-US" sz="2000" b="1" dirty="0">
              <a:latin typeface="微软雅黑" panose="020B0503020204020204" pitchFamily="34" charset="-122"/>
              <a:ea typeface="微软雅黑" panose="020B0503020204020204" pitchFamily="34" charset="-122"/>
            </a:endParaRPr>
          </a:p>
        </p:txBody>
      </p:sp>
      <p:sp>
        <p:nvSpPr>
          <p:cNvPr id="98"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p>
            <a:pPr algn="ctr" eaLnBrk="1" hangingPunct="1"/>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1" name="椭圆 100"/>
          <p:cNvSpPr/>
          <p:nvPr/>
        </p:nvSpPr>
        <p:spPr>
          <a:xfrm>
            <a:off x="3713182" y="479239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a:stCxn id="35" idx="4"/>
            <a:endCxn id="101" idx="0"/>
          </p:cNvCxnSpPr>
          <p:nvPr/>
        </p:nvCxnSpPr>
        <p:spPr>
          <a:xfrm>
            <a:off x="3910549" y="2901941"/>
            <a:ext cx="633" cy="189045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1" idx="4"/>
          </p:cNvCxnSpPr>
          <p:nvPr/>
        </p:nvCxnSpPr>
        <p:spPr>
          <a:xfrm>
            <a:off x="3911182" y="5188394"/>
            <a:ext cx="6965" cy="6962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910549" y="1841217"/>
            <a:ext cx="0" cy="691392"/>
          </a:xfrm>
          <a:prstGeom prst="line">
            <a:avLst/>
          </a:prstGeom>
          <a:ln w="28575">
            <a:solidFill>
              <a:srgbClr val="0055A2"/>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898634" y="2026673"/>
            <a:ext cx="2956131" cy="1883175"/>
            <a:chOff x="2806081" y="1011600"/>
            <a:chExt cx="2940886" cy="1800000"/>
          </a:xfrm>
        </p:grpSpPr>
        <p:sp>
          <p:nvSpPr>
            <p:cNvPr id="32" name="等腰三角形 31"/>
            <p:cNvSpPr/>
            <p:nvPr/>
          </p:nvSpPr>
          <p:spPr>
            <a:xfrm rot="5400000" flipH="1">
              <a:off x="4544815" y="1609448"/>
              <a:ext cx="1799999" cy="604304"/>
            </a:xfrm>
            <a:prstGeom prst="triangle">
              <a:avLst>
                <a:gd name="adj" fmla="val 59598"/>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53"/>
            <p:cNvSpPr>
              <a:spLocks noChangeArrowheads="1"/>
            </p:cNvSpPr>
            <p:nvPr/>
          </p:nvSpPr>
          <p:spPr bwMode="auto">
            <a:xfrm>
              <a:off x="2806081" y="2451600"/>
              <a:ext cx="2340000" cy="360000"/>
            </a:xfrm>
            <a:prstGeom prst="rect">
              <a:avLst/>
            </a:prstGeom>
            <a:solidFill>
              <a:srgbClr val="0053A3"/>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chemeClr val="bg1"/>
                  </a:solidFill>
                  <a:latin typeface="微软雅黑" panose="020B0503020204020204" pitchFamily="34" charset="-122"/>
                  <a:ea typeface="微软雅黑" panose="020B0503020204020204" pitchFamily="34" charset="-122"/>
                </a:rPr>
                <a:t>徐幼麟</a:t>
              </a:r>
              <a:endParaRPr lang="en-US" altLang="zh-CN" sz="1100" b="1" dirty="0">
                <a:solidFill>
                  <a:schemeClr val="bg1"/>
                </a:solidFill>
              </a:endParaRPr>
            </a:p>
          </p:txBody>
        </p:sp>
      </p:grpSp>
      <p:sp>
        <p:nvSpPr>
          <p:cNvPr id="35" name="椭圆 34"/>
          <p:cNvSpPr/>
          <p:nvPr/>
        </p:nvSpPr>
        <p:spPr>
          <a:xfrm>
            <a:off x="3712549" y="2505941"/>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6" name="矩形 1"/>
          <p:cNvSpPr>
            <a:spLocks noChangeArrowheads="1"/>
          </p:cNvSpPr>
          <p:nvPr/>
        </p:nvSpPr>
        <p:spPr bwMode="auto">
          <a:xfrm>
            <a:off x="8604000" y="6296979"/>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357272" y="4836530"/>
            <a:ext cx="3454634" cy="1200329"/>
          </a:xfrm>
          <a:prstGeom prst="rect">
            <a:avLst/>
          </a:prstGeom>
        </p:spPr>
        <p:txBody>
          <a:bodyPr wrap="square">
            <a:spAutoFit/>
          </a:bodyPr>
          <a:lstStyle/>
          <a:p>
            <a:pPr algn="ctr">
              <a:lnSpc>
                <a:spcPct val="150000"/>
              </a:lnSpc>
            </a:pPr>
            <a:r>
              <a:rPr lang="zh-CN" altLang="en-US" sz="1600" dirty="0">
                <a:latin typeface="微软雅黑" pitchFamily="34" charset="-122"/>
                <a:ea typeface="微软雅黑" pitchFamily="34" charset="-122"/>
              </a:rPr>
              <a:t>梁端弯矩超过设定值时</a:t>
            </a:r>
            <a:r>
              <a:rPr lang="zh-CN" altLang="en-US" sz="1600" dirty="0" smtClean="0">
                <a:latin typeface="微软雅黑" pitchFamily="34" charset="-122"/>
                <a:ea typeface="微软雅黑" pitchFamily="34" charset="-122"/>
              </a:rPr>
              <a:t>，将</a:t>
            </a:r>
            <a:r>
              <a:rPr lang="zh-CN" altLang="en-US" sz="1600" dirty="0">
                <a:latin typeface="微软雅黑" pitchFamily="34" charset="-122"/>
                <a:ea typeface="微软雅黑" pitchFamily="34" charset="-122"/>
              </a:rPr>
              <a:t>产生有摩擦的相对转动</a:t>
            </a:r>
            <a:r>
              <a:rPr lang="zh-CN" altLang="en-US" sz="1600" dirty="0" smtClean="0">
                <a:latin typeface="微软雅黑" pitchFamily="34" charset="-122"/>
                <a:ea typeface="微软雅黑" pitchFamily="34" charset="-122"/>
              </a:rPr>
              <a:t>，使</a:t>
            </a:r>
            <a:r>
              <a:rPr lang="zh-CN" altLang="en-US" sz="1600" dirty="0">
                <a:latin typeface="微软雅黑" pitchFamily="34" charset="-122"/>
                <a:ea typeface="微软雅黑" pitchFamily="34" charset="-122"/>
              </a:rPr>
              <a:t>结构体系的</a:t>
            </a:r>
            <a:r>
              <a:rPr lang="zh-CN" altLang="en-US" sz="1600" b="1" dirty="0">
                <a:solidFill>
                  <a:srgbClr val="FF0000"/>
                </a:solidFill>
                <a:latin typeface="微软雅黑" pitchFamily="34" charset="-122"/>
                <a:ea typeface="微软雅黑" pitchFamily="34" charset="-122"/>
              </a:rPr>
              <a:t>内力重新分布</a:t>
            </a:r>
          </a:p>
        </p:txBody>
      </p:sp>
      <p:sp>
        <p:nvSpPr>
          <p:cNvPr id="25" name="矩形 24"/>
          <p:cNvSpPr>
            <a:spLocks noChangeAspect="1"/>
          </p:cNvSpPr>
          <p:nvPr/>
        </p:nvSpPr>
        <p:spPr>
          <a:xfrm>
            <a:off x="4520741" y="2548889"/>
            <a:ext cx="3003550" cy="310104"/>
          </a:xfrm>
          <a:prstGeom prst="rect">
            <a:avLst/>
          </a:prstGeom>
          <a:solidFill>
            <a:srgbClr val="0053A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1600" b="1" dirty="0">
                <a:solidFill>
                  <a:schemeClr val="bg1"/>
                </a:solidFill>
                <a:latin typeface="Arial" panose="020B0604020202020204" pitchFamily="34" charset="0"/>
                <a:ea typeface="微软雅黑" panose="020B0503020204020204" pitchFamily="34" charset="-122"/>
              </a:rPr>
              <a:t>楼板连接摩擦耗能节点</a:t>
            </a:r>
          </a:p>
        </p:txBody>
      </p:sp>
      <p:sp>
        <p:nvSpPr>
          <p:cNvPr id="26" name="矩形 25"/>
          <p:cNvSpPr>
            <a:spLocks noChangeAspect="1"/>
          </p:cNvSpPr>
          <p:nvPr/>
        </p:nvSpPr>
        <p:spPr>
          <a:xfrm>
            <a:off x="4520741" y="4345862"/>
            <a:ext cx="3003550" cy="310104"/>
          </a:xfrm>
          <a:prstGeom prst="rect">
            <a:avLst/>
          </a:prstGeom>
          <a:solidFill>
            <a:srgbClr val="0053A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1600" b="1" dirty="0">
                <a:solidFill>
                  <a:schemeClr val="bg1"/>
                </a:solidFill>
                <a:latin typeface="Arial" panose="020B0604020202020204" pitchFamily="34" charset="0"/>
                <a:ea typeface="微软雅黑" panose="020B0503020204020204" pitchFamily="34" charset="-122"/>
              </a:rPr>
              <a:t>新型转动摩擦耗能梁柱节点</a:t>
            </a:r>
          </a:p>
        </p:txBody>
      </p:sp>
      <p:sp>
        <p:nvSpPr>
          <p:cNvPr id="4" name="矩形 3"/>
          <p:cNvSpPr/>
          <p:nvPr/>
        </p:nvSpPr>
        <p:spPr>
          <a:xfrm>
            <a:off x="4357272" y="2968260"/>
            <a:ext cx="3330487" cy="830997"/>
          </a:xfrm>
          <a:prstGeom prst="rect">
            <a:avLst/>
          </a:prstGeom>
        </p:spPr>
        <p:txBody>
          <a:bodyPr wrap="square">
            <a:spAutoFit/>
          </a:bodyPr>
          <a:lstStyle/>
          <a:p>
            <a:pPr algn="ctr">
              <a:lnSpc>
                <a:spcPct val="150000"/>
              </a:lnSpc>
            </a:pPr>
            <a:r>
              <a:rPr lang="zh-CN" altLang="en-US" sz="1600" dirty="0">
                <a:latin typeface="微软雅黑" pitchFamily="34" charset="-122"/>
                <a:ea typeface="微软雅黑" pitchFamily="34" charset="-122"/>
              </a:rPr>
              <a:t>解决裙楼和塔楼</a:t>
            </a:r>
            <a:r>
              <a:rPr lang="zh-CN" altLang="en-US" sz="1600" dirty="0" smtClean="0">
                <a:latin typeface="微软雅黑" pitchFamily="34" charset="-122"/>
                <a:ea typeface="微软雅黑" pitchFamily="34" charset="-122"/>
              </a:rPr>
              <a:t>之间</a:t>
            </a:r>
            <a:r>
              <a:rPr lang="zh-CN" altLang="en-US" sz="1600" b="1" dirty="0" smtClean="0">
                <a:solidFill>
                  <a:srgbClr val="FF0000"/>
                </a:solidFill>
                <a:latin typeface="微软雅黑" pitchFamily="34" charset="-122"/>
                <a:ea typeface="微软雅黑" pitchFamily="34" charset="-122"/>
              </a:rPr>
              <a:t>抗</a:t>
            </a:r>
            <a:r>
              <a:rPr lang="zh-CN" altLang="en-US" sz="1600" b="1" dirty="0">
                <a:solidFill>
                  <a:srgbClr val="FF0000"/>
                </a:solidFill>
                <a:latin typeface="微软雅黑" pitchFamily="34" charset="-122"/>
                <a:ea typeface="微软雅黑" pitchFamily="34" charset="-122"/>
              </a:rPr>
              <a:t>侧刚度</a:t>
            </a:r>
            <a:r>
              <a:rPr lang="zh-CN" altLang="en-US" sz="1600" dirty="0">
                <a:latin typeface="微软雅黑" pitchFamily="34" charset="-122"/>
                <a:ea typeface="微软雅黑" pitchFamily="34" charset="-122"/>
              </a:rPr>
              <a:t>相差过</a:t>
            </a:r>
            <a:r>
              <a:rPr lang="zh-CN" altLang="en-US" sz="1600" dirty="0" smtClean="0">
                <a:latin typeface="微软雅黑" pitchFamily="34" charset="-122"/>
                <a:ea typeface="微软雅黑" pitchFamily="34" charset="-122"/>
              </a:rPr>
              <a:t>大问题</a:t>
            </a:r>
            <a:endParaRPr lang="zh-CN" altLang="en-US" sz="1600" b="1" dirty="0">
              <a:solidFill>
                <a:srgbClr val="FF0000"/>
              </a:solidFill>
              <a:latin typeface="微软雅黑" pitchFamily="34" charset="-122"/>
              <a:ea typeface="微软雅黑" pitchFamily="34"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775" y="2026673"/>
            <a:ext cx="2285847" cy="151503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3$}{C)GD3ABO{}TYQI[H`E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775" y="4231073"/>
            <a:ext cx="2336615" cy="150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50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fade">
                                      <p:cBhvr>
                                        <p:cTn id="7" dur="500"/>
                                        <p:tgtEl>
                                          <p:spTgt spid="61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fade">
                                      <p:cBhvr>
                                        <p:cTn id="33" dur="500"/>
                                        <p:tgtEl>
                                          <p:spTgt spid="101"/>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6147"/>
                                        </p:tgtEl>
                                        <p:attrNameLst>
                                          <p:attrName>style.visibility</p:attrName>
                                        </p:attrNameLst>
                                      </p:cBhvr>
                                      <p:to>
                                        <p:strVal val="visible"/>
                                      </p:to>
                                    </p:set>
                                    <p:animEffect transition="in" filter="fade">
                                      <p:cBhvr>
                                        <p:cTn id="39" dur="500"/>
                                        <p:tgtEl>
                                          <p:spTgt spid="61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35" grpId="0" animBg="1"/>
      <p:bldP spid="2" grpId="0"/>
      <p:bldP spid="25" grpId="0" animBg="1"/>
      <p:bldP spid="26"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三</a:t>
            </a:r>
            <a:r>
              <a:rPr lang="zh-CN" altLang="en-US" dirty="0" smtClean="0">
                <a:solidFill>
                  <a:prstClr val="black">
                    <a:alpha val="75000"/>
                  </a:prstClr>
                </a:solidFill>
              </a:rPr>
              <a:t>、研究方法及研究内容</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68491" y="1191189"/>
            <a:ext cx="8611736" cy="1338828"/>
          </a:xfrm>
          <a:prstGeom prst="rect">
            <a:avLst/>
          </a:prstGeom>
        </p:spPr>
        <p:txBody>
          <a:bodyPr wrap="square">
            <a:spAutoFit/>
          </a:bodyPr>
          <a:lstStyle/>
          <a:p>
            <a:pPr>
              <a:lnSpc>
                <a:spcPct val="150000"/>
              </a:lnSpc>
            </a:pPr>
            <a:r>
              <a:rPr lang="en-US" altLang="zh-CN" dirty="0" smtClean="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本文为研究高强钢端板连接的滞回性能以及对其进行超低周疲劳断裂预测分析，同时为研究摩擦型</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转动</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耗能节点</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对</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梁柱节点抗断裂性能的提高程度，主要采用了</a:t>
            </a:r>
            <a:r>
              <a:rPr lang="zh-CN" altLang="zh-CN" b="1" dirty="0">
                <a:solidFill>
                  <a:srgbClr val="FF0000"/>
                </a:solidFill>
                <a:latin typeface="微软雅黑" panose="020B0503020204020204" pitchFamily="34" charset="-122"/>
                <a:ea typeface="微软雅黑" panose="020B0503020204020204" pitchFamily="34" charset="-122"/>
                <a:cs typeface="Arial" pitchFamily="34" charset="0"/>
              </a:rPr>
              <a:t>试验研究、理论分析和数值模拟</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相结合的研究方法。</a:t>
            </a:r>
          </a:p>
        </p:txBody>
      </p:sp>
      <p:sp>
        <p:nvSpPr>
          <p:cNvPr id="3" name="矩形 2"/>
          <p:cNvSpPr/>
          <p:nvPr/>
        </p:nvSpPr>
        <p:spPr>
          <a:xfrm>
            <a:off x="3935105" y="2524834"/>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948753" y="2613123"/>
            <a:ext cx="1219983" cy="369332"/>
          </a:xfrm>
          <a:prstGeom prst="rect">
            <a:avLst/>
          </a:prstGeom>
          <a:noFill/>
        </p:spPr>
        <p:txBody>
          <a:bodyPr wrap="square" rtlCol="0">
            <a:spAutoFit/>
          </a:bodyP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研究方法</a:t>
            </a:r>
          </a:p>
        </p:txBody>
      </p:sp>
      <p:sp>
        <p:nvSpPr>
          <p:cNvPr id="47" name="矩形 46"/>
          <p:cNvSpPr/>
          <p:nvPr/>
        </p:nvSpPr>
        <p:spPr>
          <a:xfrm>
            <a:off x="779483" y="3416066"/>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793131" y="3504355"/>
            <a:ext cx="1219983" cy="369332"/>
          </a:xfrm>
          <a:prstGeom prst="rect">
            <a:avLst/>
          </a:prstGeom>
          <a:noFill/>
        </p:spPr>
        <p:txBody>
          <a:bodyPr wrap="square" rtlCol="0">
            <a:spAutoFit/>
          </a:bodyP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试验研究</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69" name="矩形 68"/>
          <p:cNvSpPr/>
          <p:nvPr/>
        </p:nvSpPr>
        <p:spPr>
          <a:xfrm>
            <a:off x="188472" y="4249893"/>
            <a:ext cx="2415654" cy="18278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261514" y="4308693"/>
            <a:ext cx="2253325" cy="1815882"/>
          </a:xfrm>
          <a:prstGeom prst="rect">
            <a:avLst/>
          </a:prstGeom>
          <a:noFill/>
        </p:spPr>
        <p:txBody>
          <a:bodyPr wrap="square" rtlCol="0">
            <a:spAutoFit/>
          </a:bodyPr>
          <a:lstStyle/>
          <a:p>
            <a:pPr marL="285750" indent="-285750">
              <a:buFont typeface="Wingdings"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rPr>
              <a:t>圆周平滑槽口试件单调加载和往复加载试验</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标定微观机理模型的韧性参数</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285750" indent="-28575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摩擦型转动耗能节点性能试验研究</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cxnSp>
        <p:nvCxnSpPr>
          <p:cNvPr id="9" name="直接箭头连接符 8"/>
          <p:cNvCxnSpPr>
            <a:stCxn id="3" idx="2"/>
          </p:cNvCxnSpPr>
          <p:nvPr/>
        </p:nvCxnSpPr>
        <p:spPr>
          <a:xfrm>
            <a:off x="4551921" y="3070745"/>
            <a:ext cx="1" cy="3453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7" idx="2"/>
            <a:endCxn id="69" idx="0"/>
          </p:cNvCxnSpPr>
          <p:nvPr/>
        </p:nvCxnSpPr>
        <p:spPr>
          <a:xfrm>
            <a:off x="1396299" y="3961977"/>
            <a:ext cx="0" cy="2879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388176" y="3243406"/>
            <a:ext cx="31637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47" idx="0"/>
          </p:cNvCxnSpPr>
          <p:nvPr/>
        </p:nvCxnSpPr>
        <p:spPr>
          <a:xfrm flipH="1">
            <a:off x="1396299" y="3243406"/>
            <a:ext cx="6823" cy="172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3073" name="Picture 1" descr="C:\Users\bob\AppData\Roaming\Tencent\Users\605080281\QQ\WinTemp\RichOle\_EBIL9P@`9CHU6O(NTT6{Y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027" y="4105935"/>
            <a:ext cx="4130566" cy="125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500"/>
                                        <p:tgtEl>
                                          <p:spTgt spid="69"/>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3073"/>
                                        </p:tgtEl>
                                        <p:attrNameLst>
                                          <p:attrName>style.visibility</p:attrName>
                                        </p:attrNameLst>
                                      </p:cBhvr>
                                      <p:to>
                                        <p:strVal val="visible"/>
                                      </p:to>
                                    </p:set>
                                    <p:animEffect transition="in" filter="fade">
                                      <p:cBhvr>
                                        <p:cTn id="42"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47" grpId="0" animBg="1"/>
      <p:bldP spid="48" grpId="0"/>
      <p:bldP spid="69" grpId="0" animBg="1"/>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68491" y="1191189"/>
            <a:ext cx="8611736" cy="1338828"/>
          </a:xfrm>
          <a:prstGeom prst="rect">
            <a:avLst/>
          </a:prstGeom>
        </p:spPr>
        <p:txBody>
          <a:bodyPr wrap="square">
            <a:spAutoFit/>
          </a:bodyPr>
          <a:lstStyle/>
          <a:p>
            <a:pPr>
              <a:lnSpc>
                <a:spcPct val="150000"/>
              </a:lnSpc>
            </a:pPr>
            <a:r>
              <a:rPr lang="en-US" altLang="zh-CN" dirty="0" smtClean="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本文为研究高强钢端板连接的滞回性能以及对其进行超低周疲劳断裂预测分析，同时为研究摩擦型</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转动</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耗能节点</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对</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梁柱节点抗断裂性能的提高程度，主要采用了</a:t>
            </a:r>
            <a:r>
              <a:rPr lang="zh-CN" altLang="zh-CN" b="1" dirty="0">
                <a:solidFill>
                  <a:srgbClr val="FF0000"/>
                </a:solidFill>
                <a:latin typeface="微软雅黑" panose="020B0503020204020204" pitchFamily="34" charset="-122"/>
                <a:ea typeface="微软雅黑" panose="020B0503020204020204" pitchFamily="34" charset="-122"/>
                <a:cs typeface="Arial" pitchFamily="34" charset="0"/>
              </a:rPr>
              <a:t>试验研究、理论分析和数值模拟</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相结合的研究方法。</a:t>
            </a:r>
          </a:p>
        </p:txBody>
      </p:sp>
      <p:sp>
        <p:nvSpPr>
          <p:cNvPr id="3" name="矩形 2"/>
          <p:cNvSpPr/>
          <p:nvPr/>
        </p:nvSpPr>
        <p:spPr>
          <a:xfrm>
            <a:off x="3935105" y="2524834"/>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948753" y="2613123"/>
            <a:ext cx="1219983" cy="369332"/>
          </a:xfrm>
          <a:prstGeom prst="rect">
            <a:avLst/>
          </a:prstGeom>
          <a:noFill/>
        </p:spPr>
        <p:txBody>
          <a:bodyPr wrap="square" rtlCol="0">
            <a:spAutoFit/>
          </a:bodyP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研究方法</a:t>
            </a:r>
          </a:p>
        </p:txBody>
      </p:sp>
      <p:sp>
        <p:nvSpPr>
          <p:cNvPr id="45" name="矩形 44"/>
          <p:cNvSpPr/>
          <p:nvPr/>
        </p:nvSpPr>
        <p:spPr>
          <a:xfrm>
            <a:off x="3935106" y="3416067"/>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3948754" y="3504356"/>
            <a:ext cx="1219983" cy="369332"/>
          </a:xfrm>
          <a:prstGeom prst="rect">
            <a:avLst/>
          </a:prstGeom>
          <a:noFill/>
        </p:spPr>
        <p:txBody>
          <a:bodyPr wrap="square" rtlCol="0">
            <a:spAutoFit/>
          </a:bodyP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数值模拟</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47" name="矩形 46"/>
          <p:cNvSpPr/>
          <p:nvPr/>
        </p:nvSpPr>
        <p:spPr>
          <a:xfrm>
            <a:off x="779483" y="3416066"/>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793131" y="3504355"/>
            <a:ext cx="1219983" cy="369332"/>
          </a:xfrm>
          <a:prstGeom prst="rect">
            <a:avLst/>
          </a:prstGeom>
          <a:noFill/>
        </p:spPr>
        <p:txBody>
          <a:bodyPr wrap="square" rtlCol="0">
            <a:spAutoFit/>
          </a:bodyP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试验研究</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69" name="矩形 68"/>
          <p:cNvSpPr/>
          <p:nvPr/>
        </p:nvSpPr>
        <p:spPr>
          <a:xfrm>
            <a:off x="188472" y="4249893"/>
            <a:ext cx="2415654" cy="18278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261514" y="4308693"/>
            <a:ext cx="2253325" cy="1815882"/>
          </a:xfrm>
          <a:prstGeom prst="rect">
            <a:avLst/>
          </a:prstGeom>
          <a:noFill/>
        </p:spPr>
        <p:txBody>
          <a:bodyPr wrap="square" rtlCol="0">
            <a:spAutoFit/>
          </a:bodyPr>
          <a:lstStyle/>
          <a:p>
            <a:pPr marL="285750" indent="-285750">
              <a:buFont typeface="Wingdings" pitchFamily="2" charset="2"/>
              <a:buChar char="p"/>
            </a:pPr>
            <a:r>
              <a:rPr lang="zh-CN" altLang="en-US" sz="1600" b="1" dirty="0" smtClean="0">
                <a:solidFill>
                  <a:srgbClr val="FF0000"/>
                </a:solidFill>
                <a:latin typeface="微软雅黑" panose="020B0503020204020204" pitchFamily="34" charset="-122"/>
                <a:ea typeface="微软雅黑" panose="020B0503020204020204" pitchFamily="34" charset="-122"/>
                <a:cs typeface="Arial" pitchFamily="34" charset="0"/>
              </a:rPr>
              <a:t>圆周平滑槽口试件单调加载和往复加载试验</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标定微观机理模型的韧性参数</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285750" indent="-28575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摩擦型转动耗能节点性能试验研究</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71" name="矩形 70"/>
          <p:cNvSpPr/>
          <p:nvPr/>
        </p:nvSpPr>
        <p:spPr>
          <a:xfrm>
            <a:off x="2874055" y="4243891"/>
            <a:ext cx="3355734" cy="18278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72"/>
          <p:cNvSpPr txBox="1"/>
          <p:nvPr/>
        </p:nvSpPr>
        <p:spPr>
          <a:xfrm>
            <a:off x="2914606" y="4288911"/>
            <a:ext cx="3192746" cy="1815882"/>
          </a:xfrm>
          <a:prstGeom prst="rect">
            <a:avLst/>
          </a:prstGeom>
          <a:noFill/>
        </p:spPr>
        <p:txBody>
          <a:bodyPr wrap="square" rtlCol="0">
            <a:spAutoFit/>
          </a:bodyPr>
          <a:lstStyle/>
          <a:p>
            <a:pPr marL="285750" indent="-28575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建立高强钢端板连接</a:t>
            </a:r>
            <a:r>
              <a:rPr lang="zh-CN" altLang="en-US" sz="1600" b="1" dirty="0" smtClean="0">
                <a:solidFill>
                  <a:srgbClr val="FF0000"/>
                </a:solidFill>
                <a:latin typeface="微软雅黑" panose="020B0503020204020204" pitchFamily="34" charset="-122"/>
                <a:ea typeface="微软雅黑" panose="020B0503020204020204" pitchFamily="34" charset="-122"/>
                <a:cs typeface="Arial" pitchFamily="34" charset="0"/>
              </a:rPr>
              <a:t>有限元实体模型</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及基于微观机理模型进行超低周疲劳断裂预测</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342900" indent="-34290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基于</a:t>
            </a:r>
            <a:r>
              <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rPr>
              <a:t>连接转动弹簧</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建立简化分析模型及引入</a:t>
            </a:r>
            <a:r>
              <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rPr>
              <a:t>断裂损伤变量</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修正骨架曲线，并进行断裂预测</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cxnSp>
        <p:nvCxnSpPr>
          <p:cNvPr id="6" name="直接箭头连接符 5"/>
          <p:cNvCxnSpPr>
            <a:stCxn id="45" idx="2"/>
            <a:endCxn id="71" idx="0"/>
          </p:cNvCxnSpPr>
          <p:nvPr/>
        </p:nvCxnSpPr>
        <p:spPr>
          <a:xfrm>
            <a:off x="4551922" y="3961978"/>
            <a:ext cx="0" cy="2819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45" idx="0"/>
          </p:cNvCxnSpPr>
          <p:nvPr/>
        </p:nvCxnSpPr>
        <p:spPr>
          <a:xfrm>
            <a:off x="4551921" y="3070745"/>
            <a:ext cx="1" cy="3453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7" idx="2"/>
            <a:endCxn id="69" idx="0"/>
          </p:cNvCxnSpPr>
          <p:nvPr/>
        </p:nvCxnSpPr>
        <p:spPr>
          <a:xfrm>
            <a:off x="1396299" y="3961977"/>
            <a:ext cx="0" cy="2879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388176" y="3243406"/>
            <a:ext cx="31637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47" idx="0"/>
          </p:cNvCxnSpPr>
          <p:nvPr/>
        </p:nvCxnSpPr>
        <p:spPr>
          <a:xfrm flipH="1">
            <a:off x="1396299" y="3243406"/>
            <a:ext cx="6823" cy="172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30" name="图片 29"/>
          <p:cNvPicPr/>
          <p:nvPr/>
        </p:nvPicPr>
        <p:blipFill>
          <a:blip r:embed="rId3"/>
          <a:stretch>
            <a:fillRect/>
          </a:stretch>
        </p:blipFill>
        <p:spPr>
          <a:xfrm>
            <a:off x="6550788" y="4137542"/>
            <a:ext cx="1232377" cy="1020292"/>
          </a:xfrm>
          <a:prstGeom prst="rect">
            <a:avLst/>
          </a:prstGeom>
        </p:spPr>
      </p:pic>
      <p:pic>
        <p:nvPicPr>
          <p:cNvPr id="31" name="图片 30"/>
          <p:cNvPicPr/>
          <p:nvPr/>
        </p:nvPicPr>
        <p:blipFill>
          <a:blip r:embed="rId4"/>
          <a:stretch>
            <a:fillRect/>
          </a:stretch>
        </p:blipFill>
        <p:spPr>
          <a:xfrm>
            <a:off x="7972353" y="4102934"/>
            <a:ext cx="1171647" cy="948551"/>
          </a:xfrm>
          <a:prstGeom prst="rect">
            <a:avLst/>
          </a:prstGeom>
        </p:spPr>
      </p:pic>
      <p:pic>
        <p:nvPicPr>
          <p:cNvPr id="32" name="图片 31"/>
          <p:cNvPicPr/>
          <p:nvPr/>
        </p:nvPicPr>
        <p:blipFill>
          <a:blip r:embed="rId5">
            <a:extLst>
              <a:ext uri="{28A0092B-C50C-407E-A947-70E740481C1C}">
                <a14:useLocalDpi xmlns:a14="http://schemas.microsoft.com/office/drawing/2010/main" val="0"/>
              </a:ext>
            </a:extLst>
          </a:blip>
          <a:srcRect/>
          <a:stretch>
            <a:fillRect/>
          </a:stretch>
        </p:blipFill>
        <p:spPr bwMode="auto">
          <a:xfrm>
            <a:off x="6768975" y="5256530"/>
            <a:ext cx="2105025" cy="868045"/>
          </a:xfrm>
          <a:prstGeom prst="rect">
            <a:avLst/>
          </a:prstGeom>
          <a:noFill/>
          <a:ln>
            <a:noFill/>
          </a:ln>
        </p:spPr>
      </p:pic>
    </p:spTree>
    <p:extLst>
      <p:ext uri="{BB962C8B-B14F-4D97-AF65-F5344CB8AC3E}">
        <p14:creationId xmlns:p14="http://schemas.microsoft.com/office/powerpoint/2010/main" val="11573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71" grpId="0" animBg="1"/>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68491" y="1191189"/>
            <a:ext cx="8611736" cy="1338828"/>
          </a:xfrm>
          <a:prstGeom prst="rect">
            <a:avLst/>
          </a:prstGeom>
        </p:spPr>
        <p:txBody>
          <a:bodyPr wrap="square">
            <a:spAutoFit/>
          </a:bodyPr>
          <a:lstStyle/>
          <a:p>
            <a:pPr>
              <a:lnSpc>
                <a:spcPct val="150000"/>
              </a:lnSpc>
            </a:pPr>
            <a:r>
              <a:rPr lang="en-US" altLang="zh-CN" dirty="0" smtClean="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本文为研究高强钢端板连接的滞回性能以及对其进行超低周疲劳断裂预测分析，同时为研究摩擦型</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转动</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耗能节点</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对</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梁柱节点抗断裂性能的提高程度，主要采用了</a:t>
            </a:r>
            <a:r>
              <a:rPr lang="zh-CN" altLang="zh-CN" b="1" dirty="0">
                <a:solidFill>
                  <a:srgbClr val="FF0000"/>
                </a:solidFill>
                <a:latin typeface="微软雅黑" panose="020B0503020204020204" pitchFamily="34" charset="-122"/>
                <a:ea typeface="微软雅黑" panose="020B0503020204020204" pitchFamily="34" charset="-122"/>
                <a:cs typeface="Arial" pitchFamily="34" charset="0"/>
              </a:rPr>
              <a:t>试验研究、理论分析和数值模拟</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相结合的研究方法。</a:t>
            </a:r>
          </a:p>
        </p:txBody>
      </p:sp>
      <p:sp>
        <p:nvSpPr>
          <p:cNvPr id="3" name="矩形 2"/>
          <p:cNvSpPr/>
          <p:nvPr/>
        </p:nvSpPr>
        <p:spPr>
          <a:xfrm>
            <a:off x="3935105" y="2524834"/>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948753" y="2613123"/>
            <a:ext cx="1219983" cy="369332"/>
          </a:xfrm>
          <a:prstGeom prst="rect">
            <a:avLst/>
          </a:prstGeom>
          <a:noFill/>
        </p:spPr>
        <p:txBody>
          <a:bodyPr wrap="square" rtlCol="0">
            <a:spAutoFit/>
          </a:bodyP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研究方法</a:t>
            </a:r>
          </a:p>
        </p:txBody>
      </p:sp>
      <p:sp>
        <p:nvSpPr>
          <p:cNvPr id="39" name="矩形 38"/>
          <p:cNvSpPr/>
          <p:nvPr/>
        </p:nvSpPr>
        <p:spPr>
          <a:xfrm>
            <a:off x="7158272" y="3433838"/>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7171920" y="3522127"/>
            <a:ext cx="1219983" cy="369332"/>
          </a:xfrm>
          <a:prstGeom prst="rect">
            <a:avLst/>
          </a:prstGeom>
          <a:noFill/>
        </p:spPr>
        <p:txBody>
          <a:bodyPr wrap="square" rtlCol="0">
            <a:spAutoFit/>
          </a:bodyP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理论分析</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45" name="矩形 44"/>
          <p:cNvSpPr/>
          <p:nvPr/>
        </p:nvSpPr>
        <p:spPr>
          <a:xfrm>
            <a:off x="3935106" y="3416067"/>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3948754" y="3504356"/>
            <a:ext cx="1219983" cy="369332"/>
          </a:xfrm>
          <a:prstGeom prst="rect">
            <a:avLst/>
          </a:prstGeom>
          <a:noFill/>
        </p:spPr>
        <p:txBody>
          <a:bodyPr wrap="square" rtlCol="0">
            <a:spAutoFit/>
          </a:bodyP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数值模拟</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47" name="矩形 46"/>
          <p:cNvSpPr/>
          <p:nvPr/>
        </p:nvSpPr>
        <p:spPr>
          <a:xfrm>
            <a:off x="779483" y="3416066"/>
            <a:ext cx="1233631"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793131" y="3504355"/>
            <a:ext cx="1219983" cy="369332"/>
          </a:xfrm>
          <a:prstGeom prst="rect">
            <a:avLst/>
          </a:prstGeom>
          <a:noFill/>
        </p:spPr>
        <p:txBody>
          <a:bodyPr wrap="square" rtlCol="0">
            <a:spAutoFit/>
          </a:bodyP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试验研究</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69" name="矩形 68"/>
          <p:cNvSpPr/>
          <p:nvPr/>
        </p:nvSpPr>
        <p:spPr>
          <a:xfrm>
            <a:off x="188472" y="4249893"/>
            <a:ext cx="2415654" cy="18278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261514" y="4308693"/>
            <a:ext cx="2253325" cy="1815882"/>
          </a:xfrm>
          <a:prstGeom prst="rect">
            <a:avLst/>
          </a:prstGeom>
          <a:noFill/>
        </p:spPr>
        <p:txBody>
          <a:bodyPr wrap="square" rtlCol="0">
            <a:spAutoFit/>
          </a:bodyPr>
          <a:lstStyle/>
          <a:p>
            <a:pPr marL="285750" indent="-285750">
              <a:buFont typeface="Wingdings" pitchFamily="2" charset="2"/>
              <a:buChar char="p"/>
            </a:pPr>
            <a:r>
              <a:rPr lang="zh-CN" altLang="en-US" sz="1600" b="1" dirty="0" smtClean="0">
                <a:solidFill>
                  <a:srgbClr val="FF0000"/>
                </a:solidFill>
                <a:latin typeface="微软雅黑" panose="020B0503020204020204" pitchFamily="34" charset="-122"/>
                <a:ea typeface="微软雅黑" panose="020B0503020204020204" pitchFamily="34" charset="-122"/>
                <a:cs typeface="Arial" pitchFamily="34" charset="0"/>
              </a:rPr>
              <a:t>圆周平滑槽口试件单调加载和往复加载试验</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标定微观机理模型的韧性参数</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285750" indent="-28575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摩擦型转动阻尼器性能试验研究</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71" name="矩形 70"/>
          <p:cNvSpPr/>
          <p:nvPr/>
        </p:nvSpPr>
        <p:spPr>
          <a:xfrm>
            <a:off x="2874055" y="4243891"/>
            <a:ext cx="3355734" cy="18278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72"/>
          <p:cNvSpPr txBox="1"/>
          <p:nvPr/>
        </p:nvSpPr>
        <p:spPr>
          <a:xfrm>
            <a:off x="2914606" y="4288911"/>
            <a:ext cx="3192746" cy="1815882"/>
          </a:xfrm>
          <a:prstGeom prst="rect">
            <a:avLst/>
          </a:prstGeom>
          <a:noFill/>
        </p:spPr>
        <p:txBody>
          <a:bodyPr wrap="square" rtlCol="0">
            <a:spAutoFit/>
          </a:bodyPr>
          <a:lstStyle/>
          <a:p>
            <a:pPr marL="285750" indent="-28575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建立高强钢端板连接</a:t>
            </a:r>
            <a:r>
              <a:rPr lang="zh-CN" altLang="en-US" sz="1600" b="1" dirty="0" smtClean="0">
                <a:solidFill>
                  <a:srgbClr val="FF0000"/>
                </a:solidFill>
                <a:latin typeface="微软雅黑" panose="020B0503020204020204" pitchFamily="34" charset="-122"/>
                <a:ea typeface="微软雅黑" panose="020B0503020204020204" pitchFamily="34" charset="-122"/>
                <a:cs typeface="Arial" pitchFamily="34" charset="0"/>
              </a:rPr>
              <a:t>有限元实体模型</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及基于微观机理模型进行超低周疲劳断裂预测</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342900" indent="-34290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基于</a:t>
            </a:r>
            <a:r>
              <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rPr>
              <a:t>连接转动弹簧</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建立简化分析模型及引入</a:t>
            </a:r>
            <a:r>
              <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rPr>
              <a:t>断裂损伤变量</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修正骨架曲线，并进行断裂预测</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74" name="矩形 73"/>
          <p:cNvSpPr/>
          <p:nvPr/>
        </p:nvSpPr>
        <p:spPr>
          <a:xfrm>
            <a:off x="6434195" y="4255895"/>
            <a:ext cx="2681786" cy="18278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6406176" y="4373003"/>
            <a:ext cx="2709805" cy="1569660"/>
          </a:xfrm>
          <a:prstGeom prst="rect">
            <a:avLst/>
          </a:prstGeom>
          <a:noFill/>
        </p:spPr>
        <p:txBody>
          <a:bodyPr wrap="square" rtlCol="0">
            <a:spAutoFit/>
          </a:bodyPr>
          <a:lstStyle/>
          <a:p>
            <a:pPr marL="285750" indent="-285750">
              <a:buFont typeface="Wingdings" pitchFamily="2" charset="2"/>
              <a:buChar char="p"/>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断裂损伤变量</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的引入</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285750" indent="-285750">
              <a:buFont typeface="Wingdings" pitchFamily="2" charset="2"/>
              <a:buChar char="p"/>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微观机理模型参数</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的确定</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a:p>
            <a:pPr marL="285750" indent="-285750">
              <a:buFont typeface="Wingdings" pitchFamily="2" charset="2"/>
              <a:buChar char="p"/>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摩擦型转动耗能节点的</a:t>
            </a:r>
            <a:r>
              <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rPr>
              <a:t>简化设计方法和设计建议</a:t>
            </a:r>
          </a:p>
        </p:txBody>
      </p:sp>
      <p:cxnSp>
        <p:nvCxnSpPr>
          <p:cNvPr id="6" name="直接箭头连接符 5"/>
          <p:cNvCxnSpPr>
            <a:stCxn id="45" idx="2"/>
            <a:endCxn id="71" idx="0"/>
          </p:cNvCxnSpPr>
          <p:nvPr/>
        </p:nvCxnSpPr>
        <p:spPr>
          <a:xfrm>
            <a:off x="4551922" y="3961978"/>
            <a:ext cx="0" cy="2819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45" idx="0"/>
          </p:cNvCxnSpPr>
          <p:nvPr/>
        </p:nvCxnSpPr>
        <p:spPr>
          <a:xfrm>
            <a:off x="4551921" y="3070745"/>
            <a:ext cx="1" cy="3453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39" idx="2"/>
            <a:endCxn id="74" idx="0"/>
          </p:cNvCxnSpPr>
          <p:nvPr/>
        </p:nvCxnSpPr>
        <p:spPr>
          <a:xfrm>
            <a:off x="7775088" y="3979749"/>
            <a:ext cx="0" cy="2761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7" idx="2"/>
            <a:endCxn id="69" idx="0"/>
          </p:cNvCxnSpPr>
          <p:nvPr/>
        </p:nvCxnSpPr>
        <p:spPr>
          <a:xfrm>
            <a:off x="1396299" y="3961977"/>
            <a:ext cx="0" cy="2879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51920" y="3243406"/>
            <a:ext cx="3229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39" idx="0"/>
          </p:cNvCxnSpPr>
          <p:nvPr/>
        </p:nvCxnSpPr>
        <p:spPr>
          <a:xfrm flipH="1">
            <a:off x="7775088" y="3243406"/>
            <a:ext cx="6823" cy="190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388176" y="3243406"/>
            <a:ext cx="31637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47" idx="0"/>
          </p:cNvCxnSpPr>
          <p:nvPr/>
        </p:nvCxnSpPr>
        <p:spPr>
          <a:xfrm flipH="1">
            <a:off x="1396299" y="3243406"/>
            <a:ext cx="6823" cy="172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1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p:bldP spid="74" grpId="0" animBg="1"/>
      <p:bldP spid="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497133" y="74454"/>
            <a:ext cx="2206665" cy="54591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296244" y="178132"/>
            <a:ext cx="2727885" cy="338554"/>
          </a:xfrm>
          <a:prstGeom prst="rect">
            <a:avLst/>
          </a:prstGeom>
          <a:noFill/>
        </p:spPr>
        <p:txBody>
          <a:bodyPr wrap="squar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梁柱节点抗震性能研究</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45" name="矩形 44"/>
          <p:cNvSpPr/>
          <p:nvPr/>
        </p:nvSpPr>
        <p:spPr>
          <a:xfrm>
            <a:off x="3654598" y="729176"/>
            <a:ext cx="1856964" cy="61389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3654598" y="758292"/>
            <a:ext cx="1856964" cy="584775"/>
          </a:xfrm>
          <a:prstGeom prst="rect">
            <a:avLst/>
          </a:prstGeom>
          <a:noFill/>
        </p:spPr>
        <p:txBody>
          <a:bodyPr wrap="square" rtlCol="0">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高强钢平端板</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连接与外</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伸式端板连接</a:t>
            </a:r>
          </a:p>
        </p:txBody>
      </p:sp>
      <p:sp>
        <p:nvSpPr>
          <p:cNvPr id="47" name="矩形 46"/>
          <p:cNvSpPr/>
          <p:nvPr/>
        </p:nvSpPr>
        <p:spPr>
          <a:xfrm>
            <a:off x="1053514" y="1729317"/>
            <a:ext cx="2238705" cy="4616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890592" y="1831694"/>
            <a:ext cx="2606541"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cs typeface="Arial" pitchFamily="34" charset="0"/>
              </a:rPr>
              <a:t>有限元实体模型</a:t>
            </a:r>
            <a:endParaRPr lang="en-US" altLang="zh-CN" sz="1600" dirty="0" smtClean="0">
              <a:latin typeface="微软雅黑" panose="020B0503020204020204" pitchFamily="34" charset="-122"/>
              <a:ea typeface="微软雅黑" panose="020B0503020204020204" pitchFamily="34" charset="-122"/>
              <a:cs typeface="Arial" pitchFamily="34" charset="0"/>
            </a:endParaRPr>
          </a:p>
          <a:p>
            <a:pPr algn="ct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cxnSp>
        <p:nvCxnSpPr>
          <p:cNvPr id="9" name="直接箭头连接符 8"/>
          <p:cNvCxnSpPr>
            <a:stCxn id="3" idx="2"/>
            <a:endCxn id="45" idx="0"/>
          </p:cNvCxnSpPr>
          <p:nvPr/>
        </p:nvCxnSpPr>
        <p:spPr>
          <a:xfrm flipH="1">
            <a:off x="4583080" y="620365"/>
            <a:ext cx="17386" cy="1088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053515" y="2416469"/>
            <a:ext cx="2238704" cy="41434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258783" y="2432234"/>
            <a:ext cx="3603009"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cs typeface="Arial" pitchFamily="34" charset="0"/>
              </a:rPr>
              <a:t>      韧性参数</a:t>
            </a:r>
            <a:r>
              <a:rPr lang="zh-CN" altLang="en-US" sz="1600" dirty="0">
                <a:latin typeface="微软雅黑" panose="020B0503020204020204" pitchFamily="34" charset="-122"/>
                <a:ea typeface="微软雅黑" panose="020B0503020204020204" pitchFamily="34" charset="-122"/>
                <a:cs typeface="Arial" pitchFamily="34" charset="0"/>
              </a:rPr>
              <a:t>的</a:t>
            </a:r>
            <a:r>
              <a:rPr lang="zh-CN" altLang="en-US" sz="1600" dirty="0" smtClean="0">
                <a:latin typeface="微软雅黑" panose="020B0503020204020204" pitchFamily="34" charset="-122"/>
                <a:ea typeface="微软雅黑" panose="020B0503020204020204" pitchFamily="34" charset="-122"/>
                <a:cs typeface="Arial" pitchFamily="34" charset="0"/>
              </a:rPr>
              <a:t>标定</a:t>
            </a:r>
            <a:endParaRPr lang="zh-CN" altLang="en-US" sz="1600" dirty="0">
              <a:latin typeface="微软雅黑" panose="020B0503020204020204" pitchFamily="34" charset="-122"/>
              <a:ea typeface="微软雅黑" panose="020B0503020204020204" pitchFamily="34" charset="-122"/>
              <a:cs typeface="Arial" pitchFamily="34" charset="0"/>
            </a:endParaRPr>
          </a:p>
        </p:txBody>
      </p:sp>
      <p:sp>
        <p:nvSpPr>
          <p:cNvPr id="40" name="矩形 39"/>
          <p:cNvSpPr/>
          <p:nvPr/>
        </p:nvSpPr>
        <p:spPr>
          <a:xfrm>
            <a:off x="1053515" y="3131987"/>
            <a:ext cx="2238704" cy="41373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688624" y="3131987"/>
            <a:ext cx="2956206" cy="338554"/>
          </a:xfrm>
          <a:prstGeom prst="rect">
            <a:avLst/>
          </a:prstGeom>
          <a:noFill/>
        </p:spPr>
        <p:txBody>
          <a:bodyPr wrap="square" rtlCol="0">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超低周疲劳断裂预测</a:t>
            </a:r>
          </a:p>
        </p:txBody>
      </p:sp>
      <p:sp>
        <p:nvSpPr>
          <p:cNvPr id="43" name="矩形 42"/>
          <p:cNvSpPr/>
          <p:nvPr/>
        </p:nvSpPr>
        <p:spPr>
          <a:xfrm>
            <a:off x="5802390" y="1729317"/>
            <a:ext cx="2238023" cy="4616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5336089" y="1785527"/>
            <a:ext cx="2991032"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cs typeface="Arial" pitchFamily="34" charset="0"/>
              </a:rPr>
              <a:t>     滞回模型</a:t>
            </a:r>
            <a:endParaRPr lang="zh-CN" altLang="en-US" sz="1600" dirty="0">
              <a:latin typeface="微软雅黑" panose="020B0503020204020204" pitchFamily="34" charset="-122"/>
              <a:ea typeface="微软雅黑" panose="020B0503020204020204" pitchFamily="34" charset="-122"/>
              <a:cs typeface="Arial" pitchFamily="34" charset="0"/>
            </a:endParaRPr>
          </a:p>
        </p:txBody>
      </p:sp>
      <p:sp>
        <p:nvSpPr>
          <p:cNvPr id="50" name="矩形 49"/>
          <p:cNvSpPr/>
          <p:nvPr/>
        </p:nvSpPr>
        <p:spPr>
          <a:xfrm>
            <a:off x="5802391" y="2393180"/>
            <a:ext cx="2238022" cy="41434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5511561" y="2432234"/>
            <a:ext cx="2528851"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cs typeface="Arial" pitchFamily="34" charset="0"/>
              </a:rPr>
              <a:t>      简化分析模型</a:t>
            </a:r>
            <a:endParaRPr lang="zh-CN" altLang="en-US" sz="1600" dirty="0">
              <a:latin typeface="微软雅黑" panose="020B0503020204020204" pitchFamily="34" charset="-122"/>
              <a:ea typeface="微软雅黑" panose="020B0503020204020204" pitchFamily="34" charset="-122"/>
              <a:cs typeface="Arial" pitchFamily="34" charset="0"/>
            </a:endParaRPr>
          </a:p>
        </p:txBody>
      </p:sp>
      <p:sp>
        <p:nvSpPr>
          <p:cNvPr id="52" name="矩形 51"/>
          <p:cNvSpPr/>
          <p:nvPr/>
        </p:nvSpPr>
        <p:spPr>
          <a:xfrm>
            <a:off x="5802391" y="3104763"/>
            <a:ext cx="2238022" cy="44096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427363" y="3157079"/>
            <a:ext cx="3118267" cy="338554"/>
          </a:xfrm>
          <a:prstGeom prst="rect">
            <a:avLst/>
          </a:prstGeom>
          <a:noFill/>
        </p:spPr>
        <p:txBody>
          <a:bodyPr wrap="square" rtlCol="0">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超低周疲劳断裂预测</a:t>
            </a:r>
          </a:p>
        </p:txBody>
      </p:sp>
      <p:sp>
        <p:nvSpPr>
          <p:cNvPr id="54" name="矩形 53"/>
          <p:cNvSpPr/>
          <p:nvPr/>
        </p:nvSpPr>
        <p:spPr>
          <a:xfrm>
            <a:off x="2928936" y="4044439"/>
            <a:ext cx="3095193" cy="56736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509188" y="4175158"/>
            <a:ext cx="3923106" cy="338554"/>
          </a:xfrm>
          <a:prstGeom prst="rect">
            <a:avLst/>
          </a:prstGeom>
          <a:noFill/>
        </p:spPr>
        <p:txBody>
          <a:bodyPr wrap="squar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 摩擦型转动耗能节点的试验研究</a:t>
            </a:r>
            <a:endParaRPr lang="zh-CN" altLang="en-US" sz="1600" b="1"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26" name="TextBox 25"/>
          <p:cNvSpPr txBox="1"/>
          <p:nvPr/>
        </p:nvSpPr>
        <p:spPr>
          <a:xfrm>
            <a:off x="2535959" y="5024709"/>
            <a:ext cx="3946677" cy="338554"/>
          </a:xfrm>
          <a:prstGeom prst="rect">
            <a:avLst/>
          </a:prstGeom>
          <a:noFill/>
        </p:spPr>
        <p:txBody>
          <a:bodyPr wrap="squar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结果分析</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27" name="矩形 26"/>
          <p:cNvSpPr/>
          <p:nvPr/>
        </p:nvSpPr>
        <p:spPr>
          <a:xfrm>
            <a:off x="2928936" y="4910304"/>
            <a:ext cx="3095193" cy="56736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2514980" y="5786021"/>
            <a:ext cx="3923106" cy="338554"/>
          </a:xfrm>
          <a:prstGeom prst="rect">
            <a:avLst/>
          </a:prstGeom>
          <a:noFill/>
        </p:spPr>
        <p:txBody>
          <a:bodyPr wrap="squar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承载力与设计方法分析</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29" name="矩形 28"/>
          <p:cNvSpPr/>
          <p:nvPr/>
        </p:nvSpPr>
        <p:spPr>
          <a:xfrm>
            <a:off x="2928936" y="5683409"/>
            <a:ext cx="3095193" cy="45295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endCxn id="48" idx="2"/>
          </p:cNvCxnSpPr>
          <p:nvPr/>
        </p:nvCxnSpPr>
        <p:spPr>
          <a:xfrm>
            <a:off x="2193863" y="2190982"/>
            <a:ext cx="0" cy="2254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7" idx="2"/>
            <a:endCxn id="40" idx="0"/>
          </p:cNvCxnSpPr>
          <p:nvPr/>
        </p:nvCxnSpPr>
        <p:spPr>
          <a:xfrm>
            <a:off x="2172867" y="2830817"/>
            <a:ext cx="0" cy="3011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3" idx="2"/>
            <a:endCxn id="50" idx="0"/>
          </p:cNvCxnSpPr>
          <p:nvPr/>
        </p:nvCxnSpPr>
        <p:spPr>
          <a:xfrm>
            <a:off x="6921402" y="2190983"/>
            <a:ext cx="0" cy="2021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0" idx="2"/>
            <a:endCxn id="52" idx="0"/>
          </p:cNvCxnSpPr>
          <p:nvPr/>
        </p:nvCxnSpPr>
        <p:spPr>
          <a:xfrm>
            <a:off x="6921402" y="2807528"/>
            <a:ext cx="0" cy="2972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4" idx="2"/>
            <a:endCxn id="27" idx="0"/>
          </p:cNvCxnSpPr>
          <p:nvPr/>
        </p:nvCxnSpPr>
        <p:spPr>
          <a:xfrm>
            <a:off x="4476533" y="4611803"/>
            <a:ext cx="0" cy="29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7" idx="2"/>
            <a:endCxn id="29" idx="0"/>
          </p:cNvCxnSpPr>
          <p:nvPr/>
        </p:nvCxnSpPr>
        <p:spPr>
          <a:xfrm>
            <a:off x="4476533" y="5477668"/>
            <a:ext cx="0" cy="205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45" idx="2"/>
            <a:endCxn id="47" idx="0"/>
          </p:cNvCxnSpPr>
          <p:nvPr/>
        </p:nvCxnSpPr>
        <p:spPr>
          <a:xfrm flipH="1">
            <a:off x="2172867" y="1343067"/>
            <a:ext cx="2410213" cy="38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6" idx="2"/>
            <a:endCxn id="43" idx="0"/>
          </p:cNvCxnSpPr>
          <p:nvPr/>
        </p:nvCxnSpPr>
        <p:spPr>
          <a:xfrm>
            <a:off x="4583080" y="1343067"/>
            <a:ext cx="2338322" cy="38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0" idx="2"/>
            <a:endCxn id="54" idx="0"/>
          </p:cNvCxnSpPr>
          <p:nvPr/>
        </p:nvCxnSpPr>
        <p:spPr>
          <a:xfrm>
            <a:off x="2172867" y="3545723"/>
            <a:ext cx="2303666" cy="4987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2" idx="2"/>
            <a:endCxn id="54" idx="0"/>
          </p:cNvCxnSpPr>
          <p:nvPr/>
        </p:nvCxnSpPr>
        <p:spPr>
          <a:xfrm flipH="1">
            <a:off x="4476533" y="3545723"/>
            <a:ext cx="2444869" cy="4987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688624" y="1536192"/>
            <a:ext cx="2808509" cy="755889"/>
          </a:xfrm>
          <a:prstGeom prst="roundRect">
            <a:avLst>
              <a:gd name="adj" fmla="val 50000"/>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2966" y="1343067"/>
            <a:ext cx="8072664" cy="2330299"/>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3A3"/>
              </a:solidFill>
            </a:endParaRPr>
          </a:p>
        </p:txBody>
      </p:sp>
      <p:sp>
        <p:nvSpPr>
          <p:cNvPr id="11" name="圆角矩形 10"/>
          <p:cNvSpPr/>
          <p:nvPr/>
        </p:nvSpPr>
        <p:spPr>
          <a:xfrm>
            <a:off x="2092878" y="3795081"/>
            <a:ext cx="4581383" cy="2522919"/>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下箭头 55"/>
          <p:cNvSpPr/>
          <p:nvPr/>
        </p:nvSpPr>
        <p:spPr>
          <a:xfrm>
            <a:off x="724907" y="3660092"/>
            <a:ext cx="457200" cy="924763"/>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下箭头 57"/>
          <p:cNvSpPr/>
          <p:nvPr/>
        </p:nvSpPr>
        <p:spPr>
          <a:xfrm rot="16200000">
            <a:off x="6854798" y="5376886"/>
            <a:ext cx="457200" cy="818269"/>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下箭头 58"/>
          <p:cNvSpPr/>
          <p:nvPr/>
        </p:nvSpPr>
        <p:spPr>
          <a:xfrm rot="16200000">
            <a:off x="3530242" y="1621236"/>
            <a:ext cx="457200" cy="585799"/>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矩形 59"/>
          <p:cNvSpPr/>
          <p:nvPr/>
        </p:nvSpPr>
        <p:spPr>
          <a:xfrm>
            <a:off x="7492533" y="5328642"/>
            <a:ext cx="1579701"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适用于高烈度设防区设计</a:t>
            </a:r>
            <a:endParaRPr lang="zh-CN" altLang="en-US" sz="1600" b="1" dirty="0">
              <a:latin typeface="微软雅黑" panose="020B0503020204020204" pitchFamily="34" charset="-122"/>
              <a:ea typeface="微软雅黑" panose="020B0503020204020204" pitchFamily="34" charset="-122"/>
            </a:endParaRPr>
          </a:p>
        </p:txBody>
      </p:sp>
      <p:sp>
        <p:nvSpPr>
          <p:cNvPr id="61" name="矩形 60"/>
          <p:cNvSpPr/>
          <p:nvPr/>
        </p:nvSpPr>
        <p:spPr>
          <a:xfrm>
            <a:off x="84829" y="4611803"/>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适用于低烈度设防区设计</a:t>
            </a:r>
            <a:endParaRPr lang="zh-CN" altLang="en-US" sz="1600" b="1" dirty="0">
              <a:latin typeface="微软雅黑" panose="020B0503020204020204" pitchFamily="34" charset="-122"/>
              <a:ea typeface="微软雅黑" panose="020B0503020204020204" pitchFamily="34" charset="-122"/>
            </a:endParaRPr>
          </a:p>
        </p:txBody>
      </p:sp>
      <p:sp>
        <p:nvSpPr>
          <p:cNvPr id="62" name="矩形 61"/>
          <p:cNvSpPr/>
          <p:nvPr/>
        </p:nvSpPr>
        <p:spPr>
          <a:xfrm>
            <a:off x="4038903" y="1631775"/>
            <a:ext cx="1472658" cy="1310103"/>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基于课题组高强钢端板试验及有限元分析</a:t>
            </a:r>
            <a:endParaRPr lang="zh-CN" altLang="en-US" sz="1600" b="1" dirty="0">
              <a:latin typeface="微软雅黑" panose="020B0503020204020204" pitchFamily="34" charset="-122"/>
              <a:ea typeface="微软雅黑" panose="020B0503020204020204" pitchFamily="34" charset="-122"/>
            </a:endParaRPr>
          </a:p>
        </p:txBody>
      </p:sp>
      <p:sp>
        <p:nvSpPr>
          <p:cNvPr id="63" name="下箭头 62"/>
          <p:cNvSpPr/>
          <p:nvPr/>
        </p:nvSpPr>
        <p:spPr>
          <a:xfrm rot="16200000">
            <a:off x="6428254" y="3974763"/>
            <a:ext cx="457200" cy="795882"/>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矩形 63"/>
          <p:cNvSpPr/>
          <p:nvPr/>
        </p:nvSpPr>
        <p:spPr>
          <a:xfrm>
            <a:off x="7054795" y="3882513"/>
            <a:ext cx="1882170" cy="891216"/>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基于课题组摩擦型转动阻尼器试验</a:t>
            </a:r>
            <a:endParaRPr lang="zh-CN" altLang="en-US" sz="1600" b="1" dirty="0">
              <a:latin typeface="微软雅黑" panose="020B0503020204020204" pitchFamily="34" charset="-122"/>
              <a:ea typeface="微软雅黑" panose="020B0503020204020204" pitchFamily="34" charset="-122"/>
            </a:endParaRPr>
          </a:p>
        </p:txBody>
      </p:sp>
      <p:sp>
        <p:nvSpPr>
          <p:cNvPr id="66" name="圆角矩形 65"/>
          <p:cNvSpPr/>
          <p:nvPr/>
        </p:nvSpPr>
        <p:spPr>
          <a:xfrm>
            <a:off x="2695903" y="3886858"/>
            <a:ext cx="3563010" cy="874195"/>
          </a:xfrm>
          <a:prstGeom prst="roundRect">
            <a:avLst>
              <a:gd name="adj" fmla="val 50000"/>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53"/>
          <p:cNvSpPr>
            <a:spLocks noChangeArrowheads="1"/>
          </p:cNvSpPr>
          <p:nvPr/>
        </p:nvSpPr>
        <p:spPr bwMode="auto">
          <a:xfrm>
            <a:off x="-67710" y="31337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研究内容</a:t>
            </a:r>
            <a:endParaRPr lang="en-US" altLang="zh-CN" sz="2400" b="1" dirty="0">
              <a:solidFill>
                <a:schemeClr val="bg1"/>
              </a:solidFill>
              <a:latin typeface="微软雅黑" pitchFamily="34" charset="-122"/>
              <a:ea typeface="微软雅黑" pitchFamily="34" charset="-122"/>
            </a:endParaRPr>
          </a:p>
        </p:txBody>
      </p:sp>
      <p:sp>
        <p:nvSpPr>
          <p:cNvPr id="70" name="等腰三角形 69"/>
          <p:cNvSpPr>
            <a:spLocks noChangeAspect="1"/>
          </p:cNvSpPr>
          <p:nvPr/>
        </p:nvSpPr>
        <p:spPr>
          <a:xfrm rot="16200000">
            <a:off x="1893275" y="62055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430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500"/>
                                        <p:tgtEl>
                                          <p:spTgt spid="6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500"/>
                                        <p:tgtEl>
                                          <p:spTgt spid="5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par>
                                <p:cTn id="92" presetID="10" presetClass="entr" presetSubtype="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fade">
                                      <p:cBhvr>
                                        <p:cTn id="94" dur="500"/>
                                        <p:tgtEl>
                                          <p:spTgt spid="5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par>
                                <p:cTn id="103" presetID="10" presetClass="entr" presetSubtype="0" fill="hold" nodeType="with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fade">
                                      <p:cBhvr>
                                        <p:cTn id="105" dur="500"/>
                                        <p:tgtEl>
                                          <p:spTgt spid="8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fade">
                                      <p:cBhvr>
                                        <p:cTn id="111" dur="500"/>
                                        <p:tgtEl>
                                          <p:spTgt spid="2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par>
                                <p:cTn id="115" presetID="10" presetClass="entr" presetSubtype="0" fill="hold" nodeType="with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fade">
                                      <p:cBhvr>
                                        <p:cTn id="117" dur="500"/>
                                        <p:tgtEl>
                                          <p:spTgt spid="6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fade">
                                      <p:cBhvr>
                                        <p:cTn id="120" dur="500"/>
                                        <p:tgtEl>
                                          <p:spTgt spid="64"/>
                                        </p:tgtEl>
                                      </p:cBhvr>
                                    </p:animEffect>
                                  </p:childTnLst>
                                </p:cTn>
                              </p:par>
                              <p:par>
                                <p:cTn id="121" presetID="10" presetClass="entr" presetSubtype="0" fill="hold"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fade">
                                      <p:cBhvr>
                                        <p:cTn id="123" dur="500"/>
                                        <p:tgtEl>
                                          <p:spTgt spid="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500"/>
                                        <p:tgtEl>
                                          <p:spTgt spid="2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500"/>
                                        <p:tgtEl>
                                          <p:spTgt spid="26"/>
                                        </p:tgtEl>
                                      </p:cBhvr>
                                    </p:animEffect>
                                  </p:childTnLst>
                                </p:cTn>
                              </p:par>
                              <p:par>
                                <p:cTn id="130" presetID="10" presetClass="entr" presetSubtype="0" fill="hold" nodeType="with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fade">
                                      <p:cBhvr>
                                        <p:cTn id="132" dur="500"/>
                                        <p:tgtEl>
                                          <p:spTgt spid="6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500"/>
                                        <p:tgtEl>
                                          <p:spTgt spid="2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1"/>
                                        </p:tgtEl>
                                        <p:attrNameLst>
                                          <p:attrName>style.visibility</p:attrName>
                                        </p:attrNameLst>
                                      </p:cBhvr>
                                      <p:to>
                                        <p:strVal val="visible"/>
                                      </p:to>
                                    </p:set>
                                    <p:animEffect transition="in" filter="fade">
                                      <p:cBhvr>
                                        <p:cTn id="143" dur="500"/>
                                        <p:tgtEl>
                                          <p:spTgt spid="11"/>
                                        </p:tgtEl>
                                      </p:cBhvr>
                                    </p:animEffect>
                                  </p:childTnLst>
                                </p:cTn>
                              </p:par>
                              <p:par>
                                <p:cTn id="144" presetID="10" presetClass="entr" presetSubtype="0" fill="hold" nodeType="withEffect">
                                  <p:stCondLst>
                                    <p:cond delay="0"/>
                                  </p:stCondLst>
                                  <p:childTnLst>
                                    <p:set>
                                      <p:cBhvr>
                                        <p:cTn id="145" dur="1" fill="hold">
                                          <p:stCondLst>
                                            <p:cond delay="0"/>
                                          </p:stCondLst>
                                        </p:cTn>
                                        <p:tgtEl>
                                          <p:spTgt spid="58"/>
                                        </p:tgtEl>
                                        <p:attrNameLst>
                                          <p:attrName>style.visibility</p:attrName>
                                        </p:attrNameLst>
                                      </p:cBhvr>
                                      <p:to>
                                        <p:strVal val="visible"/>
                                      </p:to>
                                    </p:set>
                                    <p:animEffect transition="in" filter="fade">
                                      <p:cBhvr>
                                        <p:cTn id="146" dur="500"/>
                                        <p:tgtEl>
                                          <p:spTgt spid="5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animEffect transition="in" filter="fade">
                                      <p:cBhvr>
                                        <p:cTn id="14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5" grpId="0" animBg="1"/>
      <p:bldP spid="46" grpId="0"/>
      <p:bldP spid="47" grpId="0" animBg="1"/>
      <p:bldP spid="48" grpId="0"/>
      <p:bldP spid="37" grpId="0" animBg="1"/>
      <p:bldP spid="38" grpId="0"/>
      <p:bldP spid="40" grpId="0" animBg="1"/>
      <p:bldP spid="41" grpId="0"/>
      <p:bldP spid="43" grpId="0" animBg="1"/>
      <p:bldP spid="49" grpId="0"/>
      <p:bldP spid="50" grpId="0" animBg="1"/>
      <p:bldP spid="51" grpId="0"/>
      <p:bldP spid="52" grpId="0" animBg="1"/>
      <p:bldP spid="53" grpId="0"/>
      <p:bldP spid="54" grpId="0" animBg="1"/>
      <p:bldP spid="25" grpId="0"/>
      <p:bldP spid="26" grpId="0"/>
      <p:bldP spid="27" grpId="0" animBg="1"/>
      <p:bldP spid="28" grpId="0"/>
      <p:bldP spid="29" grpId="0" animBg="1"/>
      <p:bldP spid="2" grpId="0" animBg="1"/>
      <p:bldP spid="6" grpId="0" animBg="1"/>
      <p:bldP spid="11" grpId="0" animBg="1"/>
      <p:bldP spid="60" grpId="0" animBg="1"/>
      <p:bldP spid="61" grpId="0" animBg="1"/>
      <p:bldP spid="62" grpId="0" animBg="1"/>
      <p:bldP spid="64" grpId="0" animBg="1"/>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四</a:t>
            </a:r>
            <a:r>
              <a:rPr lang="zh-CN" altLang="en-US" dirty="0" smtClean="0">
                <a:solidFill>
                  <a:prstClr val="black">
                    <a:alpha val="75000"/>
                  </a:prstClr>
                </a:solidFill>
              </a:rPr>
              <a:t>、拟解决关键问题</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37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544" y="3048086"/>
            <a:ext cx="1831784" cy="400110"/>
          </a:xfrm>
          <a:prstGeom prst="rect">
            <a:avLst/>
          </a:prstGeom>
          <a:noFill/>
        </p:spPr>
        <p:txBody>
          <a:bodyPr wrap="square" rtlCol="0">
            <a:spAutoFit/>
          </a:bodyPr>
          <a:lstStyle/>
          <a:p>
            <a:pPr indent="457200">
              <a:lnSpc>
                <a:spcPct val="125000"/>
              </a:lnSpc>
            </a:pPr>
            <a:r>
              <a:rPr lang="zh-CN" altLang="en-US" sz="1600" dirty="0" smtClean="0">
                <a:latin typeface="微软雅黑" panose="020B0503020204020204" pitchFamily="34" charset="-122"/>
                <a:ea typeface="微软雅黑" panose="020B0503020204020204" pitchFamily="34" charset="-122"/>
              </a:rPr>
              <a:t>平端板连接</a:t>
            </a:r>
            <a:endParaRPr lang="zh-CN" altLang="en-US" sz="1600" dirty="0">
              <a:latin typeface="微软雅黑" panose="020B0503020204020204" pitchFamily="34" charset="-122"/>
              <a:ea typeface="微软雅黑" panose="020B0503020204020204" pitchFamily="34" charset="-122"/>
            </a:endParaRPr>
          </a:p>
        </p:txBody>
      </p:sp>
      <p:pic>
        <p:nvPicPr>
          <p:cNvPr id="36" name="图片 35"/>
          <p:cNvPicPr/>
          <p:nvPr/>
        </p:nvPicPr>
        <p:blipFill>
          <a:blip r:embed="rId3"/>
          <a:stretch>
            <a:fillRect/>
          </a:stretch>
        </p:blipFill>
        <p:spPr>
          <a:xfrm>
            <a:off x="383251" y="1272284"/>
            <a:ext cx="2215749" cy="1708701"/>
          </a:xfrm>
          <a:prstGeom prst="rect">
            <a:avLst/>
          </a:prstGeom>
        </p:spPr>
      </p:pic>
      <p:pic>
        <p:nvPicPr>
          <p:cNvPr id="37" name="图片 36"/>
          <p:cNvPicPr/>
          <p:nvPr/>
        </p:nvPicPr>
        <p:blipFill>
          <a:blip r:embed="rId4"/>
          <a:stretch>
            <a:fillRect/>
          </a:stretch>
        </p:blipFill>
        <p:spPr>
          <a:xfrm>
            <a:off x="383251" y="3565108"/>
            <a:ext cx="2352227" cy="1755918"/>
          </a:xfrm>
          <a:prstGeom prst="rect">
            <a:avLst/>
          </a:prstGeom>
        </p:spPr>
      </p:pic>
      <p:sp>
        <p:nvSpPr>
          <p:cNvPr id="38" name="文本框 42"/>
          <p:cNvSpPr txBox="1"/>
          <p:nvPr/>
        </p:nvSpPr>
        <p:spPr>
          <a:xfrm>
            <a:off x="-35018" y="5528844"/>
            <a:ext cx="2397351" cy="400110"/>
          </a:xfrm>
          <a:prstGeom prst="rect">
            <a:avLst/>
          </a:prstGeom>
          <a:noFill/>
        </p:spPr>
        <p:txBody>
          <a:bodyPr wrap="square" rtlCol="0">
            <a:spAutoFit/>
          </a:bodyPr>
          <a:lstStyle/>
          <a:p>
            <a:pPr indent="457200">
              <a:lnSpc>
                <a:spcPct val="125000"/>
              </a:lnSpc>
            </a:pPr>
            <a:r>
              <a:rPr lang="zh-CN" altLang="en-US" sz="1600" dirty="0" smtClean="0">
                <a:latin typeface="微软雅黑" panose="020B0503020204020204" pitchFamily="34" charset="-122"/>
                <a:ea typeface="微软雅黑" panose="020B0503020204020204" pitchFamily="34" charset="-122"/>
              </a:rPr>
              <a:t>外伸式端板连接</a:t>
            </a:r>
            <a:endParaRPr lang="zh-CN" altLang="en-US" sz="1600" dirty="0">
              <a:latin typeface="微软雅黑" panose="020B0503020204020204" pitchFamily="34" charset="-122"/>
              <a:ea typeface="微软雅黑" panose="020B0503020204020204" pitchFamily="34" charset="-122"/>
            </a:endParaRPr>
          </a:p>
        </p:txBody>
      </p:sp>
      <p:sp>
        <p:nvSpPr>
          <p:cNvPr id="2" name="TextBox 1"/>
          <p:cNvSpPr txBox="1"/>
          <p:nvPr/>
        </p:nvSpPr>
        <p:spPr>
          <a:xfrm>
            <a:off x="407066" y="2633803"/>
            <a:ext cx="2098275" cy="1338828"/>
          </a:xfrm>
          <a:prstGeom prst="rect">
            <a:avLst/>
          </a:prstGeom>
          <a:solidFill>
            <a:schemeClr val="bg1">
              <a:lumMod val="50000"/>
            </a:schemeClr>
          </a:solidFill>
          <a:ln>
            <a:solidFill>
              <a:schemeClr val="tx1">
                <a:lumMod val="95000"/>
                <a:lumOff val="5000"/>
              </a:schemeClr>
            </a:solidFill>
          </a:ln>
        </p:spPr>
        <p:txBody>
          <a:bodyPr wrap="square" rtlCol="0">
            <a:spAutoFit/>
          </a:bodyPr>
          <a:lstStyle/>
          <a:p>
            <a:pPr>
              <a:lnSpc>
                <a:spcPct val="150000"/>
              </a:lnSpc>
            </a:pPr>
            <a:r>
              <a:rPr lang="zh-CN" altLang="en-US" b="1" dirty="0" smtClean="0">
                <a:solidFill>
                  <a:srgbClr val="FFFF00"/>
                </a:solidFill>
                <a:latin typeface="微软雅黑" pitchFamily="34" charset="-122"/>
                <a:ea typeface="微软雅黑" pitchFamily="34" charset="-122"/>
              </a:rPr>
              <a:t>高强钢端板连接的有限元分析和简化分析模型研究较少</a:t>
            </a:r>
            <a:endParaRPr lang="zh-CN" altLang="en-US" b="1" dirty="0">
              <a:solidFill>
                <a:srgbClr val="FFFF00"/>
              </a:solidFill>
              <a:latin typeface="微软雅黑" pitchFamily="34" charset="-122"/>
              <a:ea typeface="微软雅黑" pitchFamily="34" charset="-122"/>
            </a:endParaRPr>
          </a:p>
        </p:txBody>
      </p:sp>
      <p:sp>
        <p:nvSpPr>
          <p:cNvPr id="40" name="下箭头 39"/>
          <p:cNvSpPr/>
          <p:nvPr/>
        </p:nvSpPr>
        <p:spPr>
          <a:xfrm>
            <a:off x="4003874" y="2785759"/>
            <a:ext cx="914400" cy="924763"/>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文本框 43"/>
          <p:cNvSpPr txBox="1"/>
          <p:nvPr/>
        </p:nvSpPr>
        <p:spPr>
          <a:xfrm>
            <a:off x="3424022" y="1404960"/>
            <a:ext cx="2074104"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传统断裂力学</a:t>
            </a:r>
            <a:endParaRPr lang="zh-CN" altLang="en-US" sz="2000" b="1" dirty="0">
              <a:latin typeface="微软雅黑" panose="020B0503020204020204" pitchFamily="34" charset="-122"/>
              <a:ea typeface="微软雅黑" panose="020B0503020204020204" pitchFamily="34" charset="-122"/>
            </a:endParaRPr>
          </a:p>
        </p:txBody>
      </p:sp>
      <p:sp>
        <p:nvSpPr>
          <p:cNvPr id="73" name="文本框 42"/>
          <p:cNvSpPr txBox="1"/>
          <p:nvPr/>
        </p:nvSpPr>
        <p:spPr>
          <a:xfrm>
            <a:off x="3214872" y="1870295"/>
            <a:ext cx="2764026" cy="400110"/>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脆性断裂和伪脆性断裂</a:t>
            </a:r>
            <a:endParaRPr lang="zh-CN" altLang="en-US" sz="1600" dirty="0">
              <a:latin typeface="微软雅黑" panose="020B0503020204020204" pitchFamily="34" charset="-122"/>
              <a:ea typeface="微软雅黑" panose="020B0503020204020204" pitchFamily="34" charset="-122"/>
            </a:endParaRPr>
          </a:p>
        </p:txBody>
      </p:sp>
      <p:sp>
        <p:nvSpPr>
          <p:cNvPr id="74" name="文本框 42"/>
          <p:cNvSpPr txBox="1"/>
          <p:nvPr/>
        </p:nvSpPr>
        <p:spPr>
          <a:xfrm>
            <a:off x="3214871" y="2273271"/>
            <a:ext cx="2607985" cy="400110"/>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未考虑应力三轴度影响</a:t>
            </a:r>
            <a:endParaRPr lang="zh-CN" altLang="en-US" sz="1600" dirty="0">
              <a:latin typeface="微软雅黑" panose="020B0503020204020204" pitchFamily="34" charset="-122"/>
              <a:ea typeface="微软雅黑" panose="020B0503020204020204" pitchFamily="34" charset="-122"/>
            </a:endParaRPr>
          </a:p>
        </p:txBody>
      </p:sp>
      <p:sp>
        <p:nvSpPr>
          <p:cNvPr id="75" name="文本框 43"/>
          <p:cNvSpPr txBox="1"/>
          <p:nvPr/>
        </p:nvSpPr>
        <p:spPr>
          <a:xfrm>
            <a:off x="3481811" y="3803075"/>
            <a:ext cx="2074104" cy="707886"/>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基于微观机理的断裂力学</a:t>
            </a:r>
            <a:endParaRPr lang="zh-CN" altLang="en-US" sz="2000" b="1" dirty="0">
              <a:latin typeface="微软雅黑" panose="020B0503020204020204" pitchFamily="34" charset="-122"/>
              <a:ea typeface="微软雅黑" panose="020B0503020204020204" pitchFamily="34" charset="-122"/>
            </a:endParaRPr>
          </a:p>
        </p:txBody>
      </p:sp>
      <p:sp>
        <p:nvSpPr>
          <p:cNvPr id="76" name="文本框 42"/>
          <p:cNvSpPr txBox="1"/>
          <p:nvPr/>
        </p:nvSpPr>
        <p:spPr>
          <a:xfrm>
            <a:off x="3237113" y="4519366"/>
            <a:ext cx="3321342" cy="707886"/>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a:latin typeface="微软雅黑" panose="020B0503020204020204" pitchFamily="34" charset="-122"/>
                <a:ea typeface="微软雅黑" panose="020B0503020204020204" pitchFamily="34" charset="-122"/>
              </a:rPr>
              <a:t>考虑应力三轴度影响</a:t>
            </a:r>
          </a:p>
          <a:p>
            <a:pPr marL="285750" indent="-285750">
              <a:lnSpc>
                <a:spcPct val="125000"/>
              </a:lnSpc>
              <a:buFont typeface="Wingdings" pitchFamily="2" charset="2"/>
              <a:buChar char="p"/>
            </a:pPr>
            <a:endParaRPr lang="zh-CN" altLang="en-US" sz="1600" dirty="0">
              <a:latin typeface="微软雅黑" panose="020B0503020204020204" pitchFamily="34" charset="-122"/>
              <a:ea typeface="微软雅黑" panose="020B0503020204020204" pitchFamily="34" charset="-122"/>
            </a:endParaRPr>
          </a:p>
        </p:txBody>
      </p:sp>
      <p:sp>
        <p:nvSpPr>
          <p:cNvPr id="77" name="文本框 42"/>
          <p:cNvSpPr txBox="1"/>
          <p:nvPr/>
        </p:nvSpPr>
        <p:spPr>
          <a:xfrm>
            <a:off x="3237111" y="4919476"/>
            <a:ext cx="2741787" cy="707886"/>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考虑微观</a:t>
            </a:r>
            <a:r>
              <a:rPr lang="zh-CN" altLang="en-US" sz="1600" dirty="0">
                <a:latin typeface="微软雅黑" panose="020B0503020204020204" pitchFamily="34" charset="-122"/>
                <a:ea typeface="微软雅黑" panose="020B0503020204020204" pitchFamily="34" charset="-122"/>
              </a:rPr>
              <a:t>塑性应变对空穴扩张及裂纹开展的影响</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589" y="1860603"/>
            <a:ext cx="1381823" cy="1375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1154" y="26416"/>
            <a:ext cx="1412749" cy="1393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C:\Users\bob\AppData\Roaming\Tencent\Users\605080281\QQ\WinTemp\RichOle\29~Q181E(U(BP8O4X44JH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7002" y="3570444"/>
            <a:ext cx="1366998" cy="140001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bob\AppData\Roaming\Tencent\Users\605080281\QQ\WinTemp\RichOle\12B5K{DW20SFACUNB18`_V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9840" y="5443306"/>
            <a:ext cx="1375572" cy="1315765"/>
          </a:xfrm>
          <a:prstGeom prst="rect">
            <a:avLst/>
          </a:prstGeom>
          <a:noFill/>
          <a:extLst>
            <a:ext uri="{909E8E84-426E-40DD-AFC4-6F175D3DCCD1}">
              <a14:hiddenFill xmlns:a14="http://schemas.microsoft.com/office/drawing/2010/main">
                <a:solidFill>
                  <a:srgbClr val="FFFFFF"/>
                </a:solidFill>
              </a14:hiddenFill>
            </a:ext>
          </a:extLst>
        </p:spPr>
      </p:pic>
      <p:sp>
        <p:nvSpPr>
          <p:cNvPr id="24" name="下箭头 23"/>
          <p:cNvSpPr/>
          <p:nvPr/>
        </p:nvSpPr>
        <p:spPr>
          <a:xfrm>
            <a:off x="7963179" y="1419543"/>
            <a:ext cx="288698" cy="507620"/>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下箭头 27"/>
          <p:cNvSpPr/>
          <p:nvPr/>
        </p:nvSpPr>
        <p:spPr>
          <a:xfrm>
            <a:off x="7950877" y="4947076"/>
            <a:ext cx="288698" cy="507620"/>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下箭头 28"/>
          <p:cNvSpPr/>
          <p:nvPr/>
        </p:nvSpPr>
        <p:spPr>
          <a:xfrm>
            <a:off x="7963179" y="3179516"/>
            <a:ext cx="288698" cy="507620"/>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 name="矩形 2"/>
          <p:cNvSpPr/>
          <p:nvPr/>
        </p:nvSpPr>
        <p:spPr>
          <a:xfrm>
            <a:off x="6266318" y="620365"/>
            <a:ext cx="100540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空穴形核</a:t>
            </a:r>
          </a:p>
        </p:txBody>
      </p:sp>
      <p:sp>
        <p:nvSpPr>
          <p:cNvPr id="4" name="矩形 3"/>
          <p:cNvSpPr/>
          <p:nvPr/>
        </p:nvSpPr>
        <p:spPr>
          <a:xfrm>
            <a:off x="6266317" y="2416427"/>
            <a:ext cx="100540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空穴扩张</a:t>
            </a:r>
          </a:p>
        </p:txBody>
      </p:sp>
      <p:sp>
        <p:nvSpPr>
          <p:cNvPr id="5" name="矩形 4"/>
          <p:cNvSpPr/>
          <p:nvPr/>
        </p:nvSpPr>
        <p:spPr>
          <a:xfrm>
            <a:off x="6163724" y="4064201"/>
            <a:ext cx="1210588"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空穴间收缩</a:t>
            </a:r>
          </a:p>
        </p:txBody>
      </p:sp>
      <p:sp>
        <p:nvSpPr>
          <p:cNvPr id="6" name="矩形 5"/>
          <p:cNvSpPr/>
          <p:nvPr/>
        </p:nvSpPr>
        <p:spPr>
          <a:xfrm>
            <a:off x="6266316" y="5916522"/>
            <a:ext cx="100540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空穴聚合</a:t>
            </a:r>
          </a:p>
        </p:txBody>
      </p:sp>
    </p:spTree>
    <p:extLst>
      <p:ext uri="{BB962C8B-B14F-4D97-AF65-F5344CB8AC3E}">
        <p14:creationId xmlns:p14="http://schemas.microsoft.com/office/powerpoint/2010/main" val="337292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nodeType="withEffect">
                                  <p:stCondLst>
                                    <p:cond delay="0"/>
                                  </p:stCondLst>
                                  <p:childTnLst>
                                    <p:set>
                                      <p:cBhvr>
                                        <p:cTn id="57" dur="1" fill="hold">
                                          <p:stCondLst>
                                            <p:cond delay="0"/>
                                          </p:stCondLst>
                                        </p:cTn>
                                        <p:tgtEl>
                                          <p:spTgt spid="2051"/>
                                        </p:tgtEl>
                                        <p:attrNameLst>
                                          <p:attrName>style.visibility</p:attrName>
                                        </p:attrNameLst>
                                      </p:cBhvr>
                                      <p:to>
                                        <p:strVal val="visible"/>
                                      </p:to>
                                    </p:set>
                                    <p:animEffect transition="in" filter="fade">
                                      <p:cBhvr>
                                        <p:cTn id="58" dur="500"/>
                                        <p:tgtEl>
                                          <p:spTgt spid="2051"/>
                                        </p:tgtEl>
                                      </p:cBhvr>
                                    </p:animEffect>
                                  </p:childTnLst>
                                </p:cTn>
                              </p:par>
                              <p:par>
                                <p:cTn id="59" presetID="10" presetClass="entr" presetSubtype="0" fill="hold" nodeType="withEffect">
                                  <p:stCondLst>
                                    <p:cond delay="0"/>
                                  </p:stCondLst>
                                  <p:childTnLst>
                                    <p:set>
                                      <p:cBhvr>
                                        <p:cTn id="60" dur="1" fill="hold">
                                          <p:stCondLst>
                                            <p:cond delay="0"/>
                                          </p:stCondLst>
                                        </p:cTn>
                                        <p:tgtEl>
                                          <p:spTgt spid="2050"/>
                                        </p:tgtEl>
                                        <p:attrNameLst>
                                          <p:attrName>style.visibility</p:attrName>
                                        </p:attrNameLst>
                                      </p:cBhvr>
                                      <p:to>
                                        <p:strVal val="visible"/>
                                      </p:to>
                                    </p:set>
                                    <p:animEffect transition="in" filter="fade">
                                      <p:cBhvr>
                                        <p:cTn id="61" dur="500"/>
                                        <p:tgtEl>
                                          <p:spTgt spid="2050"/>
                                        </p:tgtEl>
                                      </p:cBhvr>
                                    </p:animEffect>
                                  </p:childTnLst>
                                </p:cTn>
                              </p:par>
                              <p:par>
                                <p:cTn id="62" presetID="10" presetClass="entr" presetSubtype="0" fill="hold" nodeType="withEffect">
                                  <p:stCondLst>
                                    <p:cond delay="0"/>
                                  </p:stCondLst>
                                  <p:childTnLst>
                                    <p:set>
                                      <p:cBhvr>
                                        <p:cTn id="63" dur="1" fill="hold">
                                          <p:stCondLst>
                                            <p:cond delay="0"/>
                                          </p:stCondLst>
                                        </p:cTn>
                                        <p:tgtEl>
                                          <p:spTgt spid="2052"/>
                                        </p:tgtEl>
                                        <p:attrNameLst>
                                          <p:attrName>style.visibility</p:attrName>
                                        </p:attrNameLst>
                                      </p:cBhvr>
                                      <p:to>
                                        <p:strVal val="visible"/>
                                      </p:to>
                                    </p:set>
                                    <p:animEffect transition="in" filter="fade">
                                      <p:cBhvr>
                                        <p:cTn id="64" dur="500"/>
                                        <p:tgtEl>
                                          <p:spTgt spid="2052"/>
                                        </p:tgtEl>
                                      </p:cBhvr>
                                    </p:animEffect>
                                  </p:childTnLst>
                                </p:cTn>
                              </p:par>
                              <p:par>
                                <p:cTn id="65" presetID="10" presetClass="entr" presetSubtype="0" fill="hold" nodeType="withEffect">
                                  <p:stCondLst>
                                    <p:cond delay="0"/>
                                  </p:stCondLst>
                                  <p:childTnLst>
                                    <p:set>
                                      <p:cBhvr>
                                        <p:cTn id="66" dur="1" fill="hold">
                                          <p:stCondLst>
                                            <p:cond delay="0"/>
                                          </p:stCondLst>
                                        </p:cTn>
                                        <p:tgtEl>
                                          <p:spTgt spid="2053"/>
                                        </p:tgtEl>
                                        <p:attrNameLst>
                                          <p:attrName>style.visibility</p:attrName>
                                        </p:attrNameLst>
                                      </p:cBhvr>
                                      <p:to>
                                        <p:strVal val="visible"/>
                                      </p:to>
                                    </p:set>
                                    <p:animEffect transition="in" filter="fade">
                                      <p:cBhvr>
                                        <p:cTn id="67" dur="500"/>
                                        <p:tgtEl>
                                          <p:spTgt spid="20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fade">
                                      <p:cBhvr>
                                        <p:cTn id="73" dur="500"/>
                                        <p:tgtEl>
                                          <p:spTgt spid="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8" grpId="0"/>
      <p:bldP spid="2" grpId="0" animBg="1"/>
      <p:bldP spid="41" grpId="0"/>
      <p:bldP spid="73" grpId="0"/>
      <p:bldP spid="74" grpId="0"/>
      <p:bldP spid="75" grpId="0"/>
      <p:bldP spid="76" grpId="0"/>
      <p:bldP spid="77" grpId="0"/>
      <p:bldP spid="3"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62264" y="1300371"/>
            <a:ext cx="3736530" cy="507831"/>
          </a:xfrm>
          <a:prstGeom prst="rect">
            <a:avLst/>
          </a:prstGeom>
        </p:spPr>
        <p:txBody>
          <a:bodyPr wrap="square">
            <a:spAutoFit/>
          </a:bodyPr>
          <a:lstStyle/>
          <a:p>
            <a:pPr>
              <a:lnSpc>
                <a:spcPct val="15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显式分析模型中螺栓预紧力的</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模拟</a:t>
            </a:r>
            <a:endPar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7" name="等于号 6"/>
          <p:cNvSpPr/>
          <p:nvPr/>
        </p:nvSpPr>
        <p:spPr>
          <a:xfrm>
            <a:off x="3633289" y="3235219"/>
            <a:ext cx="2224585" cy="982639"/>
          </a:xfrm>
          <a:prstGeom prst="mathEqual">
            <a:avLst/>
          </a:prstGeom>
          <a:solidFill>
            <a:srgbClr val="0055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3708350" y="3050553"/>
            <a:ext cx="2238113" cy="646331"/>
          </a:xfrm>
          <a:prstGeom prst="rect">
            <a:avLst/>
          </a:prstGeom>
        </p:spPr>
        <p:txBody>
          <a:bodyPr wrap="none">
            <a:spAutoFit/>
          </a:bodyPr>
          <a:lstStyle/>
          <a:p>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螺杆</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单元</a:t>
            </a:r>
            <a:r>
              <a:rPr lang="en-US" altLang="zh-CN" b="1" dirty="0" err="1">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Mises</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应力</a:t>
            </a:r>
          </a:p>
          <a:p>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41" name="椭圆 40"/>
          <p:cNvSpPr/>
          <p:nvPr/>
        </p:nvSpPr>
        <p:spPr bwMode="auto">
          <a:xfrm>
            <a:off x="1533638" y="2193313"/>
            <a:ext cx="1395298" cy="135952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latin typeface="Arial" panose="020B0604020202020204" pitchFamily="34" charset="0"/>
                <a:ea typeface="微软雅黑" panose="020B0503020204020204" pitchFamily="34" charset="-122"/>
                <a:sym typeface="Arial" panose="020B0604020202020204" pitchFamily="34" charset="0"/>
              </a:rPr>
              <a:t>施加初始温度场温度值  </a:t>
            </a: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bwMode="auto">
          <a:xfrm>
            <a:off x="6041948" y="2679796"/>
            <a:ext cx="1819162" cy="1746091"/>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latin typeface="Arial" panose="020B0604020202020204" pitchFamily="34" charset="0"/>
                <a:ea typeface="微软雅黑" panose="020B0503020204020204" pitchFamily="34" charset="-122"/>
                <a:sym typeface="Arial" panose="020B0604020202020204" pitchFamily="34" charset="0"/>
              </a:rPr>
              <a:t>隐式分析模型</a:t>
            </a:r>
            <a:endParaRPr lang="zh-CN" altLang="en-US"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椭圆 49"/>
          <p:cNvSpPr/>
          <p:nvPr/>
        </p:nvSpPr>
        <p:spPr bwMode="auto">
          <a:xfrm>
            <a:off x="1533638" y="3842881"/>
            <a:ext cx="1395298" cy="135952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latin typeface="Arial" panose="020B0604020202020204" pitchFamily="34" charset="0"/>
                <a:ea typeface="微软雅黑" panose="020B0503020204020204" pitchFamily="34" charset="-122"/>
                <a:sym typeface="Arial" panose="020B0604020202020204" pitchFamily="34" charset="0"/>
              </a:rPr>
              <a:t>下</a:t>
            </a:r>
            <a:r>
              <a:rPr lang="zh-CN" altLang="en-US" sz="1600" b="1" dirty="0" smtClean="0">
                <a:latin typeface="Arial" panose="020B0604020202020204" pitchFamily="34" charset="0"/>
                <a:ea typeface="微软雅黑" panose="020B0503020204020204" pitchFamily="34" charset="-122"/>
                <a:sym typeface="Arial" panose="020B0604020202020204" pitchFamily="34" charset="0"/>
              </a:rPr>
              <a:t>一加载步修改温度场温度值   </a:t>
            </a:r>
            <a:r>
              <a:rPr lang="en-US" altLang="zh-CN" sz="1600" b="1" dirty="0" smtClean="0">
                <a:latin typeface="Arial" panose="020B0604020202020204" pitchFamily="34" charset="0"/>
                <a:ea typeface="微软雅黑" panose="020B0503020204020204" pitchFamily="34" charset="-122"/>
                <a:sym typeface="Arial" panose="020B0604020202020204" pitchFamily="34" charset="0"/>
              </a:rPr>
              <a:t>B</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右弧形箭头 10"/>
          <p:cNvSpPr/>
          <p:nvPr/>
        </p:nvSpPr>
        <p:spPr>
          <a:xfrm>
            <a:off x="2928936" y="3050553"/>
            <a:ext cx="571712" cy="1276487"/>
          </a:xfrm>
          <a:prstGeom prst="curved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80433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P spid="41" grpId="0" animBg="1"/>
      <p:bldP spid="49" grpId="0" animBg="1"/>
      <p:bldP spid="5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62263" y="1300371"/>
            <a:ext cx="4145963" cy="507831"/>
          </a:xfrm>
          <a:prstGeom prst="rect">
            <a:avLst/>
          </a:prstGeom>
        </p:spPr>
        <p:txBody>
          <a:bodyPr wrap="square">
            <a:spAutoFit/>
          </a:bodyPr>
          <a:lstStyle/>
          <a:p>
            <a:pPr>
              <a:lnSpc>
                <a:spcPct val="15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连接转动弹簧的滞回模型的参数取值</a:t>
            </a:r>
            <a:endPar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nvGrpSpPr>
          <p:cNvPr id="18" name="组合 17"/>
          <p:cNvGrpSpPr/>
          <p:nvPr/>
        </p:nvGrpSpPr>
        <p:grpSpPr>
          <a:xfrm>
            <a:off x="2715902" y="2972999"/>
            <a:ext cx="1798977" cy="995579"/>
            <a:chOff x="3845005" y="2488950"/>
            <a:chExt cx="1798977" cy="995579"/>
          </a:xfrm>
        </p:grpSpPr>
        <p:cxnSp>
          <p:nvCxnSpPr>
            <p:cNvPr id="19" name="直接连接符 18"/>
            <p:cNvCxnSpPr/>
            <p:nvPr/>
          </p:nvCxnSpPr>
          <p:spPr>
            <a:xfrm>
              <a:off x="5643982" y="2488950"/>
              <a:ext cx="0" cy="61790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845007" y="3106855"/>
              <a:ext cx="1792173" cy="1"/>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845005" y="3106856"/>
              <a:ext cx="0" cy="37767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sp>
        <p:nvSpPr>
          <p:cNvPr id="44" name="椭圆 43"/>
          <p:cNvSpPr/>
          <p:nvPr/>
        </p:nvSpPr>
        <p:spPr bwMode="auto">
          <a:xfrm>
            <a:off x="3823824" y="1883488"/>
            <a:ext cx="1395298" cy="135952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参数</a:t>
            </a:r>
            <a:endPar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eaLnBrk="1" fontAlgn="auto" hangingPunct="1">
              <a:spcBef>
                <a:spcPts val="0"/>
              </a:spcBef>
              <a:spcAft>
                <a:spcPts val="0"/>
              </a:spcAft>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取值</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1" name="直接连接符 50"/>
          <p:cNvCxnSpPr/>
          <p:nvPr/>
        </p:nvCxnSpPr>
        <p:spPr>
          <a:xfrm flipV="1">
            <a:off x="6300250" y="3590905"/>
            <a:ext cx="0" cy="35077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bwMode="auto">
          <a:xfrm>
            <a:off x="2216954" y="3779741"/>
            <a:ext cx="997899" cy="976702"/>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试验标定</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椭圆 52"/>
          <p:cNvSpPr/>
          <p:nvPr/>
        </p:nvSpPr>
        <p:spPr bwMode="auto">
          <a:xfrm>
            <a:off x="5801300" y="3752842"/>
            <a:ext cx="997899" cy="976702"/>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拟合标定</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44"/>
          <p:cNvSpPr txBox="1"/>
          <p:nvPr/>
        </p:nvSpPr>
        <p:spPr>
          <a:xfrm>
            <a:off x="1974507" y="4858998"/>
            <a:ext cx="1450159" cy="584775"/>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选取试验曲线关键点</a:t>
            </a:r>
            <a:endParaRPr lang="zh-CN" altLang="en-US" sz="1600" b="1" dirty="0">
              <a:latin typeface="微软雅黑" panose="020B0503020204020204" pitchFamily="34" charset="-122"/>
              <a:ea typeface="微软雅黑" panose="020B0503020204020204" pitchFamily="34" charset="-122"/>
            </a:endParaRPr>
          </a:p>
        </p:txBody>
      </p:sp>
      <p:cxnSp>
        <p:nvCxnSpPr>
          <p:cNvPr id="55" name="直接连接符 54"/>
          <p:cNvCxnSpPr/>
          <p:nvPr/>
        </p:nvCxnSpPr>
        <p:spPr>
          <a:xfrm flipH="1">
            <a:off x="4508077" y="3590903"/>
            <a:ext cx="1792173" cy="1"/>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48" name="下箭头 47"/>
          <p:cNvSpPr/>
          <p:nvPr/>
        </p:nvSpPr>
        <p:spPr>
          <a:xfrm>
            <a:off x="2576753" y="5443773"/>
            <a:ext cx="213034" cy="438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44"/>
          <p:cNvSpPr txBox="1"/>
          <p:nvPr/>
        </p:nvSpPr>
        <p:spPr>
          <a:xfrm>
            <a:off x="1974506" y="5910662"/>
            <a:ext cx="1450159" cy="338554"/>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标定取值</a:t>
            </a:r>
            <a:endParaRPr lang="zh-CN" altLang="en-US" sz="1600" b="1" dirty="0">
              <a:latin typeface="微软雅黑" panose="020B0503020204020204" pitchFamily="34" charset="-122"/>
              <a:ea typeface="微软雅黑" panose="020B0503020204020204" pitchFamily="34" charset="-122"/>
            </a:endParaRPr>
          </a:p>
        </p:txBody>
      </p:sp>
      <p:sp>
        <p:nvSpPr>
          <p:cNvPr id="60" name="文本框 44"/>
          <p:cNvSpPr txBox="1"/>
          <p:nvPr/>
        </p:nvSpPr>
        <p:spPr>
          <a:xfrm>
            <a:off x="5332655" y="4813644"/>
            <a:ext cx="1958394" cy="584775"/>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变换卸载刚度退化表达式形式</a:t>
            </a:r>
            <a:endParaRPr lang="zh-CN" altLang="en-US" sz="1600" b="1" dirty="0">
              <a:latin typeface="微软雅黑" panose="020B0503020204020204" pitchFamily="34" charset="-122"/>
              <a:ea typeface="微软雅黑" panose="020B0503020204020204" pitchFamily="34" charset="-122"/>
            </a:endParaRPr>
          </a:p>
        </p:txBody>
      </p:sp>
      <p:sp>
        <p:nvSpPr>
          <p:cNvPr id="61" name="下箭头 60"/>
          <p:cNvSpPr/>
          <p:nvPr/>
        </p:nvSpPr>
        <p:spPr>
          <a:xfrm>
            <a:off x="6177416" y="5398419"/>
            <a:ext cx="213034" cy="438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44"/>
          <p:cNvSpPr txBox="1"/>
          <p:nvPr/>
        </p:nvSpPr>
        <p:spPr>
          <a:xfrm>
            <a:off x="5575169" y="5865308"/>
            <a:ext cx="1450159" cy="584775"/>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拟合卸载刚度损伤指标</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71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2" grpId="0" animBg="1"/>
      <p:bldP spid="53" grpId="0" animBg="1"/>
      <p:bldP spid="54" grpId="0"/>
      <p:bldP spid="48" grpId="0" animBg="1"/>
      <p:bldP spid="58" grpId="0"/>
      <p:bldP spid="60" grpId="0"/>
      <p:bldP spid="61" grpId="0" animBg="1"/>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62264" y="1300371"/>
            <a:ext cx="3736530" cy="458908"/>
          </a:xfrm>
          <a:prstGeom prst="rect">
            <a:avLst/>
          </a:prstGeom>
        </p:spPr>
        <p:txBody>
          <a:bodyPr wrap="square">
            <a:spAutoFit/>
          </a:bodyPr>
          <a:lstStyle/>
          <a:p>
            <a:pPr>
              <a:lnSpc>
                <a:spcPct val="15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微观机理模型的选取</a:t>
            </a:r>
            <a:endPar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sp>
        <p:nvSpPr>
          <p:cNvPr id="41" name="椭圆 40"/>
          <p:cNvSpPr/>
          <p:nvPr/>
        </p:nvSpPr>
        <p:spPr bwMode="auto">
          <a:xfrm>
            <a:off x="2690665" y="1665266"/>
            <a:ext cx="1506586" cy="146742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退化有效塑性应变模型</a:t>
            </a:r>
            <a:endPar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eaLnBrk="1" fontAlgn="auto" hangingPunct="1">
              <a:spcBef>
                <a:spcPts val="0"/>
              </a:spcBef>
              <a:spcAft>
                <a:spcPts val="0"/>
              </a:spcAft>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(DSPS)</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bwMode="auto">
          <a:xfrm>
            <a:off x="262264" y="2417037"/>
            <a:ext cx="1819162" cy="1746091"/>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latin typeface="Arial" panose="020B0604020202020204" pitchFamily="34" charset="0"/>
                <a:ea typeface="微软雅黑" panose="020B0503020204020204" pitchFamily="34" charset="-122"/>
                <a:sym typeface="Arial" panose="020B0604020202020204" pitchFamily="34" charset="0"/>
              </a:rPr>
              <a:t>微观机理模型</a:t>
            </a:r>
            <a:endParaRPr lang="zh-CN" altLang="en-US"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燕尾形箭头 2"/>
          <p:cNvSpPr/>
          <p:nvPr/>
        </p:nvSpPr>
        <p:spPr>
          <a:xfrm rot="19787746">
            <a:off x="1892258" y="2106807"/>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690665" y="3282319"/>
            <a:ext cx="1506586" cy="146742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循环空穴扩张模型</a:t>
            </a:r>
            <a:endPar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eaLnBrk="1" fontAlgn="auto" hangingPunct="1">
              <a:spcBef>
                <a:spcPts val="0"/>
              </a:spcBef>
              <a:spcAft>
                <a:spcPts val="0"/>
              </a:spcAft>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CVGM</a:t>
            </a: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燕尾形箭头 15"/>
          <p:cNvSpPr/>
          <p:nvPr/>
        </p:nvSpPr>
        <p:spPr>
          <a:xfrm rot="1964181">
            <a:off x="1899464" y="3584104"/>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4386419" y="1937315"/>
            <a:ext cx="4168478" cy="923330"/>
          </a:xfrm>
          <a:prstGeom prst="rect">
            <a:avLst/>
          </a:prstGeom>
          <a:noFill/>
        </p:spPr>
        <p:txBody>
          <a:bodyPr wrap="square" rtlCol="0">
            <a:spAutoFit/>
          </a:bodyPr>
          <a:lstStyle/>
          <a:p>
            <a:pPr marL="285750" indent="-285750">
              <a:buFont typeface="Wingdings" pitchFamily="2" charset="2"/>
              <a:buChar char="p"/>
            </a:pPr>
            <a:r>
              <a:rPr lang="zh-CN" altLang="en-US" dirty="0">
                <a:latin typeface="微软雅黑" pitchFamily="34" charset="-122"/>
                <a:ea typeface="微软雅黑" pitchFamily="34" charset="-122"/>
              </a:rPr>
              <a:t>未</a:t>
            </a:r>
            <a:r>
              <a:rPr lang="zh-CN" altLang="en-US" dirty="0" smtClean="0">
                <a:latin typeface="微软雅黑" pitchFamily="34" charset="-122"/>
                <a:ea typeface="微软雅黑" pitchFamily="34" charset="-122"/>
              </a:rPr>
              <a:t>考虑应力三轴度随加载历史的变化</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marL="285750" indent="-285750">
              <a:buFont typeface="Wingdings" pitchFamily="2" charset="2"/>
              <a:buChar char="p"/>
            </a:pPr>
            <a:r>
              <a:rPr lang="zh-CN" altLang="en-US" dirty="0">
                <a:latin typeface="微软雅黑" pitchFamily="34" charset="-122"/>
                <a:ea typeface="微软雅黑" pitchFamily="34" charset="-122"/>
              </a:rPr>
              <a:t>需进行单调荷载作用下的有限元分析</a:t>
            </a:r>
          </a:p>
        </p:txBody>
      </p:sp>
      <p:sp>
        <p:nvSpPr>
          <p:cNvPr id="18" name="TextBox 17"/>
          <p:cNvSpPr txBox="1"/>
          <p:nvPr/>
        </p:nvSpPr>
        <p:spPr>
          <a:xfrm>
            <a:off x="4386419" y="3554368"/>
            <a:ext cx="4438478" cy="923330"/>
          </a:xfrm>
          <a:prstGeom prst="rect">
            <a:avLst/>
          </a:prstGeom>
          <a:noFill/>
        </p:spPr>
        <p:txBody>
          <a:bodyPr wrap="square" rtlCol="0">
            <a:spAutoFit/>
          </a:bodyPr>
          <a:lstStyle/>
          <a:p>
            <a:pPr marL="285750" indent="-285750">
              <a:buFont typeface="Wingdings" pitchFamily="2" charset="2"/>
              <a:buChar char="p"/>
            </a:pPr>
            <a:r>
              <a:rPr lang="zh-CN" altLang="en-US" dirty="0">
                <a:latin typeface="微软雅黑" pitchFamily="34" charset="-122"/>
                <a:ea typeface="微软雅黑" pitchFamily="34" charset="-122"/>
              </a:rPr>
              <a:t>考虑应力三轴度随加载历史的变化</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buFont typeface="Wingdings" pitchFamily="2" charset="2"/>
              <a:buChar char="p"/>
            </a:pPr>
            <a:r>
              <a:rPr lang="zh-CN" altLang="en-US" dirty="0">
                <a:latin typeface="微软雅黑" pitchFamily="34" charset="-122"/>
                <a:ea typeface="微软雅黑" pitchFamily="34" charset="-122"/>
              </a:rPr>
              <a:t>不需进行单调荷载作用下的有限元分析</a:t>
            </a:r>
          </a:p>
        </p:txBody>
      </p:sp>
      <p:graphicFrame>
        <p:nvGraphicFramePr>
          <p:cNvPr id="5" name="对象 4"/>
          <p:cNvGraphicFramePr>
            <a:graphicFrameLocks noChangeAspect="1"/>
          </p:cNvGraphicFramePr>
          <p:nvPr>
            <p:extLst>
              <p:ext uri="{D42A27DB-BD31-4B8C-83A1-F6EECF244321}">
                <p14:modId xmlns:p14="http://schemas.microsoft.com/office/powerpoint/2010/main" val="2485036518"/>
              </p:ext>
            </p:extLst>
          </p:nvPr>
        </p:nvGraphicFramePr>
        <p:xfrm>
          <a:off x="3475147" y="1717086"/>
          <a:ext cx="114300" cy="177800"/>
        </p:xfrm>
        <a:graphic>
          <a:graphicData uri="http://schemas.openxmlformats.org/presentationml/2006/ole">
            <mc:AlternateContent xmlns:mc="http://schemas.openxmlformats.org/markup-compatibility/2006">
              <mc:Choice xmlns:v="urn:schemas-microsoft-com:vml" Requires="v">
                <p:oleObj spid="_x0000_s5309"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475147" y="1717086"/>
                        <a:ext cx="114300" cy="177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93688855"/>
              </p:ext>
            </p:extLst>
          </p:nvPr>
        </p:nvGraphicFramePr>
        <p:xfrm>
          <a:off x="2807458" y="4946987"/>
          <a:ext cx="3402596" cy="448206"/>
        </p:xfrm>
        <a:graphic>
          <a:graphicData uri="http://schemas.openxmlformats.org/presentationml/2006/ole">
            <mc:AlternateContent xmlns:mc="http://schemas.openxmlformats.org/markup-compatibility/2006">
              <mc:Choice xmlns:v="urn:schemas-microsoft-com:vml" Requires="v">
                <p:oleObj spid="_x0000_s5310" name="Equation" r:id="rId6" imgW="1930320" imgH="241200" progId="Equation.DSMT4">
                  <p:embed/>
                </p:oleObj>
              </mc:Choice>
              <mc:Fallback>
                <p:oleObj name="Equation" r:id="rId6" imgW="1930320" imgH="241200" progId="Equation.DSMT4">
                  <p:embed/>
                  <p:pic>
                    <p:nvPicPr>
                      <p:cNvPr id="0" name=""/>
                      <p:cNvPicPr/>
                      <p:nvPr/>
                    </p:nvPicPr>
                    <p:blipFill>
                      <a:blip r:embed="rId7"/>
                      <a:stretch>
                        <a:fillRect/>
                      </a:stretch>
                    </p:blipFill>
                    <p:spPr>
                      <a:xfrm>
                        <a:off x="2807458" y="4946987"/>
                        <a:ext cx="3402596" cy="44820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51487237"/>
              </p:ext>
            </p:extLst>
          </p:nvPr>
        </p:nvGraphicFramePr>
        <p:xfrm>
          <a:off x="1090717" y="5420798"/>
          <a:ext cx="6907374" cy="897202"/>
        </p:xfrm>
        <a:graphic>
          <a:graphicData uri="http://schemas.openxmlformats.org/presentationml/2006/ole">
            <mc:AlternateContent xmlns:mc="http://schemas.openxmlformats.org/markup-compatibility/2006">
              <mc:Choice xmlns:v="urn:schemas-microsoft-com:vml" Requires="v">
                <p:oleObj spid="_x0000_s5311" name="Equation" r:id="rId8" imgW="4267080" imgH="495000" progId="Equation.DSMT4">
                  <p:embed/>
                </p:oleObj>
              </mc:Choice>
              <mc:Fallback>
                <p:oleObj name="Equation" r:id="rId8" imgW="4267080" imgH="495000" progId="Equation.DSMT4">
                  <p:embed/>
                  <p:pic>
                    <p:nvPicPr>
                      <p:cNvPr id="0" name=""/>
                      <p:cNvPicPr/>
                      <p:nvPr/>
                    </p:nvPicPr>
                    <p:blipFill>
                      <a:blip r:embed="rId9"/>
                      <a:stretch>
                        <a:fillRect/>
                      </a:stretch>
                    </p:blipFill>
                    <p:spPr>
                      <a:xfrm>
                        <a:off x="1090717" y="5420798"/>
                        <a:ext cx="6907374" cy="897202"/>
                      </a:xfrm>
                      <a:prstGeom prst="rect">
                        <a:avLst/>
                      </a:prstGeom>
                    </p:spPr>
                  </p:pic>
                </p:oleObj>
              </mc:Fallback>
            </mc:AlternateContent>
          </a:graphicData>
        </a:graphic>
      </p:graphicFrame>
      <p:sp>
        <p:nvSpPr>
          <p:cNvPr id="9" name="右箭头 8"/>
          <p:cNvSpPr/>
          <p:nvPr/>
        </p:nvSpPr>
        <p:spPr>
          <a:xfrm>
            <a:off x="2189827" y="5059949"/>
            <a:ext cx="609239" cy="252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6210054" y="5059949"/>
            <a:ext cx="630621" cy="2522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40675" y="5004420"/>
            <a:ext cx="3643394" cy="369332"/>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断裂韧性参数 </a:t>
            </a:r>
            <a:r>
              <a:rPr lang="zh-CN" altLang="en-US" sz="1600" b="1" dirty="0" smtClean="0">
                <a:solidFill>
                  <a:srgbClr val="FF0000"/>
                </a:solidFill>
                <a:latin typeface="微软雅黑" pitchFamily="34" charset="-122"/>
                <a:ea typeface="微软雅黑" pitchFamily="34" charset="-122"/>
              </a:rPr>
              <a:t>（单调）</a:t>
            </a:r>
            <a:r>
              <a:rPr lang="zh-CN" altLang="en-US" dirty="0">
                <a:latin typeface="微软雅黑" pitchFamily="34" charset="-122"/>
                <a:ea typeface="微软雅黑" pitchFamily="34" charset="-122"/>
              </a:rPr>
              <a:t>	</a:t>
            </a:r>
          </a:p>
        </p:txBody>
      </p:sp>
      <p:sp>
        <p:nvSpPr>
          <p:cNvPr id="21" name="矩形 20"/>
          <p:cNvSpPr/>
          <p:nvPr/>
        </p:nvSpPr>
        <p:spPr>
          <a:xfrm>
            <a:off x="-35019" y="5004419"/>
            <a:ext cx="2463337" cy="584775"/>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断裂韧性参数 （循环）	</a:t>
            </a:r>
          </a:p>
        </p:txBody>
      </p:sp>
      <p:sp>
        <p:nvSpPr>
          <p:cNvPr id="22" name="左箭头 21"/>
          <p:cNvSpPr/>
          <p:nvPr/>
        </p:nvSpPr>
        <p:spPr>
          <a:xfrm rot="19804551">
            <a:off x="5027794" y="4748734"/>
            <a:ext cx="376695" cy="2327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454995" y="4562718"/>
            <a:ext cx="2031325" cy="338554"/>
          </a:xfrm>
          <a:prstGeom prst="rect">
            <a:avLst/>
          </a:prstGeom>
        </p:spPr>
        <p:txBody>
          <a:bodyPr wrap="none">
            <a:spAutoFit/>
          </a:bodyPr>
          <a:lstStyle/>
          <a:p>
            <a:r>
              <a:rPr lang="zh-CN" altLang="en-US" sz="1600" b="1" dirty="0">
                <a:solidFill>
                  <a:srgbClr val="FF0000"/>
                </a:solidFill>
                <a:latin typeface="微软雅黑" pitchFamily="34" charset="-122"/>
                <a:ea typeface="微软雅黑" pitchFamily="34" charset="-122"/>
              </a:rPr>
              <a:t>等效塑性应变</a:t>
            </a:r>
            <a:r>
              <a:rPr lang="zh-CN" altLang="en-US" sz="1600" dirty="0">
                <a:latin typeface="微软雅黑" pitchFamily="34" charset="-122"/>
                <a:ea typeface="微软雅黑" pitchFamily="34" charset="-122"/>
              </a:rPr>
              <a:t>	</a:t>
            </a:r>
          </a:p>
        </p:txBody>
      </p:sp>
      <p:sp>
        <p:nvSpPr>
          <p:cNvPr id="24" name="左箭头 23"/>
          <p:cNvSpPr/>
          <p:nvPr/>
        </p:nvSpPr>
        <p:spPr>
          <a:xfrm rot="770817" flipH="1">
            <a:off x="3874198" y="4865542"/>
            <a:ext cx="477600" cy="1979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494446" y="4767561"/>
            <a:ext cx="1699200" cy="584775"/>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损伤退化参数 	</a:t>
            </a:r>
          </a:p>
        </p:txBody>
      </p:sp>
      <p:sp>
        <p:nvSpPr>
          <p:cNvPr id="26" name="左箭头 25"/>
          <p:cNvSpPr/>
          <p:nvPr/>
        </p:nvSpPr>
        <p:spPr>
          <a:xfrm rot="1503528">
            <a:off x="6004307" y="6070215"/>
            <a:ext cx="475782" cy="230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470657" y="6121955"/>
            <a:ext cx="2031325" cy="338554"/>
          </a:xfrm>
          <a:prstGeom prst="rect">
            <a:avLst/>
          </a:prstGeom>
        </p:spPr>
        <p:txBody>
          <a:bodyPr wrap="none">
            <a:spAutoFit/>
          </a:bodyPr>
          <a:lstStyle/>
          <a:p>
            <a:r>
              <a:rPr lang="zh-CN" altLang="en-US" sz="1600" b="1" dirty="0">
                <a:solidFill>
                  <a:srgbClr val="FF0000"/>
                </a:solidFill>
                <a:latin typeface="微软雅黑" pitchFamily="34" charset="-122"/>
                <a:ea typeface="微软雅黑" pitchFamily="34" charset="-122"/>
              </a:rPr>
              <a:t>应力三轴度 	</a:t>
            </a:r>
          </a:p>
        </p:txBody>
      </p:sp>
    </p:spTree>
    <p:extLst>
      <p:ext uri="{BB962C8B-B14F-4D97-AF65-F5344CB8AC3E}">
        <p14:creationId xmlns:p14="http://schemas.microsoft.com/office/powerpoint/2010/main" val="36858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9" grpId="0" animBg="1"/>
      <p:bldP spid="3" grpId="0" animBg="1"/>
      <p:bldP spid="15" grpId="0" animBg="1"/>
      <p:bldP spid="16" grpId="0" animBg="1"/>
      <p:bldP spid="4" grpId="0"/>
      <p:bldP spid="18" grpId="0"/>
      <p:bldP spid="9" grpId="0" animBg="1"/>
      <p:bldP spid="10" grpId="0" animBg="1"/>
      <p:bldP spid="11" grpId="0"/>
      <p:bldP spid="21" grpId="0"/>
      <p:bldP spid="22" grpId="0" animBg="1"/>
      <p:bldP spid="12" grpId="0"/>
      <p:bldP spid="24" grpId="0" animBg="1"/>
      <p:bldP spid="13" grpId="0"/>
      <p:bldP spid="26"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smtClean="0">
                <a:solidFill>
                  <a:prstClr val="black">
                    <a:alpha val="75000"/>
                  </a:prstClr>
                </a:solidFill>
              </a:rPr>
              <a:t>五、预期成果及结论</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预期成果及结论</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75814" y="1450412"/>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建立端板连接有限元分析精细模型，</a:t>
            </a:r>
            <a:r>
              <a:rPr lang="zh-CN" altLang="en-US" b="1" dirty="0">
                <a:solidFill>
                  <a:srgbClr val="FF0000"/>
                </a:solidFill>
                <a:latin typeface="微软雅黑" pitchFamily="34" charset="-122"/>
                <a:ea typeface="微软雅黑" pitchFamily="34" charset="-122"/>
              </a:rPr>
              <a:t>验证有限元分析的合理性</a:t>
            </a:r>
            <a:r>
              <a:rPr lang="zh-CN" altLang="en-US" dirty="0">
                <a:latin typeface="微软雅黑" pitchFamily="34" charset="-122"/>
                <a:ea typeface="微软雅黑" pitchFamily="34" charset="-122"/>
              </a:rPr>
              <a:t>，为端板连接在抗震区的使用提供参考</a:t>
            </a:r>
          </a:p>
        </p:txBody>
      </p:sp>
      <p:sp>
        <p:nvSpPr>
          <p:cNvPr id="4" name="矩形 3"/>
          <p:cNvSpPr/>
          <p:nvPr/>
        </p:nvSpPr>
        <p:spPr>
          <a:xfrm>
            <a:off x="962165" y="2335494"/>
            <a:ext cx="7641835" cy="923330"/>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建立基于连接转动弹簧建立端板连接滞回性能的</a:t>
            </a:r>
            <a:r>
              <a:rPr lang="zh-CN" altLang="en-US" b="1" dirty="0">
                <a:solidFill>
                  <a:srgbClr val="FF0000"/>
                </a:solidFill>
                <a:latin typeface="微软雅黑" pitchFamily="34" charset="-122"/>
                <a:ea typeface="微软雅黑" pitchFamily="34" charset="-122"/>
              </a:rPr>
              <a:t>简化分析模型</a:t>
            </a:r>
            <a:r>
              <a:rPr lang="zh-CN" altLang="en-US" dirty="0">
                <a:latin typeface="微软雅黑" pitchFamily="34" charset="-122"/>
                <a:ea typeface="微软雅黑" pitchFamily="34" charset="-122"/>
              </a:rPr>
              <a:t>，提出一种用于实际设计的高效的简化分析方法</a:t>
            </a:r>
          </a:p>
        </p:txBody>
      </p:sp>
      <p:sp>
        <p:nvSpPr>
          <p:cNvPr id="6" name="矩形 5"/>
          <p:cNvSpPr/>
          <p:nvPr/>
        </p:nvSpPr>
        <p:spPr>
          <a:xfrm>
            <a:off x="975814" y="3275884"/>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选取合适的</a:t>
            </a:r>
            <a:r>
              <a:rPr lang="zh-CN" altLang="en-US" b="1" dirty="0">
                <a:solidFill>
                  <a:srgbClr val="FF0000"/>
                </a:solidFill>
                <a:latin typeface="微软雅黑" pitchFamily="34" charset="-122"/>
                <a:ea typeface="微软雅黑" pitchFamily="34" charset="-122"/>
              </a:rPr>
              <a:t>微观机理模型</a:t>
            </a:r>
            <a:r>
              <a:rPr lang="zh-CN" altLang="en-US" dirty="0">
                <a:latin typeface="微软雅黑" pitchFamily="34" charset="-122"/>
                <a:ea typeface="微软雅黑" pitchFamily="34" charset="-122"/>
              </a:rPr>
              <a:t>，标定微观机理模型韧性参数，对高强钢端板连接进行</a:t>
            </a:r>
            <a:r>
              <a:rPr lang="zh-CN" altLang="en-US" b="1" dirty="0">
                <a:solidFill>
                  <a:srgbClr val="FF0000"/>
                </a:solidFill>
                <a:latin typeface="微软雅黑" pitchFamily="34" charset="-122"/>
                <a:ea typeface="微软雅黑" pitchFamily="34" charset="-122"/>
              </a:rPr>
              <a:t>超低周疲劳断裂预测</a:t>
            </a:r>
          </a:p>
        </p:txBody>
      </p:sp>
      <p:sp>
        <p:nvSpPr>
          <p:cNvPr id="8" name="矩形 7"/>
          <p:cNvSpPr/>
          <p:nvPr/>
        </p:nvSpPr>
        <p:spPr>
          <a:xfrm>
            <a:off x="982637" y="4230534"/>
            <a:ext cx="7621363"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引入</a:t>
            </a:r>
            <a:r>
              <a:rPr lang="zh-CN" altLang="en-US" b="1" dirty="0">
                <a:solidFill>
                  <a:srgbClr val="FF0000"/>
                </a:solidFill>
                <a:latin typeface="微软雅黑" pitchFamily="34" charset="-122"/>
                <a:ea typeface="微软雅黑" pitchFamily="34" charset="-122"/>
              </a:rPr>
              <a:t>断裂损伤变量</a:t>
            </a:r>
            <a:r>
              <a:rPr lang="zh-CN" altLang="en-US" dirty="0">
                <a:latin typeface="微软雅黑" pitchFamily="34" charset="-122"/>
                <a:ea typeface="微软雅黑" pitchFamily="34" charset="-122"/>
              </a:rPr>
              <a:t>，基于简化分析模型进行端板连接往复荷载下的</a:t>
            </a:r>
            <a:r>
              <a:rPr lang="zh-CN" altLang="en-US" b="1" dirty="0">
                <a:solidFill>
                  <a:srgbClr val="FF0000"/>
                </a:solidFill>
                <a:latin typeface="微软雅黑" pitchFamily="34" charset="-122"/>
                <a:ea typeface="微软雅黑" pitchFamily="34" charset="-122"/>
              </a:rPr>
              <a:t>超低周疲劳断裂预测</a:t>
            </a:r>
          </a:p>
        </p:txBody>
      </p:sp>
      <p:sp>
        <p:nvSpPr>
          <p:cNvPr id="9" name="矩形 8"/>
          <p:cNvSpPr/>
          <p:nvPr/>
        </p:nvSpPr>
        <p:spPr>
          <a:xfrm>
            <a:off x="1021644" y="5263103"/>
            <a:ext cx="7582356" cy="923330"/>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摩擦型</a:t>
            </a:r>
            <a:r>
              <a:rPr lang="zh-CN" altLang="en-US" dirty="0" smtClean="0">
                <a:latin typeface="微软雅黑" pitchFamily="34" charset="-122"/>
                <a:ea typeface="微软雅黑" pitchFamily="34" charset="-122"/>
              </a:rPr>
              <a:t>转动耗能节点的</a:t>
            </a:r>
            <a:r>
              <a:rPr lang="zh-CN" altLang="en-US" b="1" dirty="0">
                <a:solidFill>
                  <a:srgbClr val="FF0000"/>
                </a:solidFill>
                <a:latin typeface="微软雅黑" pitchFamily="34" charset="-122"/>
                <a:ea typeface="微软雅黑" pitchFamily="34" charset="-122"/>
              </a:rPr>
              <a:t>滞回曲线、骨架曲线、耗能性能</a:t>
            </a:r>
            <a:r>
              <a:rPr lang="zh-CN" altLang="en-US" dirty="0">
                <a:latin typeface="微软雅黑" pitchFamily="34" charset="-122"/>
                <a:ea typeface="微软雅黑" pitchFamily="34" charset="-122"/>
              </a:rPr>
              <a:t>及其简化设计方法，同时得到</a:t>
            </a:r>
            <a:r>
              <a:rPr lang="zh-CN" altLang="en-US" dirty="0" smtClean="0">
                <a:latin typeface="微软雅黑" pitchFamily="34" charset="-122"/>
                <a:ea typeface="微软雅黑" pitchFamily="34" charset="-122"/>
              </a:rPr>
              <a:t>该耗能节点的</a:t>
            </a:r>
            <a:r>
              <a:rPr lang="zh-CN" altLang="en-US" b="1" dirty="0">
                <a:solidFill>
                  <a:srgbClr val="FF0000"/>
                </a:solidFill>
                <a:latin typeface="微软雅黑" pitchFamily="34" charset="-122"/>
                <a:ea typeface="微软雅黑" pitchFamily="34" charset="-122"/>
              </a:rPr>
              <a:t>设计承载力、极限承载力和连接方法</a:t>
            </a:r>
            <a:r>
              <a:rPr lang="zh-CN" altLang="en-US" dirty="0">
                <a:latin typeface="微软雅黑" pitchFamily="34" charset="-122"/>
                <a:ea typeface="微软雅黑" pitchFamily="34" charset="-122"/>
              </a:rPr>
              <a:t>等</a:t>
            </a:r>
          </a:p>
        </p:txBody>
      </p:sp>
    </p:spTree>
    <p:extLst>
      <p:ext uri="{BB962C8B-B14F-4D97-AF65-F5344CB8AC3E}">
        <p14:creationId xmlns:p14="http://schemas.microsoft.com/office/powerpoint/2010/main" val="1247651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六</a:t>
            </a:r>
            <a:r>
              <a:rPr lang="zh-CN" altLang="en-US" dirty="0" smtClean="0">
                <a:solidFill>
                  <a:prstClr val="black">
                    <a:alpha val="75000"/>
                  </a:prstClr>
                </a:solidFill>
              </a:rPr>
              <a:t>、可行性分析</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可行性分析</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877019" y="1446660"/>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隐式分析模型</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nvSpPr>
        <p:spPr bwMode="auto">
          <a:xfrm>
            <a:off x="3953839" y="1446663"/>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latin typeface="Arial" panose="020B0604020202020204" pitchFamily="34" charset="0"/>
                <a:ea typeface="微软雅黑" panose="020B0503020204020204" pitchFamily="34" charset="-122"/>
                <a:sym typeface="Arial" panose="020B0604020202020204" pitchFamily="34" charset="0"/>
              </a:rPr>
              <a:t>显</a:t>
            </a:r>
            <a:r>
              <a:rPr lang="zh-CN" altLang="en-US" b="1" dirty="0" smtClean="0">
                <a:latin typeface="Arial" panose="020B0604020202020204" pitchFamily="34" charset="0"/>
                <a:ea typeface="微软雅黑" panose="020B0503020204020204" pitchFamily="34" charset="-122"/>
                <a:sym typeface="Arial" panose="020B0604020202020204" pitchFamily="34" charset="0"/>
              </a:rPr>
              <a:t>式分析模型</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bwMode="auto">
          <a:xfrm>
            <a:off x="6842346" y="1446661"/>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简化分析模型</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3" descr="C:\Users\bob\AppData\Roaming\Tencent\Users\2909073359\QQ\WinTemp\RichOle\VYRZVURIKN37LKJ{TD$~[5G.png"/>
          <p:cNvPicPr/>
          <p:nvPr/>
        </p:nvPicPr>
        <p:blipFill>
          <a:blip r:embed="rId3">
            <a:extLst>
              <a:ext uri="{28A0092B-C50C-407E-A947-70E740481C1C}">
                <a14:useLocalDpi xmlns:a14="http://schemas.microsoft.com/office/drawing/2010/main" val="0"/>
              </a:ext>
            </a:extLst>
          </a:blip>
          <a:srcRect/>
          <a:stretch>
            <a:fillRect/>
          </a:stretch>
        </p:blipFill>
        <p:spPr bwMode="auto">
          <a:xfrm>
            <a:off x="152946" y="3098042"/>
            <a:ext cx="2775990" cy="2456595"/>
          </a:xfrm>
          <a:prstGeom prst="rect">
            <a:avLst/>
          </a:prstGeom>
          <a:noFill/>
          <a:ln>
            <a:noFill/>
          </a:ln>
        </p:spPr>
      </p:pic>
      <p:pic>
        <p:nvPicPr>
          <p:cNvPr id="15" name="图片 14" descr="C:\Users\bob\AppData\Roaming\Tencent\Users\2909073359\QQ\WinTemp\RichOle\_$QEGDF65VP(3{[B{_OP(2I.png"/>
          <p:cNvPicPr/>
          <p:nvPr/>
        </p:nvPicPr>
        <p:blipFill>
          <a:blip r:embed="rId4">
            <a:extLst>
              <a:ext uri="{28A0092B-C50C-407E-A947-70E740481C1C}">
                <a14:useLocalDpi xmlns:a14="http://schemas.microsoft.com/office/drawing/2010/main" val="0"/>
              </a:ext>
            </a:extLst>
          </a:blip>
          <a:srcRect/>
          <a:stretch>
            <a:fillRect/>
          </a:stretch>
        </p:blipFill>
        <p:spPr bwMode="auto">
          <a:xfrm>
            <a:off x="3177634" y="3098042"/>
            <a:ext cx="2880251" cy="2473780"/>
          </a:xfrm>
          <a:prstGeom prst="rect">
            <a:avLst/>
          </a:prstGeom>
          <a:noFill/>
          <a:ln>
            <a:noFill/>
          </a:ln>
        </p:spPr>
      </p:pic>
      <p:pic>
        <p:nvPicPr>
          <p:cNvPr id="16" name="图片 15" descr="C:\Users\bob\AppData\Roaming\Tencent\Users\2909073359\QQ\WinTemp\RichOle\S7@X0XA65ULHX$B849@0RBS.png"/>
          <p:cNvPicPr/>
          <p:nvPr/>
        </p:nvPicPr>
        <p:blipFill>
          <a:blip r:embed="rId5">
            <a:extLst>
              <a:ext uri="{28A0092B-C50C-407E-A947-70E740481C1C}">
                <a14:useLocalDpi xmlns:a14="http://schemas.microsoft.com/office/drawing/2010/main" val="0"/>
              </a:ext>
            </a:extLst>
          </a:blip>
          <a:srcRect/>
          <a:stretch>
            <a:fillRect/>
          </a:stretch>
        </p:blipFill>
        <p:spPr bwMode="auto">
          <a:xfrm>
            <a:off x="6223379" y="3151025"/>
            <a:ext cx="2811439" cy="2420797"/>
          </a:xfrm>
          <a:prstGeom prst="rect">
            <a:avLst/>
          </a:prstGeom>
          <a:noFill/>
          <a:ln>
            <a:noFill/>
          </a:ln>
        </p:spPr>
      </p:pic>
    </p:spTree>
    <p:extLst>
      <p:ext uri="{BB962C8B-B14F-4D97-AF65-F5344CB8AC3E}">
        <p14:creationId xmlns:p14="http://schemas.microsoft.com/office/powerpoint/2010/main" val="2798259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工作计划</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31295"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65028243"/>
              </p:ext>
            </p:extLst>
          </p:nvPr>
        </p:nvGraphicFramePr>
        <p:xfrm>
          <a:off x="171436" y="1196399"/>
          <a:ext cx="8907516" cy="5371353"/>
        </p:xfrm>
        <a:graphic>
          <a:graphicData uri="http://schemas.openxmlformats.org/drawingml/2006/table">
            <a:tbl>
              <a:tblPr firstRow="1" bandRow="1">
                <a:tableStyleId>{5C22544A-7EE6-4342-B048-85BDC9FD1C3A}</a:tableStyleId>
              </a:tblPr>
              <a:tblGrid>
                <a:gridCol w="588889"/>
                <a:gridCol w="3216166"/>
                <a:gridCol w="1277007"/>
                <a:gridCol w="1734207"/>
                <a:gridCol w="2091247"/>
              </a:tblGrid>
              <a:tr h="713543">
                <a:tc>
                  <a:txBody>
                    <a:bodyPr/>
                    <a:lstStyle/>
                    <a:p>
                      <a:pPr algn="ctr"/>
                      <a:r>
                        <a:rPr lang="zh-CN" altLang="en-US" sz="1700" dirty="0" smtClean="0">
                          <a:latin typeface="微软雅黑" pitchFamily="34" charset="-122"/>
                          <a:ea typeface="微软雅黑" pitchFamily="34" charset="-122"/>
                        </a:rPr>
                        <a:t>序号</a:t>
                      </a:r>
                      <a:endParaRPr lang="zh-CN" altLang="en-US" sz="1700" dirty="0">
                        <a:latin typeface="微软雅黑" pitchFamily="34" charset="-122"/>
                        <a:ea typeface="微软雅黑" pitchFamily="34" charset="-122"/>
                      </a:endParaRPr>
                    </a:p>
                  </a:txBody>
                  <a:tcPr anchor="ctr"/>
                </a:tc>
                <a:tc>
                  <a:txBody>
                    <a:bodyPr/>
                    <a:lstStyle/>
                    <a:p>
                      <a:pPr marL="0" algn="ctr" defTabSz="914400" rtl="0" eaLnBrk="1" latinLnBrk="0" hangingPunct="1"/>
                      <a:r>
                        <a:rPr lang="zh-CN" altLang="en-US" sz="1700" b="1" kern="1200" dirty="0" smtClean="0">
                          <a:solidFill>
                            <a:schemeClr val="lt1"/>
                          </a:solidFill>
                          <a:latin typeface="微软雅黑" pitchFamily="34" charset="-122"/>
                          <a:ea typeface="微软雅黑" pitchFamily="34" charset="-122"/>
                          <a:cs typeface="+mn-cs"/>
                        </a:rPr>
                        <a:t>阶段及内容</a:t>
                      </a:r>
                      <a:endParaRPr lang="zh-CN" altLang="en-US" sz="1700" b="1" kern="1200" dirty="0">
                        <a:solidFill>
                          <a:schemeClr val="lt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1700" b="1" kern="1200" dirty="0" smtClean="0">
                          <a:solidFill>
                            <a:schemeClr val="lt1"/>
                          </a:solidFill>
                          <a:latin typeface="微软雅黑" pitchFamily="34" charset="-122"/>
                          <a:ea typeface="微软雅黑" pitchFamily="34" charset="-122"/>
                          <a:cs typeface="+mn-cs"/>
                        </a:rPr>
                        <a:t>工作量估计（时数）</a:t>
                      </a:r>
                      <a:endParaRPr lang="zh-CN" altLang="en-US" sz="1700" b="1" kern="1200" dirty="0">
                        <a:solidFill>
                          <a:schemeClr val="lt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1700" b="1" kern="1200" dirty="0" smtClean="0">
                          <a:solidFill>
                            <a:schemeClr val="lt1"/>
                          </a:solidFill>
                          <a:latin typeface="微软雅黑" pitchFamily="34" charset="-122"/>
                          <a:ea typeface="微软雅黑" pitchFamily="34" charset="-122"/>
                          <a:cs typeface="+mn-cs"/>
                        </a:rPr>
                        <a:t>起讫日期</a:t>
                      </a:r>
                      <a:endParaRPr lang="zh-CN" altLang="en-US" sz="1700" b="1" kern="1200" dirty="0">
                        <a:solidFill>
                          <a:schemeClr val="lt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1700" b="1" kern="1200" dirty="0" smtClean="0">
                          <a:solidFill>
                            <a:schemeClr val="lt1"/>
                          </a:solidFill>
                          <a:latin typeface="微软雅黑" pitchFamily="34" charset="-122"/>
                          <a:ea typeface="微软雅黑" pitchFamily="34" charset="-122"/>
                          <a:cs typeface="+mn-cs"/>
                        </a:rPr>
                        <a:t>阶段成果形式</a:t>
                      </a:r>
                      <a:endParaRPr lang="zh-CN" altLang="en-US" sz="1700" b="1" kern="1200" dirty="0">
                        <a:solidFill>
                          <a:schemeClr val="lt1"/>
                        </a:solidFill>
                        <a:latin typeface="微软雅黑" pitchFamily="34" charset="-122"/>
                        <a:ea typeface="微软雅黑" pitchFamily="34" charset="-122"/>
                        <a:cs typeface="+mn-cs"/>
                      </a:endParaRPr>
                    </a:p>
                  </a:txBody>
                  <a:tcPr anchor="ctr"/>
                </a:tc>
              </a:tr>
              <a:tr h="413402">
                <a:tc>
                  <a:txBody>
                    <a:bodyPr/>
                    <a:lstStyle/>
                    <a:p>
                      <a:pPr algn="ctr"/>
                      <a:r>
                        <a:rPr lang="en-US" altLang="zh-CN" sz="1400" dirty="0" smtClean="0">
                          <a:latin typeface="微软雅黑" pitchFamily="34" charset="-122"/>
                          <a:ea typeface="微软雅黑" pitchFamily="34" charset="-122"/>
                        </a:rPr>
                        <a:t>1</a:t>
                      </a:r>
                      <a:endParaRPr lang="zh-CN" altLang="en-US" sz="1400" dirty="0">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文献阅读与整理</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600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2016.09~2016.11 </a:t>
                      </a:r>
                      <a:endParaRPr lang="zh-CN" altLang="zh-CN" sz="1400" kern="100" dirty="0" smtClean="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开题报告</a:t>
                      </a: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2</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高强钢端板连接有限元分析</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800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2016.12~2017.01</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有限元隐式分析和显式分析结果</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3</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微软雅黑" pitchFamily="34" charset="-122"/>
                          <a:ea typeface="微软雅黑" pitchFamily="34" charset="-122"/>
                          <a:cs typeface="+mn-cs"/>
                        </a:rPr>
                        <a:t>高强钢材性试验及超低周疲劳断裂预测</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800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2017.02~2017.03</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微观机理模型韧性参数及断裂预测结果</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4</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微软雅黑" pitchFamily="34" charset="-122"/>
                          <a:ea typeface="微软雅黑" pitchFamily="34" charset="-122"/>
                          <a:cs typeface="+mn-cs"/>
                        </a:rPr>
                        <a:t>基于简化分析模型对高强钢端板连接进行滞回模拟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600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2017.04~2017.05</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简化分析滞回曲线与试验曲线对比</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5</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断裂损伤变量的引入研究及修正端板连接骨架曲线</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800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2017.06~2017.07</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修正的骨架曲线模型</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6</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微软雅黑" pitchFamily="34" charset="-122"/>
                          <a:ea typeface="微软雅黑" pitchFamily="34" charset="-122"/>
                          <a:cs typeface="+mn-cs"/>
                        </a:rPr>
                        <a:t>基于简化分析模型的超低周疲劳断裂预测分析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600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2017.08~2017.09</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简化分析断裂预测结果</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7</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微软雅黑" pitchFamily="34" charset="-122"/>
                          <a:ea typeface="微软雅黑" pitchFamily="34" charset="-122"/>
                          <a:cs typeface="+mn-cs"/>
                        </a:rPr>
                        <a:t>耗能节点试验设计及开展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600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2018.10~2018.11</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试验报告</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8</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微软雅黑" pitchFamily="34" charset="-122"/>
                          <a:ea typeface="微软雅黑" pitchFamily="34" charset="-122"/>
                          <a:cs typeface="+mn-cs"/>
                        </a:rPr>
                        <a:t>耗能节点</a:t>
                      </a:r>
                      <a:r>
                        <a:rPr lang="zh-CN" altLang="zh-CN" sz="1400" kern="100" dirty="0" smtClean="0">
                          <a:solidFill>
                            <a:schemeClr val="dk1"/>
                          </a:solidFill>
                          <a:effectLst/>
                          <a:latin typeface="微软雅黑" pitchFamily="34" charset="-122"/>
                          <a:ea typeface="微软雅黑" pitchFamily="34" charset="-122"/>
                          <a:cs typeface="+mn-cs"/>
                        </a:rPr>
                        <a:t>设计方法研究</a:t>
                      </a:r>
                      <a:r>
                        <a:rPr lang="en-US" altLang="zh-CN" sz="1400" kern="100" dirty="0" smtClean="0">
                          <a:solidFill>
                            <a:schemeClr val="dk1"/>
                          </a:solidFill>
                          <a:effectLst/>
                          <a:latin typeface="微软雅黑" pitchFamily="34" charset="-122"/>
                          <a:ea typeface="微软雅黑" pitchFamily="34" charset="-122"/>
                          <a:cs typeface="+mn-cs"/>
                        </a:rPr>
                        <a:t> </a:t>
                      </a:r>
                      <a:endParaRPr lang="zh-CN" altLang="zh-CN" sz="1400" kern="100" dirty="0" smtClean="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600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2018.12~2018.01</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阶段报告</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9</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整理研究成果，撰写学位论文</a:t>
                      </a:r>
                      <a:r>
                        <a:rPr lang="en-US" altLang="zh-CN" sz="1400" kern="100" dirty="0" smtClean="0">
                          <a:solidFill>
                            <a:schemeClr val="dk1"/>
                          </a:solidFill>
                          <a:effectLst/>
                          <a:latin typeface="微软雅黑" pitchFamily="34" charset="-122"/>
                          <a:ea typeface="微软雅黑" pitchFamily="34" charset="-122"/>
                          <a:cs typeface="+mn-cs"/>
                        </a:rPr>
                        <a:t> </a:t>
                      </a:r>
                      <a:endParaRPr lang="zh-CN" altLang="zh-CN" sz="1400" kern="100" dirty="0" smtClean="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500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2018.02~2018.03</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学位论文</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r h="41340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10</a:t>
                      </a:r>
                      <a:endParaRPr lang="zh-CN" altLang="en-US" sz="1400"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微软雅黑" pitchFamily="34" charset="-122"/>
                          <a:ea typeface="微软雅黑" pitchFamily="34" charset="-122"/>
                          <a:cs typeface="+mn-cs"/>
                        </a:rPr>
                        <a:t>论文预答辩及论文答辩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500</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微软雅黑" pitchFamily="34" charset="-122"/>
                          <a:ea typeface="微软雅黑" pitchFamily="34" charset="-122"/>
                          <a:cs typeface="+mn-cs"/>
                        </a:rPr>
                        <a:t>2018.02~2018.03</a:t>
                      </a:r>
                      <a:endParaRPr lang="zh-CN" altLang="en-US" sz="1400" kern="100" dirty="0">
                        <a:solidFill>
                          <a:schemeClr val="dk1"/>
                        </a:solidFill>
                        <a:effectLst/>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dk1"/>
                          </a:solidFill>
                          <a:effectLst/>
                          <a:latin typeface="微软雅黑" pitchFamily="34" charset="-122"/>
                          <a:ea typeface="微软雅黑" pitchFamily="34" charset="-122"/>
                          <a:cs typeface="+mn-cs"/>
                        </a:rPr>
                        <a:t>论文答辩</a:t>
                      </a:r>
                      <a:endParaRPr lang="zh-CN" altLang="en-US" sz="1400" kern="100" dirty="0">
                        <a:solidFill>
                          <a:schemeClr val="dk1"/>
                        </a:solidFill>
                        <a:effectLst/>
                        <a:latin typeface="微软雅黑" pitchFamily="34" charset="-122"/>
                        <a:ea typeface="微软雅黑" pitchFamily="34" charset="-122"/>
                        <a:cs typeface="+mn-cs"/>
                      </a:endParaRPr>
                    </a:p>
                  </a:txBody>
                  <a:tcPr anchor="ctr"/>
                </a:tc>
              </a:tr>
            </a:tbl>
          </a:graphicData>
        </a:graphic>
      </p:graphicFrame>
    </p:spTree>
    <p:extLst>
      <p:ext uri="{BB962C8B-B14F-4D97-AF65-F5344CB8AC3E}">
        <p14:creationId xmlns:p14="http://schemas.microsoft.com/office/powerpoint/2010/main" val="3063179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谢谢各位老师！</a:t>
            </a:r>
            <a:endParaRPr lang="en-US" altLang="zh-CN"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请您批评指正！</a:t>
            </a:r>
            <a:endPar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300" y="220663"/>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544" y="3048086"/>
            <a:ext cx="1831784" cy="400110"/>
          </a:xfrm>
          <a:prstGeom prst="rect">
            <a:avLst/>
          </a:prstGeom>
          <a:noFill/>
        </p:spPr>
        <p:txBody>
          <a:bodyPr wrap="square" rtlCol="0">
            <a:spAutoFit/>
          </a:bodyPr>
          <a:lstStyle/>
          <a:p>
            <a:pPr indent="457200">
              <a:lnSpc>
                <a:spcPct val="125000"/>
              </a:lnSpc>
            </a:pPr>
            <a:r>
              <a:rPr lang="zh-CN" altLang="en-US" sz="1600" dirty="0" smtClean="0">
                <a:latin typeface="微软雅黑" panose="020B0503020204020204" pitchFamily="34" charset="-122"/>
                <a:ea typeface="微软雅黑" panose="020B0503020204020204" pitchFamily="34" charset="-122"/>
              </a:rPr>
              <a:t>平端板连接</a:t>
            </a:r>
            <a:endParaRPr lang="zh-CN" altLang="en-US" sz="1600" dirty="0">
              <a:latin typeface="微软雅黑" panose="020B0503020204020204" pitchFamily="34" charset="-122"/>
              <a:ea typeface="微软雅黑" panose="020B0503020204020204" pitchFamily="34" charset="-122"/>
            </a:endParaRPr>
          </a:p>
        </p:txBody>
      </p:sp>
      <p:pic>
        <p:nvPicPr>
          <p:cNvPr id="36" name="图片 35"/>
          <p:cNvPicPr/>
          <p:nvPr/>
        </p:nvPicPr>
        <p:blipFill>
          <a:blip r:embed="rId3"/>
          <a:stretch>
            <a:fillRect/>
          </a:stretch>
        </p:blipFill>
        <p:spPr>
          <a:xfrm>
            <a:off x="383251" y="1272284"/>
            <a:ext cx="2215749" cy="1708701"/>
          </a:xfrm>
          <a:prstGeom prst="rect">
            <a:avLst/>
          </a:prstGeom>
        </p:spPr>
      </p:pic>
      <p:pic>
        <p:nvPicPr>
          <p:cNvPr id="37" name="图片 36"/>
          <p:cNvPicPr/>
          <p:nvPr/>
        </p:nvPicPr>
        <p:blipFill>
          <a:blip r:embed="rId4"/>
          <a:stretch>
            <a:fillRect/>
          </a:stretch>
        </p:blipFill>
        <p:spPr>
          <a:xfrm>
            <a:off x="383251" y="3565108"/>
            <a:ext cx="2352227" cy="1755918"/>
          </a:xfrm>
          <a:prstGeom prst="rect">
            <a:avLst/>
          </a:prstGeom>
        </p:spPr>
      </p:pic>
      <p:sp>
        <p:nvSpPr>
          <p:cNvPr id="38" name="文本框 42"/>
          <p:cNvSpPr txBox="1"/>
          <p:nvPr/>
        </p:nvSpPr>
        <p:spPr>
          <a:xfrm>
            <a:off x="-35018" y="5528844"/>
            <a:ext cx="2397351" cy="400110"/>
          </a:xfrm>
          <a:prstGeom prst="rect">
            <a:avLst/>
          </a:prstGeom>
          <a:noFill/>
        </p:spPr>
        <p:txBody>
          <a:bodyPr wrap="square" rtlCol="0">
            <a:spAutoFit/>
          </a:bodyPr>
          <a:lstStyle/>
          <a:p>
            <a:pPr indent="457200">
              <a:lnSpc>
                <a:spcPct val="125000"/>
              </a:lnSpc>
            </a:pPr>
            <a:r>
              <a:rPr lang="zh-CN" altLang="en-US" sz="1600" dirty="0" smtClean="0">
                <a:latin typeface="微软雅黑" panose="020B0503020204020204" pitchFamily="34" charset="-122"/>
                <a:ea typeface="微软雅黑" panose="020B0503020204020204" pitchFamily="34" charset="-122"/>
              </a:rPr>
              <a:t>外伸式端板连接</a:t>
            </a:r>
            <a:endParaRPr lang="zh-CN" altLang="en-US" sz="1600" dirty="0">
              <a:latin typeface="微软雅黑" panose="020B0503020204020204" pitchFamily="34" charset="-122"/>
              <a:ea typeface="微软雅黑" panose="020B0503020204020204" pitchFamily="34" charset="-122"/>
            </a:endParaRPr>
          </a:p>
        </p:txBody>
      </p:sp>
      <p:sp>
        <p:nvSpPr>
          <p:cNvPr id="2" name="TextBox 1"/>
          <p:cNvSpPr txBox="1"/>
          <p:nvPr/>
        </p:nvSpPr>
        <p:spPr>
          <a:xfrm>
            <a:off x="407066" y="2633803"/>
            <a:ext cx="2098275" cy="1338828"/>
          </a:xfrm>
          <a:prstGeom prst="rect">
            <a:avLst/>
          </a:prstGeom>
          <a:solidFill>
            <a:schemeClr val="bg1">
              <a:lumMod val="50000"/>
            </a:schemeClr>
          </a:solidFill>
          <a:ln>
            <a:solidFill>
              <a:schemeClr val="tx1">
                <a:lumMod val="95000"/>
                <a:lumOff val="5000"/>
              </a:schemeClr>
            </a:solidFill>
          </a:ln>
        </p:spPr>
        <p:txBody>
          <a:bodyPr wrap="square" rtlCol="0">
            <a:spAutoFit/>
          </a:bodyPr>
          <a:lstStyle/>
          <a:p>
            <a:pPr>
              <a:lnSpc>
                <a:spcPct val="150000"/>
              </a:lnSpc>
            </a:pPr>
            <a:r>
              <a:rPr lang="zh-CN" altLang="en-US" b="1" dirty="0" smtClean="0">
                <a:solidFill>
                  <a:srgbClr val="FFFF00"/>
                </a:solidFill>
                <a:latin typeface="微软雅黑" pitchFamily="34" charset="-122"/>
                <a:ea typeface="微软雅黑" pitchFamily="34" charset="-122"/>
              </a:rPr>
              <a:t>高强钢端板连接的有限元分析和简化分析模型研究较少</a:t>
            </a:r>
            <a:endParaRPr lang="zh-CN" altLang="en-US" b="1" dirty="0">
              <a:solidFill>
                <a:srgbClr val="FFFF00"/>
              </a:solidFill>
              <a:latin typeface="微软雅黑" pitchFamily="34" charset="-122"/>
              <a:ea typeface="微软雅黑" pitchFamily="34" charset="-122"/>
            </a:endParaRPr>
          </a:p>
        </p:txBody>
      </p:sp>
      <p:sp>
        <p:nvSpPr>
          <p:cNvPr id="40" name="下箭头 39"/>
          <p:cNvSpPr/>
          <p:nvPr/>
        </p:nvSpPr>
        <p:spPr>
          <a:xfrm>
            <a:off x="4003874" y="2785759"/>
            <a:ext cx="914400" cy="924763"/>
          </a:xfrm>
          <a:prstGeom prst="downArrow">
            <a:avLst/>
          </a:prstGeom>
          <a:solidFill>
            <a:srgbClr val="0053A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文本框 43"/>
          <p:cNvSpPr txBox="1"/>
          <p:nvPr/>
        </p:nvSpPr>
        <p:spPr>
          <a:xfrm>
            <a:off x="3424022" y="1404960"/>
            <a:ext cx="2074104"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传统断裂力学</a:t>
            </a:r>
            <a:endParaRPr lang="zh-CN" altLang="en-US" sz="2000" b="1" dirty="0">
              <a:latin typeface="微软雅黑" panose="020B0503020204020204" pitchFamily="34" charset="-122"/>
              <a:ea typeface="微软雅黑" panose="020B0503020204020204" pitchFamily="34" charset="-122"/>
            </a:endParaRPr>
          </a:p>
        </p:txBody>
      </p:sp>
      <p:sp>
        <p:nvSpPr>
          <p:cNvPr id="73" name="文本框 42"/>
          <p:cNvSpPr txBox="1"/>
          <p:nvPr/>
        </p:nvSpPr>
        <p:spPr>
          <a:xfrm>
            <a:off x="3214872" y="1870295"/>
            <a:ext cx="2764026" cy="400110"/>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脆性断裂和伪脆性断裂</a:t>
            </a:r>
            <a:endParaRPr lang="zh-CN" altLang="en-US" sz="1600" dirty="0">
              <a:latin typeface="微软雅黑" panose="020B0503020204020204" pitchFamily="34" charset="-122"/>
              <a:ea typeface="微软雅黑" panose="020B0503020204020204" pitchFamily="34" charset="-122"/>
            </a:endParaRPr>
          </a:p>
        </p:txBody>
      </p:sp>
      <p:sp>
        <p:nvSpPr>
          <p:cNvPr id="74" name="文本框 42"/>
          <p:cNvSpPr txBox="1"/>
          <p:nvPr/>
        </p:nvSpPr>
        <p:spPr>
          <a:xfrm>
            <a:off x="3214871" y="2273271"/>
            <a:ext cx="2607985" cy="400110"/>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未考虑应力三轴度影响</a:t>
            </a:r>
            <a:endParaRPr lang="zh-CN" altLang="en-US" sz="1600" dirty="0">
              <a:latin typeface="微软雅黑" panose="020B0503020204020204" pitchFamily="34" charset="-122"/>
              <a:ea typeface="微软雅黑" panose="020B0503020204020204" pitchFamily="34" charset="-122"/>
            </a:endParaRPr>
          </a:p>
        </p:txBody>
      </p:sp>
      <p:sp>
        <p:nvSpPr>
          <p:cNvPr id="75" name="文本框 43"/>
          <p:cNvSpPr txBox="1"/>
          <p:nvPr/>
        </p:nvSpPr>
        <p:spPr>
          <a:xfrm>
            <a:off x="3481811" y="3803075"/>
            <a:ext cx="2074104" cy="707886"/>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基于微观机理的断裂力学</a:t>
            </a:r>
            <a:endParaRPr lang="zh-CN" altLang="en-US" sz="2000" b="1" dirty="0">
              <a:latin typeface="微软雅黑" panose="020B0503020204020204" pitchFamily="34" charset="-122"/>
              <a:ea typeface="微软雅黑" panose="020B0503020204020204" pitchFamily="34" charset="-122"/>
            </a:endParaRPr>
          </a:p>
        </p:txBody>
      </p:sp>
      <p:sp>
        <p:nvSpPr>
          <p:cNvPr id="76" name="文本框 42"/>
          <p:cNvSpPr txBox="1"/>
          <p:nvPr/>
        </p:nvSpPr>
        <p:spPr>
          <a:xfrm>
            <a:off x="3237113" y="4519366"/>
            <a:ext cx="2764026" cy="400110"/>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考虑应力三轴度影响</a:t>
            </a:r>
            <a:endParaRPr lang="zh-CN" altLang="en-US" sz="1600" dirty="0">
              <a:latin typeface="微软雅黑" panose="020B0503020204020204" pitchFamily="34" charset="-122"/>
              <a:ea typeface="微软雅黑" panose="020B0503020204020204" pitchFamily="34" charset="-122"/>
            </a:endParaRPr>
          </a:p>
        </p:txBody>
      </p:sp>
      <p:sp>
        <p:nvSpPr>
          <p:cNvPr id="77" name="文本框 42"/>
          <p:cNvSpPr txBox="1"/>
          <p:nvPr/>
        </p:nvSpPr>
        <p:spPr>
          <a:xfrm>
            <a:off x="3237111" y="4919476"/>
            <a:ext cx="2741787" cy="707886"/>
          </a:xfrm>
          <a:prstGeom prst="rect">
            <a:avLst/>
          </a:prstGeom>
          <a:noFill/>
        </p:spPr>
        <p:txBody>
          <a:bodyPr wrap="square" rtlCol="0">
            <a:spAutoFit/>
          </a:bodyPr>
          <a:lstStyle/>
          <a:p>
            <a:pPr marL="285750" indent="-285750">
              <a:lnSpc>
                <a:spcPct val="125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考虑微观塑性应变对空穴扩张及裂纹开展的影响</a:t>
            </a:r>
            <a:endParaRPr lang="zh-CN" altLang="en-US" sz="1600" dirty="0">
              <a:latin typeface="微软雅黑" panose="020B0503020204020204" pitchFamily="34" charset="-122"/>
              <a:ea typeface="微软雅黑" panose="020B0503020204020204" pitchFamily="34" charset="-122"/>
            </a:endParaRPr>
          </a:p>
        </p:txBody>
      </p:sp>
      <p:sp>
        <p:nvSpPr>
          <p:cNvPr id="78" name="文本框 43"/>
          <p:cNvSpPr txBox="1"/>
          <p:nvPr/>
        </p:nvSpPr>
        <p:spPr>
          <a:xfrm>
            <a:off x="6372147" y="1404960"/>
            <a:ext cx="2622830"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摩擦型转动耗能节点</a:t>
            </a:r>
            <a:endParaRPr lang="zh-CN" altLang="en-US" sz="2000" b="1" dirty="0">
              <a:latin typeface="微软雅黑" panose="020B0503020204020204" pitchFamily="34" charset="-122"/>
              <a:ea typeface="微软雅黑" panose="020B0503020204020204" pitchFamily="34" charset="-122"/>
            </a:endParaRPr>
          </a:p>
        </p:txBody>
      </p:sp>
      <p:pic>
        <p:nvPicPr>
          <p:cNvPr id="79" name="Picture 2" descr="F:\侯玉芳\玉芳\aaa课题\截图\QQ截图2015110516465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7093" y="2053201"/>
            <a:ext cx="2109412" cy="177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7093" y="4078621"/>
            <a:ext cx="2109412" cy="185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9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240088" y="108321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a:ea typeface="微软雅黑"/>
                </a:rPr>
                <a:t>一</a:t>
              </a:r>
            </a:p>
          </p:txBody>
        </p:sp>
      </p:grpSp>
      <p:sp>
        <p:nvSpPr>
          <p:cNvPr id="98" name="文本框 97"/>
          <p:cNvSpPr txBox="1"/>
          <p:nvPr/>
        </p:nvSpPr>
        <p:spPr>
          <a:xfrm>
            <a:off x="3917790" y="1076473"/>
            <a:ext cx="4757897"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研究目标</a:t>
            </a:r>
            <a:endParaRPr lang="zh-CN" altLang="en-US" sz="2400" dirty="0">
              <a:solidFill>
                <a:schemeClr val="tx1">
                  <a:lumMod val="95000"/>
                  <a:lumOff val="5000"/>
                  <a:alpha val="75000"/>
                </a:schemeClr>
              </a:solidFill>
            </a:endParaRPr>
          </a:p>
        </p:txBody>
      </p:sp>
      <p:grpSp>
        <p:nvGrpSpPr>
          <p:cNvPr id="53255" name="组合 102"/>
          <p:cNvGrpSpPr>
            <a:grpSpLocks/>
          </p:cNvGrpSpPr>
          <p:nvPr/>
        </p:nvGrpSpPr>
        <p:grpSpPr bwMode="auto">
          <a:xfrm>
            <a:off x="3240088" y="193853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二</a:t>
              </a:r>
            </a:p>
          </p:txBody>
        </p:sp>
      </p:grpSp>
      <p:sp>
        <p:nvSpPr>
          <p:cNvPr id="104" name="文本框 103"/>
          <p:cNvSpPr txBox="1"/>
          <p:nvPr/>
        </p:nvSpPr>
        <p:spPr>
          <a:xfrm>
            <a:off x="3917791" y="1932770"/>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研究现状</a:t>
            </a:r>
            <a:endParaRPr lang="zh-CN" altLang="en-US" sz="2400" dirty="0">
              <a:solidFill>
                <a:schemeClr val="tx1">
                  <a:lumMod val="95000"/>
                  <a:lumOff val="5000"/>
                  <a:alpha val="75000"/>
                </a:schemeClr>
              </a:solidFill>
            </a:endParaRPr>
          </a:p>
        </p:txBody>
      </p:sp>
      <p:grpSp>
        <p:nvGrpSpPr>
          <p:cNvPr id="53257" name="组合 108"/>
          <p:cNvGrpSpPr>
            <a:grpSpLocks/>
          </p:cNvGrpSpPr>
          <p:nvPr/>
        </p:nvGrpSpPr>
        <p:grpSpPr bwMode="auto">
          <a:xfrm>
            <a:off x="3240088" y="365236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四</a:t>
              </a:r>
            </a:p>
          </p:txBody>
        </p:sp>
      </p:grpSp>
      <p:sp>
        <p:nvSpPr>
          <p:cNvPr id="110" name="文本框 109"/>
          <p:cNvSpPr txBox="1"/>
          <p:nvPr/>
        </p:nvSpPr>
        <p:spPr>
          <a:xfrm>
            <a:off x="3917790" y="3645364"/>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拟解决关键问题</a:t>
            </a:r>
            <a:endParaRPr lang="zh-CN" altLang="en-US" sz="2400" dirty="0">
              <a:solidFill>
                <a:schemeClr val="tx1">
                  <a:lumMod val="95000"/>
                  <a:lumOff val="5000"/>
                  <a:alpha val="75000"/>
                </a:schemeClr>
              </a:solidFill>
            </a:endParaRPr>
          </a:p>
        </p:txBody>
      </p:sp>
      <p:grpSp>
        <p:nvGrpSpPr>
          <p:cNvPr id="53259" name="组合 114"/>
          <p:cNvGrpSpPr>
            <a:grpSpLocks/>
          </p:cNvGrpSpPr>
          <p:nvPr/>
        </p:nvGrpSpPr>
        <p:grpSpPr bwMode="auto">
          <a:xfrm>
            <a:off x="3240088" y="279526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三</a:t>
              </a:r>
            </a:p>
          </p:txBody>
        </p:sp>
      </p:grpSp>
      <p:sp>
        <p:nvSpPr>
          <p:cNvPr id="116" name="文本框 115"/>
          <p:cNvSpPr txBox="1"/>
          <p:nvPr/>
        </p:nvSpPr>
        <p:spPr>
          <a:xfrm>
            <a:off x="3917791" y="2789067"/>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研究方法及研究内容</a:t>
            </a:r>
            <a:endParaRPr lang="zh-CN" altLang="en-US" sz="2400" dirty="0">
              <a:solidFill>
                <a:schemeClr val="tx1">
                  <a:lumMod val="95000"/>
                  <a:lumOff val="5000"/>
                  <a:alpha val="75000"/>
                </a:schemeClr>
              </a:solidFill>
            </a:endParaRPr>
          </a:p>
        </p:txBody>
      </p:sp>
      <p:grpSp>
        <p:nvGrpSpPr>
          <p:cNvPr id="53261" name="组合 120"/>
          <p:cNvGrpSpPr>
            <a:grpSpLocks/>
          </p:cNvGrpSpPr>
          <p:nvPr/>
        </p:nvGrpSpPr>
        <p:grpSpPr bwMode="auto">
          <a:xfrm>
            <a:off x="3240088" y="450768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五</a:t>
              </a:r>
            </a:p>
          </p:txBody>
        </p:sp>
      </p:grpSp>
      <p:sp>
        <p:nvSpPr>
          <p:cNvPr id="122" name="文本框 121"/>
          <p:cNvSpPr txBox="1"/>
          <p:nvPr/>
        </p:nvSpPr>
        <p:spPr>
          <a:xfrm>
            <a:off x="3917791" y="4501661"/>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预期成果及结论</a:t>
            </a:r>
            <a:endParaRPr lang="zh-CN" altLang="en-US" sz="2400" dirty="0">
              <a:solidFill>
                <a:schemeClr val="tx1">
                  <a:lumMod val="95000"/>
                  <a:lumOff val="5000"/>
                  <a:alpha val="75000"/>
                </a:schemeClr>
              </a:solidFill>
            </a:endParaRPr>
          </a:p>
        </p:txBody>
      </p:sp>
      <p:grpSp>
        <p:nvGrpSpPr>
          <p:cNvPr id="53263" name="组合 126"/>
          <p:cNvGrpSpPr>
            <a:grpSpLocks/>
          </p:cNvGrpSpPr>
          <p:nvPr/>
        </p:nvGrpSpPr>
        <p:grpSpPr bwMode="auto">
          <a:xfrm>
            <a:off x="3240088" y="5364597"/>
            <a:ext cx="444500" cy="449263"/>
            <a:chOff x="2944759" y="497532"/>
            <a:chExt cx="657188" cy="663945"/>
          </a:xfrm>
        </p:grpSpPr>
        <p:sp>
          <p:nvSpPr>
            <p:cNvPr id="130" name="矩形 12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31" name="矩形 13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六</a:t>
              </a:r>
            </a:p>
          </p:txBody>
        </p:sp>
      </p:grpSp>
      <p:sp>
        <p:nvSpPr>
          <p:cNvPr id="128" name="文本框 127"/>
          <p:cNvSpPr txBox="1"/>
          <p:nvPr/>
        </p:nvSpPr>
        <p:spPr>
          <a:xfrm>
            <a:off x="3917791" y="5357959"/>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可行性分析</a:t>
            </a:r>
            <a:endParaRPr lang="zh-CN" altLang="en-US" sz="24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53" presetClass="entr" presetSubtype="16" fill="hold" nodeType="withEffect">
                                  <p:stCondLst>
                                    <p:cond delay="250"/>
                                  </p:stCondLst>
                                  <p:childTnLst>
                                    <p:set>
                                      <p:cBhvr>
                                        <p:cTn id="34" dur="1" fill="hold">
                                          <p:stCondLst>
                                            <p:cond delay="0"/>
                                          </p:stCondLst>
                                        </p:cTn>
                                        <p:tgtEl>
                                          <p:spTgt spid="53263"/>
                                        </p:tgtEl>
                                        <p:attrNameLst>
                                          <p:attrName>style.visibility</p:attrName>
                                        </p:attrNameLst>
                                      </p:cBhvr>
                                      <p:to>
                                        <p:strVal val="visible"/>
                                      </p:to>
                                    </p:set>
                                    <p:anim calcmode="lin" valueType="num">
                                      <p:cBhvr>
                                        <p:cTn id="35" dur="500" fill="hold"/>
                                        <p:tgtEl>
                                          <p:spTgt spid="53263"/>
                                        </p:tgtEl>
                                        <p:attrNameLst>
                                          <p:attrName>ppt_w</p:attrName>
                                        </p:attrNameLst>
                                      </p:cBhvr>
                                      <p:tavLst>
                                        <p:tav tm="0">
                                          <p:val>
                                            <p:fltVal val="0"/>
                                          </p:val>
                                        </p:tav>
                                        <p:tav tm="100000">
                                          <p:val>
                                            <p:strVal val="#ppt_w"/>
                                          </p:val>
                                        </p:tav>
                                      </p:tavLst>
                                    </p:anim>
                                    <p:anim calcmode="lin" valueType="num">
                                      <p:cBhvr>
                                        <p:cTn id="36" dur="500" fill="hold"/>
                                        <p:tgtEl>
                                          <p:spTgt spid="53263"/>
                                        </p:tgtEl>
                                        <p:attrNameLst>
                                          <p:attrName>ppt_h</p:attrName>
                                        </p:attrNameLst>
                                      </p:cBhvr>
                                      <p:tavLst>
                                        <p:tav tm="0">
                                          <p:val>
                                            <p:fltVal val="0"/>
                                          </p:val>
                                        </p:tav>
                                        <p:tav tm="100000">
                                          <p:val>
                                            <p:strVal val="#ppt_h"/>
                                          </p:val>
                                        </p:tav>
                                      </p:tavLst>
                                    </p:anim>
                                    <p:animEffect transition="in" filter="fade">
                                      <p:cBhvr>
                                        <p:cTn id="37" dur="500"/>
                                        <p:tgtEl>
                                          <p:spTgt spid="53263"/>
                                        </p:tgtEl>
                                      </p:cBhvr>
                                    </p:animEffect>
                                  </p:childTnLst>
                                </p:cTn>
                              </p:par>
                              <p:par>
                                <p:cTn id="38" presetID="12" presetClass="entr" presetSubtype="8" fill="hold" grpId="0" nodeType="withEffect">
                                  <p:stCondLst>
                                    <p:cond delay="50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grpId="0" nodeType="withEffect">
                                  <p:stCondLst>
                                    <p:cond delay="500"/>
                                  </p:stCondLst>
                                  <p:childTnLst>
                                    <p:set>
                                      <p:cBhvr>
                                        <p:cTn id="43" dur="1" fill="hold">
                                          <p:stCondLst>
                                            <p:cond delay="0"/>
                                          </p:stCondLst>
                                        </p:cTn>
                                        <p:tgtEl>
                                          <p:spTgt spid="104"/>
                                        </p:tgtEl>
                                        <p:attrNameLst>
                                          <p:attrName>style.visibility</p:attrName>
                                        </p:attrNameLst>
                                      </p:cBhvr>
                                      <p:to>
                                        <p:strVal val="visible"/>
                                      </p:to>
                                    </p:set>
                                    <p:anim calcmode="lin" valueType="num">
                                      <p:cBhvr additive="base">
                                        <p:cTn id="44" dur="500"/>
                                        <p:tgtEl>
                                          <p:spTgt spid="104"/>
                                        </p:tgtEl>
                                        <p:attrNameLst>
                                          <p:attrName>ppt_x</p:attrName>
                                        </p:attrNameLst>
                                      </p:cBhvr>
                                      <p:tavLst>
                                        <p:tav tm="0">
                                          <p:val>
                                            <p:strVal val="#ppt_x-#ppt_w*1.125000"/>
                                          </p:val>
                                        </p:tav>
                                        <p:tav tm="100000">
                                          <p:val>
                                            <p:strVal val="#ppt_x"/>
                                          </p:val>
                                        </p:tav>
                                      </p:tavLst>
                                    </p:anim>
                                    <p:animEffect transition="in" filter="wipe(right)">
                                      <p:cBhvr>
                                        <p:cTn id="45" dur="500"/>
                                        <p:tgtEl>
                                          <p:spTgt spid="104"/>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p:tgtEl>
                                          <p:spTgt spid="116"/>
                                        </p:tgtEl>
                                        <p:attrNameLst>
                                          <p:attrName>ppt_x</p:attrName>
                                        </p:attrNameLst>
                                      </p:cBhvr>
                                      <p:tavLst>
                                        <p:tav tm="0">
                                          <p:val>
                                            <p:strVal val="#ppt_x-#ppt_w*1.125000"/>
                                          </p:val>
                                        </p:tav>
                                        <p:tav tm="100000">
                                          <p:val>
                                            <p:strVal val="#ppt_x"/>
                                          </p:val>
                                        </p:tav>
                                      </p:tavLst>
                                    </p:anim>
                                    <p:animEffect transition="in" filter="wipe(right)">
                                      <p:cBhvr>
                                        <p:cTn id="49" dur="500"/>
                                        <p:tgtEl>
                                          <p:spTgt spid="116"/>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110"/>
                                        </p:tgtEl>
                                        <p:attrNameLst>
                                          <p:attrName>style.visibility</p:attrName>
                                        </p:attrNameLst>
                                      </p:cBhvr>
                                      <p:to>
                                        <p:strVal val="visible"/>
                                      </p:to>
                                    </p:set>
                                    <p:anim calcmode="lin" valueType="num">
                                      <p:cBhvr additive="base">
                                        <p:cTn id="52" dur="500"/>
                                        <p:tgtEl>
                                          <p:spTgt spid="110"/>
                                        </p:tgtEl>
                                        <p:attrNameLst>
                                          <p:attrName>ppt_x</p:attrName>
                                        </p:attrNameLst>
                                      </p:cBhvr>
                                      <p:tavLst>
                                        <p:tav tm="0">
                                          <p:val>
                                            <p:strVal val="#ppt_x-#ppt_w*1.125000"/>
                                          </p:val>
                                        </p:tav>
                                        <p:tav tm="100000">
                                          <p:val>
                                            <p:strVal val="#ppt_x"/>
                                          </p:val>
                                        </p:tav>
                                      </p:tavLst>
                                    </p:anim>
                                    <p:animEffect transition="in" filter="wipe(right)">
                                      <p:cBhvr>
                                        <p:cTn id="53" dur="500"/>
                                        <p:tgtEl>
                                          <p:spTgt spid="110"/>
                                        </p:tgtEl>
                                      </p:cBhvr>
                                    </p:animEffect>
                                  </p:childTnLst>
                                </p:cTn>
                              </p:par>
                              <p:par>
                                <p:cTn id="54" presetID="12" presetClass="entr" presetSubtype="8" fill="hold" grpId="0" nodeType="withEffect">
                                  <p:stCondLst>
                                    <p:cond delay="500"/>
                                  </p:stCondLst>
                                  <p:childTnLst>
                                    <p:set>
                                      <p:cBhvr>
                                        <p:cTn id="55" dur="1" fill="hold">
                                          <p:stCondLst>
                                            <p:cond delay="0"/>
                                          </p:stCondLst>
                                        </p:cTn>
                                        <p:tgtEl>
                                          <p:spTgt spid="122"/>
                                        </p:tgtEl>
                                        <p:attrNameLst>
                                          <p:attrName>style.visibility</p:attrName>
                                        </p:attrNameLst>
                                      </p:cBhvr>
                                      <p:to>
                                        <p:strVal val="visible"/>
                                      </p:to>
                                    </p:set>
                                    <p:anim calcmode="lin" valueType="num">
                                      <p:cBhvr additive="base">
                                        <p:cTn id="56" dur="500"/>
                                        <p:tgtEl>
                                          <p:spTgt spid="122"/>
                                        </p:tgtEl>
                                        <p:attrNameLst>
                                          <p:attrName>ppt_x</p:attrName>
                                        </p:attrNameLst>
                                      </p:cBhvr>
                                      <p:tavLst>
                                        <p:tav tm="0">
                                          <p:val>
                                            <p:strVal val="#ppt_x-#ppt_w*1.125000"/>
                                          </p:val>
                                        </p:tav>
                                        <p:tav tm="100000">
                                          <p:val>
                                            <p:strVal val="#ppt_x"/>
                                          </p:val>
                                        </p:tav>
                                      </p:tavLst>
                                    </p:anim>
                                    <p:animEffect transition="in" filter="wipe(right)">
                                      <p:cBhvr>
                                        <p:cTn id="57" dur="500"/>
                                        <p:tgtEl>
                                          <p:spTgt spid="122"/>
                                        </p:tgtEl>
                                      </p:cBhvr>
                                    </p:animEffect>
                                  </p:childTnLst>
                                </p:cTn>
                              </p:par>
                              <p:par>
                                <p:cTn id="58" presetID="12" presetClass="entr" presetSubtype="8" fill="hold" grpId="0" nodeType="withEffect">
                                  <p:stCondLst>
                                    <p:cond delay="500"/>
                                  </p:stCondLst>
                                  <p:childTnLst>
                                    <p:set>
                                      <p:cBhvr>
                                        <p:cTn id="59" dur="1" fill="hold">
                                          <p:stCondLst>
                                            <p:cond delay="0"/>
                                          </p:stCondLst>
                                        </p:cTn>
                                        <p:tgtEl>
                                          <p:spTgt spid="128"/>
                                        </p:tgtEl>
                                        <p:attrNameLst>
                                          <p:attrName>style.visibility</p:attrName>
                                        </p:attrNameLst>
                                      </p:cBhvr>
                                      <p:to>
                                        <p:strVal val="visible"/>
                                      </p:to>
                                    </p:set>
                                    <p:anim calcmode="lin" valueType="num">
                                      <p:cBhvr additive="base">
                                        <p:cTn id="60" dur="500"/>
                                        <p:tgtEl>
                                          <p:spTgt spid="128"/>
                                        </p:tgtEl>
                                        <p:attrNameLst>
                                          <p:attrName>ppt_x</p:attrName>
                                        </p:attrNameLst>
                                      </p:cBhvr>
                                      <p:tavLst>
                                        <p:tav tm="0">
                                          <p:val>
                                            <p:strVal val="#ppt_x-#ppt_w*1.125000"/>
                                          </p:val>
                                        </p:tav>
                                        <p:tav tm="100000">
                                          <p:val>
                                            <p:strVal val="#ppt_x"/>
                                          </p:val>
                                        </p:tav>
                                      </p:tavLst>
                                    </p:anim>
                                    <p:animEffect transition="in" filter="wipe(right)">
                                      <p:cBhvr>
                                        <p:cTn id="61"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16" grpId="0"/>
      <p:bldP spid="122" grpId="0"/>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一</a:t>
            </a:r>
            <a:r>
              <a:rPr lang="zh-CN" altLang="en-US" dirty="0" smtClean="0">
                <a:solidFill>
                  <a:prstClr val="black">
                    <a:alpha val="75000"/>
                  </a:prstClr>
                </a:solidFill>
              </a:rPr>
              <a:t>、研究目标</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研究目标</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742933" y="1720124"/>
            <a:ext cx="5794375" cy="539750"/>
            <a:chOff x="2892425" y="2403146"/>
            <a:chExt cx="5794375" cy="539750"/>
          </a:xfrm>
        </p:grpSpPr>
        <p:sp>
          <p:nvSpPr>
            <p:cNvPr id="22" name="矩形 21"/>
            <p:cNvSpPr/>
            <p:nvPr/>
          </p:nvSpPr>
          <p:spPr bwMode="auto">
            <a:xfrm>
              <a:off x="3162300" y="2403146"/>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p:cNvSpPr>
              <a:spLocks noChangeAspect="1"/>
            </p:cNvSpPr>
            <p:nvPr/>
          </p:nvSpPr>
          <p:spPr bwMode="auto">
            <a:xfrm>
              <a:off x="2892425" y="2403146"/>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3141663" y="2533321"/>
              <a:ext cx="5545137" cy="307777"/>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建立有限元实体模型模拟高强钢端板连接滞回性能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1742933" y="2459899"/>
            <a:ext cx="5794375" cy="539750"/>
            <a:chOff x="2892425" y="3142921"/>
            <a:chExt cx="5794375" cy="539750"/>
          </a:xfrm>
        </p:grpSpPr>
        <p:sp>
          <p:nvSpPr>
            <p:cNvPr id="26" name="矩形 25"/>
            <p:cNvSpPr/>
            <p:nvPr/>
          </p:nvSpPr>
          <p:spPr bwMode="auto">
            <a:xfrm>
              <a:off x="3162300" y="3142921"/>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a:spLocks noChangeAspect="1"/>
            </p:cNvSpPr>
            <p:nvPr/>
          </p:nvSpPr>
          <p:spPr bwMode="auto">
            <a:xfrm>
              <a:off x="2892425" y="3142921"/>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8" name="Rectangle 6"/>
            <p:cNvSpPr>
              <a:spLocks noChangeArrowheads="1"/>
            </p:cNvSpPr>
            <p:nvPr/>
          </p:nvSpPr>
          <p:spPr bwMode="auto">
            <a:xfrm>
              <a:off x="3141663" y="3273096"/>
              <a:ext cx="5545137" cy="307777"/>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建立基于转动弹簧的简化分析模型模拟端板连接滞回性能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29" name="组合 28"/>
          <p:cNvGrpSpPr/>
          <p:nvPr/>
        </p:nvGrpSpPr>
        <p:grpSpPr>
          <a:xfrm>
            <a:off x="1742933" y="3198086"/>
            <a:ext cx="5794375" cy="541338"/>
            <a:chOff x="2892425" y="3881108"/>
            <a:chExt cx="5794375" cy="541338"/>
          </a:xfrm>
        </p:grpSpPr>
        <p:sp>
          <p:nvSpPr>
            <p:cNvPr id="30" name="矩形 29"/>
            <p:cNvSpPr/>
            <p:nvPr/>
          </p:nvSpPr>
          <p:spPr bwMode="auto">
            <a:xfrm>
              <a:off x="3162300" y="3881108"/>
              <a:ext cx="5524500" cy="541338"/>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a:spLocks noChangeAspect="1"/>
            </p:cNvSpPr>
            <p:nvPr/>
          </p:nvSpPr>
          <p:spPr bwMode="auto">
            <a:xfrm>
              <a:off x="2892425" y="3881108"/>
              <a:ext cx="539750" cy="541338"/>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32" name="Rectangle 6"/>
            <p:cNvSpPr>
              <a:spLocks noChangeArrowheads="1"/>
            </p:cNvSpPr>
            <p:nvPr/>
          </p:nvSpPr>
          <p:spPr bwMode="auto">
            <a:xfrm>
              <a:off x="3141663" y="4011283"/>
              <a:ext cx="5545137" cy="307777"/>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基于微观机理模型对端板连接进行超低周疲劳断裂预测</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33" name="组合 32"/>
          <p:cNvGrpSpPr/>
          <p:nvPr/>
        </p:nvGrpSpPr>
        <p:grpSpPr>
          <a:xfrm>
            <a:off x="1742933" y="3937861"/>
            <a:ext cx="5794375" cy="539750"/>
            <a:chOff x="2892425" y="4620883"/>
            <a:chExt cx="5794375" cy="539750"/>
          </a:xfrm>
        </p:grpSpPr>
        <p:sp>
          <p:nvSpPr>
            <p:cNvPr id="35" name="矩形 34"/>
            <p:cNvSpPr/>
            <p:nvPr/>
          </p:nvSpPr>
          <p:spPr bwMode="auto">
            <a:xfrm>
              <a:off x="3162300" y="4620883"/>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a:spLocks noChangeAspect="1"/>
            </p:cNvSpPr>
            <p:nvPr/>
          </p:nvSpPr>
          <p:spPr bwMode="auto">
            <a:xfrm>
              <a:off x="2892425" y="4620883"/>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44" name="Rectangle 6"/>
            <p:cNvSpPr>
              <a:spLocks noChangeArrowheads="1"/>
            </p:cNvSpPr>
            <p:nvPr/>
          </p:nvSpPr>
          <p:spPr bwMode="auto">
            <a:xfrm>
              <a:off x="3141663" y="4751058"/>
              <a:ext cx="5545137" cy="307777"/>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引入断裂损伤变量，基于简化分析模型进行断裂预测</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45" name="组合 44"/>
          <p:cNvGrpSpPr/>
          <p:nvPr/>
        </p:nvGrpSpPr>
        <p:grpSpPr>
          <a:xfrm>
            <a:off x="1742933" y="4677636"/>
            <a:ext cx="5794375" cy="539750"/>
            <a:chOff x="2892425" y="5360658"/>
            <a:chExt cx="5794375" cy="539750"/>
          </a:xfrm>
        </p:grpSpPr>
        <p:sp>
          <p:nvSpPr>
            <p:cNvPr id="46" name="矩形 45"/>
            <p:cNvSpPr/>
            <p:nvPr/>
          </p:nvSpPr>
          <p:spPr bwMode="auto">
            <a:xfrm>
              <a:off x="3162300" y="5360658"/>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a:spLocks noChangeAspect="1"/>
            </p:cNvSpPr>
            <p:nvPr/>
          </p:nvSpPr>
          <p:spPr bwMode="auto">
            <a:xfrm>
              <a:off x="2892425" y="5360658"/>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48" name="Rectangle 6"/>
            <p:cNvSpPr>
              <a:spLocks noChangeArrowheads="1"/>
            </p:cNvSpPr>
            <p:nvPr/>
          </p:nvSpPr>
          <p:spPr bwMode="auto">
            <a:xfrm>
              <a:off x="3141663" y="5490833"/>
              <a:ext cx="5545137" cy="307777"/>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研究摩擦型转动耗能节点的耗能性能及设计方法</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61567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二</a:t>
            </a:r>
            <a:r>
              <a:rPr lang="zh-CN" altLang="en-US" dirty="0" smtClean="0">
                <a:solidFill>
                  <a:prstClr val="black">
                    <a:alpha val="75000"/>
                  </a:prstClr>
                </a:solidFill>
              </a:rPr>
              <a:t>、研究现状</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端板连接有限元模拟</a:t>
            </a:r>
            <a:endParaRPr lang="zh-CN" altLang="en-US" sz="2000" b="1" dirty="0">
              <a:latin typeface="微软雅黑" panose="020B0503020204020204" pitchFamily="34" charset="-122"/>
              <a:ea typeface="微软雅黑" panose="020B0503020204020204" pitchFamily="34" charset="-122"/>
            </a:endParaRPr>
          </a:p>
        </p:txBody>
      </p:sp>
      <p:cxnSp>
        <p:nvCxnSpPr>
          <p:cNvPr id="37" name="直接连接符 36"/>
          <p:cNvCxnSpPr>
            <a:stCxn id="49" idx="3"/>
            <a:endCxn id="50" idx="1"/>
          </p:cNvCxnSpPr>
          <p:nvPr/>
        </p:nvCxnSpPr>
        <p:spPr>
          <a:xfrm>
            <a:off x="3263058" y="2740486"/>
            <a:ext cx="750705" cy="6559"/>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40411" y="2541631"/>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301349" y="2541631"/>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Krishnamurthy</a:t>
            </a:r>
            <a:endParaRPr lang="zh-CN" altLang="en-US" sz="1600" b="1" dirty="0">
              <a:latin typeface="微软雅黑" panose="020B0503020204020204" pitchFamily="34" charset="-122"/>
              <a:ea typeface="微软雅黑" panose="020B0503020204020204" pitchFamily="34" charset="-122"/>
            </a:endParaRPr>
          </a:p>
        </p:txBody>
      </p:sp>
      <p:sp>
        <p:nvSpPr>
          <p:cNvPr id="50" name="矩形 49"/>
          <p:cNvSpPr/>
          <p:nvPr/>
        </p:nvSpPr>
        <p:spPr>
          <a:xfrm>
            <a:off x="4013763" y="2441045"/>
            <a:ext cx="4785200" cy="612000"/>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chemeClr val="tx1">
                    <a:lumMod val="95000"/>
                    <a:lumOff val="5000"/>
                  </a:schemeClr>
                </a:solidFill>
                <a:latin typeface="微软雅黑" panose="020B0503020204020204" pitchFamily="34" charset="-122"/>
                <a:ea typeface="微软雅黑" panose="020B0503020204020204" pitchFamily="34" charset="-122"/>
              </a:rPr>
              <a:t>运用</a:t>
            </a:r>
            <a:r>
              <a:rPr lang="zh-CN" altLang="en-US" sz="1500" b="1" dirty="0">
                <a:solidFill>
                  <a:srgbClr val="FF0000"/>
                </a:solidFill>
                <a:latin typeface="微软雅黑" panose="020B0503020204020204" pitchFamily="34" charset="-122"/>
                <a:ea typeface="微软雅黑" panose="020B0503020204020204" pitchFamily="34" charset="-122"/>
              </a:rPr>
              <a:t>二维模型</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研究端板无加劲肋、受拉区有两排四个螺栓的端板连接，提出了</a:t>
            </a:r>
            <a:r>
              <a:rPr lang="zh-CN" altLang="en-US" sz="1500" b="1" dirty="0">
                <a:solidFill>
                  <a:srgbClr val="FF0000"/>
                </a:solidFill>
                <a:latin typeface="微软雅黑" panose="020B0503020204020204" pitchFamily="34" charset="-122"/>
                <a:ea typeface="微软雅黑" panose="020B0503020204020204" pitchFamily="34" charset="-122"/>
              </a:rPr>
              <a:t>设计方法</a:t>
            </a:r>
          </a:p>
        </p:txBody>
      </p:sp>
      <p:cxnSp>
        <p:nvCxnSpPr>
          <p:cNvPr id="58" name="直接连接符 57"/>
          <p:cNvCxnSpPr/>
          <p:nvPr/>
        </p:nvCxnSpPr>
        <p:spPr>
          <a:xfrm>
            <a:off x="3263057" y="3753686"/>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63056" y="4775159"/>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40409" y="3556065"/>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40409" y="4578156"/>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5" name="矩形 44"/>
          <p:cNvSpPr/>
          <p:nvPr/>
        </p:nvSpPr>
        <p:spPr>
          <a:xfrm>
            <a:off x="301349" y="356543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latin typeface="微软雅黑" panose="020B0503020204020204" pitchFamily="34" charset="-122"/>
                <a:ea typeface="微软雅黑" panose="020B0503020204020204" pitchFamily="34" charset="-122"/>
              </a:rPr>
              <a:t>Sherbourne</a:t>
            </a:r>
            <a:endParaRPr lang="zh-CN" altLang="en-US" sz="1600" b="1" dirty="0">
              <a:latin typeface="微软雅黑" panose="020B0503020204020204" pitchFamily="34" charset="-122"/>
              <a:ea typeface="微软雅黑" panose="020B0503020204020204" pitchFamily="34" charset="-122"/>
            </a:endParaRPr>
          </a:p>
        </p:txBody>
      </p:sp>
      <p:sp>
        <p:nvSpPr>
          <p:cNvPr id="46" name="矩形 45"/>
          <p:cNvSpPr/>
          <p:nvPr/>
        </p:nvSpPr>
        <p:spPr>
          <a:xfrm>
            <a:off x="4013761" y="3391963"/>
            <a:ext cx="4785200" cy="873147"/>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运用 </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ANSYS 4.4</a:t>
            </a:r>
            <a:r>
              <a:rPr lang="zh-CN" altLang="en-US" sz="1500" dirty="0" smtClean="0">
                <a:solidFill>
                  <a:schemeClr val="tx1">
                    <a:lumMod val="95000"/>
                    <a:lumOff val="5000"/>
                  </a:schemeClr>
                </a:solidFill>
                <a:latin typeface="微软雅黑" panose="020B0503020204020204" pitchFamily="34" charset="-122"/>
                <a:ea typeface="微软雅黑" panose="020B0503020204020204" pitchFamily="34" charset="-122"/>
              </a:rPr>
              <a:t>，考虑</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端板</a:t>
            </a:r>
            <a:r>
              <a:rPr lang="zh-CN" altLang="en-US" sz="1500" b="1" dirty="0">
                <a:solidFill>
                  <a:srgbClr val="FF0000"/>
                </a:solidFill>
                <a:latin typeface="微软雅黑" panose="020B0503020204020204" pitchFamily="34" charset="-122"/>
                <a:ea typeface="微软雅黑" panose="020B0503020204020204" pitchFamily="34" charset="-122"/>
              </a:rPr>
              <a:t>接触问题</a:t>
            </a:r>
            <a:r>
              <a:rPr lang="zh-CN" altLang="en-US" sz="1500" dirty="0" smtClean="0">
                <a:solidFill>
                  <a:schemeClr val="tx1">
                    <a:lumMod val="95000"/>
                    <a:lumOff val="5000"/>
                  </a:schemeClr>
                </a:solidFill>
                <a:latin typeface="微软雅黑" panose="020B0503020204020204" pitchFamily="34" charset="-122"/>
                <a:ea typeface="微软雅黑" panose="020B0503020204020204" pitchFamily="34" charset="-122"/>
              </a:rPr>
              <a:t>，对外</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伸式端板连接进行了</a:t>
            </a:r>
            <a:r>
              <a:rPr lang="zh-CN" altLang="en-US" sz="1500" b="1" dirty="0">
                <a:solidFill>
                  <a:srgbClr val="FF0000"/>
                </a:solidFill>
                <a:latin typeface="微软雅黑" panose="020B0503020204020204" pitchFamily="34" charset="-122"/>
                <a:ea typeface="微软雅黑" panose="020B0503020204020204" pitchFamily="34" charset="-122"/>
              </a:rPr>
              <a:t>弹塑性分析</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，在参数分析基础上，采用</a:t>
            </a:r>
            <a:r>
              <a:rPr lang="zh-CN" altLang="en-US" sz="1500" b="1" dirty="0">
                <a:solidFill>
                  <a:srgbClr val="FF0000"/>
                </a:solidFill>
                <a:latin typeface="微软雅黑" panose="020B0503020204020204" pitchFamily="34" charset="-122"/>
                <a:ea typeface="微软雅黑" panose="020B0503020204020204" pitchFamily="34" charset="-122"/>
              </a:rPr>
              <a:t>多元线性回归</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求得了</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M-φ</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关系的计算方程</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
        <p:nvSpPr>
          <p:cNvPr id="48" name="矩形 47"/>
          <p:cNvSpPr/>
          <p:nvPr/>
        </p:nvSpPr>
        <p:spPr>
          <a:xfrm>
            <a:off x="301347" y="458095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A. </a:t>
            </a:r>
            <a:r>
              <a:rPr lang="en-US" altLang="zh-CN" sz="1600" b="1" dirty="0" err="1">
                <a:latin typeface="微软雅黑" panose="020B0503020204020204" pitchFamily="34" charset="-122"/>
                <a:ea typeface="微软雅黑" panose="020B0503020204020204" pitchFamily="34" charset="-122"/>
              </a:rPr>
              <a:t>Ataei</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M. A. Bradford</a:t>
            </a:r>
            <a:endParaRPr lang="zh-CN" altLang="en-US" sz="1600" b="1" dirty="0">
              <a:latin typeface="微软雅黑" panose="020B0503020204020204" pitchFamily="34" charset="-122"/>
              <a:ea typeface="微软雅黑" panose="020B0503020204020204" pitchFamily="34" charset="-122"/>
            </a:endParaRPr>
          </a:p>
        </p:txBody>
      </p:sp>
      <p:sp>
        <p:nvSpPr>
          <p:cNvPr id="69" name="矩形 68"/>
          <p:cNvSpPr/>
          <p:nvPr/>
        </p:nvSpPr>
        <p:spPr>
          <a:xfrm>
            <a:off x="4013761" y="4456779"/>
            <a:ext cx="4785200" cy="818753"/>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建立了</a:t>
            </a:r>
            <a:r>
              <a:rPr lang="zh-CN" altLang="en-US" sz="1500" b="1" dirty="0">
                <a:solidFill>
                  <a:srgbClr val="FF0000"/>
                </a:solidFill>
                <a:latin typeface="微软雅黑" panose="020B0503020204020204" pitchFamily="34" charset="-122"/>
                <a:ea typeface="微软雅黑" panose="020B0503020204020204" pitchFamily="34" charset="-122"/>
              </a:rPr>
              <a:t>平端板连接组合节点</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的有限元模型，该模型考虑了连接节点</a:t>
            </a:r>
            <a:r>
              <a:rPr lang="zh-CN" altLang="en-US" sz="1500" b="1" dirty="0">
                <a:solidFill>
                  <a:srgbClr val="FF0000"/>
                </a:solidFill>
                <a:latin typeface="微软雅黑" panose="020B0503020204020204" pitchFamily="34" charset="-122"/>
                <a:ea typeface="微软雅黑" panose="020B0503020204020204" pitchFamily="34" charset="-122"/>
              </a:rPr>
              <a:t>负弯曲</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时的材料非线性和几何非线性</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38411" y="1968053"/>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48733" y="496248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48733" y="3952065"/>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38408" y="293934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2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par>
                                <p:cTn id="42" presetID="10"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5" grpId="0" animBg="1"/>
      <p:bldP spid="46" grpId="0" animBg="1"/>
      <p:bldP spid="4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端板连接有限元模拟</a:t>
            </a:r>
            <a:endParaRPr lang="zh-CN" altLang="en-US" sz="2000" b="1" dirty="0">
              <a:latin typeface="微软雅黑" panose="020B0503020204020204" pitchFamily="34" charset="-122"/>
              <a:ea typeface="微软雅黑" panose="020B0503020204020204" pitchFamily="34" charset="-122"/>
            </a:endParaRPr>
          </a:p>
        </p:txBody>
      </p:sp>
      <p:cxnSp>
        <p:nvCxnSpPr>
          <p:cNvPr id="37" name="直接连接符 36"/>
          <p:cNvCxnSpPr>
            <a:stCxn id="49" idx="3"/>
            <a:endCxn id="50" idx="1"/>
          </p:cNvCxnSpPr>
          <p:nvPr/>
        </p:nvCxnSpPr>
        <p:spPr>
          <a:xfrm flipV="1">
            <a:off x="3242407" y="2677602"/>
            <a:ext cx="750704" cy="5686"/>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19760" y="2484433"/>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280698" y="2484433"/>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李国强、沈祖炎</a:t>
            </a:r>
          </a:p>
        </p:txBody>
      </p:sp>
      <p:sp>
        <p:nvSpPr>
          <p:cNvPr id="50" name="矩形 49"/>
          <p:cNvSpPr/>
          <p:nvPr/>
        </p:nvSpPr>
        <p:spPr>
          <a:xfrm>
            <a:off x="3993111" y="2362291"/>
            <a:ext cx="4972581" cy="630621"/>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chemeClr val="tx1">
                    <a:lumMod val="95000"/>
                    <a:lumOff val="5000"/>
                  </a:schemeClr>
                </a:solidFill>
                <a:latin typeface="微软雅黑" panose="020B0503020204020204" pitchFamily="34" charset="-122"/>
                <a:ea typeface="微软雅黑" panose="020B0503020204020204" pitchFamily="34" charset="-122"/>
              </a:rPr>
              <a:t> 建立</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了半刚性连接钢框架弹塑性</a:t>
            </a:r>
            <a:r>
              <a:rPr lang="zh-CN" altLang="en-US" sz="1500" b="1" dirty="0">
                <a:solidFill>
                  <a:srgbClr val="FF0000"/>
                </a:solidFill>
                <a:latin typeface="微软雅黑" panose="020B0503020204020204" pitchFamily="34" charset="-122"/>
                <a:ea typeface="微软雅黑" panose="020B0503020204020204" pitchFamily="34" charset="-122"/>
              </a:rPr>
              <a:t>地震反应分析方法</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探讨了</a:t>
            </a:r>
            <a:r>
              <a:rPr lang="zh-CN" altLang="en-US" sz="1500" b="1" dirty="0">
                <a:solidFill>
                  <a:srgbClr val="FF0000"/>
                </a:solidFill>
                <a:latin typeface="微软雅黑" panose="020B0503020204020204" pitchFamily="34" charset="-122"/>
                <a:ea typeface="微软雅黑" panose="020B0503020204020204" pitchFamily="34" charset="-122"/>
              </a:rPr>
              <a:t>节点刚度和强度</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对地震位移反应的影响</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42409" y="3702652"/>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42408" y="4724125"/>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19761" y="3505031"/>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19761" y="4527122"/>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301349" y="350332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叶康</a:t>
            </a:r>
          </a:p>
        </p:txBody>
      </p:sp>
      <p:sp>
        <p:nvSpPr>
          <p:cNvPr id="69" name="矩形 68"/>
          <p:cNvSpPr/>
          <p:nvPr/>
        </p:nvSpPr>
        <p:spPr>
          <a:xfrm>
            <a:off x="4013759" y="3503321"/>
            <a:ext cx="4951935" cy="397710"/>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提出梁柱半刚性连接节点有限元模型</a:t>
            </a:r>
            <a:r>
              <a:rPr lang="zh-CN" altLang="en-US" sz="1500" b="1" dirty="0">
                <a:solidFill>
                  <a:srgbClr val="FF0000"/>
                </a:solidFill>
                <a:latin typeface="微软雅黑" panose="020B0503020204020204" pitchFamily="34" charset="-122"/>
                <a:ea typeface="微软雅黑" panose="020B0503020204020204" pitchFamily="34" charset="-122"/>
              </a:rPr>
              <a:t>前处理的方法和技巧</a:t>
            </a:r>
          </a:p>
        </p:txBody>
      </p:sp>
      <p:cxnSp>
        <p:nvCxnSpPr>
          <p:cNvPr id="70" name="直接连接符 69"/>
          <p:cNvCxnSpPr>
            <a:endCxn id="41" idx="0"/>
          </p:cNvCxnSpPr>
          <p:nvPr/>
        </p:nvCxnSpPr>
        <p:spPr>
          <a:xfrm>
            <a:off x="3617760" y="1910855"/>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28085" y="4911453"/>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28085" y="390103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17760" y="288830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80699" y="4513743"/>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柳春阳</a:t>
            </a:r>
          </a:p>
        </p:txBody>
      </p:sp>
      <p:sp>
        <p:nvSpPr>
          <p:cNvPr id="51" name="矩形 50"/>
          <p:cNvSpPr/>
          <p:nvPr/>
        </p:nvSpPr>
        <p:spPr>
          <a:xfrm>
            <a:off x="4013761" y="4381453"/>
            <a:ext cx="4951932" cy="72521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建立了端板连接的实体模型并验证其有效性，分析了平端板连接的</a:t>
            </a:r>
            <a:r>
              <a:rPr lang="zh-CN" altLang="en-US" sz="1500" b="1" dirty="0">
                <a:solidFill>
                  <a:srgbClr val="FF0000"/>
                </a:solidFill>
                <a:latin typeface="微软雅黑" panose="020B0503020204020204" pitchFamily="34" charset="-122"/>
                <a:ea typeface="微软雅黑" panose="020B0503020204020204" pitchFamily="34" charset="-122"/>
              </a:rPr>
              <a:t>影响因素和传力路径</a:t>
            </a:r>
          </a:p>
        </p:txBody>
      </p:sp>
    </p:spTree>
    <p:extLst>
      <p:ext uri="{BB962C8B-B14F-4D97-AF65-F5344CB8AC3E}">
        <p14:creationId xmlns:p14="http://schemas.microsoft.com/office/powerpoint/2010/main" val="20044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8" grpId="0" animBg="1"/>
      <p:bldP spid="69" grpId="0" animBg="1"/>
      <p:bldP spid="47" grpId="0" animBg="1"/>
      <p:bldP spid="5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3996</TotalTime>
  <Words>1705</Words>
  <Application>Microsoft Macintosh PowerPoint</Application>
  <PresentationFormat>全屏显示(4:3)</PresentationFormat>
  <Paragraphs>296</Paragraphs>
  <Slides>28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Calibri Light</vt:lpstr>
      <vt:lpstr>Wingdings</vt:lpstr>
      <vt:lpstr>宋体</vt:lpstr>
      <vt:lpstr>微软雅黑</vt:lpstr>
      <vt:lpstr>Arial</vt:lpstr>
      <vt:lpstr>Calibri</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407760571@qq.com</cp:lastModifiedBy>
  <cp:revision>491</cp:revision>
  <cp:lastPrinted>2016-11-06T12:59:21Z</cp:lastPrinted>
  <dcterms:created xsi:type="dcterms:W3CDTF">2014-12-14T07:13:29Z</dcterms:created>
  <dcterms:modified xsi:type="dcterms:W3CDTF">2017-05-30T04:52:54Z</dcterms:modified>
</cp:coreProperties>
</file>