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C40D-472A-4478-B2DD-230C68CDF50E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F97C-CF76-479A-80C1-00CD9DD43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8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C40D-472A-4478-B2DD-230C68CDF50E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F97C-CF76-479A-80C1-00CD9DD43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58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C40D-472A-4478-B2DD-230C68CDF50E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F97C-CF76-479A-80C1-00CD9DD43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430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3861759" y="1046622"/>
            <a:ext cx="7422775" cy="4764756"/>
            <a:chOff x="6972300" y="-120090"/>
            <a:chExt cx="5567081" cy="4764756"/>
          </a:xfrm>
        </p:grpSpPr>
        <p:sp>
          <p:nvSpPr>
            <p:cNvPr id="5" name="任意多边形 4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" name="任意多边形 5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3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8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C40D-472A-4478-B2DD-230C68CDF50E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F97C-CF76-479A-80C1-00CD9DD43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85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C40D-472A-4478-B2DD-230C68CDF50E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F97C-CF76-479A-80C1-00CD9DD43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30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C40D-472A-4478-B2DD-230C68CDF50E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F97C-CF76-479A-80C1-00CD9DD43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86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C40D-472A-4478-B2DD-230C68CDF50E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F97C-CF76-479A-80C1-00CD9DD43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60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C40D-472A-4478-B2DD-230C68CDF50E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F97C-CF76-479A-80C1-00CD9DD43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6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C40D-472A-4478-B2DD-230C68CDF50E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F97C-CF76-479A-80C1-00CD9DD43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25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C40D-472A-4478-B2DD-230C68CDF50E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F97C-CF76-479A-80C1-00CD9DD43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5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C40D-472A-4478-B2DD-230C68CDF50E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F97C-CF76-479A-80C1-00CD9DD43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56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0C40D-472A-4478-B2DD-230C68CDF50E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BF97C-CF76-479A-80C1-00CD9DD43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42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4886" y="2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193389"/>
              </p:ext>
            </p:extLst>
          </p:nvPr>
        </p:nvGraphicFramePr>
        <p:xfrm>
          <a:off x="4581097" y="1161949"/>
          <a:ext cx="7099386" cy="4424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8476"/>
                <a:gridCol w="1073778"/>
                <a:gridCol w="1073778"/>
                <a:gridCol w="1073778"/>
                <a:gridCol w="946170"/>
                <a:gridCol w="672279"/>
                <a:gridCol w="1111127"/>
              </a:tblGrid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试件类型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编号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状态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断裂角度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平均值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试件类型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极限强度</a:t>
                      </a:r>
                      <a:r>
                        <a:rPr lang="en-US" sz="1100" u="none" strike="noStrike">
                          <a:effectLst/>
                        </a:rPr>
                        <a:t>Kn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</a:tr>
              <a:tr h="17405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0°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890-120-00-1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切平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44.35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47.20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0°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295.595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</a:tr>
              <a:tr h="1740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890-120-00-2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切平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50.64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327.981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</a:tr>
              <a:tr h="1740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890-120-00-3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46.61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359.747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</a:tr>
              <a:tr h="17405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15°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890-120-15-1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切平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37.15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42.95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15°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339.04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</a:tr>
              <a:tr h="1740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890-120-15-2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切平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45.08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492.151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</a:tr>
              <a:tr h="1740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890-120-15-3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46.62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530.606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</a:tr>
              <a:tr h="17405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30°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890-120-30-1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切平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49.11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51.59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30°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426.769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</a:tr>
              <a:tr h="1740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890-120-30-2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切平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57.39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446.813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</a:tr>
              <a:tr h="1740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890-120-30-3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48.27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640.8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</a:tr>
              <a:tr h="17405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45°D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890-120-45-1d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切平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41.44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31.09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45°D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428.978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</a:tr>
              <a:tr h="1740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890-120-45-2d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切平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31.35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381.108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</a:tr>
              <a:tr h="1740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890-120-45-3d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20.48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673.328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</a:tr>
              <a:tr h="17405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45°S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890-120-45-1s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切平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23.01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31.59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45°S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570.227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</a:tr>
              <a:tr h="1740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890-120-45-2s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切平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23.54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561.086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</a:tr>
              <a:tr h="1740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890-120-45-3s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48.22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619.931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</a:tr>
              <a:tr h="17405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60°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890-120-60-1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切平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34.06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29.62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60°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413.899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</a:tr>
              <a:tr h="1740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890-120-60-2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切平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21.51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388.803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</a:tr>
              <a:tr h="1740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890-120-60-3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33.28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431.073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</a:tr>
              <a:tr h="17405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75°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890-120-75-1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切平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21.61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19.89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75°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421.581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</a:tr>
              <a:tr h="1740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890-120-75-2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切平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17.61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357.058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</a:tr>
              <a:tr h="1740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890-120-75-3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20.46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449.097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</a:tr>
              <a:tr h="17405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90°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890-120-90-1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切平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24.65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22.14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90°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404.388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</a:tr>
              <a:tr h="1740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890-120-90-2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切平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22.01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329.407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</a:tr>
              <a:tr h="1740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890-120-90-3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19.77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396.511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358" marR="9358" marT="9358" marB="0" anchor="b"/>
                </a:tc>
              </a:tr>
            </a:tbl>
          </a:graphicData>
        </a:graphic>
      </p:graphicFrame>
      <p:pic>
        <p:nvPicPr>
          <p:cNvPr id="4" name="Picture 1" descr="C:\Users\bob\AppData\Roaming\Tencent\Users\605080281\QQ\WinTemp\RichOle\01]HCKHUVAK[]BEM22}F4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4575"/>
            <a:ext cx="58578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53"/>
          <p:cNvSpPr>
            <a:spLocks noChangeArrowheads="1"/>
          </p:cNvSpPr>
          <p:nvPr/>
        </p:nvSpPr>
        <p:spPr bwMode="auto">
          <a:xfrm>
            <a:off x="0" y="204566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试验方案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3654" y="1161949"/>
            <a:ext cx="3772930" cy="2695610"/>
          </a:xfrm>
          <a:prstGeom prst="rect">
            <a:avLst/>
          </a:prstGeom>
          <a:ln w="19050">
            <a:solidFill>
              <a:srgbClr val="0070C0"/>
            </a:solidFill>
            <a:prstDash val="dash"/>
          </a:ln>
        </p:spPr>
        <p:txBody>
          <a:bodyPr wrap="square">
            <a:spAutoFit/>
          </a:bodyPr>
          <a:lstStyle/>
          <a:p>
            <a:pPr indent="266700" algn="just">
              <a:lnSpc>
                <a:spcPts val="2880"/>
              </a:lnSpc>
            </a:pPr>
            <a:r>
              <a:rPr lang="en-US" altLang="zh-CN" sz="16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）高强钢角焊缝试验</a:t>
            </a:r>
          </a:p>
          <a:p>
            <a:pPr indent="266700" algn="just">
              <a:lnSpc>
                <a:spcPts val="2880"/>
              </a:lnSpc>
            </a:pPr>
            <a:r>
              <a:rPr lang="zh-CN" altLang="zh-CN" sz="1600" kern="100" dirty="0" smtClean="0">
                <a:latin typeface="Times New Roman" panose="02020603050405020304" pitchFamily="18" charset="0"/>
              </a:rPr>
              <a:t>钢材</a:t>
            </a:r>
            <a:r>
              <a:rPr lang="zh-CN" altLang="en-US" sz="1600" kern="100" dirty="0">
                <a:latin typeface="Times New Roman" panose="02020603050405020304" pitchFamily="18" charset="0"/>
              </a:rPr>
              <a:t>：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Q890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高强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钢 </a:t>
            </a:r>
          </a:p>
          <a:p>
            <a:pPr indent="266700" algn="just">
              <a:lnSpc>
                <a:spcPts val="2880"/>
              </a:lnSpc>
            </a:pPr>
            <a:r>
              <a:rPr lang="zh-CN" altLang="zh-CN" sz="1600" kern="100" dirty="0">
                <a:latin typeface="Times New Roman" panose="02020603050405020304" pitchFamily="18" charset="0"/>
              </a:rPr>
              <a:t>焊材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：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ER120S-G</a:t>
            </a:r>
            <a:endParaRPr lang="zh-CN" altLang="zh-CN" sz="1600" kern="100" dirty="0">
              <a:latin typeface="Times New Roman" panose="02020603050405020304" pitchFamily="18" charset="0"/>
            </a:endParaRPr>
          </a:p>
          <a:p>
            <a:pPr indent="266700" algn="just">
              <a:lnSpc>
                <a:spcPts val="2880"/>
              </a:lnSpc>
            </a:pPr>
            <a:r>
              <a:rPr lang="zh-CN" altLang="zh-CN" sz="1600" kern="100" dirty="0">
                <a:latin typeface="Times New Roman" panose="02020603050405020304" pitchFamily="18" charset="0"/>
              </a:rPr>
              <a:t>接头形式：角焊缝</a:t>
            </a:r>
          </a:p>
          <a:p>
            <a:pPr marL="266700" indent="-133350" algn="just">
              <a:lnSpc>
                <a:spcPts val="2880"/>
              </a:lnSpc>
            </a:pPr>
            <a:r>
              <a:rPr lang="en-US" altLang="zh-CN" sz="1600" kern="100" dirty="0">
                <a:latin typeface="Times New Roman" panose="02020603050405020304" pitchFamily="18" charset="0"/>
              </a:rPr>
              <a:t>   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焊缝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和荷载二者之间的夹角：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0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°（正面角焊缝）、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15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°、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30°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45°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60°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75°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90°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（侧面角焊缝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）</a:t>
            </a:r>
            <a:endParaRPr lang="zh-CN" altLang="zh-CN" sz="16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37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" descr="C:\Users\bob\AppData\Roaming\Tencent\Users\605080281\QQ\WinTemp\RichOle\01]HCKHUVAK[]BEM22}F4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4575"/>
            <a:ext cx="58578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0" y="204566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3449967" y="637745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86988" y="3354046"/>
            <a:ext cx="8141012" cy="2323713"/>
          </a:xfrm>
          <a:prstGeom prst="rect">
            <a:avLst/>
          </a:prstGeom>
          <a:ln w="19050">
            <a:solidFill>
              <a:srgbClr val="0070C0"/>
            </a:solidFill>
            <a:prstDash val="dash"/>
          </a:ln>
        </p:spPr>
        <p:txBody>
          <a:bodyPr wrap="square">
            <a:spAutoFit/>
          </a:bodyPr>
          <a:lstStyle/>
          <a:p>
            <a:pPr indent="266700" algn="just">
              <a:lnSpc>
                <a:spcPts val="2880"/>
              </a:lnSpc>
            </a:pPr>
            <a:r>
              <a:rPr lang="zh-CN" altLang="zh-CN" sz="2400" kern="100" dirty="0" smtClean="0">
                <a:latin typeface="Times New Roman" panose="02020603050405020304" pitchFamily="18" charset="0"/>
              </a:rPr>
              <a:t>高强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钢角焊缝试验</a:t>
            </a:r>
          </a:p>
          <a:p>
            <a:pPr indent="266700" algn="just">
              <a:lnSpc>
                <a:spcPts val="2880"/>
              </a:lnSpc>
            </a:pPr>
            <a:r>
              <a:rPr lang="zh-CN" altLang="zh-CN" sz="2400" kern="100" dirty="0">
                <a:latin typeface="Times New Roman" panose="02020603050405020304" pitchFamily="18" charset="0"/>
              </a:rPr>
              <a:t>钢材： </a:t>
            </a:r>
            <a:r>
              <a:rPr lang="en-US" altLang="zh-CN" sz="2400" kern="100" dirty="0" smtClean="0">
                <a:latin typeface="Times New Roman" panose="02020603050405020304" pitchFamily="18" charset="0"/>
              </a:rPr>
              <a:t>Q690</a:t>
            </a:r>
            <a:r>
              <a:rPr lang="zh-CN" altLang="zh-CN" sz="2400" kern="100" dirty="0" smtClean="0">
                <a:latin typeface="Times New Roman" panose="02020603050405020304" pitchFamily="18" charset="0"/>
              </a:rPr>
              <a:t>高强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钢 </a:t>
            </a:r>
          </a:p>
          <a:p>
            <a:pPr indent="266700" algn="just">
              <a:lnSpc>
                <a:spcPts val="2880"/>
              </a:lnSpc>
            </a:pPr>
            <a:r>
              <a:rPr lang="zh-CN" altLang="zh-CN" sz="2400" kern="100" dirty="0">
                <a:latin typeface="Times New Roman" panose="02020603050405020304" pitchFamily="18" charset="0"/>
              </a:rPr>
              <a:t>焊材：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ER50-6</a:t>
            </a:r>
            <a:r>
              <a:rPr lang="zh-CN" altLang="zh-CN" sz="2400" kern="1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400" kern="100" dirty="0" smtClean="0">
                <a:latin typeface="Times New Roman" panose="02020603050405020304" pitchFamily="18" charset="0"/>
              </a:rPr>
              <a:t>ER76-G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2400" kern="100" dirty="0" smtClean="0">
                <a:latin typeface="Times New Roman" panose="02020603050405020304" pitchFamily="18" charset="0"/>
              </a:rPr>
              <a:t>ER96-G</a:t>
            </a:r>
          </a:p>
          <a:p>
            <a:pPr indent="266700" algn="just">
              <a:lnSpc>
                <a:spcPts val="2880"/>
              </a:lnSpc>
            </a:pPr>
            <a:r>
              <a:rPr lang="zh-CN" altLang="zh-CN" sz="2400" kern="100" dirty="0" smtClean="0">
                <a:latin typeface="Times New Roman" panose="02020603050405020304" pitchFamily="18" charset="0"/>
              </a:rPr>
              <a:t>接头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形式：角焊缝</a:t>
            </a:r>
          </a:p>
          <a:p>
            <a:pPr marL="266700" indent="-133350" algn="just">
              <a:lnSpc>
                <a:spcPts val="2880"/>
              </a:lnSpc>
            </a:pPr>
            <a:r>
              <a:rPr lang="en-US" altLang="zh-CN" sz="2400" kern="100" dirty="0">
                <a:latin typeface="Times New Roman" panose="02020603050405020304" pitchFamily="18" charset="0"/>
              </a:rPr>
              <a:t>  </a:t>
            </a:r>
            <a:r>
              <a:rPr lang="zh-CN" altLang="zh-CN" sz="2400" kern="100" dirty="0" smtClean="0">
                <a:latin typeface="Times New Roman" panose="02020603050405020304" pitchFamily="18" charset="0"/>
              </a:rPr>
              <a:t>焊缝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和荷载二者之间的夹角：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0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°（正面角焊缝）、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15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°、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30°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45°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60°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75°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90°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（侧面角焊缝</a:t>
            </a:r>
            <a:r>
              <a:rPr lang="zh-CN" altLang="zh-CN" sz="2400" kern="100" dirty="0" smtClean="0">
                <a:latin typeface="Times New Roman" panose="02020603050405020304" pitchFamily="18" charset="0"/>
              </a:rPr>
              <a:t>）</a:t>
            </a:r>
            <a:endParaRPr lang="zh-CN" altLang="zh-CN" sz="2400" kern="1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225374"/>
              </p:ext>
            </p:extLst>
          </p:nvPr>
        </p:nvGraphicFramePr>
        <p:xfrm>
          <a:off x="1986987" y="1814235"/>
          <a:ext cx="8141012" cy="1092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2280"/>
                <a:gridCol w="1402280"/>
                <a:gridCol w="2668226"/>
                <a:gridCol w="2668226"/>
              </a:tblGrid>
              <a:tr h="36433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>
                          <a:effectLst/>
                        </a:rPr>
                        <a:t>母材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>
                          <a:effectLst/>
                        </a:rPr>
                        <a:t>焊材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4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Q690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ER50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ER76(ER110g-S）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ER96(ER120g-S）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364332">
                <a:tc>
                  <a:txBody>
                    <a:bodyPr/>
                    <a:lstStyle/>
                    <a:p>
                      <a:pPr algn="ctr" fontAlgn="b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>
                          <a:effectLst/>
                        </a:rPr>
                        <a:t>欠强匹配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>
                          <a:effectLst/>
                        </a:rPr>
                        <a:t>等强匹配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>
                          <a:effectLst/>
                        </a:rPr>
                        <a:t>超强匹配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67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288</Words>
  <Application>Microsoft Office PowerPoint</Application>
  <PresentationFormat>宽屏</PresentationFormat>
  <Paragraphs>148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zhaochen</dc:creator>
  <cp:lastModifiedBy>zhaochen</cp:lastModifiedBy>
  <cp:revision>5</cp:revision>
  <dcterms:created xsi:type="dcterms:W3CDTF">2018-10-09T05:31:05Z</dcterms:created>
  <dcterms:modified xsi:type="dcterms:W3CDTF">2018-10-09T05:50:56Z</dcterms:modified>
</cp:coreProperties>
</file>