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7" r:id="rId2"/>
    <p:sldId id="300" r:id="rId3"/>
    <p:sldId id="343" r:id="rId4"/>
    <p:sldId id="340" r:id="rId5"/>
    <p:sldId id="344" r:id="rId6"/>
    <p:sldId id="320" r:id="rId7"/>
    <p:sldId id="370" r:id="rId8"/>
    <p:sldId id="351" r:id="rId9"/>
    <p:sldId id="354" r:id="rId10"/>
    <p:sldId id="358" r:id="rId11"/>
    <p:sldId id="356" r:id="rId12"/>
    <p:sldId id="369" r:id="rId13"/>
    <p:sldId id="372" r:id="rId14"/>
    <p:sldId id="357" r:id="rId15"/>
    <p:sldId id="361" r:id="rId16"/>
    <p:sldId id="359" r:id="rId17"/>
    <p:sldId id="360" r:id="rId18"/>
    <p:sldId id="363" r:id="rId19"/>
    <p:sldId id="364" r:id="rId20"/>
    <p:sldId id="365" r:id="rId21"/>
    <p:sldId id="366" r:id="rId22"/>
    <p:sldId id="371" r:id="rId23"/>
    <p:sldId id="321" r:id="rId24"/>
    <p:sldId id="346" r:id="rId25"/>
    <p:sldId id="342" r:id="rId26"/>
    <p:sldId id="367" r:id="rId27"/>
    <p:sldId id="355" r:id="rId28"/>
    <p:sldId id="35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4AD7F3B-D9D3-4BE7-AD98-0A8F779A8965}">
          <p14:sldIdLst>
            <p14:sldId id="347"/>
            <p14:sldId id="300"/>
            <p14:sldId id="343"/>
            <p14:sldId id="340"/>
            <p14:sldId id="344"/>
            <p14:sldId id="320"/>
            <p14:sldId id="370"/>
            <p14:sldId id="351"/>
            <p14:sldId id="354"/>
            <p14:sldId id="358"/>
            <p14:sldId id="356"/>
            <p14:sldId id="369"/>
            <p14:sldId id="372"/>
            <p14:sldId id="357"/>
            <p14:sldId id="361"/>
            <p14:sldId id="359"/>
            <p14:sldId id="360"/>
            <p14:sldId id="363"/>
            <p14:sldId id="364"/>
            <p14:sldId id="365"/>
            <p14:sldId id="366"/>
            <p14:sldId id="371"/>
            <p14:sldId id="321"/>
            <p14:sldId id="346"/>
            <p14:sldId id="342"/>
            <p14:sldId id="367"/>
            <p14:sldId id="355"/>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9B4"/>
    <a:srgbClr val="0071C0"/>
    <a:srgbClr val="FDFFFF"/>
    <a:srgbClr val="F7AB42"/>
    <a:srgbClr val="A4C1CB"/>
    <a:srgbClr val="B7B9BA"/>
    <a:srgbClr val="BAE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 autoAdjust="0"/>
    <p:restoredTop sz="93157" autoAdjust="0"/>
  </p:normalViewPr>
  <p:slideViewPr>
    <p:cSldViewPr snapToGrid="0">
      <p:cViewPr varScale="1">
        <p:scale>
          <a:sx n="120" d="100"/>
          <a:sy n="120" d="100"/>
        </p:scale>
        <p:origin x="1147" y="67"/>
      </p:cViewPr>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A2911-A13C-4F0B-9F81-A87C58D3D61B}"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48684-C540-47AF-8911-32E16CD7218B}" type="slidenum">
              <a:rPr lang="en-US" smtClean="0"/>
              <a:t>‹#›</a:t>
            </a:fld>
            <a:endParaRPr lang="en-US"/>
          </a:p>
        </p:txBody>
      </p:sp>
    </p:spTree>
    <p:extLst>
      <p:ext uri="{BB962C8B-B14F-4D97-AF65-F5344CB8AC3E}">
        <p14:creationId xmlns:p14="http://schemas.microsoft.com/office/powerpoint/2010/main" val="3380532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30000" dirty="0"/>
          </a:p>
        </p:txBody>
      </p:sp>
      <p:sp>
        <p:nvSpPr>
          <p:cNvPr id="4" name="Slide Number Placeholder 3"/>
          <p:cNvSpPr>
            <a:spLocks noGrp="1"/>
          </p:cNvSpPr>
          <p:nvPr>
            <p:ph type="sldNum" sz="quarter" idx="10"/>
          </p:nvPr>
        </p:nvSpPr>
        <p:spPr/>
        <p:txBody>
          <a:bodyPr/>
          <a:lstStyle/>
          <a:p>
            <a:fld id="{90348684-C540-47AF-8911-32E16CD7218B}" type="slidenum">
              <a:rPr lang="en-US" smtClean="0"/>
              <a:t>2</a:t>
            </a:fld>
            <a:endParaRPr lang="en-US"/>
          </a:p>
        </p:txBody>
      </p:sp>
    </p:spTree>
    <p:extLst>
      <p:ext uri="{BB962C8B-B14F-4D97-AF65-F5344CB8AC3E}">
        <p14:creationId xmlns:p14="http://schemas.microsoft.com/office/powerpoint/2010/main" val="1315417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00" baseline="30000" dirty="0"/>
          </a:p>
        </p:txBody>
      </p:sp>
      <p:sp>
        <p:nvSpPr>
          <p:cNvPr id="4" name="Slide Number Placeholder 3"/>
          <p:cNvSpPr>
            <a:spLocks noGrp="1"/>
          </p:cNvSpPr>
          <p:nvPr>
            <p:ph type="sldNum" sz="quarter" idx="10"/>
          </p:nvPr>
        </p:nvSpPr>
        <p:spPr/>
        <p:txBody>
          <a:bodyPr/>
          <a:lstStyle/>
          <a:p>
            <a:fld id="{90348684-C540-47AF-8911-32E16CD7218B}" type="slidenum">
              <a:rPr lang="en-US" smtClean="0"/>
              <a:t>27</a:t>
            </a:fld>
            <a:endParaRPr lang="en-US"/>
          </a:p>
        </p:txBody>
      </p:sp>
    </p:spTree>
    <p:extLst>
      <p:ext uri="{BB962C8B-B14F-4D97-AF65-F5344CB8AC3E}">
        <p14:creationId xmlns:p14="http://schemas.microsoft.com/office/powerpoint/2010/main" val="178671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Peng on Metadata (BMW work and Elastic search)</a:t>
            </a:r>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28</a:t>
            </a:fld>
            <a:endParaRPr lang="en-US"/>
          </a:p>
        </p:txBody>
      </p:sp>
    </p:spTree>
    <p:extLst>
      <p:ext uri="{BB962C8B-B14F-4D97-AF65-F5344CB8AC3E}">
        <p14:creationId xmlns:p14="http://schemas.microsoft.com/office/powerpoint/2010/main" val="269803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Camera Calibration needed for Phase 3.</a:t>
            </a:r>
          </a:p>
          <a:p>
            <a:r>
              <a:rPr lang="en-US" dirty="0" smtClean="0"/>
              <a:t>Player tracking tech in football and cricket.</a:t>
            </a:r>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4</a:t>
            </a:fld>
            <a:endParaRPr lang="en-US"/>
          </a:p>
        </p:txBody>
      </p:sp>
    </p:spTree>
    <p:extLst>
      <p:ext uri="{BB962C8B-B14F-4D97-AF65-F5344CB8AC3E}">
        <p14:creationId xmlns:p14="http://schemas.microsoft.com/office/powerpoint/2010/main" val="120827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Blocking =&gt; Changes based on IP switch</a:t>
            </a:r>
            <a:r>
              <a:rPr lang="en-US" baseline="0" dirty="0" smtClean="0"/>
              <a:t> and also on changes in Video Quality </a:t>
            </a:r>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5</a:t>
            </a:fld>
            <a:endParaRPr lang="en-US"/>
          </a:p>
        </p:txBody>
      </p:sp>
    </p:spTree>
    <p:extLst>
      <p:ext uri="{BB962C8B-B14F-4D97-AF65-F5344CB8AC3E}">
        <p14:creationId xmlns:p14="http://schemas.microsoft.com/office/powerpoint/2010/main" val="270597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smtClean="0">
                <a:solidFill>
                  <a:schemeClr val="tx1"/>
                </a:solidFill>
                <a:effectLst/>
                <a:latin typeface="+mn-lt"/>
                <a:ea typeface="+mn-ea"/>
                <a:cs typeface="+mn-cs"/>
              </a:rPr>
              <a:t>1. A player sends a request for live or video-on-demand (VOD) HLS content from the content distribution network (CDN). The CDN is configured to use ad insertion services as the origin for manifests, rather than the content origin. Each request includes parameters from the player about the viewer, so manifests are unique for that request.</a:t>
            </a:r>
          </a:p>
          <a:p>
            <a:pPr fontAlgn="base"/>
            <a:r>
              <a:rPr lang="en-US" sz="1200" b="0" i="0" u="none" strike="noStrike" kern="1200" dirty="0" smtClean="0">
                <a:solidFill>
                  <a:schemeClr val="tx1"/>
                </a:solidFill>
                <a:effectLst/>
                <a:latin typeface="+mn-lt"/>
                <a:ea typeface="+mn-ea"/>
                <a:cs typeface="+mn-cs"/>
              </a:rPr>
              <a:t>2. The ad insertion service pulls the fully formed template manifest from the content origin server. This manifest includes ad markers so that the ad insertion service knows where to perform an ad insertion or ad replacement.</a:t>
            </a:r>
          </a:p>
          <a:p>
            <a:pPr fontAlgn="base"/>
            <a:r>
              <a:rPr lang="en-US" sz="1200" b="0" i="0" u="none" strike="noStrike" kern="1200" dirty="0" smtClean="0">
                <a:solidFill>
                  <a:schemeClr val="tx1"/>
                </a:solidFill>
                <a:effectLst/>
                <a:latin typeface="+mn-lt"/>
                <a:ea typeface="+mn-ea"/>
                <a:cs typeface="+mn-cs"/>
              </a:rPr>
              <a:t>3. When an ad marker is seen, the ad insertion service sends a request to the ad decision server (ADS), including the player parameters from the content request and the duration of the ad break.</a:t>
            </a:r>
          </a:p>
          <a:p>
            <a:pPr fontAlgn="base"/>
            <a:r>
              <a:rPr lang="en-US" sz="1200" b="0" i="0" u="none" strike="noStrike" kern="1200" dirty="0" smtClean="0">
                <a:solidFill>
                  <a:schemeClr val="tx1"/>
                </a:solidFill>
                <a:effectLst/>
                <a:latin typeface="+mn-lt"/>
                <a:ea typeface="+mn-ea"/>
                <a:cs typeface="+mn-cs"/>
              </a:rPr>
              <a:t>4. The ADS provides a VAST or VMAP response that includes the ads to be played back, based on viewer information gathered from the parameters that the ad insertion service passed through, current ad campaigns, and ad tracking URLs to report ad playback to.</a:t>
            </a:r>
          </a:p>
          <a:p>
            <a:pPr fontAlgn="base"/>
            <a:r>
              <a:rPr lang="en-US" sz="1200" b="0" i="0" u="none" strike="noStrike" kern="1200" dirty="0" smtClean="0">
                <a:solidFill>
                  <a:schemeClr val="tx1"/>
                </a:solidFill>
                <a:effectLst/>
                <a:latin typeface="+mn-lt"/>
                <a:ea typeface="+mn-ea"/>
                <a:cs typeface="+mn-cs"/>
              </a:rPr>
              <a:t>5. The ad insertion service manipulates the manifest to include the URLs for the appropriate ads from the VAST or VMAP response.</a:t>
            </a:r>
          </a:p>
          <a:p>
            <a:pPr fontAlgn="base"/>
            <a:r>
              <a:rPr lang="en-US" sz="1200" b="0" i="0" u="none" strike="noStrike" kern="1200" dirty="0" smtClean="0">
                <a:solidFill>
                  <a:schemeClr val="tx1"/>
                </a:solidFill>
                <a:effectLst/>
                <a:latin typeface="+mn-lt"/>
                <a:ea typeface="+mn-ea"/>
                <a:cs typeface="+mn-cs"/>
              </a:rPr>
              <a:t>6. The ad insertion service provides the fully customized manifest to the requesting player via the CDN (the CDN cannot cache this response as it is unique to the player).</a:t>
            </a:r>
          </a:p>
          <a:p>
            <a:pPr fontAlgn="base"/>
            <a:r>
              <a:rPr lang="en-US" sz="1200" b="0" i="0" u="none" strike="noStrike" kern="1200" dirty="0" smtClean="0">
                <a:solidFill>
                  <a:schemeClr val="tx1"/>
                </a:solidFill>
                <a:effectLst/>
                <a:latin typeface="+mn-lt"/>
                <a:ea typeface="+mn-ea"/>
                <a:cs typeface="+mn-cs"/>
              </a:rPr>
              <a:t>7. As playback progresses, either the ad insertion service or the video player reports how much of an ad is played. Using server-side reporting, the service sends ad viewing reports to the ad tracking URL directly, with no input required from you.</a:t>
            </a:r>
          </a:p>
          <a:p>
            <a:pPr fontAlgn="base"/>
            <a:r>
              <a:rPr lang="en-US" sz="1200" b="0" i="0" u="none" strike="noStrike" kern="1200" dirty="0" smtClean="0">
                <a:solidFill>
                  <a:schemeClr val="tx1"/>
                </a:solidFill>
                <a:effectLst/>
                <a:latin typeface="+mn-lt"/>
                <a:ea typeface="+mn-ea"/>
                <a:cs typeface="+mn-cs"/>
              </a:rPr>
              <a:t>8. As the player requests ad segments throughout content playback, if the ad is not already transcoded in a format that matches the video content, the ad insertion service transcodes the ad at the time of the ad segment request. If an ad is not already transcoded, the service doesn't present it for playback at the first request.</a:t>
            </a:r>
          </a:p>
          <a:p>
            <a:endParaRPr lang="en-US" dirty="0" smtClean="0"/>
          </a:p>
          <a:p>
            <a:endParaRPr lang="en-US" dirty="0" smtClean="0"/>
          </a:p>
          <a:p>
            <a:pPr marL="171450" indent="-171450" fontAlgn="base">
              <a:buFontTx/>
              <a:buChar char="-"/>
            </a:pPr>
            <a:r>
              <a:rPr lang="en-US" sz="1200" b="0" i="0" u="none" strike="noStrike" kern="1200" dirty="0" smtClean="0">
                <a:solidFill>
                  <a:schemeClr val="tx1"/>
                </a:solidFill>
                <a:effectLst/>
                <a:latin typeface="+mn-lt"/>
                <a:ea typeface="+mn-ea"/>
                <a:cs typeface="+mn-cs"/>
              </a:rPr>
              <a:t>Linear TV and People buying slots;</a:t>
            </a:r>
          </a:p>
          <a:p>
            <a:pPr marL="628650" lvl="1" indent="-171450" fontAlgn="base">
              <a:buFontTx/>
              <a:buChar char="-"/>
            </a:pPr>
            <a:r>
              <a:rPr lang="en-US" sz="1200" b="0" i="0" u="none" strike="noStrike" kern="1200" dirty="0" smtClean="0">
                <a:solidFill>
                  <a:schemeClr val="tx1"/>
                </a:solidFill>
                <a:effectLst/>
                <a:latin typeface="+mn-lt"/>
                <a:ea typeface="+mn-ea"/>
                <a:cs typeface="+mn-cs"/>
              </a:rPr>
              <a:t>Will drive trials first</a:t>
            </a:r>
          </a:p>
          <a:p>
            <a:pPr marL="628650" lvl="1" indent="-171450" fontAlgn="base">
              <a:buFontTx/>
              <a:buChar char="-"/>
            </a:pPr>
            <a:r>
              <a:rPr lang="en-US" sz="1200" b="0" i="0" u="none" strike="noStrike" kern="1200" dirty="0" smtClean="0">
                <a:solidFill>
                  <a:schemeClr val="tx1"/>
                </a:solidFill>
                <a:effectLst/>
                <a:latin typeface="+mn-lt"/>
                <a:ea typeface="+mn-ea"/>
                <a:cs typeface="+mn-cs"/>
              </a:rPr>
              <a:t>OTT will ramp faster</a:t>
            </a:r>
          </a:p>
          <a:p>
            <a:pPr marL="171450" indent="-171450" fontAlgn="base">
              <a:buFontTx/>
              <a:buChar char="-"/>
            </a:pPr>
            <a:r>
              <a:rPr lang="en-US" sz="1200" b="0" i="0" u="none" strike="noStrike" kern="1200" dirty="0" smtClean="0">
                <a:solidFill>
                  <a:schemeClr val="tx1"/>
                </a:solidFill>
                <a:effectLst/>
                <a:latin typeface="+mn-lt"/>
                <a:ea typeface="+mn-ea"/>
                <a:cs typeface="+mn-cs"/>
              </a:rPr>
              <a:t>This</a:t>
            </a:r>
            <a:r>
              <a:rPr lang="en-US" sz="1200" b="0" i="0" u="none" strike="noStrike" kern="1200" baseline="0" dirty="0" smtClean="0">
                <a:solidFill>
                  <a:schemeClr val="tx1"/>
                </a:solidFill>
                <a:effectLst/>
                <a:latin typeface="+mn-lt"/>
                <a:ea typeface="+mn-ea"/>
                <a:cs typeface="+mn-cs"/>
              </a:rPr>
              <a:t> will happen in the TV world as well; </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6</a:t>
            </a:fld>
            <a:endParaRPr lang="en-US"/>
          </a:p>
        </p:txBody>
      </p:sp>
    </p:spTree>
    <p:extLst>
      <p:ext uri="{BB962C8B-B14F-4D97-AF65-F5344CB8AC3E}">
        <p14:creationId xmlns:p14="http://schemas.microsoft.com/office/powerpoint/2010/main" val="3356346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Intel Ads, differentiate between processor Ad and others.</a:t>
            </a:r>
          </a:p>
          <a:p>
            <a:r>
              <a:rPr lang="en-US" dirty="0" smtClean="0"/>
              <a:t>Could get content from studios, like</a:t>
            </a:r>
            <a:r>
              <a:rPr lang="en-US" baseline="0" dirty="0" smtClean="0"/>
              <a:t> Sony; Identify 3-4 movies that have right content and then get approval;</a:t>
            </a:r>
          </a:p>
          <a:p>
            <a:r>
              <a:rPr lang="en-US" baseline="0" dirty="0" smtClean="0"/>
              <a:t>Determine copyright of pictures is an issue for training ; Try to get pre-trained models; Use video from China?; Train from the copyright content itself;</a:t>
            </a:r>
          </a:p>
          <a:p>
            <a:r>
              <a:rPr lang="en-US" baseline="0" dirty="0" smtClean="0"/>
              <a:t>Sample and Demo are 2 different cases; Get recommendation from ICV team, they own </a:t>
            </a:r>
            <a:r>
              <a:rPr lang="en-US" baseline="0" dirty="0" err="1" smtClean="0"/>
              <a:t>algos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9</a:t>
            </a:fld>
            <a:endParaRPr lang="en-US"/>
          </a:p>
        </p:txBody>
      </p:sp>
    </p:spTree>
    <p:extLst>
      <p:ext uri="{BB962C8B-B14F-4D97-AF65-F5344CB8AC3E}">
        <p14:creationId xmlns:p14="http://schemas.microsoft.com/office/powerpoint/2010/main" val="279316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13</a:t>
            </a:fld>
            <a:endParaRPr lang="en-US"/>
          </a:p>
        </p:txBody>
      </p:sp>
    </p:spTree>
    <p:extLst>
      <p:ext uri="{BB962C8B-B14F-4D97-AF65-F5344CB8AC3E}">
        <p14:creationId xmlns:p14="http://schemas.microsoft.com/office/powerpoint/2010/main" val="150326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Windows of the Ads are fixed; fixed slots, too many constraints</a:t>
            </a:r>
            <a:r>
              <a:rPr lang="en-US" baseline="0" dirty="0" smtClean="0"/>
              <a:t> for live; finite number of groups, not too much personalization; </a:t>
            </a:r>
            <a:r>
              <a:rPr lang="en-US" baseline="0" dirty="0" err="1" smtClean="0"/>
              <a:t>Bamtech</a:t>
            </a:r>
            <a:r>
              <a:rPr lang="en-US" baseline="0" dirty="0" smtClean="0"/>
              <a:t>? (for </a:t>
            </a:r>
            <a:r>
              <a:rPr lang="en-US" baseline="0" dirty="0" err="1" smtClean="0"/>
              <a:t>playstation</a:t>
            </a:r>
            <a:r>
              <a:rPr lang="en-US" baseline="0" dirty="0" smtClean="0"/>
              <a:t> view)</a:t>
            </a:r>
          </a:p>
          <a:p>
            <a:pPr marL="628650" lvl="1" indent="-171450">
              <a:buFontTx/>
              <a:buChar char="-"/>
            </a:pPr>
            <a:r>
              <a:rPr lang="en-US" baseline="0" dirty="0" smtClean="0"/>
              <a:t>Live needs to sync;</a:t>
            </a:r>
          </a:p>
          <a:p>
            <a:pPr marL="628650" lvl="1" indent="-171450">
              <a:buFontTx/>
              <a:buChar char="-"/>
            </a:pPr>
            <a:r>
              <a:rPr lang="en-US" baseline="0" dirty="0" smtClean="0"/>
              <a:t>Personalization has limits</a:t>
            </a:r>
          </a:p>
          <a:p>
            <a:pPr marL="171450" lvl="0" indent="-171450">
              <a:buFontTx/>
              <a:buChar char="-"/>
            </a:pPr>
            <a:r>
              <a:rPr lang="en-US" baseline="0" dirty="0" smtClean="0"/>
              <a:t>Edge should be complementary to previous analytics; Can be based on feedback for users etc.</a:t>
            </a:r>
          </a:p>
          <a:p>
            <a:pPr marL="171450" lvl="0" indent="-171450">
              <a:buFontTx/>
              <a:buChar char="-"/>
            </a:pPr>
            <a:r>
              <a:rPr lang="en-US" baseline="0" dirty="0" smtClean="0"/>
              <a:t>In OTT or live </a:t>
            </a:r>
          </a:p>
          <a:p>
            <a:pPr marL="171450" indent="-171450">
              <a:buFontTx/>
              <a:buChar char="-"/>
            </a:pPr>
            <a:r>
              <a:rPr lang="en-US" baseline="0" dirty="0" smtClean="0"/>
              <a:t>Dead time kills the experience; </a:t>
            </a:r>
          </a:p>
          <a:p>
            <a:pPr marL="171450" indent="-171450">
              <a:buFontTx/>
              <a:buChar char="-"/>
            </a:pPr>
            <a:r>
              <a:rPr lang="en-US" baseline="0" dirty="0" smtClean="0"/>
              <a:t>Can work for </a:t>
            </a:r>
            <a:r>
              <a:rPr lang="en-US" baseline="0" dirty="0" err="1" smtClean="0"/>
              <a:t>VoD</a:t>
            </a:r>
            <a:r>
              <a:rPr lang="en-US" baseline="0" dirty="0" smtClean="0"/>
              <a:t> experiences;</a:t>
            </a:r>
          </a:p>
          <a:p>
            <a:pPr marL="171450" indent="-171450">
              <a:buFontTx/>
              <a:buChar char="-"/>
            </a:pPr>
            <a:endParaRPr lang="en-US" baseline="0" dirty="0" smtClean="0"/>
          </a:p>
          <a:p>
            <a:pPr marL="171450" indent="-171450">
              <a:buFontTx/>
              <a:buChar char="-"/>
            </a:pPr>
            <a:r>
              <a:rPr lang="en-US" baseline="0" dirty="0" smtClean="0"/>
              <a:t>Broadcasters need to have fallback on why it happened; </a:t>
            </a:r>
          </a:p>
          <a:p>
            <a:pPr marL="171450" indent="-171450">
              <a:buFontTx/>
              <a:buChar char="-"/>
            </a:pPr>
            <a:r>
              <a:rPr lang="en-US" baseline="0" dirty="0" smtClean="0"/>
              <a:t>Paranoia in live stream to prevent going fully automated</a:t>
            </a:r>
          </a:p>
          <a:p>
            <a:pPr marL="171450" indent="-171450">
              <a:buFontTx/>
              <a:buChar char="-"/>
            </a:pPr>
            <a:r>
              <a:rPr lang="en-US" baseline="0" dirty="0" smtClean="0"/>
              <a:t>Metadata archived</a:t>
            </a:r>
            <a:endParaRPr lang="en-US" dirty="0"/>
          </a:p>
        </p:txBody>
      </p:sp>
      <p:sp>
        <p:nvSpPr>
          <p:cNvPr id="4" name="Slide Number Placeholder 3"/>
          <p:cNvSpPr>
            <a:spLocks noGrp="1"/>
          </p:cNvSpPr>
          <p:nvPr>
            <p:ph type="sldNum" sz="quarter" idx="10"/>
          </p:nvPr>
        </p:nvSpPr>
        <p:spPr/>
        <p:txBody>
          <a:bodyPr/>
          <a:lstStyle/>
          <a:p>
            <a:fld id="{90348684-C540-47AF-8911-32E16CD7218B}" type="slidenum">
              <a:rPr lang="en-US" smtClean="0"/>
              <a:t>23</a:t>
            </a:fld>
            <a:endParaRPr lang="en-US"/>
          </a:p>
        </p:txBody>
      </p:sp>
    </p:spTree>
    <p:extLst>
      <p:ext uri="{BB962C8B-B14F-4D97-AF65-F5344CB8AC3E}">
        <p14:creationId xmlns:p14="http://schemas.microsoft.com/office/powerpoint/2010/main" val="213379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00" baseline="30000" dirty="0"/>
          </a:p>
        </p:txBody>
      </p:sp>
      <p:sp>
        <p:nvSpPr>
          <p:cNvPr id="4" name="Slide Number Placeholder 3"/>
          <p:cNvSpPr>
            <a:spLocks noGrp="1"/>
          </p:cNvSpPr>
          <p:nvPr>
            <p:ph type="sldNum" sz="quarter" idx="10"/>
          </p:nvPr>
        </p:nvSpPr>
        <p:spPr/>
        <p:txBody>
          <a:bodyPr/>
          <a:lstStyle/>
          <a:p>
            <a:fld id="{90348684-C540-47AF-8911-32E16CD7218B}" type="slidenum">
              <a:rPr lang="en-US" smtClean="0"/>
              <a:t>25</a:t>
            </a:fld>
            <a:endParaRPr lang="en-US"/>
          </a:p>
        </p:txBody>
      </p:sp>
    </p:spTree>
    <p:extLst>
      <p:ext uri="{BB962C8B-B14F-4D97-AF65-F5344CB8AC3E}">
        <p14:creationId xmlns:p14="http://schemas.microsoft.com/office/powerpoint/2010/main" val="1334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00" baseline="30000" dirty="0"/>
          </a:p>
        </p:txBody>
      </p:sp>
      <p:sp>
        <p:nvSpPr>
          <p:cNvPr id="4" name="Slide Number Placeholder 3"/>
          <p:cNvSpPr>
            <a:spLocks noGrp="1"/>
          </p:cNvSpPr>
          <p:nvPr>
            <p:ph type="sldNum" sz="quarter" idx="10"/>
          </p:nvPr>
        </p:nvSpPr>
        <p:spPr/>
        <p:txBody>
          <a:bodyPr/>
          <a:lstStyle/>
          <a:p>
            <a:fld id="{90348684-C540-47AF-8911-32E16CD7218B}" type="slidenum">
              <a:rPr lang="en-US" smtClean="0"/>
              <a:t>26</a:t>
            </a:fld>
            <a:endParaRPr lang="en-US"/>
          </a:p>
        </p:txBody>
      </p:sp>
    </p:spTree>
    <p:extLst>
      <p:ext uri="{BB962C8B-B14F-4D97-AF65-F5344CB8AC3E}">
        <p14:creationId xmlns:p14="http://schemas.microsoft.com/office/powerpoint/2010/main" val="110291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18646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424263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385559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349526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84252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360705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8332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130628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324014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242989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4488FEDC-88F3-481A-A06D-379A4FF50569}" type="slidenum">
              <a:rPr lang="en-US" smtClean="0"/>
              <a:t>‹#›</a:t>
            </a:fld>
            <a:endParaRPr lang="en-US"/>
          </a:p>
        </p:txBody>
      </p:sp>
    </p:spTree>
    <p:extLst>
      <p:ext uri="{BB962C8B-B14F-4D97-AF65-F5344CB8AC3E}">
        <p14:creationId xmlns:p14="http://schemas.microsoft.com/office/powerpoint/2010/main" val="197762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nip Same Side Corner Rectangle 9"/>
          <p:cNvSpPr/>
          <p:nvPr userDrawn="1"/>
        </p:nvSpPr>
        <p:spPr>
          <a:xfrm>
            <a:off x="-1" y="6705600"/>
            <a:ext cx="12192001" cy="142521"/>
          </a:xfrm>
          <a:prstGeom prst="snip2SameRect">
            <a:avLst>
              <a:gd name="adj1" fmla="val 34390"/>
              <a:gd name="adj2" fmla="val 0"/>
            </a:avLst>
          </a:prstGeom>
          <a:solidFill>
            <a:srgbClr val="0071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1672711" y="6705600"/>
            <a:ext cx="437443" cy="163511"/>
          </a:xfrm>
          <a:prstGeom prst="rect">
            <a:avLst/>
          </a:prstGeom>
        </p:spPr>
        <p:txBody>
          <a:bodyPr vert="horz" lIns="91440" tIns="45720" rIns="91440" bIns="45720" rtlCol="0" anchor="ctr"/>
          <a:lstStyle>
            <a:lvl1pPr algn="r">
              <a:defRPr sz="800">
                <a:solidFill>
                  <a:schemeClr val="bg1"/>
                </a:solidFill>
              </a:defRPr>
            </a:lvl1pPr>
          </a:lstStyle>
          <a:p>
            <a:fld id="{4488FEDC-88F3-481A-A06D-379A4FF50569}" type="slidenum">
              <a:rPr lang="en-US" smtClean="0"/>
              <a:pPr/>
              <a:t>‹#›</a:t>
            </a:fld>
            <a:endParaRPr lang="en-US" dirty="0"/>
          </a:p>
        </p:txBody>
      </p:sp>
      <p:sp>
        <p:nvSpPr>
          <p:cNvPr id="11" name="TextBox 10"/>
          <p:cNvSpPr txBox="1"/>
          <p:nvPr userDrawn="1"/>
        </p:nvSpPr>
        <p:spPr>
          <a:xfrm>
            <a:off x="-1" y="6679633"/>
            <a:ext cx="1667444" cy="215444"/>
          </a:xfrm>
          <a:prstGeom prst="rect">
            <a:avLst/>
          </a:prstGeom>
          <a:noFill/>
        </p:spPr>
        <p:txBody>
          <a:bodyPr wrap="none" rtlCol="0">
            <a:spAutoFit/>
          </a:bodyPr>
          <a:lstStyle/>
          <a:p>
            <a:r>
              <a:rPr lang="en-US" sz="800" dirty="0" smtClean="0">
                <a:solidFill>
                  <a:schemeClr val="bg1"/>
                </a:solidFill>
              </a:rPr>
              <a:t>DCG/NPG</a:t>
            </a:r>
            <a:r>
              <a:rPr lang="en-US" sz="800" baseline="0" dirty="0" smtClean="0">
                <a:solidFill>
                  <a:schemeClr val="bg1"/>
                </a:solidFill>
              </a:rPr>
              <a:t> Visual Cloud Architecture</a:t>
            </a:r>
            <a:endParaRPr lang="en-US" sz="800" dirty="0">
              <a:solidFill>
                <a:schemeClr val="bg1"/>
              </a:solidFill>
            </a:endParaRPr>
          </a:p>
        </p:txBody>
      </p:sp>
      <p:sp>
        <p:nvSpPr>
          <p:cNvPr id="12" name="TextBox 11"/>
          <p:cNvSpPr txBox="1"/>
          <p:nvPr userDrawn="1"/>
        </p:nvSpPr>
        <p:spPr>
          <a:xfrm>
            <a:off x="4951294" y="6669138"/>
            <a:ext cx="2289409"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Intel Clear" panose="020B0604020203020204" pitchFamily="34" charset="0"/>
                <a:ea typeface="Intel Clear" panose="020B0604020203020204" pitchFamily="34" charset="0"/>
                <a:cs typeface="Intel Clear" panose="020B0604020203020204" pitchFamily="34" charset="0"/>
              </a:rPr>
              <a:t>INTEL CONFIDENTIAL – INTERNAL USE ONLY</a:t>
            </a:r>
          </a:p>
        </p:txBody>
      </p:sp>
    </p:spTree>
    <p:extLst>
      <p:ext uri="{BB962C8B-B14F-4D97-AF65-F5344CB8AC3E}">
        <p14:creationId xmlns:p14="http://schemas.microsoft.com/office/powerpoint/2010/main" val="620292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1C0"/>
          </a:solidFill>
          <a:latin typeface="Intel Clear" panose="020B0604020203020204" pitchFamily="34" charset="0"/>
          <a:ea typeface="Intel Clear" panose="020B0604020203020204" pitchFamily="34" charset="0"/>
          <a:cs typeface="Intel Clear" panose="020B0604020203020204" pitchFamily="34" charset="0"/>
        </a:defRPr>
      </a:lvl1pPr>
    </p:titleStyle>
    <p:bodyStyle>
      <a:lvl1pPr marL="228600" indent="-228600" algn="l" defTabSz="914400" rtl="0" eaLnBrk="1" latinLnBrk="0" hangingPunct="1">
        <a:lnSpc>
          <a:spcPct val="90000"/>
        </a:lnSpc>
        <a:spcBef>
          <a:spcPts val="1000"/>
        </a:spcBef>
        <a:buClr>
          <a:srgbClr val="0071C0"/>
        </a:buClr>
        <a:buFont typeface="Arial" panose="020B0604020202020204" pitchFamily="34" charset="0"/>
        <a:buChar char="•"/>
        <a:defRPr sz="2800" kern="1200">
          <a:solidFill>
            <a:srgbClr val="0071C0"/>
          </a:solidFill>
          <a:latin typeface="Intel Clear" panose="020B0604020203020204" pitchFamily="34" charset="0"/>
          <a:ea typeface="Intel Clear" panose="020B0604020203020204" pitchFamily="34" charset="0"/>
          <a:cs typeface="Intel Clear" panose="020B0604020203020204" pitchFamily="34" charset="0"/>
        </a:defRPr>
      </a:lvl1pPr>
      <a:lvl2pPr marL="685800" indent="-228600" algn="l" defTabSz="914400" rtl="0" eaLnBrk="1" latinLnBrk="0" hangingPunct="1">
        <a:lnSpc>
          <a:spcPct val="90000"/>
        </a:lnSpc>
        <a:spcBef>
          <a:spcPts val="500"/>
        </a:spcBef>
        <a:buClr>
          <a:srgbClr val="0071C0"/>
        </a:buClr>
        <a:buFont typeface="Arial" panose="020B0604020202020204" pitchFamily="34" charset="0"/>
        <a:buChar char="•"/>
        <a:defRPr sz="2400" kern="1200">
          <a:solidFill>
            <a:schemeClr val="tx1"/>
          </a:solidFill>
          <a:latin typeface="Intel Clear" panose="020B0604020203020204" pitchFamily="34" charset="0"/>
          <a:ea typeface="Intel Clear" panose="020B0604020203020204" pitchFamily="34" charset="0"/>
          <a:cs typeface="Intel Clear" panose="020B0604020203020204" pitchFamily="34" charset="0"/>
        </a:defRPr>
      </a:lvl2pPr>
      <a:lvl3pPr marL="1143000" indent="-228600" algn="l" defTabSz="914400" rtl="0" eaLnBrk="1" latinLnBrk="0" hangingPunct="1">
        <a:lnSpc>
          <a:spcPct val="90000"/>
        </a:lnSpc>
        <a:spcBef>
          <a:spcPts val="500"/>
        </a:spcBef>
        <a:buClr>
          <a:srgbClr val="0071C0"/>
        </a:buClr>
        <a:buFont typeface="Arial" panose="020B0604020202020204" pitchFamily="34" charset="0"/>
        <a:buChar char="•"/>
        <a:defRPr sz="2000" kern="1200">
          <a:solidFill>
            <a:schemeClr val="tx1"/>
          </a:solidFill>
          <a:latin typeface="Intel Clear" panose="020B0604020203020204" pitchFamily="34" charset="0"/>
          <a:ea typeface="Intel Clear" panose="020B0604020203020204" pitchFamily="34" charset="0"/>
          <a:cs typeface="Intel Clear" panose="020B0604020203020204" pitchFamily="34" charset="0"/>
        </a:defRPr>
      </a:lvl3pPr>
      <a:lvl4pPr marL="1600200" indent="-228600" algn="l" defTabSz="914400" rtl="0" eaLnBrk="1" latinLnBrk="0" hangingPunct="1">
        <a:lnSpc>
          <a:spcPct val="90000"/>
        </a:lnSpc>
        <a:spcBef>
          <a:spcPts val="500"/>
        </a:spcBef>
        <a:buClr>
          <a:srgbClr val="0071C0"/>
        </a:buClr>
        <a:buFont typeface="Arial" panose="020B0604020202020204" pitchFamily="34" charset="0"/>
        <a:buChar char="•"/>
        <a:defRPr sz="1800" kern="1200">
          <a:solidFill>
            <a:schemeClr val="tx1"/>
          </a:solidFill>
          <a:latin typeface="Intel Clear" panose="020B0604020203020204" pitchFamily="34" charset="0"/>
          <a:ea typeface="Intel Clear" panose="020B0604020203020204" pitchFamily="34" charset="0"/>
          <a:cs typeface="Intel Clear" panose="020B0604020203020204" pitchFamily="34" charset="0"/>
        </a:defRPr>
      </a:lvl4pPr>
      <a:lvl5pPr marL="2057400" indent="-228600" algn="l" defTabSz="914400" rtl="0" eaLnBrk="1" latinLnBrk="0" hangingPunct="1">
        <a:lnSpc>
          <a:spcPct val="90000"/>
        </a:lnSpc>
        <a:spcBef>
          <a:spcPts val="500"/>
        </a:spcBef>
        <a:buClr>
          <a:srgbClr val="0071C0"/>
        </a:buClr>
        <a:buFont typeface="Arial" panose="020B0604020202020204" pitchFamily="34" charset="0"/>
        <a:buChar char="•"/>
        <a:defRPr sz="1800" kern="1200">
          <a:solidFill>
            <a:schemeClr val="tx1"/>
          </a:solidFill>
          <a:latin typeface="Intel Clear" panose="020B0604020203020204" pitchFamily="34" charset="0"/>
          <a:ea typeface="Intel Clear" panose="020B0604020203020204" pitchFamily="34" charset="0"/>
          <a:cs typeface="Intel Clear" panose="020B0604020203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iki.ith.intel.com/display/PaidAnalytics/IOTG+Paid+Video+Analytics+Wiki+Home" TargetMode="External"/><Relationship Id="rId2" Type="http://schemas.openxmlformats.org/officeDocument/2006/relationships/hyperlink" Target="https://software.intel.com/en-us/openvino-toolkit/documentation/pretrained-model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18" Type="http://schemas.microsoft.com/office/2007/relationships/hdphoto" Target="../media/hdphoto4.wdp"/><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0.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eg"/><Relationship Id="rId3" Type="http://schemas.openxmlformats.org/officeDocument/2006/relationships/image" Target="../media/image13.png"/><Relationship Id="rId7" Type="http://schemas.openxmlformats.org/officeDocument/2006/relationships/image" Target="../media/image17.jpg"/><Relationship Id="rId12"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elemental.com/applications/what-server-side-ad-insertion-ss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 Insertion </a:t>
            </a:r>
            <a:br>
              <a:rPr lang="en-US" dirty="0" smtClean="0"/>
            </a:br>
            <a:r>
              <a:rPr lang="en-US" sz="4000" dirty="0" smtClean="0"/>
              <a:t>(with Media Analytics)</a:t>
            </a:r>
            <a:endParaRPr lang="en-US" sz="4800" dirty="0"/>
          </a:p>
        </p:txBody>
      </p:sp>
      <p:sp>
        <p:nvSpPr>
          <p:cNvPr id="5" name="Subtitle 4"/>
          <p:cNvSpPr>
            <a:spLocks noGrp="1"/>
          </p:cNvSpPr>
          <p:nvPr>
            <p:ph type="subTitle" idx="1"/>
          </p:nvPr>
        </p:nvSpPr>
        <p:spPr/>
        <p:txBody>
          <a:bodyPr>
            <a:normAutofit fontScale="92500" lnSpcReduction="20000"/>
          </a:bodyPr>
          <a:lstStyle/>
          <a:p>
            <a:r>
              <a:rPr lang="en-US" dirty="0" smtClean="0"/>
              <a:t>Anand Bodas, Antony Vance, Deepa Suresh</a:t>
            </a:r>
          </a:p>
          <a:p>
            <a:r>
              <a:rPr lang="en-US" dirty="0" smtClean="0"/>
              <a:t>Inputs from: Kevin Cone, Surbhi Madan, Xintian Wu, Tao </a:t>
            </a:r>
            <a:r>
              <a:rPr lang="en-US" dirty="0" err="1" smtClean="0"/>
              <a:t>Tao</a:t>
            </a:r>
            <a:r>
              <a:rPr lang="en-US" dirty="0" smtClean="0"/>
              <a:t> Q, Brahmila Kamalakar, Peng Tu</a:t>
            </a:r>
          </a:p>
          <a:p>
            <a:r>
              <a:rPr lang="en-US" dirty="0" smtClean="0"/>
              <a:t>v1.3</a:t>
            </a:r>
          </a:p>
          <a:p>
            <a:r>
              <a:rPr lang="en-US" dirty="0" smtClean="0"/>
              <a:t>17</a:t>
            </a:r>
            <a:r>
              <a:rPr lang="en-US" baseline="30000" dirty="0" smtClean="0"/>
              <a:t>th</a:t>
            </a:r>
            <a:r>
              <a:rPr lang="en-US" dirty="0" smtClean="0"/>
              <a:t> Dec 2018</a:t>
            </a:r>
            <a:endParaRPr lang="en-US" dirty="0"/>
          </a:p>
        </p:txBody>
      </p:sp>
    </p:spTree>
    <p:extLst>
      <p:ext uri="{BB962C8B-B14F-4D97-AF65-F5344CB8AC3E}">
        <p14:creationId xmlns:p14="http://schemas.microsoft.com/office/powerpoint/2010/main" val="135627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Servers</a:t>
            </a:r>
            <a:endParaRPr lang="en-US" dirty="0"/>
          </a:p>
        </p:txBody>
      </p:sp>
      <p:sp>
        <p:nvSpPr>
          <p:cNvPr id="3" name="Content Placeholder 2"/>
          <p:cNvSpPr>
            <a:spLocks noGrp="1"/>
          </p:cNvSpPr>
          <p:nvPr>
            <p:ph sz="half" idx="1"/>
          </p:nvPr>
        </p:nvSpPr>
        <p:spPr/>
        <p:txBody>
          <a:bodyPr/>
          <a:lstStyle/>
          <a:p>
            <a:r>
              <a:rPr lang="en-US" dirty="0" smtClean="0"/>
              <a:t>VAST Compliant Video Ad Server vendors</a:t>
            </a:r>
          </a:p>
          <a:p>
            <a:pPr lvl="1"/>
            <a:r>
              <a:rPr lang="en-US" dirty="0" err="1" smtClean="0"/>
              <a:t>AdZerk</a:t>
            </a:r>
            <a:endParaRPr lang="en-US" dirty="0"/>
          </a:p>
          <a:p>
            <a:pPr lvl="1"/>
            <a:r>
              <a:rPr lang="en-US" dirty="0" err="1" smtClean="0"/>
              <a:t>Ooyala</a:t>
            </a:r>
            <a:endParaRPr lang="en-US" sz="2000" dirty="0"/>
          </a:p>
          <a:p>
            <a:pPr lvl="1"/>
            <a:r>
              <a:rPr lang="en-US" dirty="0" err="1"/>
              <a:t>SpotX</a:t>
            </a:r>
            <a:endParaRPr lang="en-US" sz="2000" dirty="0"/>
          </a:p>
          <a:p>
            <a:pPr lvl="1"/>
            <a:r>
              <a:rPr lang="en-US" dirty="0" err="1" smtClean="0"/>
              <a:t>Epom</a:t>
            </a:r>
            <a:endParaRPr lang="en-US" dirty="0" smtClean="0"/>
          </a:p>
          <a:p>
            <a:pPr lvl="1"/>
            <a:r>
              <a:rPr lang="en-US" dirty="0" smtClean="0"/>
              <a:t>Revise (Not VAST Compliant)</a:t>
            </a:r>
          </a:p>
          <a:p>
            <a:pPr lvl="1"/>
            <a:endParaRPr lang="en-US" dirty="0"/>
          </a:p>
        </p:txBody>
      </p:sp>
      <p:sp>
        <p:nvSpPr>
          <p:cNvPr id="4" name="Content Placeholder 3"/>
          <p:cNvSpPr>
            <a:spLocks noGrp="1"/>
          </p:cNvSpPr>
          <p:nvPr>
            <p:ph sz="half" idx="2"/>
          </p:nvPr>
        </p:nvSpPr>
        <p:spPr/>
        <p:txBody>
          <a:bodyPr/>
          <a:lstStyle/>
          <a:p>
            <a:r>
              <a:rPr lang="en-US" dirty="0" smtClean="0"/>
              <a:t>Candidate partners for launch</a:t>
            </a:r>
          </a:p>
          <a:p>
            <a:r>
              <a:rPr lang="en-US" dirty="0" smtClean="0"/>
              <a:t>Will be evaluated as second step</a:t>
            </a:r>
          </a:p>
        </p:txBody>
      </p:sp>
    </p:spTree>
    <p:extLst>
      <p:ext uri="{BB962C8B-B14F-4D97-AF65-F5344CB8AC3E}">
        <p14:creationId xmlns:p14="http://schemas.microsoft.com/office/powerpoint/2010/main" val="3255698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half" idx="1"/>
          </p:nvPr>
        </p:nvSpPr>
        <p:spPr>
          <a:xfrm>
            <a:off x="101599" y="1825625"/>
            <a:ext cx="6336145" cy="4351338"/>
          </a:xfrm>
        </p:spPr>
        <p:txBody>
          <a:bodyPr>
            <a:normAutofit/>
          </a:bodyPr>
          <a:lstStyle/>
          <a:p>
            <a:r>
              <a:rPr lang="en-US" sz="2000" dirty="0" smtClean="0"/>
              <a:t>Models from </a:t>
            </a:r>
            <a:r>
              <a:rPr lang="en-US" sz="2000" dirty="0" err="1" smtClean="0"/>
              <a:t>OpenVino</a:t>
            </a:r>
            <a:r>
              <a:rPr lang="en-US" sz="2000" dirty="0" smtClean="0"/>
              <a:t> are legally vetted</a:t>
            </a:r>
          </a:p>
          <a:p>
            <a:pPr lvl="1"/>
            <a:r>
              <a:rPr lang="en-US" sz="1800" dirty="0" smtClean="0"/>
              <a:t>Face Detection</a:t>
            </a:r>
          </a:p>
          <a:p>
            <a:pPr lvl="1"/>
            <a:r>
              <a:rPr lang="en-US" sz="1800" dirty="0" smtClean="0"/>
              <a:t>Emotion Recognition (Image based)</a:t>
            </a:r>
          </a:p>
          <a:p>
            <a:pPr lvl="1"/>
            <a:r>
              <a:rPr lang="en-US" sz="800" dirty="0">
                <a:hlinkClick r:id="rId2"/>
              </a:rPr>
              <a:t>https://</a:t>
            </a:r>
            <a:r>
              <a:rPr lang="en-US" sz="800" dirty="0" smtClean="0">
                <a:hlinkClick r:id="rId2"/>
              </a:rPr>
              <a:t>software.intel.com/en-us/openvino-toolkit/documentation/pretrained-models</a:t>
            </a:r>
            <a:endParaRPr lang="en-US" sz="800" dirty="0" smtClean="0"/>
          </a:p>
          <a:p>
            <a:endParaRPr lang="en-US" sz="2000" dirty="0" smtClean="0"/>
          </a:p>
          <a:p>
            <a:r>
              <a:rPr lang="en-US" sz="2000" dirty="0" smtClean="0"/>
              <a:t>Intel Paid Video Analytics</a:t>
            </a:r>
          </a:p>
          <a:p>
            <a:pPr lvl="1"/>
            <a:r>
              <a:rPr lang="en-US" sz="1050" dirty="0">
                <a:hlinkClick r:id="rId3"/>
              </a:rPr>
              <a:t>https://</a:t>
            </a:r>
            <a:r>
              <a:rPr lang="en-US" sz="1050" dirty="0" smtClean="0">
                <a:hlinkClick r:id="rId3"/>
              </a:rPr>
              <a:t>wiki.ith.intel.com/display/PaidAnalytics/IOTG+Paid+Video+Analytics+Wiki+Home</a:t>
            </a:r>
            <a:endParaRPr lang="en-US" sz="1050" dirty="0" smtClean="0"/>
          </a:p>
          <a:p>
            <a:pPr lvl="1"/>
            <a:r>
              <a:rPr lang="en-US" sz="1600" dirty="0" smtClean="0"/>
              <a:t>Only for Demo, not </a:t>
            </a:r>
            <a:r>
              <a:rPr lang="en-US" sz="1600" dirty="0" err="1" smtClean="0"/>
              <a:t>OpenVC</a:t>
            </a:r>
            <a:r>
              <a:rPr lang="en-US" sz="1600" dirty="0" smtClean="0"/>
              <a:t> Sample</a:t>
            </a:r>
          </a:p>
          <a:p>
            <a:pPr lvl="1"/>
            <a:r>
              <a:rPr lang="en-US" sz="1600" dirty="0" smtClean="0"/>
              <a:t>Face Detection and Recognition</a:t>
            </a:r>
          </a:p>
          <a:p>
            <a:pPr lvl="1"/>
            <a:r>
              <a:rPr lang="en-US" sz="1600" dirty="0" smtClean="0"/>
              <a:t>Face Database, can be trained easily for new faces</a:t>
            </a:r>
          </a:p>
          <a:p>
            <a:pPr lvl="1"/>
            <a:r>
              <a:rPr lang="en-US" sz="1600" dirty="0" smtClean="0"/>
              <a:t>Celebrity faces could be trained from content itself</a:t>
            </a:r>
          </a:p>
          <a:p>
            <a:pPr lvl="1"/>
            <a:r>
              <a:rPr lang="en-US" sz="1600" dirty="0" smtClean="0"/>
              <a:t>Code available for evaluation</a:t>
            </a:r>
          </a:p>
          <a:p>
            <a:pPr lvl="1"/>
            <a:r>
              <a:rPr lang="en-US" sz="1600" dirty="0" smtClean="0"/>
              <a:t>Can run in </a:t>
            </a:r>
            <a:r>
              <a:rPr lang="en-US" sz="1600" dirty="0" err="1" smtClean="0"/>
              <a:t>OpenVino</a:t>
            </a:r>
            <a:endParaRPr lang="en-US" sz="1600" dirty="0"/>
          </a:p>
          <a:p>
            <a:endParaRPr lang="en-US" sz="1200" dirty="0"/>
          </a:p>
          <a:p>
            <a:pPr marL="0" indent="0">
              <a:buNone/>
            </a:pPr>
            <a:endParaRPr lang="en-US" sz="2000" dirty="0"/>
          </a:p>
        </p:txBody>
      </p:sp>
      <p:sp>
        <p:nvSpPr>
          <p:cNvPr id="5" name="Content Placeholder 4"/>
          <p:cNvSpPr>
            <a:spLocks noGrp="1"/>
          </p:cNvSpPr>
          <p:nvPr>
            <p:ph sz="half" idx="2"/>
          </p:nvPr>
        </p:nvSpPr>
        <p:spPr/>
        <p:txBody>
          <a:bodyPr>
            <a:normAutofit/>
          </a:bodyPr>
          <a:lstStyle/>
          <a:p>
            <a:r>
              <a:rPr lang="en-US" sz="2000" dirty="0" smtClean="0"/>
              <a:t>Option for Demo</a:t>
            </a:r>
          </a:p>
          <a:p>
            <a:pPr lvl="1"/>
            <a:r>
              <a:rPr lang="en-US" sz="1800" dirty="0" smtClean="0"/>
              <a:t>Train an Object Detection model for detecting Logos</a:t>
            </a:r>
          </a:p>
          <a:p>
            <a:pPr lvl="1"/>
            <a:r>
              <a:rPr lang="en-US" sz="1800" dirty="0" smtClean="0"/>
              <a:t>Train Celebrity Face Recognition model</a:t>
            </a:r>
          </a:p>
          <a:p>
            <a:pPr lvl="1"/>
            <a:r>
              <a:rPr lang="en-US" sz="1800" dirty="0" smtClean="0"/>
              <a:t>Reuse Emotion Recognition model from </a:t>
            </a:r>
            <a:r>
              <a:rPr lang="en-US" sz="1800" dirty="0" err="1" smtClean="0"/>
              <a:t>OpenVino</a:t>
            </a:r>
            <a:r>
              <a:rPr lang="en-US" sz="1800" dirty="0" smtClean="0"/>
              <a:t> models</a:t>
            </a:r>
          </a:p>
          <a:p>
            <a:pPr lvl="1"/>
            <a:endParaRPr lang="en-US" sz="1800" dirty="0"/>
          </a:p>
        </p:txBody>
      </p:sp>
    </p:spTree>
    <p:extLst>
      <p:ext uri="{BB962C8B-B14F-4D97-AF65-F5344CB8AC3E}">
        <p14:creationId xmlns:p14="http://schemas.microsoft.com/office/powerpoint/2010/main" val="1117946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VOD Pipeline</a:t>
            </a:r>
            <a:endParaRPr lang="en-US" dirty="0"/>
          </a:p>
        </p:txBody>
      </p:sp>
      <p:sp>
        <p:nvSpPr>
          <p:cNvPr id="50" name="Content Placeholder 49"/>
          <p:cNvSpPr>
            <a:spLocks noGrp="1"/>
          </p:cNvSpPr>
          <p:nvPr>
            <p:ph idx="1"/>
          </p:nvPr>
        </p:nvSpPr>
        <p:spPr>
          <a:xfrm>
            <a:off x="840509" y="4875790"/>
            <a:ext cx="7232073" cy="1829810"/>
          </a:xfrm>
        </p:spPr>
        <p:txBody>
          <a:bodyPr>
            <a:normAutofit/>
          </a:bodyPr>
          <a:lstStyle/>
          <a:p>
            <a:r>
              <a:rPr lang="en-US" sz="2000" dirty="0" smtClean="0"/>
              <a:t>Same Transcode pipeline for Content and Ads</a:t>
            </a:r>
          </a:p>
          <a:p>
            <a:r>
              <a:rPr lang="en-US" sz="2000" dirty="0" smtClean="0"/>
              <a:t>Analytics Pipeline for Content (could also be used for Ads)</a:t>
            </a:r>
          </a:p>
          <a:p>
            <a:r>
              <a:rPr lang="en-US" sz="2000" dirty="0" smtClean="0"/>
              <a:t>Optimization is to use output from decode from Transcode pipeline as input to pre-processing for Analytics Pipeline</a:t>
            </a:r>
          </a:p>
          <a:p>
            <a:pPr lvl="1"/>
            <a:r>
              <a:rPr lang="en-US" sz="1600" dirty="0" smtClean="0"/>
              <a:t>Must have for Live Streaming case</a:t>
            </a:r>
            <a:endParaRPr lang="en-US" sz="1600" dirty="0"/>
          </a:p>
        </p:txBody>
      </p:sp>
      <p:sp>
        <p:nvSpPr>
          <p:cNvPr id="4" name="Rounded Rectangle 3"/>
          <p:cNvSpPr/>
          <p:nvPr/>
        </p:nvSpPr>
        <p:spPr>
          <a:xfrm>
            <a:off x="1400726" y="1848195"/>
            <a:ext cx="120889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Ingest</a:t>
            </a:r>
          </a:p>
        </p:txBody>
      </p:sp>
      <p:sp>
        <p:nvSpPr>
          <p:cNvPr id="5" name="Rounded Rectangle 4"/>
          <p:cNvSpPr/>
          <p:nvPr/>
        </p:nvSpPr>
        <p:spPr>
          <a:xfrm>
            <a:off x="2888738" y="1848195"/>
            <a:ext cx="155121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marL="171450" indent="-171450">
              <a:buFont typeface="Arial" panose="020B0604020202020204" pitchFamily="34" charset="0"/>
              <a:buChar char="•"/>
            </a:pPr>
            <a:r>
              <a:rPr lang="en-US" sz="1200" dirty="0" smtClean="0"/>
              <a:t>Different formats</a:t>
            </a:r>
            <a:endParaRPr lang="en-US" sz="1200" dirty="0"/>
          </a:p>
        </p:txBody>
      </p:sp>
      <p:sp>
        <p:nvSpPr>
          <p:cNvPr id="6" name="Rounded Rectangle 5"/>
          <p:cNvSpPr/>
          <p:nvPr/>
        </p:nvSpPr>
        <p:spPr>
          <a:xfrm>
            <a:off x="6339558" y="1829046"/>
            <a:ext cx="1810123" cy="10107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a:t>
            </a:r>
          </a:p>
          <a:p>
            <a:pPr marL="171450" indent="-171450">
              <a:buFont typeface="Arial" panose="020B0604020202020204" pitchFamily="34" charset="0"/>
              <a:buChar char="•"/>
            </a:pPr>
            <a:r>
              <a:rPr lang="fr-FR" sz="1000" dirty="0"/>
              <a:t>Multiple encodes for multiple formats</a:t>
            </a:r>
          </a:p>
          <a:p>
            <a:pPr marL="171450" indent="-171450">
              <a:buFont typeface="Arial" panose="020B0604020202020204" pitchFamily="34" charset="0"/>
              <a:buChar char="•"/>
            </a:pPr>
            <a:r>
              <a:rPr lang="en-US" sz="1000" dirty="0" smtClean="0"/>
              <a:t>ABR stacks</a:t>
            </a:r>
            <a:endParaRPr lang="en-US" sz="1000" dirty="0"/>
          </a:p>
        </p:txBody>
      </p:sp>
      <p:sp>
        <p:nvSpPr>
          <p:cNvPr id="7" name="Rounded Rectangle 6"/>
          <p:cNvSpPr/>
          <p:nvPr/>
        </p:nvSpPr>
        <p:spPr>
          <a:xfrm>
            <a:off x="8516201" y="1848195"/>
            <a:ext cx="2204838" cy="9915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Manifest file update for HLS/DASH. Content cached on CDNs</a:t>
            </a:r>
            <a:endParaRPr lang="en-US" sz="1600" dirty="0"/>
          </a:p>
        </p:txBody>
      </p:sp>
      <p:sp>
        <p:nvSpPr>
          <p:cNvPr id="8" name="Rounded Rectangle 7"/>
          <p:cNvSpPr/>
          <p:nvPr/>
        </p:nvSpPr>
        <p:spPr>
          <a:xfrm>
            <a:off x="4761225" y="1829043"/>
            <a:ext cx="1204358"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Scaling / De-interlacing</a:t>
            </a:r>
            <a:endParaRPr lang="en-US" sz="1400" dirty="0"/>
          </a:p>
        </p:txBody>
      </p:sp>
      <p:cxnSp>
        <p:nvCxnSpPr>
          <p:cNvPr id="9" name="Straight Arrow Connector 8"/>
          <p:cNvCxnSpPr>
            <a:stCxn id="5" idx="3"/>
            <a:endCxn id="8" idx="1"/>
          </p:cNvCxnSpPr>
          <p:nvPr/>
        </p:nvCxnSpPr>
        <p:spPr>
          <a:xfrm>
            <a:off x="4439952" y="2334410"/>
            <a:ext cx="32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1"/>
          </p:cNvCxnSpPr>
          <p:nvPr/>
        </p:nvCxnSpPr>
        <p:spPr>
          <a:xfrm>
            <a:off x="2609620" y="2334410"/>
            <a:ext cx="279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a:endCxn id="6" idx="1"/>
          </p:cNvCxnSpPr>
          <p:nvPr/>
        </p:nvCxnSpPr>
        <p:spPr>
          <a:xfrm>
            <a:off x="5965583" y="2334410"/>
            <a:ext cx="3739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83564" y="231593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98473" y="206826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91018" y="256356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219167" y="1914042"/>
            <a:ext cx="817825" cy="859885"/>
            <a:chOff x="62152" y="1655417"/>
            <a:chExt cx="817825" cy="859885"/>
          </a:xfrm>
        </p:grpSpPr>
        <p:sp>
          <p:nvSpPr>
            <p:cNvPr id="16" name="Flowchart: Magnetic Disk 15"/>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1109833" y="1923980"/>
            <a:ext cx="817825" cy="859885"/>
            <a:chOff x="62152" y="1655417"/>
            <a:chExt cx="817825" cy="859885"/>
          </a:xfrm>
        </p:grpSpPr>
        <p:sp>
          <p:nvSpPr>
            <p:cNvPr id="20" name="Flowchart: Magnetic Disk 19"/>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ounded Rectangle 22"/>
          <p:cNvSpPr/>
          <p:nvPr/>
        </p:nvSpPr>
        <p:spPr>
          <a:xfrm>
            <a:off x="1228433" y="1607134"/>
            <a:ext cx="9698182" cy="1487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031070" y="2259678"/>
            <a:ext cx="197363" cy="22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0934761" y="2262388"/>
            <a:ext cx="197363" cy="22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944456" y="1235647"/>
            <a:ext cx="1122108" cy="738664"/>
          </a:xfrm>
          <a:prstGeom prst="rect">
            <a:avLst/>
          </a:prstGeom>
          <a:noFill/>
        </p:spPr>
        <p:txBody>
          <a:bodyPr wrap="square" rtlCol="0">
            <a:spAutoFit/>
          </a:bodyPr>
          <a:lstStyle/>
          <a:p>
            <a:pPr algn="ctr"/>
            <a:r>
              <a:rPr lang="en-US" sz="1400" dirty="0" smtClean="0"/>
              <a:t>HLS Content in Origin Servers</a:t>
            </a:r>
          </a:p>
        </p:txBody>
      </p:sp>
      <p:sp>
        <p:nvSpPr>
          <p:cNvPr id="27" name="TextBox 26"/>
          <p:cNvSpPr txBox="1"/>
          <p:nvPr/>
        </p:nvSpPr>
        <p:spPr>
          <a:xfrm>
            <a:off x="98179" y="1441965"/>
            <a:ext cx="1122108" cy="523220"/>
          </a:xfrm>
          <a:prstGeom prst="rect">
            <a:avLst/>
          </a:prstGeom>
          <a:noFill/>
        </p:spPr>
        <p:txBody>
          <a:bodyPr wrap="square" rtlCol="0">
            <a:spAutoFit/>
          </a:bodyPr>
          <a:lstStyle/>
          <a:p>
            <a:pPr algn="ctr"/>
            <a:r>
              <a:rPr lang="en-US" sz="1400" dirty="0" smtClean="0"/>
              <a:t>High Quality / Mezzanine</a:t>
            </a:r>
          </a:p>
        </p:txBody>
      </p:sp>
      <p:sp>
        <p:nvSpPr>
          <p:cNvPr id="28" name="Rounded Rectangle 27"/>
          <p:cNvSpPr/>
          <p:nvPr/>
        </p:nvSpPr>
        <p:spPr>
          <a:xfrm>
            <a:off x="1408872" y="3587428"/>
            <a:ext cx="120889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Ingest</a:t>
            </a:r>
          </a:p>
        </p:txBody>
      </p:sp>
      <p:sp>
        <p:nvSpPr>
          <p:cNvPr id="29" name="Rounded Rectangle 28"/>
          <p:cNvSpPr/>
          <p:nvPr/>
        </p:nvSpPr>
        <p:spPr>
          <a:xfrm>
            <a:off x="2896884" y="3587428"/>
            <a:ext cx="155121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Decode</a:t>
            </a:r>
          </a:p>
          <a:p>
            <a:pPr marL="171450" indent="-171450">
              <a:buFont typeface="Arial" panose="020B0604020202020204" pitchFamily="34" charset="0"/>
              <a:buChar char="•"/>
            </a:pPr>
            <a:r>
              <a:rPr lang="en-US" sz="1200" dirty="0" smtClean="0"/>
              <a:t>Different formats</a:t>
            </a:r>
            <a:endParaRPr lang="en-US" sz="1200" dirty="0"/>
          </a:p>
        </p:txBody>
      </p:sp>
      <p:sp>
        <p:nvSpPr>
          <p:cNvPr id="30" name="Rounded Rectangle 29"/>
          <p:cNvSpPr/>
          <p:nvPr/>
        </p:nvSpPr>
        <p:spPr>
          <a:xfrm>
            <a:off x="6347704" y="3568279"/>
            <a:ext cx="1810123" cy="10107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Analytics</a:t>
            </a:r>
            <a:endParaRPr lang="en-US" sz="1000" dirty="0"/>
          </a:p>
        </p:txBody>
      </p:sp>
      <p:sp>
        <p:nvSpPr>
          <p:cNvPr id="31" name="Rounded Rectangle 30"/>
          <p:cNvSpPr/>
          <p:nvPr/>
        </p:nvSpPr>
        <p:spPr>
          <a:xfrm>
            <a:off x="4769371" y="3568276"/>
            <a:ext cx="1204358"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Pre-Processing / Scaling</a:t>
            </a:r>
            <a:endParaRPr lang="en-US" sz="1400" dirty="0"/>
          </a:p>
        </p:txBody>
      </p:sp>
      <p:cxnSp>
        <p:nvCxnSpPr>
          <p:cNvPr id="32" name="Straight Arrow Connector 31"/>
          <p:cNvCxnSpPr>
            <a:stCxn id="29" idx="3"/>
            <a:endCxn id="31" idx="1"/>
          </p:cNvCxnSpPr>
          <p:nvPr/>
        </p:nvCxnSpPr>
        <p:spPr>
          <a:xfrm>
            <a:off x="4448098" y="4073643"/>
            <a:ext cx="32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3"/>
            <a:endCxn id="29" idx="1"/>
          </p:cNvCxnSpPr>
          <p:nvPr/>
        </p:nvCxnSpPr>
        <p:spPr>
          <a:xfrm>
            <a:off x="2617766" y="4073643"/>
            <a:ext cx="279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1" idx="3"/>
            <a:endCxn id="30" idx="1"/>
          </p:cNvCxnSpPr>
          <p:nvPr/>
        </p:nvCxnSpPr>
        <p:spPr>
          <a:xfrm>
            <a:off x="5973729" y="4073643"/>
            <a:ext cx="3739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27313" y="3653275"/>
            <a:ext cx="817825" cy="859885"/>
            <a:chOff x="62152" y="1655417"/>
            <a:chExt cx="817825" cy="859885"/>
          </a:xfrm>
        </p:grpSpPr>
        <p:sp>
          <p:nvSpPr>
            <p:cNvPr id="36" name="Flowchart: Magnetic Disk 35"/>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531199" y="3643700"/>
            <a:ext cx="817825" cy="859885"/>
            <a:chOff x="62152" y="1655417"/>
            <a:chExt cx="817825" cy="859885"/>
          </a:xfrm>
        </p:grpSpPr>
        <p:sp>
          <p:nvSpPr>
            <p:cNvPr id="40" name="Flowchart: Magnetic Disk 39"/>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ounded Rectangle 42"/>
          <p:cNvSpPr/>
          <p:nvPr/>
        </p:nvSpPr>
        <p:spPr>
          <a:xfrm>
            <a:off x="1236579" y="3346367"/>
            <a:ext cx="7122327" cy="1487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1039216" y="3998911"/>
            <a:ext cx="197363" cy="22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8356127" y="3982108"/>
            <a:ext cx="197363" cy="2260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379411" y="3177557"/>
            <a:ext cx="1122108" cy="523220"/>
          </a:xfrm>
          <a:prstGeom prst="rect">
            <a:avLst/>
          </a:prstGeom>
          <a:noFill/>
        </p:spPr>
        <p:txBody>
          <a:bodyPr wrap="square" rtlCol="0">
            <a:spAutoFit/>
          </a:bodyPr>
          <a:lstStyle/>
          <a:p>
            <a:pPr algn="ctr"/>
            <a:r>
              <a:rPr lang="en-US" sz="1400" dirty="0" smtClean="0"/>
              <a:t>Metadata</a:t>
            </a:r>
          </a:p>
          <a:p>
            <a:pPr algn="ctr"/>
            <a:r>
              <a:rPr lang="en-US" sz="1400" dirty="0" smtClean="0"/>
              <a:t>Server</a:t>
            </a:r>
          </a:p>
        </p:txBody>
      </p:sp>
      <p:sp>
        <p:nvSpPr>
          <p:cNvPr id="47" name="TextBox 46"/>
          <p:cNvSpPr txBox="1"/>
          <p:nvPr/>
        </p:nvSpPr>
        <p:spPr>
          <a:xfrm>
            <a:off x="106325" y="3181198"/>
            <a:ext cx="1122108" cy="523220"/>
          </a:xfrm>
          <a:prstGeom prst="rect">
            <a:avLst/>
          </a:prstGeom>
          <a:noFill/>
        </p:spPr>
        <p:txBody>
          <a:bodyPr wrap="square" rtlCol="0">
            <a:spAutoFit/>
          </a:bodyPr>
          <a:lstStyle/>
          <a:p>
            <a:pPr algn="ctr"/>
            <a:r>
              <a:rPr lang="en-US" sz="1400" dirty="0" smtClean="0"/>
              <a:t>High Quality / Mezzanine</a:t>
            </a:r>
          </a:p>
        </p:txBody>
      </p:sp>
      <p:sp>
        <p:nvSpPr>
          <p:cNvPr id="48" name="Rectangular Callout 47"/>
          <p:cNvSpPr/>
          <p:nvPr/>
        </p:nvSpPr>
        <p:spPr>
          <a:xfrm>
            <a:off x="8380747" y="4743522"/>
            <a:ext cx="2241543" cy="2114478"/>
          </a:xfrm>
          <a:prstGeom prst="wedgeRectCallout">
            <a:avLst>
              <a:gd name="adj1" fmla="val -65160"/>
              <a:gd name="adj2" fmla="val -5655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Image classification</a:t>
            </a:r>
          </a:p>
          <a:p>
            <a:pPr marL="171450" indent="-171450">
              <a:buFont typeface="Arial" panose="020B0604020202020204" pitchFamily="34" charset="0"/>
              <a:buChar char="•"/>
            </a:pPr>
            <a:r>
              <a:rPr lang="en-US" sz="1400" dirty="0">
                <a:solidFill>
                  <a:schemeClr val="tx1"/>
                </a:solidFill>
              </a:rPr>
              <a:t>Logo/Object detection &amp; classification</a:t>
            </a:r>
          </a:p>
          <a:p>
            <a:pPr marL="171450" indent="-171450">
              <a:buFont typeface="Arial" panose="020B0604020202020204" pitchFamily="34" charset="0"/>
              <a:buChar char="•"/>
            </a:pPr>
            <a:r>
              <a:rPr lang="en-US" sz="1400" dirty="0">
                <a:solidFill>
                  <a:schemeClr val="tx1"/>
                </a:solidFill>
              </a:rPr>
              <a:t>Tracking (</a:t>
            </a:r>
            <a:r>
              <a:rPr lang="en-US" sz="1400" dirty="0" smtClean="0">
                <a:solidFill>
                  <a:schemeClr val="tx1"/>
                </a:solidFill>
              </a:rPr>
              <a:t>Object/Logo)</a:t>
            </a:r>
          </a:p>
          <a:p>
            <a:pPr marL="171450" indent="-171450">
              <a:buFont typeface="Arial" panose="020B0604020202020204" pitchFamily="34" charset="0"/>
              <a:buChar char="•"/>
            </a:pPr>
            <a:r>
              <a:rPr lang="en-US" sz="1400" dirty="0">
                <a:solidFill>
                  <a:schemeClr val="tx1"/>
                </a:solidFill>
              </a:rPr>
              <a:t>Sentiment Classification</a:t>
            </a:r>
          </a:p>
          <a:p>
            <a:pPr marL="171450" indent="-171450">
              <a:buFont typeface="Arial" panose="020B0604020202020204" pitchFamily="34" charset="0"/>
              <a:buChar char="•"/>
            </a:pPr>
            <a:r>
              <a:rPr lang="en-US" sz="1400" dirty="0">
                <a:solidFill>
                  <a:schemeClr val="tx1"/>
                </a:solidFill>
              </a:rPr>
              <a:t>Speech Recognition</a:t>
            </a:r>
          </a:p>
          <a:p>
            <a:pPr marL="171450" indent="-171450">
              <a:buFont typeface="Arial" panose="020B0604020202020204" pitchFamily="34" charset="0"/>
              <a:buChar char="•"/>
            </a:pPr>
            <a:r>
              <a:rPr lang="en-US" sz="1400" dirty="0">
                <a:solidFill>
                  <a:schemeClr val="tx1"/>
                </a:solidFill>
              </a:rPr>
              <a:t>Face/Person recognition</a:t>
            </a:r>
          </a:p>
          <a:p>
            <a:pPr marL="171450" indent="-171450">
              <a:buFont typeface="Arial" panose="020B0604020202020204" pitchFamily="34" charset="0"/>
              <a:buChar char="•"/>
            </a:pPr>
            <a:r>
              <a:rPr lang="en-US" sz="1400" dirty="0">
                <a:solidFill>
                  <a:schemeClr val="tx1"/>
                </a:solidFill>
              </a:rPr>
              <a:t>Action recognition</a:t>
            </a:r>
          </a:p>
          <a:p>
            <a:pPr marL="171450" indent="-171450">
              <a:buFont typeface="Arial" panose="020B0604020202020204" pitchFamily="34" charset="0"/>
              <a:buChar char="•"/>
            </a:pPr>
            <a:r>
              <a:rPr lang="en-US" sz="1400" dirty="0">
                <a:solidFill>
                  <a:schemeClr val="tx1"/>
                </a:solidFill>
              </a:rPr>
              <a:t>Scene transition analysis</a:t>
            </a:r>
          </a:p>
          <a:p>
            <a:pPr marL="171450" indent="-171450">
              <a:buFont typeface="Arial" panose="020B0604020202020204" pitchFamily="34" charset="0"/>
              <a:buChar char="•"/>
            </a:pPr>
            <a:r>
              <a:rPr lang="en-US" sz="1400" dirty="0">
                <a:solidFill>
                  <a:schemeClr val="tx1"/>
                </a:solidFill>
              </a:rPr>
              <a:t>Detect Black </a:t>
            </a:r>
            <a:r>
              <a:rPr lang="en-US" sz="1400" dirty="0" smtClean="0">
                <a:solidFill>
                  <a:schemeClr val="tx1"/>
                </a:solidFill>
              </a:rPr>
              <a:t>Frames</a:t>
            </a:r>
            <a:endParaRPr lang="en-US" sz="1400" dirty="0">
              <a:solidFill>
                <a:schemeClr val="tx1"/>
              </a:solidFill>
            </a:endParaRPr>
          </a:p>
        </p:txBody>
      </p:sp>
      <p:sp>
        <p:nvSpPr>
          <p:cNvPr id="49" name="TextBox 48"/>
          <p:cNvSpPr txBox="1"/>
          <p:nvPr/>
        </p:nvSpPr>
        <p:spPr>
          <a:xfrm>
            <a:off x="11600282" y="2704957"/>
            <a:ext cx="649537" cy="523220"/>
          </a:xfrm>
          <a:prstGeom prst="rect">
            <a:avLst/>
          </a:prstGeom>
          <a:noFill/>
        </p:spPr>
        <p:txBody>
          <a:bodyPr wrap="none" rtlCol="0">
            <a:spAutoFit/>
          </a:bodyPr>
          <a:lstStyle/>
          <a:p>
            <a:r>
              <a:rPr lang="en-US" sz="1400" dirty="0" smtClean="0"/>
              <a:t>.</a:t>
            </a:r>
            <a:r>
              <a:rPr lang="en-US" sz="1400" dirty="0" err="1" smtClean="0"/>
              <a:t>ts</a:t>
            </a:r>
            <a:endParaRPr lang="en-US" sz="1400" dirty="0" smtClean="0"/>
          </a:p>
          <a:p>
            <a:r>
              <a:rPr lang="en-US" sz="1400" dirty="0" smtClean="0"/>
              <a:t>.m3u8</a:t>
            </a:r>
          </a:p>
        </p:txBody>
      </p:sp>
      <p:sp>
        <p:nvSpPr>
          <p:cNvPr id="51" name="TextBox 50"/>
          <p:cNvSpPr txBox="1"/>
          <p:nvPr/>
        </p:nvSpPr>
        <p:spPr>
          <a:xfrm>
            <a:off x="8639064" y="1334243"/>
            <a:ext cx="1939826" cy="369332"/>
          </a:xfrm>
          <a:prstGeom prst="rect">
            <a:avLst/>
          </a:prstGeom>
          <a:noFill/>
        </p:spPr>
        <p:txBody>
          <a:bodyPr wrap="none" rtlCol="0">
            <a:spAutoFit/>
          </a:bodyPr>
          <a:lstStyle/>
          <a:p>
            <a:r>
              <a:rPr lang="en-US" dirty="0" smtClean="0"/>
              <a:t>Transcode Pipeline</a:t>
            </a:r>
            <a:endParaRPr lang="en-US" dirty="0"/>
          </a:p>
        </p:txBody>
      </p:sp>
      <p:sp>
        <p:nvSpPr>
          <p:cNvPr id="52" name="TextBox 51"/>
          <p:cNvSpPr txBox="1"/>
          <p:nvPr/>
        </p:nvSpPr>
        <p:spPr>
          <a:xfrm>
            <a:off x="6278784" y="3058212"/>
            <a:ext cx="1830501" cy="369332"/>
          </a:xfrm>
          <a:prstGeom prst="rect">
            <a:avLst/>
          </a:prstGeom>
          <a:noFill/>
        </p:spPr>
        <p:txBody>
          <a:bodyPr wrap="none" rtlCol="0">
            <a:spAutoFit/>
          </a:bodyPr>
          <a:lstStyle/>
          <a:p>
            <a:r>
              <a:rPr lang="en-US" dirty="0" smtClean="0"/>
              <a:t>Analytics Pipeline</a:t>
            </a:r>
            <a:endParaRPr lang="en-US" dirty="0"/>
          </a:p>
        </p:txBody>
      </p:sp>
      <p:grpSp>
        <p:nvGrpSpPr>
          <p:cNvPr id="53" name="Group 52"/>
          <p:cNvGrpSpPr/>
          <p:nvPr/>
        </p:nvGrpSpPr>
        <p:grpSpPr>
          <a:xfrm>
            <a:off x="11132124" y="3475122"/>
            <a:ext cx="817825" cy="859885"/>
            <a:chOff x="62152" y="1655417"/>
            <a:chExt cx="817825" cy="859885"/>
          </a:xfrm>
        </p:grpSpPr>
        <p:sp>
          <p:nvSpPr>
            <p:cNvPr id="54" name="Flowchart: Magnetic Disk 53"/>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11713123" y="4281248"/>
            <a:ext cx="357149" cy="307777"/>
          </a:xfrm>
          <a:prstGeom prst="rect">
            <a:avLst/>
          </a:prstGeom>
          <a:noFill/>
        </p:spPr>
        <p:txBody>
          <a:bodyPr wrap="none" rtlCol="0">
            <a:spAutoFit/>
          </a:bodyPr>
          <a:lstStyle/>
          <a:p>
            <a:r>
              <a:rPr lang="en-US" sz="1400" dirty="0" smtClean="0"/>
              <a:t>.</a:t>
            </a:r>
            <a:r>
              <a:rPr lang="en-US" sz="1400" dirty="0" err="1" smtClean="0"/>
              <a:t>ts</a:t>
            </a:r>
            <a:endParaRPr lang="en-US" sz="1400" dirty="0" smtClean="0"/>
          </a:p>
        </p:txBody>
      </p:sp>
      <p:sp>
        <p:nvSpPr>
          <p:cNvPr id="58" name="Down Arrow 57"/>
          <p:cNvSpPr/>
          <p:nvPr/>
        </p:nvSpPr>
        <p:spPr>
          <a:xfrm rot="1924752">
            <a:off x="10921385" y="2790062"/>
            <a:ext cx="203904" cy="738181"/>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10170227" y="3491435"/>
            <a:ext cx="817825" cy="859885"/>
            <a:chOff x="62152" y="1655417"/>
            <a:chExt cx="817825" cy="859885"/>
          </a:xfrm>
        </p:grpSpPr>
        <p:sp>
          <p:nvSpPr>
            <p:cNvPr id="60" name="Flowchart: Magnetic Disk 59"/>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10751226" y="4297561"/>
            <a:ext cx="357149" cy="307777"/>
          </a:xfrm>
          <a:prstGeom prst="rect">
            <a:avLst/>
          </a:prstGeom>
          <a:noFill/>
        </p:spPr>
        <p:txBody>
          <a:bodyPr wrap="none" rtlCol="0">
            <a:spAutoFit/>
          </a:bodyPr>
          <a:lstStyle/>
          <a:p>
            <a:r>
              <a:rPr lang="en-US" sz="1400" dirty="0" smtClean="0"/>
              <a:t>.</a:t>
            </a:r>
            <a:r>
              <a:rPr lang="en-US" sz="1400" dirty="0" err="1" smtClean="0"/>
              <a:t>ts</a:t>
            </a:r>
            <a:endParaRPr lang="en-US" sz="1400" dirty="0" smtClean="0"/>
          </a:p>
        </p:txBody>
      </p:sp>
      <p:sp>
        <p:nvSpPr>
          <p:cNvPr id="64" name="Down Arrow 63"/>
          <p:cNvSpPr/>
          <p:nvPr/>
        </p:nvSpPr>
        <p:spPr>
          <a:xfrm>
            <a:off x="11422248" y="2840786"/>
            <a:ext cx="248145" cy="586758"/>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9938327" y="3228177"/>
            <a:ext cx="2128237" cy="13771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CDN</a:t>
            </a:r>
            <a:endParaRPr lang="en-US" sz="1200" dirty="0">
              <a:solidFill>
                <a:schemeClr val="tx1"/>
              </a:solidFill>
            </a:endParaRPr>
          </a:p>
        </p:txBody>
      </p:sp>
      <p:sp>
        <p:nvSpPr>
          <p:cNvPr id="66" name="TextBox 65"/>
          <p:cNvSpPr txBox="1"/>
          <p:nvPr/>
        </p:nvSpPr>
        <p:spPr>
          <a:xfrm>
            <a:off x="10920163" y="4593513"/>
            <a:ext cx="1281548" cy="461665"/>
          </a:xfrm>
          <a:prstGeom prst="rect">
            <a:avLst/>
          </a:prstGeom>
          <a:noFill/>
        </p:spPr>
        <p:txBody>
          <a:bodyPr wrap="square" rtlCol="0">
            <a:spAutoFit/>
          </a:bodyPr>
          <a:lstStyle/>
          <a:p>
            <a:pPr algn="ctr"/>
            <a:r>
              <a:rPr lang="en-US" sz="1200" dirty="0" smtClean="0"/>
              <a:t>Ad and Content Segments Cached</a:t>
            </a:r>
            <a:endParaRPr lang="en-US" sz="1200" dirty="0"/>
          </a:p>
        </p:txBody>
      </p:sp>
    </p:spTree>
    <p:extLst>
      <p:ext uri="{BB962C8B-B14F-4D97-AF65-F5344CB8AC3E}">
        <p14:creationId xmlns:p14="http://schemas.microsoft.com/office/powerpoint/2010/main" val="3202340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451" y="35325"/>
            <a:ext cx="10515600" cy="1083880"/>
          </a:xfrm>
        </p:spPr>
        <p:txBody>
          <a:bodyPr/>
          <a:lstStyle/>
          <a:p>
            <a:r>
              <a:rPr lang="en-US" dirty="0" smtClean="0"/>
              <a:t>Serving/Playback</a:t>
            </a:r>
            <a:endParaRPr lang="en-US" dirty="0"/>
          </a:p>
        </p:txBody>
      </p:sp>
      <p:grpSp>
        <p:nvGrpSpPr>
          <p:cNvPr id="4" name="Group 3"/>
          <p:cNvGrpSpPr/>
          <p:nvPr/>
        </p:nvGrpSpPr>
        <p:grpSpPr>
          <a:xfrm>
            <a:off x="4786780" y="1365983"/>
            <a:ext cx="817825" cy="859885"/>
            <a:chOff x="62152" y="1655417"/>
            <a:chExt cx="817825" cy="859885"/>
          </a:xfrm>
        </p:grpSpPr>
        <p:sp>
          <p:nvSpPr>
            <p:cNvPr id="5" name="Flowchart: Magnetic Disk 4"/>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929137" y="2073167"/>
            <a:ext cx="817825" cy="859885"/>
            <a:chOff x="62152" y="1655417"/>
            <a:chExt cx="817825" cy="859885"/>
          </a:xfrm>
        </p:grpSpPr>
        <p:sp>
          <p:nvSpPr>
            <p:cNvPr id="9" name="Flowchart: Magnetic Disk 8"/>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4926472" y="1083932"/>
            <a:ext cx="532518" cy="369332"/>
          </a:xfrm>
          <a:prstGeom prst="rect">
            <a:avLst/>
          </a:prstGeom>
          <a:noFill/>
        </p:spPr>
        <p:txBody>
          <a:bodyPr wrap="none" rtlCol="0">
            <a:spAutoFit/>
          </a:bodyPr>
          <a:lstStyle/>
          <a:p>
            <a:r>
              <a:rPr lang="en-US" dirty="0" smtClean="0"/>
              <a:t>HLS</a:t>
            </a:r>
            <a:endParaRPr lang="en-US" dirty="0"/>
          </a:p>
        </p:txBody>
      </p:sp>
      <p:sp>
        <p:nvSpPr>
          <p:cNvPr id="13" name="TextBox 12"/>
          <p:cNvSpPr txBox="1"/>
          <p:nvPr/>
        </p:nvSpPr>
        <p:spPr>
          <a:xfrm>
            <a:off x="981944" y="2897681"/>
            <a:ext cx="718465" cy="430887"/>
          </a:xfrm>
          <a:prstGeom prst="rect">
            <a:avLst/>
          </a:prstGeom>
          <a:noFill/>
        </p:spPr>
        <p:txBody>
          <a:bodyPr wrap="none" rtlCol="0">
            <a:spAutoFit/>
          </a:bodyPr>
          <a:lstStyle/>
          <a:p>
            <a:pPr algn="ctr"/>
            <a:r>
              <a:rPr lang="en-US" sz="1100" dirty="0" smtClean="0"/>
              <a:t>User </a:t>
            </a:r>
          </a:p>
          <a:p>
            <a:pPr algn="ctr"/>
            <a:r>
              <a:rPr lang="en-US" sz="1100" dirty="0" smtClean="0"/>
              <a:t>Database</a:t>
            </a:r>
            <a:endParaRPr lang="en-US" sz="1100" dirty="0"/>
          </a:p>
        </p:txBody>
      </p:sp>
      <p:sp>
        <p:nvSpPr>
          <p:cNvPr id="14" name="Rounded Rectangle 13"/>
          <p:cNvSpPr/>
          <p:nvPr/>
        </p:nvSpPr>
        <p:spPr>
          <a:xfrm>
            <a:off x="2430705" y="1683191"/>
            <a:ext cx="1717964" cy="138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Application</a:t>
            </a:r>
          </a:p>
          <a:p>
            <a:pPr algn="ctr"/>
            <a:r>
              <a:rPr lang="en-US" dirty="0" smtClean="0"/>
              <a:t>(split into micro services)</a:t>
            </a:r>
            <a:endParaRPr lang="en-US" dirty="0"/>
          </a:p>
        </p:txBody>
      </p:sp>
      <p:sp>
        <p:nvSpPr>
          <p:cNvPr id="15" name="Rectangular Callout 14"/>
          <p:cNvSpPr/>
          <p:nvPr/>
        </p:nvSpPr>
        <p:spPr>
          <a:xfrm>
            <a:off x="5992605" y="4154923"/>
            <a:ext cx="4393616" cy="2365949"/>
          </a:xfrm>
          <a:prstGeom prst="wedgeRectCallout">
            <a:avLst>
              <a:gd name="adj1" fmla="val -94410"/>
              <a:gd name="adj2" fmla="val -9704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smtClean="0">
                <a:solidFill>
                  <a:schemeClr val="tx1"/>
                </a:solidFill>
              </a:rPr>
              <a:t>Creates HLS and Metadata of VOD Content</a:t>
            </a:r>
          </a:p>
          <a:p>
            <a:pPr marL="342900" indent="-342900">
              <a:buFont typeface="+mj-lt"/>
              <a:buAutoNum type="arabicPeriod"/>
            </a:pPr>
            <a:r>
              <a:rPr lang="en-US" sz="1400" dirty="0" smtClean="0">
                <a:solidFill>
                  <a:schemeClr val="tx1"/>
                </a:solidFill>
              </a:rPr>
              <a:t>Responds to incoming client requests, spawns off containers per connection</a:t>
            </a:r>
          </a:p>
          <a:p>
            <a:pPr marL="342900" indent="-342900">
              <a:buFont typeface="+mj-lt"/>
              <a:buAutoNum type="arabicPeriod"/>
            </a:pPr>
            <a:r>
              <a:rPr lang="en-US" sz="1400" dirty="0" smtClean="0">
                <a:solidFill>
                  <a:schemeClr val="tx1"/>
                </a:solidFill>
              </a:rPr>
              <a:t>Manifest parsing to detect Ad Markers in Content</a:t>
            </a:r>
          </a:p>
          <a:p>
            <a:pPr marL="342900" indent="-342900">
              <a:buFont typeface="+mj-lt"/>
              <a:buAutoNum type="arabicPeriod"/>
            </a:pPr>
            <a:r>
              <a:rPr lang="en-US" sz="1400" dirty="0" smtClean="0">
                <a:solidFill>
                  <a:schemeClr val="tx1"/>
                </a:solidFill>
              </a:rPr>
              <a:t>VAST requests to ADS with metadata info link</a:t>
            </a:r>
          </a:p>
          <a:p>
            <a:pPr marL="342900" indent="-342900">
              <a:buFont typeface="+mj-lt"/>
              <a:buAutoNum type="arabicPeriod"/>
            </a:pPr>
            <a:r>
              <a:rPr lang="en-US" sz="1400" dirty="0" smtClean="0">
                <a:solidFill>
                  <a:schemeClr val="tx1"/>
                </a:solidFill>
              </a:rPr>
              <a:t>VAST response parsing (Ads selected by ADS)</a:t>
            </a:r>
          </a:p>
          <a:p>
            <a:pPr marL="342900" indent="-342900">
              <a:buFont typeface="+mj-lt"/>
              <a:buAutoNum type="arabicPeriod"/>
            </a:pPr>
            <a:r>
              <a:rPr lang="en-US" sz="1400" dirty="0" smtClean="0">
                <a:solidFill>
                  <a:schemeClr val="tx1"/>
                </a:solidFill>
              </a:rPr>
              <a:t>Request transcoding of select Ads (Transcode Pipeline)</a:t>
            </a:r>
          </a:p>
          <a:p>
            <a:pPr marL="342900" indent="-342900">
              <a:buFont typeface="+mj-lt"/>
              <a:buAutoNum type="arabicPeriod"/>
            </a:pPr>
            <a:r>
              <a:rPr lang="en-US" sz="1400" dirty="0" smtClean="0">
                <a:solidFill>
                  <a:schemeClr val="tx1"/>
                </a:solidFill>
              </a:rPr>
              <a:t>Manifest manipulation, create personalized manifest</a:t>
            </a:r>
          </a:p>
          <a:p>
            <a:pPr marL="342900" indent="-342900">
              <a:buFont typeface="+mj-lt"/>
              <a:buAutoNum type="arabicPeriod"/>
            </a:pPr>
            <a:r>
              <a:rPr lang="en-US" sz="1400" dirty="0" smtClean="0">
                <a:solidFill>
                  <a:schemeClr val="tx1"/>
                </a:solidFill>
              </a:rPr>
              <a:t>Respond with personalized manifest to client</a:t>
            </a:r>
          </a:p>
          <a:p>
            <a:pPr marL="342900" indent="-342900">
              <a:buFont typeface="+mj-lt"/>
              <a:buAutoNum type="arabicPeriod"/>
            </a:pPr>
            <a:r>
              <a:rPr lang="en-US" sz="1400" dirty="0" smtClean="0">
                <a:solidFill>
                  <a:schemeClr val="tx1"/>
                </a:solidFill>
              </a:rPr>
              <a:t>Send beacons to Ad Server for tracking</a:t>
            </a:r>
          </a:p>
        </p:txBody>
      </p:sp>
      <p:grpSp>
        <p:nvGrpSpPr>
          <p:cNvPr id="16" name="Group 15"/>
          <p:cNvGrpSpPr/>
          <p:nvPr/>
        </p:nvGrpSpPr>
        <p:grpSpPr>
          <a:xfrm>
            <a:off x="4773946" y="2844866"/>
            <a:ext cx="817825" cy="859885"/>
            <a:chOff x="62152" y="1655417"/>
            <a:chExt cx="817825" cy="859885"/>
          </a:xfrm>
        </p:grpSpPr>
        <p:sp>
          <p:nvSpPr>
            <p:cNvPr id="17" name="Flowchart: Magnetic Disk 16"/>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4708438" y="2520096"/>
            <a:ext cx="1095813" cy="369332"/>
          </a:xfrm>
          <a:prstGeom prst="rect">
            <a:avLst/>
          </a:prstGeom>
          <a:noFill/>
        </p:spPr>
        <p:txBody>
          <a:bodyPr wrap="none" rtlCol="0">
            <a:spAutoFit/>
          </a:bodyPr>
          <a:lstStyle/>
          <a:p>
            <a:r>
              <a:rPr lang="en-US" dirty="0" smtClean="0"/>
              <a:t>Metadata</a:t>
            </a:r>
            <a:endParaRPr lang="en-US" dirty="0"/>
          </a:p>
        </p:txBody>
      </p:sp>
      <p:sp>
        <p:nvSpPr>
          <p:cNvPr id="21" name="Rounded Rectangle 20"/>
          <p:cNvSpPr/>
          <p:nvPr/>
        </p:nvSpPr>
        <p:spPr>
          <a:xfrm>
            <a:off x="10095503" y="1879522"/>
            <a:ext cx="1717964" cy="138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Player</a:t>
            </a:r>
            <a:endParaRPr lang="en-US" dirty="0"/>
          </a:p>
        </p:txBody>
      </p:sp>
      <p:sp>
        <p:nvSpPr>
          <p:cNvPr id="22" name="Rounded Rectangle 21"/>
          <p:cNvSpPr/>
          <p:nvPr/>
        </p:nvSpPr>
        <p:spPr>
          <a:xfrm>
            <a:off x="866879" y="1055589"/>
            <a:ext cx="4916205" cy="3036120"/>
          </a:xfrm>
          <a:prstGeom prst="roundRect">
            <a:avLst>
              <a:gd name="adj" fmla="val 90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429562" y="765512"/>
            <a:ext cx="2557751" cy="369332"/>
          </a:xfrm>
          <a:prstGeom prst="rect">
            <a:avLst/>
          </a:prstGeom>
          <a:noFill/>
        </p:spPr>
        <p:txBody>
          <a:bodyPr wrap="none" rtlCol="0">
            <a:spAutoFit/>
          </a:bodyPr>
          <a:lstStyle/>
          <a:p>
            <a:r>
              <a:rPr lang="en-US" dirty="0" smtClean="0"/>
              <a:t>Application/Origin Server</a:t>
            </a:r>
            <a:endParaRPr lang="en-US" dirty="0"/>
          </a:p>
        </p:txBody>
      </p:sp>
      <p:sp>
        <p:nvSpPr>
          <p:cNvPr id="26" name="Left-Right Arrow 25"/>
          <p:cNvSpPr/>
          <p:nvPr/>
        </p:nvSpPr>
        <p:spPr>
          <a:xfrm>
            <a:off x="1741040" y="2449350"/>
            <a:ext cx="689665" cy="107519"/>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a:off x="4137909" y="1819665"/>
            <a:ext cx="654510" cy="129802"/>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Right Arrow 27"/>
          <p:cNvSpPr/>
          <p:nvPr/>
        </p:nvSpPr>
        <p:spPr>
          <a:xfrm>
            <a:off x="4132270" y="2885521"/>
            <a:ext cx="654510" cy="129802"/>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187625" y="1083932"/>
            <a:ext cx="3072097" cy="3036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131285" y="796988"/>
            <a:ext cx="1253741" cy="369332"/>
          </a:xfrm>
          <a:prstGeom prst="rect">
            <a:avLst/>
          </a:prstGeom>
          <a:noFill/>
        </p:spPr>
        <p:txBody>
          <a:bodyPr wrap="none" rtlCol="0">
            <a:spAutoFit/>
          </a:bodyPr>
          <a:lstStyle/>
          <a:p>
            <a:r>
              <a:rPr lang="en-US" dirty="0" smtClean="0"/>
              <a:t>CDN Server</a:t>
            </a:r>
            <a:endParaRPr lang="en-US" dirty="0"/>
          </a:p>
        </p:txBody>
      </p:sp>
      <p:grpSp>
        <p:nvGrpSpPr>
          <p:cNvPr id="31" name="Group 30"/>
          <p:cNvGrpSpPr/>
          <p:nvPr/>
        </p:nvGrpSpPr>
        <p:grpSpPr>
          <a:xfrm>
            <a:off x="7313460" y="2092839"/>
            <a:ext cx="817825" cy="859885"/>
            <a:chOff x="62152" y="1655417"/>
            <a:chExt cx="817825" cy="859885"/>
          </a:xfrm>
        </p:grpSpPr>
        <p:sp>
          <p:nvSpPr>
            <p:cNvPr id="32" name="Flowchart: Magnetic Disk 31"/>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917443" y="1790058"/>
            <a:ext cx="1740861" cy="369332"/>
          </a:xfrm>
          <a:prstGeom prst="rect">
            <a:avLst/>
          </a:prstGeom>
          <a:noFill/>
        </p:spPr>
        <p:txBody>
          <a:bodyPr wrap="none" rtlCol="0">
            <a:spAutoFit/>
          </a:bodyPr>
          <a:lstStyle/>
          <a:p>
            <a:r>
              <a:rPr lang="en-US" dirty="0" smtClean="0"/>
              <a:t>Content and Ads</a:t>
            </a:r>
            <a:endParaRPr lang="en-US" dirty="0"/>
          </a:p>
        </p:txBody>
      </p:sp>
      <p:sp>
        <p:nvSpPr>
          <p:cNvPr id="36" name="TextBox 35"/>
          <p:cNvSpPr txBox="1"/>
          <p:nvPr/>
        </p:nvSpPr>
        <p:spPr>
          <a:xfrm>
            <a:off x="7785675" y="2866434"/>
            <a:ext cx="838563" cy="369332"/>
          </a:xfrm>
          <a:prstGeom prst="rect">
            <a:avLst/>
          </a:prstGeom>
          <a:noFill/>
        </p:spPr>
        <p:txBody>
          <a:bodyPr wrap="none" rtlCol="0">
            <a:spAutoFit/>
          </a:bodyPr>
          <a:lstStyle/>
          <a:p>
            <a:r>
              <a:rPr lang="en-US" dirty="0" smtClean="0"/>
              <a:t>.</a:t>
            </a:r>
            <a:r>
              <a:rPr lang="en-US" dirty="0" err="1" smtClean="0"/>
              <a:t>ts</a:t>
            </a:r>
            <a:r>
              <a:rPr lang="en-US" dirty="0" smtClean="0"/>
              <a:t> files</a:t>
            </a:r>
            <a:endParaRPr lang="en-US" dirty="0"/>
          </a:p>
        </p:txBody>
      </p:sp>
      <p:sp>
        <p:nvSpPr>
          <p:cNvPr id="37" name="Left-Right Arrow 36"/>
          <p:cNvSpPr/>
          <p:nvPr/>
        </p:nvSpPr>
        <p:spPr>
          <a:xfrm>
            <a:off x="4148669" y="2379501"/>
            <a:ext cx="5946834" cy="133089"/>
          </a:xfrm>
          <a:prstGeom prst="lef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722255" y="4770108"/>
            <a:ext cx="1923507" cy="138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 Decision Server</a:t>
            </a:r>
            <a:endParaRPr lang="en-US" dirty="0"/>
          </a:p>
        </p:txBody>
      </p:sp>
      <p:sp>
        <p:nvSpPr>
          <p:cNvPr id="39" name="Up-Down Arrow 38"/>
          <p:cNvSpPr/>
          <p:nvPr/>
        </p:nvSpPr>
        <p:spPr>
          <a:xfrm>
            <a:off x="5024582" y="3704751"/>
            <a:ext cx="155315" cy="1065357"/>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929137" y="1166320"/>
            <a:ext cx="1675518" cy="3877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Transcode Pipe</a:t>
            </a:r>
            <a:endParaRPr lang="en-US" dirty="0">
              <a:solidFill>
                <a:schemeClr val="tx1"/>
              </a:solidFill>
            </a:endParaRPr>
          </a:p>
        </p:txBody>
      </p:sp>
      <p:sp>
        <p:nvSpPr>
          <p:cNvPr id="41" name="Rounded Rectangle 40"/>
          <p:cNvSpPr/>
          <p:nvPr/>
        </p:nvSpPr>
        <p:spPr>
          <a:xfrm>
            <a:off x="2696161" y="1169797"/>
            <a:ext cx="1675518" cy="3877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Analytics Pipe</a:t>
            </a:r>
            <a:endParaRPr lang="en-US" dirty="0">
              <a:solidFill>
                <a:schemeClr val="tx1"/>
              </a:solidFill>
            </a:endParaRPr>
          </a:p>
        </p:txBody>
      </p:sp>
      <p:sp>
        <p:nvSpPr>
          <p:cNvPr id="42" name="Rounded Rectangle 41"/>
          <p:cNvSpPr/>
          <p:nvPr/>
        </p:nvSpPr>
        <p:spPr>
          <a:xfrm>
            <a:off x="1538426" y="4770108"/>
            <a:ext cx="1717964" cy="1388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 Server</a:t>
            </a:r>
            <a:endParaRPr lang="en-US" dirty="0"/>
          </a:p>
        </p:txBody>
      </p:sp>
      <p:sp>
        <p:nvSpPr>
          <p:cNvPr id="43" name="Up-Down Arrow 42"/>
          <p:cNvSpPr/>
          <p:nvPr/>
        </p:nvSpPr>
        <p:spPr>
          <a:xfrm>
            <a:off x="3889887" y="3096657"/>
            <a:ext cx="126967" cy="1673452"/>
          </a:xfrm>
          <a:prstGeom prst="upDownArrow">
            <a:avLst/>
          </a:prstGeom>
          <a:solidFill>
            <a:srgbClr val="FDD9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76014" y="5107494"/>
            <a:ext cx="817825" cy="859885"/>
            <a:chOff x="62152" y="1655417"/>
            <a:chExt cx="817825" cy="859885"/>
          </a:xfrm>
        </p:grpSpPr>
        <p:sp>
          <p:nvSpPr>
            <p:cNvPr id="45" name="Flowchart: Magnetic Disk 44"/>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33399" y="4604152"/>
            <a:ext cx="1125629" cy="523220"/>
          </a:xfrm>
          <a:prstGeom prst="rect">
            <a:avLst/>
          </a:prstGeom>
          <a:noFill/>
        </p:spPr>
        <p:txBody>
          <a:bodyPr wrap="none" rtlCol="0">
            <a:spAutoFit/>
          </a:bodyPr>
          <a:lstStyle/>
          <a:p>
            <a:r>
              <a:rPr lang="en-US" sz="1400" dirty="0" smtClean="0"/>
              <a:t>High Quality </a:t>
            </a:r>
          </a:p>
          <a:p>
            <a:pPr algn="ctr"/>
            <a:r>
              <a:rPr lang="en-US" sz="1400" dirty="0" smtClean="0"/>
              <a:t>Ads</a:t>
            </a:r>
            <a:endParaRPr lang="en-US" sz="1400" dirty="0"/>
          </a:p>
        </p:txBody>
      </p:sp>
      <p:sp>
        <p:nvSpPr>
          <p:cNvPr id="49" name="Up-Down Arrow 48"/>
          <p:cNvSpPr/>
          <p:nvPr/>
        </p:nvSpPr>
        <p:spPr>
          <a:xfrm>
            <a:off x="2795740" y="3096656"/>
            <a:ext cx="126967" cy="1673452"/>
          </a:xfrm>
          <a:prstGeom prst="upDownArrow">
            <a:avLst/>
          </a:prstGeom>
          <a:solidFill>
            <a:srgbClr val="FDD9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Right Arrow 49"/>
          <p:cNvSpPr/>
          <p:nvPr/>
        </p:nvSpPr>
        <p:spPr>
          <a:xfrm>
            <a:off x="1087917" y="5464234"/>
            <a:ext cx="450509" cy="126962"/>
          </a:xfrm>
          <a:prstGeom prst="leftRightArrow">
            <a:avLst/>
          </a:prstGeom>
          <a:solidFill>
            <a:srgbClr val="FDD9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a:off x="3289687" y="5359284"/>
            <a:ext cx="432568" cy="124393"/>
          </a:xfrm>
          <a:prstGeom prst="rightArrow">
            <a:avLst/>
          </a:prstGeom>
          <a:solidFill>
            <a:srgbClr val="FDD9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16200000">
            <a:off x="3110715" y="3629413"/>
            <a:ext cx="1295546" cy="430887"/>
          </a:xfrm>
          <a:prstGeom prst="rect">
            <a:avLst/>
          </a:prstGeom>
          <a:noFill/>
        </p:spPr>
        <p:txBody>
          <a:bodyPr wrap="none" rtlCol="0">
            <a:spAutoFit/>
          </a:bodyPr>
          <a:lstStyle/>
          <a:p>
            <a:pPr algn="ctr"/>
            <a:r>
              <a:rPr lang="en-US" sz="1100" dirty="0" smtClean="0"/>
              <a:t>VAST Request with </a:t>
            </a:r>
          </a:p>
          <a:p>
            <a:pPr algn="ctr"/>
            <a:r>
              <a:rPr lang="en-US" sz="1100" dirty="0" smtClean="0"/>
              <a:t>Metadata URL</a:t>
            </a:r>
            <a:endParaRPr lang="en-US" sz="1100" dirty="0"/>
          </a:p>
        </p:txBody>
      </p:sp>
      <p:sp>
        <p:nvSpPr>
          <p:cNvPr id="53" name="TextBox 52"/>
          <p:cNvSpPr txBox="1"/>
          <p:nvPr/>
        </p:nvSpPr>
        <p:spPr>
          <a:xfrm rot="16200000">
            <a:off x="2076410" y="3746293"/>
            <a:ext cx="1191352" cy="430887"/>
          </a:xfrm>
          <a:prstGeom prst="rect">
            <a:avLst/>
          </a:prstGeom>
          <a:noFill/>
        </p:spPr>
        <p:txBody>
          <a:bodyPr wrap="none" rtlCol="0">
            <a:spAutoFit/>
          </a:bodyPr>
          <a:lstStyle/>
          <a:p>
            <a:pPr algn="ctr"/>
            <a:r>
              <a:rPr lang="en-US" sz="1100" dirty="0" smtClean="0"/>
              <a:t>Selected Ads sent</a:t>
            </a:r>
          </a:p>
          <a:p>
            <a:pPr algn="ctr"/>
            <a:r>
              <a:rPr lang="en-US" sz="1100" dirty="0" smtClean="0"/>
              <a:t> for transcoding</a:t>
            </a:r>
            <a:endParaRPr lang="en-US" sz="1100" dirty="0"/>
          </a:p>
        </p:txBody>
      </p:sp>
      <p:sp>
        <p:nvSpPr>
          <p:cNvPr id="54" name="TextBox 53"/>
          <p:cNvSpPr txBox="1"/>
          <p:nvPr/>
        </p:nvSpPr>
        <p:spPr>
          <a:xfrm rot="5400000">
            <a:off x="3610942" y="3634470"/>
            <a:ext cx="1135246" cy="430887"/>
          </a:xfrm>
          <a:prstGeom prst="rect">
            <a:avLst/>
          </a:prstGeom>
          <a:noFill/>
        </p:spPr>
        <p:txBody>
          <a:bodyPr wrap="none" rtlCol="0">
            <a:spAutoFit/>
          </a:bodyPr>
          <a:lstStyle/>
          <a:p>
            <a:pPr algn="ctr"/>
            <a:r>
              <a:rPr lang="en-US" sz="1100" dirty="0" smtClean="0"/>
              <a:t>VAST Response </a:t>
            </a:r>
          </a:p>
          <a:p>
            <a:pPr algn="ctr"/>
            <a:r>
              <a:rPr lang="en-US" sz="1100" dirty="0" smtClean="0"/>
              <a:t>with selected Ad</a:t>
            </a:r>
            <a:endParaRPr lang="en-US" sz="1100" dirty="0"/>
          </a:p>
        </p:txBody>
      </p:sp>
      <p:sp>
        <p:nvSpPr>
          <p:cNvPr id="55" name="TextBox 54"/>
          <p:cNvSpPr txBox="1"/>
          <p:nvPr/>
        </p:nvSpPr>
        <p:spPr>
          <a:xfrm rot="16200000">
            <a:off x="4583467" y="4239511"/>
            <a:ext cx="776175" cy="261610"/>
          </a:xfrm>
          <a:prstGeom prst="rect">
            <a:avLst/>
          </a:prstGeom>
          <a:noFill/>
        </p:spPr>
        <p:txBody>
          <a:bodyPr wrap="none" rtlCol="0">
            <a:spAutoFit/>
          </a:bodyPr>
          <a:lstStyle/>
          <a:p>
            <a:pPr algn="ctr"/>
            <a:r>
              <a:rPr lang="en-US" sz="1100" dirty="0" smtClean="0"/>
              <a:t>Metadata </a:t>
            </a:r>
          </a:p>
        </p:txBody>
      </p:sp>
      <p:sp>
        <p:nvSpPr>
          <p:cNvPr id="56" name="Oval 55"/>
          <p:cNvSpPr/>
          <p:nvPr/>
        </p:nvSpPr>
        <p:spPr>
          <a:xfrm>
            <a:off x="4494930" y="1175325"/>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57" name="Oval 56"/>
          <p:cNvSpPr/>
          <p:nvPr/>
        </p:nvSpPr>
        <p:spPr>
          <a:xfrm>
            <a:off x="9629994" y="2094025"/>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58" name="Oval 57"/>
          <p:cNvSpPr/>
          <p:nvPr/>
        </p:nvSpPr>
        <p:spPr>
          <a:xfrm>
            <a:off x="4369984" y="1940621"/>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a:t>
            </a:r>
            <a:endParaRPr lang="en-US" dirty="0">
              <a:solidFill>
                <a:srgbClr val="FF0000"/>
              </a:solidFill>
            </a:endParaRPr>
          </a:p>
        </p:txBody>
      </p:sp>
      <p:sp>
        <p:nvSpPr>
          <p:cNvPr id="59" name="Oval 58"/>
          <p:cNvSpPr/>
          <p:nvPr/>
        </p:nvSpPr>
        <p:spPr>
          <a:xfrm>
            <a:off x="3568110" y="4404336"/>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4</a:t>
            </a:r>
            <a:endParaRPr lang="en-US" dirty="0">
              <a:solidFill>
                <a:srgbClr val="FF0000"/>
              </a:solidFill>
            </a:endParaRPr>
          </a:p>
        </p:txBody>
      </p:sp>
      <p:sp>
        <p:nvSpPr>
          <p:cNvPr id="60" name="Oval 59"/>
          <p:cNvSpPr/>
          <p:nvPr/>
        </p:nvSpPr>
        <p:spPr>
          <a:xfrm>
            <a:off x="4016854" y="4344406"/>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a:t>
            </a:r>
            <a:endParaRPr lang="en-US" dirty="0">
              <a:solidFill>
                <a:srgbClr val="FF0000"/>
              </a:solidFill>
            </a:endParaRPr>
          </a:p>
        </p:txBody>
      </p:sp>
      <p:sp>
        <p:nvSpPr>
          <p:cNvPr id="61" name="Oval 60"/>
          <p:cNvSpPr/>
          <p:nvPr/>
        </p:nvSpPr>
        <p:spPr>
          <a:xfrm>
            <a:off x="2502728" y="4461414"/>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a:t>
            </a:r>
            <a:endParaRPr lang="en-US" dirty="0">
              <a:solidFill>
                <a:srgbClr val="FF0000"/>
              </a:solidFill>
            </a:endParaRPr>
          </a:p>
        </p:txBody>
      </p:sp>
      <p:sp>
        <p:nvSpPr>
          <p:cNvPr id="62" name="Oval 61"/>
          <p:cNvSpPr/>
          <p:nvPr/>
        </p:nvSpPr>
        <p:spPr>
          <a:xfrm>
            <a:off x="4377601" y="1545408"/>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7</a:t>
            </a:r>
            <a:endParaRPr lang="en-US" dirty="0">
              <a:solidFill>
                <a:srgbClr val="FF0000"/>
              </a:solidFill>
            </a:endParaRPr>
          </a:p>
        </p:txBody>
      </p:sp>
      <p:sp>
        <p:nvSpPr>
          <p:cNvPr id="63" name="Oval 62"/>
          <p:cNvSpPr/>
          <p:nvPr/>
        </p:nvSpPr>
        <p:spPr>
          <a:xfrm>
            <a:off x="9629994" y="2532720"/>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8</a:t>
            </a:r>
            <a:endParaRPr lang="en-US" dirty="0">
              <a:solidFill>
                <a:srgbClr val="FF0000"/>
              </a:solidFill>
            </a:endParaRPr>
          </a:p>
        </p:txBody>
      </p:sp>
      <p:sp>
        <p:nvSpPr>
          <p:cNvPr id="64" name="Oval 63"/>
          <p:cNvSpPr/>
          <p:nvPr/>
        </p:nvSpPr>
        <p:spPr>
          <a:xfrm>
            <a:off x="4459525" y="2621820"/>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65" name="Rectangle 64"/>
          <p:cNvSpPr/>
          <p:nvPr/>
        </p:nvSpPr>
        <p:spPr>
          <a:xfrm>
            <a:off x="9385026" y="35323"/>
            <a:ext cx="2806974" cy="133065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dirty="0" smtClean="0">
                <a:solidFill>
                  <a:schemeClr val="tx1"/>
                </a:solidFill>
              </a:rPr>
              <a:t>ADS gets metadata from DB</a:t>
            </a:r>
          </a:p>
          <a:p>
            <a:pPr marL="342900" indent="-342900">
              <a:buFont typeface="Arial" panose="020B0604020202020204" pitchFamily="34" charset="0"/>
              <a:buChar char="•"/>
            </a:pPr>
            <a:r>
              <a:rPr lang="en-US" sz="1400" dirty="0" smtClean="0">
                <a:solidFill>
                  <a:schemeClr val="tx1"/>
                </a:solidFill>
              </a:rPr>
              <a:t>ADS gets Ad list from Ad Server</a:t>
            </a:r>
          </a:p>
          <a:p>
            <a:pPr marL="342900" indent="-342900">
              <a:buFont typeface="Arial" panose="020B0604020202020204" pitchFamily="34" charset="0"/>
              <a:buChar char="•"/>
            </a:pPr>
            <a:r>
              <a:rPr lang="en-US" sz="1400" dirty="0" smtClean="0">
                <a:solidFill>
                  <a:schemeClr val="tx1"/>
                </a:solidFill>
              </a:rPr>
              <a:t>App and Origin servers can be separate for scaling</a:t>
            </a:r>
          </a:p>
          <a:p>
            <a:pPr marL="342900" indent="-342900">
              <a:buFont typeface="Arial" panose="020B0604020202020204" pitchFamily="34" charset="0"/>
              <a:buChar char="•"/>
            </a:pPr>
            <a:r>
              <a:rPr lang="en-US" sz="1400" dirty="0" smtClean="0">
                <a:solidFill>
                  <a:schemeClr val="tx1"/>
                </a:solidFill>
              </a:rPr>
              <a:t>Client player can send Ad reports in Hybrid model</a:t>
            </a:r>
            <a:endParaRPr lang="en-US" sz="1400" dirty="0">
              <a:solidFill>
                <a:schemeClr val="tx1"/>
              </a:solidFill>
            </a:endParaRPr>
          </a:p>
        </p:txBody>
      </p:sp>
      <p:sp>
        <p:nvSpPr>
          <p:cNvPr id="66" name="Oval 65"/>
          <p:cNvSpPr/>
          <p:nvPr/>
        </p:nvSpPr>
        <p:spPr>
          <a:xfrm>
            <a:off x="2932159" y="3221049"/>
            <a:ext cx="308290" cy="285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9</a:t>
            </a:r>
            <a:endParaRPr lang="en-US" dirty="0">
              <a:solidFill>
                <a:srgbClr val="FF0000"/>
              </a:solidFill>
            </a:endParaRPr>
          </a:p>
        </p:txBody>
      </p:sp>
      <p:grpSp>
        <p:nvGrpSpPr>
          <p:cNvPr id="67" name="Group 66"/>
          <p:cNvGrpSpPr/>
          <p:nvPr/>
        </p:nvGrpSpPr>
        <p:grpSpPr>
          <a:xfrm>
            <a:off x="3301" y="1119205"/>
            <a:ext cx="817825" cy="859885"/>
            <a:chOff x="62152" y="1655417"/>
            <a:chExt cx="817825" cy="859885"/>
          </a:xfrm>
        </p:grpSpPr>
        <p:sp>
          <p:nvSpPr>
            <p:cNvPr id="68" name="Flowchart: Magnetic Disk 67"/>
            <p:cNvSpPr/>
            <p:nvPr/>
          </p:nvSpPr>
          <p:spPr>
            <a:xfrm>
              <a:off x="65467" y="2139119"/>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Magnetic Disk 68"/>
            <p:cNvSpPr/>
            <p:nvPr/>
          </p:nvSpPr>
          <p:spPr>
            <a:xfrm>
              <a:off x="62152" y="190720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68074" y="1655417"/>
              <a:ext cx="811903" cy="376183"/>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p:cNvSpPr txBox="1"/>
          <p:nvPr/>
        </p:nvSpPr>
        <p:spPr>
          <a:xfrm>
            <a:off x="-5900" y="688568"/>
            <a:ext cx="770917" cy="523220"/>
          </a:xfrm>
          <a:prstGeom prst="rect">
            <a:avLst/>
          </a:prstGeom>
          <a:noFill/>
        </p:spPr>
        <p:txBody>
          <a:bodyPr wrap="none" rtlCol="0">
            <a:spAutoFit/>
          </a:bodyPr>
          <a:lstStyle/>
          <a:p>
            <a:pPr algn="ctr"/>
            <a:r>
              <a:rPr lang="en-US" sz="1400" dirty="0" smtClean="0"/>
              <a:t>VOD </a:t>
            </a:r>
          </a:p>
          <a:p>
            <a:pPr algn="ctr"/>
            <a:r>
              <a:rPr lang="en-US" sz="1400" dirty="0" smtClean="0"/>
              <a:t>Content</a:t>
            </a:r>
            <a:endParaRPr lang="en-US" sz="1400" dirty="0"/>
          </a:p>
        </p:txBody>
      </p:sp>
      <p:sp>
        <p:nvSpPr>
          <p:cNvPr id="73" name="Right Arrow 72"/>
          <p:cNvSpPr/>
          <p:nvPr/>
        </p:nvSpPr>
        <p:spPr>
          <a:xfrm>
            <a:off x="827852" y="1736305"/>
            <a:ext cx="1628790" cy="113380"/>
          </a:xfrm>
          <a:prstGeom prst="rightArrow">
            <a:avLst/>
          </a:prstGeom>
          <a:solidFill>
            <a:srgbClr val="FDD9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77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Handling</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Metadata can grow very large in size</a:t>
            </a:r>
          </a:p>
          <a:p>
            <a:pPr lvl="1"/>
            <a:r>
              <a:rPr lang="en-US" dirty="0" smtClean="0"/>
              <a:t>3 per frame, with bounding box, approx. 12 bytes</a:t>
            </a:r>
          </a:p>
          <a:p>
            <a:pPr lvl="1"/>
            <a:r>
              <a:rPr lang="en-US" dirty="0" smtClean="0"/>
              <a:t>Assuming 10 mins between Ad Breaks, metadata &gt; ~200KB</a:t>
            </a:r>
          </a:p>
          <a:p>
            <a:r>
              <a:rPr lang="en-US" dirty="0" smtClean="0"/>
              <a:t>Unique per stream, not per user</a:t>
            </a:r>
          </a:p>
          <a:p>
            <a:r>
              <a:rPr lang="en-US" dirty="0" smtClean="0"/>
              <a:t>Ad Server can fetch from Metadata server (</a:t>
            </a:r>
            <a:r>
              <a:rPr lang="en-US" dirty="0" err="1" smtClean="0"/>
              <a:t>url</a:t>
            </a:r>
            <a:r>
              <a:rPr lang="en-US" dirty="0" smtClean="0"/>
              <a:t>)</a:t>
            </a:r>
          </a:p>
          <a:p>
            <a:pPr lvl="1"/>
            <a:r>
              <a:rPr lang="en-US" dirty="0" err="1" smtClean="0"/>
              <a:t>Eg</a:t>
            </a:r>
            <a:r>
              <a:rPr lang="en-US" dirty="0" smtClean="0"/>
              <a:t>. http://www.metadatasrv.com?streamed={id1}&amp;startframe={num1}&amp;endframe={num2}</a:t>
            </a:r>
            <a:endParaRPr lang="en-US" dirty="0"/>
          </a:p>
        </p:txBody>
      </p:sp>
      <p:sp>
        <p:nvSpPr>
          <p:cNvPr id="6" name="Flowchart: Magnetic Disk 5"/>
          <p:cNvSpPr/>
          <p:nvPr/>
        </p:nvSpPr>
        <p:spPr>
          <a:xfrm>
            <a:off x="7373007" y="4003401"/>
            <a:ext cx="1156138" cy="16080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a:t>
            </a:r>
          </a:p>
          <a:p>
            <a:pPr algn="ctr"/>
            <a:r>
              <a:rPr lang="en-US" dirty="0" smtClean="0"/>
              <a:t>Server</a:t>
            </a:r>
            <a:endParaRPr lang="en-US" dirty="0"/>
          </a:p>
        </p:txBody>
      </p:sp>
      <p:sp>
        <p:nvSpPr>
          <p:cNvPr id="13" name="Rounded Rectangle 12"/>
          <p:cNvSpPr/>
          <p:nvPr/>
        </p:nvSpPr>
        <p:spPr>
          <a:xfrm>
            <a:off x="9553903" y="4001294"/>
            <a:ext cx="1166649" cy="1610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ADS</a:t>
            </a:r>
            <a:endParaRPr lang="en-US" dirty="0"/>
          </a:p>
        </p:txBody>
      </p:sp>
      <p:sp>
        <p:nvSpPr>
          <p:cNvPr id="14" name="Rounded Rectangle 13"/>
          <p:cNvSpPr/>
          <p:nvPr/>
        </p:nvSpPr>
        <p:spPr>
          <a:xfrm>
            <a:off x="9553903" y="1477292"/>
            <a:ext cx="1166649" cy="1610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Egress Web Server</a:t>
            </a:r>
            <a:endParaRPr lang="en-US" dirty="0"/>
          </a:p>
        </p:txBody>
      </p:sp>
      <p:sp>
        <p:nvSpPr>
          <p:cNvPr id="15" name="Up-Down Arrow 14"/>
          <p:cNvSpPr/>
          <p:nvPr/>
        </p:nvSpPr>
        <p:spPr>
          <a:xfrm>
            <a:off x="10037381" y="3087482"/>
            <a:ext cx="189186" cy="913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7362496" y="1477292"/>
            <a:ext cx="1166649" cy="1610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Analytics </a:t>
            </a:r>
          </a:p>
          <a:p>
            <a:pPr algn="ctr"/>
            <a:r>
              <a:rPr lang="en-US" dirty="0" smtClean="0"/>
              <a:t>App Server</a:t>
            </a:r>
            <a:endParaRPr lang="en-US" dirty="0"/>
          </a:p>
        </p:txBody>
      </p:sp>
      <p:sp>
        <p:nvSpPr>
          <p:cNvPr id="17" name="Down Arrow 16"/>
          <p:cNvSpPr/>
          <p:nvPr/>
        </p:nvSpPr>
        <p:spPr>
          <a:xfrm>
            <a:off x="7840717" y="3087482"/>
            <a:ext cx="210207" cy="913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8529145" y="4740166"/>
            <a:ext cx="1024758" cy="2312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55723" y="3084483"/>
            <a:ext cx="1797271" cy="923330"/>
          </a:xfrm>
          <a:prstGeom prst="rect">
            <a:avLst/>
          </a:prstGeom>
          <a:noFill/>
        </p:spPr>
        <p:txBody>
          <a:bodyPr wrap="square" rtlCol="0">
            <a:spAutoFit/>
          </a:bodyPr>
          <a:lstStyle/>
          <a:p>
            <a:pPr algn="r"/>
            <a:r>
              <a:rPr lang="en-US" dirty="0" smtClean="0"/>
              <a:t>Request includes </a:t>
            </a:r>
            <a:r>
              <a:rPr lang="en-US" dirty="0" err="1" smtClean="0"/>
              <a:t>url</a:t>
            </a:r>
            <a:r>
              <a:rPr lang="en-US" dirty="0" smtClean="0"/>
              <a:t> for metadata server</a:t>
            </a:r>
            <a:endParaRPr lang="en-US" dirty="0"/>
          </a:p>
        </p:txBody>
      </p:sp>
      <p:sp>
        <p:nvSpPr>
          <p:cNvPr id="12" name="TextBox 11"/>
          <p:cNvSpPr txBox="1"/>
          <p:nvPr/>
        </p:nvSpPr>
        <p:spPr>
          <a:xfrm>
            <a:off x="8133174" y="4437057"/>
            <a:ext cx="1797271" cy="369332"/>
          </a:xfrm>
          <a:prstGeom prst="rect">
            <a:avLst/>
          </a:prstGeom>
          <a:noFill/>
        </p:spPr>
        <p:txBody>
          <a:bodyPr wrap="square" rtlCol="0">
            <a:spAutoFit/>
          </a:bodyPr>
          <a:lstStyle/>
          <a:p>
            <a:pPr algn="ctr"/>
            <a:r>
              <a:rPr lang="en-US" dirty="0" smtClean="0"/>
              <a:t>Metadata</a:t>
            </a:r>
            <a:endParaRPr lang="en-US" dirty="0"/>
          </a:p>
        </p:txBody>
      </p:sp>
    </p:spTree>
    <p:extLst>
      <p:ext uri="{BB962C8B-B14F-4D97-AF65-F5344CB8AC3E}">
        <p14:creationId xmlns:p14="http://schemas.microsoft.com/office/powerpoint/2010/main" val="1235948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a:t>
            </a:r>
            <a:endParaRPr lang="en-US" dirty="0"/>
          </a:p>
        </p:txBody>
      </p:sp>
      <p:pic>
        <p:nvPicPr>
          <p:cNvPr id="2050" name="Picture 2" descr="H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697" y="1283468"/>
            <a:ext cx="7549055" cy="530793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94593" y="1378061"/>
            <a:ext cx="3552497" cy="1323098"/>
          </a:xfrm>
          <a:prstGeom prst="roundRect">
            <a:avLst>
              <a:gd name="adj" fmla="val 6141"/>
            </a:avLst>
          </a:prstGeom>
          <a:solidFill>
            <a:srgbClr val="BAE0EC"/>
          </a:solidFill>
          <a:ln w="19050">
            <a:solidFill>
              <a:srgbClr val="B7B9B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Server</a:t>
            </a:r>
            <a:endParaRPr lang="en-US" sz="1100" b="1"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5" name="Bent-Up Arrow 4"/>
          <p:cNvSpPr/>
          <p:nvPr/>
        </p:nvSpPr>
        <p:spPr>
          <a:xfrm flipH="1">
            <a:off x="2785240" y="2456956"/>
            <a:ext cx="1818290" cy="979925"/>
          </a:xfrm>
          <a:prstGeom prst="bentUpArrow">
            <a:avLst>
              <a:gd name="adj1" fmla="val 11206"/>
              <a:gd name="adj2" fmla="val 16327"/>
              <a:gd name="adj3" fmla="val 15753"/>
            </a:avLst>
          </a:prstGeom>
          <a:solidFill>
            <a:srgbClr val="F7AB42"/>
          </a:solidFill>
          <a:ln w="19050">
            <a:solidFill>
              <a:srgbClr val="FD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106009" y="1660142"/>
            <a:ext cx="1358461" cy="744264"/>
          </a:xfrm>
          <a:prstGeom prst="roundRect">
            <a:avLst>
              <a:gd name="adj" fmla="val 8194"/>
            </a:avLst>
          </a:prstGeom>
          <a:solidFill>
            <a:srgbClr val="FDD9B4"/>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Analytics</a:t>
            </a:r>
            <a:endParaRPr lang="en-US" sz="1050" b="1"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7" name="Can 6"/>
          <p:cNvSpPr/>
          <p:nvPr/>
        </p:nvSpPr>
        <p:spPr>
          <a:xfrm>
            <a:off x="451946" y="1690688"/>
            <a:ext cx="1030013" cy="789753"/>
          </a:xfrm>
          <a:prstGeom prst="can">
            <a:avLst/>
          </a:prstGeom>
          <a:solidFill>
            <a:srgbClr val="FDD9B4"/>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latin typeface="Intel Clear" panose="020B0604020203020204" pitchFamily="34" charset="0"/>
                <a:ea typeface="Intel Clear" panose="020B0604020203020204" pitchFamily="34" charset="0"/>
                <a:cs typeface="Intel Clear" panose="020B0604020203020204" pitchFamily="34" charset="0"/>
              </a:rPr>
              <a:t>HDFS</a:t>
            </a:r>
            <a:endParaRPr lang="en-US" sz="1050" b="1" dirty="0">
              <a:solidFill>
                <a:schemeClr val="tx1"/>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8" name="Left Arrow 7"/>
          <p:cNvSpPr/>
          <p:nvPr/>
        </p:nvSpPr>
        <p:spPr>
          <a:xfrm>
            <a:off x="1502979" y="1912883"/>
            <a:ext cx="583324" cy="239767"/>
          </a:xfrm>
          <a:prstGeom prst="leftArrow">
            <a:avLst/>
          </a:prstGeom>
          <a:solidFill>
            <a:srgbClr val="F7AB42"/>
          </a:solidFill>
          <a:ln w="19050">
            <a:solidFill>
              <a:srgbClr val="FD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57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HLS</a:t>
            </a:r>
            <a:endParaRPr lang="en-US" dirty="0"/>
          </a:p>
        </p:txBody>
      </p:sp>
      <p:pic>
        <p:nvPicPr>
          <p:cNvPr id="1026" name="Picture 2" descr="AdaptiveStrea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165"/>
            <a:ext cx="9182100" cy="4143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ls_fo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61" y="4311541"/>
            <a:ext cx="4522581" cy="23646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l="16778" t="3239" r="2561" b="7398"/>
          <a:stretch/>
        </p:blipFill>
        <p:spPr>
          <a:xfrm>
            <a:off x="9469821" y="0"/>
            <a:ext cx="2627586" cy="2596056"/>
          </a:xfrm>
          <a:prstGeom prst="rect">
            <a:avLst/>
          </a:prstGeom>
        </p:spPr>
      </p:pic>
      <p:pic>
        <p:nvPicPr>
          <p:cNvPr id="5" name="Picture 4"/>
          <p:cNvPicPr>
            <a:picLocks noChangeAspect="1"/>
          </p:cNvPicPr>
          <p:nvPr/>
        </p:nvPicPr>
        <p:blipFill>
          <a:blip r:embed="rId5"/>
          <a:stretch>
            <a:fillRect/>
          </a:stretch>
        </p:blipFill>
        <p:spPr>
          <a:xfrm>
            <a:off x="8788549" y="3993902"/>
            <a:ext cx="3308858" cy="2682329"/>
          </a:xfrm>
          <a:prstGeom prst="rect">
            <a:avLst/>
          </a:prstGeom>
        </p:spPr>
      </p:pic>
      <p:sp>
        <p:nvSpPr>
          <p:cNvPr id="6" name="TextBox 5"/>
          <p:cNvSpPr txBox="1"/>
          <p:nvPr/>
        </p:nvSpPr>
        <p:spPr>
          <a:xfrm>
            <a:off x="9815242" y="2657629"/>
            <a:ext cx="12554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720p.m3u8</a:t>
            </a:r>
            <a:endParaRPr lang="en-US" dirty="0"/>
          </a:p>
        </p:txBody>
      </p:sp>
      <p:sp>
        <p:nvSpPr>
          <p:cNvPr id="9" name="TextBox 8"/>
          <p:cNvSpPr txBox="1"/>
          <p:nvPr/>
        </p:nvSpPr>
        <p:spPr>
          <a:xfrm>
            <a:off x="10442978" y="3809236"/>
            <a:ext cx="125226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main.m3u8</a:t>
            </a:r>
            <a:endParaRPr lang="en-US" dirty="0"/>
          </a:p>
        </p:txBody>
      </p:sp>
    </p:spTree>
    <p:extLst>
      <p:ext uri="{BB962C8B-B14F-4D97-AF65-F5344CB8AC3E}">
        <p14:creationId xmlns:p14="http://schemas.microsoft.com/office/powerpoint/2010/main" val="379059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Insertion – manifest manipulation</a:t>
            </a:r>
            <a:endParaRPr lang="en-US" dirty="0"/>
          </a:p>
        </p:txBody>
      </p:sp>
      <p:pic>
        <p:nvPicPr>
          <p:cNvPr id="4" name="Picture 3"/>
          <p:cNvPicPr>
            <a:picLocks noChangeAspect="1"/>
          </p:cNvPicPr>
          <p:nvPr/>
        </p:nvPicPr>
        <p:blipFill>
          <a:blip r:embed="rId2"/>
          <a:stretch>
            <a:fillRect/>
          </a:stretch>
        </p:blipFill>
        <p:spPr>
          <a:xfrm>
            <a:off x="838200" y="1863451"/>
            <a:ext cx="2190750" cy="3362325"/>
          </a:xfrm>
          <a:prstGeom prst="rect">
            <a:avLst/>
          </a:prstGeom>
        </p:spPr>
      </p:pic>
      <p:sp>
        <p:nvSpPr>
          <p:cNvPr id="5" name="Rounded Rectangle 4"/>
          <p:cNvSpPr/>
          <p:nvPr/>
        </p:nvSpPr>
        <p:spPr>
          <a:xfrm>
            <a:off x="693683" y="3563007"/>
            <a:ext cx="2091558" cy="1061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64524" y="5675586"/>
            <a:ext cx="6855082" cy="369332"/>
          </a:xfrm>
          <a:prstGeom prst="rect">
            <a:avLst/>
          </a:prstGeom>
          <a:noFill/>
        </p:spPr>
        <p:txBody>
          <a:bodyPr wrap="none" rtlCol="0">
            <a:spAutoFit/>
          </a:bodyPr>
          <a:lstStyle/>
          <a:p>
            <a:r>
              <a:rPr lang="en-US" dirty="0" smtClean="0"/>
              <a:t>Ads inserted in stream, done for each of the resolutions/bitrates of HLS</a:t>
            </a:r>
            <a:endParaRPr lang="en-US" dirty="0"/>
          </a:p>
        </p:txBody>
      </p:sp>
      <p:cxnSp>
        <p:nvCxnSpPr>
          <p:cNvPr id="8" name="Straight Arrow Connector 7"/>
          <p:cNvCxnSpPr/>
          <p:nvPr/>
        </p:nvCxnSpPr>
        <p:spPr>
          <a:xfrm>
            <a:off x="2711669" y="4624552"/>
            <a:ext cx="525517" cy="107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5446822" y="1863450"/>
            <a:ext cx="2181225" cy="3362325"/>
          </a:xfrm>
          <a:prstGeom prst="rect">
            <a:avLst/>
          </a:prstGeom>
        </p:spPr>
      </p:pic>
      <p:sp>
        <p:nvSpPr>
          <p:cNvPr id="10" name="Rounded Rectangle 9"/>
          <p:cNvSpPr/>
          <p:nvPr/>
        </p:nvSpPr>
        <p:spPr>
          <a:xfrm>
            <a:off x="5387721" y="3563007"/>
            <a:ext cx="2091558" cy="1061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9472156" y="1863450"/>
            <a:ext cx="2152650" cy="3314700"/>
          </a:xfrm>
          <a:prstGeom prst="rect">
            <a:avLst/>
          </a:prstGeom>
        </p:spPr>
      </p:pic>
      <p:sp>
        <p:nvSpPr>
          <p:cNvPr id="12" name="Rounded Rectangle 11"/>
          <p:cNvSpPr/>
          <p:nvPr/>
        </p:nvSpPr>
        <p:spPr>
          <a:xfrm>
            <a:off x="9417143" y="3520800"/>
            <a:ext cx="2091558" cy="1061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840837" y="4804349"/>
            <a:ext cx="1363515" cy="646331"/>
          </a:xfrm>
          <a:prstGeom prst="rect">
            <a:avLst/>
          </a:prstGeom>
          <a:noFill/>
        </p:spPr>
        <p:txBody>
          <a:bodyPr wrap="none" rtlCol="0">
            <a:spAutoFit/>
          </a:bodyPr>
          <a:lstStyle/>
          <a:p>
            <a:pPr algn="ctr"/>
            <a:r>
              <a:rPr lang="en-US" dirty="0" smtClean="0"/>
              <a:t>Personalized</a:t>
            </a:r>
          </a:p>
          <a:p>
            <a:pPr algn="ctr"/>
            <a:r>
              <a:rPr lang="en-US" dirty="0" smtClean="0"/>
              <a:t>Ads</a:t>
            </a:r>
            <a:endParaRPr lang="en-US" dirty="0"/>
          </a:p>
        </p:txBody>
      </p:sp>
      <p:cxnSp>
        <p:nvCxnSpPr>
          <p:cNvPr id="15" name="Straight Arrow Connector 14"/>
          <p:cNvCxnSpPr/>
          <p:nvPr/>
        </p:nvCxnSpPr>
        <p:spPr>
          <a:xfrm>
            <a:off x="7479279" y="4582345"/>
            <a:ext cx="361558" cy="22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157475" y="4582345"/>
            <a:ext cx="314681" cy="267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07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Manifests with Ads</a:t>
            </a:r>
            <a:endParaRPr lang="en-US" dirty="0"/>
          </a:p>
        </p:txBody>
      </p:sp>
      <p:pic>
        <p:nvPicPr>
          <p:cNvPr id="4" name="Picture 3"/>
          <p:cNvPicPr>
            <a:picLocks noChangeAspect="1"/>
          </p:cNvPicPr>
          <p:nvPr/>
        </p:nvPicPr>
        <p:blipFill>
          <a:blip r:embed="rId2"/>
          <a:stretch>
            <a:fillRect/>
          </a:stretch>
        </p:blipFill>
        <p:spPr>
          <a:xfrm>
            <a:off x="0" y="1967426"/>
            <a:ext cx="12192000" cy="4696529"/>
          </a:xfrm>
          <a:prstGeom prst="rect">
            <a:avLst/>
          </a:prstGeom>
        </p:spPr>
      </p:pic>
    </p:spTree>
    <p:extLst>
      <p:ext uri="{BB962C8B-B14F-4D97-AF65-F5344CB8AC3E}">
        <p14:creationId xmlns:p14="http://schemas.microsoft.com/office/powerpoint/2010/main" val="1644662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Targeting/Personalization Example</a:t>
            </a:r>
            <a:endParaRPr lang="en-US" dirty="0"/>
          </a:p>
        </p:txBody>
      </p:sp>
      <p:pic>
        <p:nvPicPr>
          <p:cNvPr id="4" name="Picture 3"/>
          <p:cNvPicPr>
            <a:picLocks noChangeAspect="1"/>
          </p:cNvPicPr>
          <p:nvPr/>
        </p:nvPicPr>
        <p:blipFill>
          <a:blip r:embed="rId2"/>
          <a:stretch>
            <a:fillRect/>
          </a:stretch>
        </p:blipFill>
        <p:spPr>
          <a:xfrm>
            <a:off x="0" y="1520093"/>
            <a:ext cx="12192000" cy="5073960"/>
          </a:xfrm>
          <a:prstGeom prst="rect">
            <a:avLst/>
          </a:prstGeom>
        </p:spPr>
      </p:pic>
    </p:spTree>
    <p:extLst>
      <p:ext uri="{BB962C8B-B14F-4D97-AF65-F5344CB8AC3E}">
        <p14:creationId xmlns:p14="http://schemas.microsoft.com/office/powerpoint/2010/main" val="1945507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36" y="365125"/>
            <a:ext cx="10982864" cy="1325563"/>
          </a:xfrm>
        </p:spPr>
        <p:txBody>
          <a:bodyPr/>
          <a:lstStyle/>
          <a:p>
            <a:r>
              <a:rPr lang="en-US" dirty="0" err="1"/>
              <a:t>UseCase</a:t>
            </a:r>
            <a:r>
              <a:rPr lang="en-US" dirty="0"/>
              <a:t>: Content Analysis for Ad insertion</a:t>
            </a:r>
          </a:p>
        </p:txBody>
      </p:sp>
      <p:grpSp>
        <p:nvGrpSpPr>
          <p:cNvPr id="3" name="Group 2"/>
          <p:cNvGrpSpPr/>
          <p:nvPr/>
        </p:nvGrpSpPr>
        <p:grpSpPr>
          <a:xfrm>
            <a:off x="139468" y="1897180"/>
            <a:ext cx="8680421" cy="3338637"/>
            <a:chOff x="139468" y="1897180"/>
            <a:chExt cx="8680421" cy="3338637"/>
          </a:xfrm>
        </p:grpSpPr>
        <p:cxnSp>
          <p:nvCxnSpPr>
            <p:cNvPr id="4" name="Straight Connector 3"/>
            <p:cNvCxnSpPr/>
            <p:nvPr/>
          </p:nvCxnSpPr>
          <p:spPr>
            <a:xfrm flipH="1">
              <a:off x="3552497" y="3149049"/>
              <a:ext cx="1" cy="253036"/>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051635" y="3149049"/>
              <a:ext cx="1" cy="253036"/>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24794" y="3771926"/>
              <a:ext cx="2008302"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817978" y="3285645"/>
              <a:ext cx="921832" cy="972562"/>
            </a:xfrm>
            <a:prstGeom prst="roundRect">
              <a:avLst>
                <a:gd name="adj" fmla="val 50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r>
                <a:rPr lang="en-US" sz="1600" dirty="0" smtClean="0">
                  <a:solidFill>
                    <a:schemeClr val="bg1"/>
                  </a:solidFill>
                  <a:latin typeface="Intel Clear Pro"/>
                </a:rPr>
                <a:t>Primary distribution</a:t>
              </a:r>
              <a:endParaRPr lang="en-US" sz="1600" dirty="0">
                <a:solidFill>
                  <a:schemeClr val="bg1"/>
                </a:solidFill>
                <a:latin typeface="Intel Clear Pro"/>
              </a:endParaRPr>
            </a:p>
          </p:txBody>
        </p:sp>
        <p:sp>
          <p:nvSpPr>
            <p:cNvPr id="8" name="Rounded Rectangle 7"/>
            <p:cNvSpPr/>
            <p:nvPr/>
          </p:nvSpPr>
          <p:spPr>
            <a:xfrm>
              <a:off x="2951893" y="3281032"/>
              <a:ext cx="1203810" cy="981789"/>
            </a:xfrm>
            <a:prstGeom prst="roundRect">
              <a:avLst>
                <a:gd name="adj" fmla="val 50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r>
                <a:rPr lang="en-US" sz="1600" dirty="0" smtClean="0">
                  <a:solidFill>
                    <a:schemeClr val="bg1"/>
                  </a:solidFill>
                  <a:latin typeface="Intel Clear Pro"/>
                </a:rPr>
                <a:t>Secondary  distribution</a:t>
              </a:r>
              <a:endParaRPr lang="en-US" sz="1600" dirty="0">
                <a:solidFill>
                  <a:schemeClr val="bg1"/>
                </a:solidFill>
                <a:latin typeface="Intel Clear Pro"/>
              </a:endParaRPr>
            </a:p>
          </p:txBody>
        </p:sp>
        <p:sp>
          <p:nvSpPr>
            <p:cNvPr id="9" name="Flowchart: Magnetic Disk 8"/>
            <p:cNvSpPr/>
            <p:nvPr/>
          </p:nvSpPr>
          <p:spPr>
            <a:xfrm>
              <a:off x="2794328" y="2847303"/>
              <a:ext cx="482807" cy="336540"/>
            </a:xfrm>
            <a:prstGeom prst="flowChartMagneticDisk">
              <a:avLst/>
            </a:prstGeom>
            <a:solidFill>
              <a:schemeClr val="tx2"/>
            </a:solidFill>
            <a:ln w="3175">
              <a:solidFill>
                <a:srgbClr val="FFFFF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91440" rIns="0" rtlCol="0" anchor="ctr">
              <a:noAutofit/>
            </a:bodyPr>
            <a:lstStyle/>
            <a:p>
              <a:pPr algn="ctr">
                <a:lnSpc>
                  <a:spcPct val="80000"/>
                </a:lnSpc>
              </a:pPr>
              <a:r>
                <a:rPr lang="en-US" sz="1400" dirty="0" smtClean="0">
                  <a:solidFill>
                    <a:prstClr val="white"/>
                  </a:solidFill>
                </a:rPr>
                <a:t>VOD</a:t>
              </a:r>
              <a:endParaRPr lang="en-US" sz="1400" dirty="0">
                <a:solidFill>
                  <a:prstClr val="white"/>
                </a:solidFill>
              </a:endParaRPr>
            </a:p>
          </p:txBody>
        </p:sp>
        <p:sp>
          <p:nvSpPr>
            <p:cNvPr id="10" name="Flowchart: Magnetic Disk 9"/>
            <p:cNvSpPr/>
            <p:nvPr/>
          </p:nvSpPr>
          <p:spPr>
            <a:xfrm>
              <a:off x="3291496" y="2844928"/>
              <a:ext cx="482807" cy="336540"/>
            </a:xfrm>
            <a:prstGeom prst="flowChartMagneticDisk">
              <a:avLst/>
            </a:prstGeom>
            <a:solidFill>
              <a:schemeClr val="tx2"/>
            </a:solidFill>
            <a:ln w="3175">
              <a:solidFill>
                <a:srgbClr val="FFFFFF">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91440" rIns="0" rtlCol="0" anchor="ctr">
              <a:noAutofit/>
            </a:bodyPr>
            <a:lstStyle/>
            <a:p>
              <a:pPr algn="ctr">
                <a:lnSpc>
                  <a:spcPct val="80000"/>
                </a:lnSpc>
              </a:pPr>
              <a:r>
                <a:rPr lang="en-US" sz="1400" dirty="0" err="1" smtClean="0">
                  <a:solidFill>
                    <a:prstClr val="white"/>
                  </a:solidFill>
                </a:rPr>
                <a:t>cDVR</a:t>
              </a:r>
              <a:endParaRPr lang="en-US" sz="1400" dirty="0">
                <a:solidFill>
                  <a:prstClr val="white"/>
                </a:solidFill>
              </a:endParaRPr>
            </a:p>
          </p:txBody>
        </p:sp>
        <p:sp>
          <p:nvSpPr>
            <p:cNvPr id="11" name="Pentagon 10"/>
            <p:cNvSpPr/>
            <p:nvPr/>
          </p:nvSpPr>
          <p:spPr>
            <a:xfrm>
              <a:off x="173799" y="1897180"/>
              <a:ext cx="1644179" cy="40011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prstClr val="white"/>
                  </a:solidFill>
                </a:rPr>
                <a:t>Capture/</a:t>
              </a:r>
            </a:p>
            <a:p>
              <a:pPr algn="ctr"/>
              <a:r>
                <a:rPr lang="en-US" sz="1400" dirty="0" smtClean="0">
                  <a:solidFill>
                    <a:prstClr val="white"/>
                  </a:solidFill>
                </a:rPr>
                <a:t>Production</a:t>
              </a:r>
              <a:endParaRPr lang="en-US" sz="1400" dirty="0">
                <a:solidFill>
                  <a:prstClr val="white"/>
                </a:solidFill>
              </a:endParaRPr>
            </a:p>
          </p:txBody>
        </p:sp>
        <p:sp>
          <p:nvSpPr>
            <p:cNvPr id="12" name="Chevron 11"/>
            <p:cNvSpPr/>
            <p:nvPr/>
          </p:nvSpPr>
          <p:spPr>
            <a:xfrm>
              <a:off x="1681017" y="1897180"/>
              <a:ext cx="5508674" cy="400110"/>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prstClr val="white"/>
                  </a:solidFill>
                </a:rPr>
                <a:t>Storage </a:t>
              </a:r>
              <a:r>
                <a:rPr lang="en-US" sz="1400" dirty="0">
                  <a:solidFill>
                    <a:prstClr val="white"/>
                  </a:solidFill>
                </a:rPr>
                <a:t>and Distribution</a:t>
              </a:r>
            </a:p>
          </p:txBody>
        </p:sp>
        <p:sp>
          <p:nvSpPr>
            <p:cNvPr id="13" name="Chevron 12"/>
            <p:cNvSpPr/>
            <p:nvPr/>
          </p:nvSpPr>
          <p:spPr>
            <a:xfrm>
              <a:off x="7052731" y="1897180"/>
              <a:ext cx="1767158" cy="400110"/>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prstClr val="white"/>
                  </a:solidFill>
                </a:rPr>
                <a:t>Consumption</a:t>
              </a:r>
              <a:endParaRPr lang="en-US" sz="1400" dirty="0">
                <a:solidFill>
                  <a:prstClr val="white"/>
                </a:solidFill>
              </a:endParaRPr>
            </a:p>
          </p:txBody>
        </p:sp>
        <p:sp>
          <p:nvSpPr>
            <p:cNvPr id="14" name="Rounded Rectangle 13"/>
            <p:cNvSpPr/>
            <p:nvPr/>
          </p:nvSpPr>
          <p:spPr>
            <a:xfrm>
              <a:off x="218781" y="3402085"/>
              <a:ext cx="1406013" cy="563616"/>
            </a:xfrm>
            <a:prstGeom prst="roundRect">
              <a:avLst>
                <a:gd name="adj" fmla="val 5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r>
                <a:rPr lang="en-US" sz="1600" dirty="0">
                  <a:solidFill>
                    <a:schemeClr val="bg1"/>
                  </a:solidFill>
                  <a:latin typeface="Intel Clear Pro"/>
                </a:rPr>
                <a:t>Master encoding</a:t>
              </a:r>
            </a:p>
          </p:txBody>
        </p:sp>
        <p:sp>
          <p:nvSpPr>
            <p:cNvPr id="15" name="Rectangle 14"/>
            <p:cNvSpPr/>
            <p:nvPr/>
          </p:nvSpPr>
          <p:spPr>
            <a:xfrm>
              <a:off x="172713" y="3965701"/>
              <a:ext cx="1452081" cy="430887"/>
            </a:xfrm>
            <a:prstGeom prst="rect">
              <a:avLst/>
            </a:prstGeom>
          </p:spPr>
          <p:txBody>
            <a:bodyPr wrap="square">
              <a:spAutoFit/>
            </a:bodyPr>
            <a:lstStyle/>
            <a:p>
              <a:pPr algn="ctr"/>
              <a:r>
                <a:rPr lang="en-US" sz="1100" b="1" dirty="0" smtClean="0">
                  <a:solidFill>
                    <a:prstClr val="black">
                      <a:lumMod val="65000"/>
                      <a:lumOff val="35000"/>
                    </a:prstClr>
                  </a:solidFill>
                </a:rPr>
                <a:t>Media Production</a:t>
              </a:r>
            </a:p>
            <a:p>
              <a:pPr algn="ctr"/>
              <a:r>
                <a:rPr lang="en-US" sz="1100" b="1" dirty="0" smtClean="0">
                  <a:solidFill>
                    <a:prstClr val="black">
                      <a:lumMod val="65000"/>
                      <a:lumOff val="35000"/>
                    </a:prstClr>
                  </a:solidFill>
                </a:rPr>
                <a:t>Data Center</a:t>
              </a:r>
              <a:endParaRPr lang="en-US" sz="1100" b="1" dirty="0">
                <a:solidFill>
                  <a:prstClr val="black">
                    <a:lumMod val="65000"/>
                    <a:lumOff val="35000"/>
                  </a:prstClr>
                </a:solidFill>
              </a:endParaRPr>
            </a:p>
          </p:txBody>
        </p:sp>
        <p:grpSp>
          <p:nvGrpSpPr>
            <p:cNvPr id="16" name="Group 15"/>
            <p:cNvGrpSpPr/>
            <p:nvPr/>
          </p:nvGrpSpPr>
          <p:grpSpPr>
            <a:xfrm>
              <a:off x="3918717" y="2435395"/>
              <a:ext cx="4216074" cy="1336532"/>
              <a:chOff x="4053897" y="1231981"/>
              <a:chExt cx="4216074" cy="1336532"/>
            </a:xfrm>
            <a:solidFill>
              <a:schemeClr val="accent1"/>
            </a:solidFill>
          </p:grpSpPr>
          <p:grpSp>
            <p:nvGrpSpPr>
              <p:cNvPr id="17" name="Group 16"/>
              <p:cNvGrpSpPr/>
              <p:nvPr/>
            </p:nvGrpSpPr>
            <p:grpSpPr>
              <a:xfrm>
                <a:off x="4053897" y="1231981"/>
                <a:ext cx="4216074" cy="994198"/>
                <a:chOff x="4053897" y="1231981"/>
                <a:chExt cx="4216074" cy="994198"/>
              </a:xfrm>
              <a:grpFill/>
            </p:grpSpPr>
            <p:sp>
              <p:nvSpPr>
                <p:cNvPr id="19" name="Rounded Rectangle 18"/>
                <p:cNvSpPr/>
                <p:nvPr/>
              </p:nvSpPr>
              <p:spPr>
                <a:xfrm>
                  <a:off x="4836667" y="1231981"/>
                  <a:ext cx="2269722" cy="703088"/>
                </a:xfrm>
                <a:prstGeom prst="roundRect">
                  <a:avLst>
                    <a:gd name="adj" fmla="val 509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r>
                    <a:rPr lang="en-US" sz="1600" dirty="0" smtClean="0">
                      <a:solidFill>
                        <a:schemeClr val="bg1"/>
                      </a:solidFill>
                      <a:latin typeface="Intel Clear Pro"/>
                    </a:rPr>
                    <a:t>Traditional edge</a:t>
                  </a:r>
                </a:p>
                <a:p>
                  <a:pPr algn="ctr">
                    <a:lnSpc>
                      <a:spcPct val="80000"/>
                    </a:lnSpc>
                  </a:pPr>
                  <a:endParaRPr lang="en-US" sz="1600" dirty="0">
                    <a:solidFill>
                      <a:schemeClr val="bg1"/>
                    </a:solidFill>
                    <a:latin typeface="Intel Clear Pro"/>
                  </a:endParaRPr>
                </a:p>
                <a:p>
                  <a:pPr algn="ctr">
                    <a:lnSpc>
                      <a:spcPct val="80000"/>
                    </a:lnSpc>
                  </a:pPr>
                  <a:r>
                    <a:rPr lang="en-US" sz="1400" dirty="0">
                      <a:solidFill>
                        <a:schemeClr val="bg1"/>
                      </a:solidFill>
                      <a:latin typeface="Intel Clear Pro"/>
                    </a:rPr>
                    <a:t>Ad </a:t>
                  </a:r>
                  <a:r>
                    <a:rPr lang="en-US" sz="1400" dirty="0" smtClean="0">
                      <a:solidFill>
                        <a:schemeClr val="bg1"/>
                      </a:solidFill>
                      <a:latin typeface="Intel Clear Pro"/>
                    </a:rPr>
                    <a:t>insertion, </a:t>
                  </a:r>
                  <a:r>
                    <a:rPr lang="en-US" sz="1400" dirty="0">
                      <a:solidFill>
                        <a:schemeClr val="bg1"/>
                      </a:solidFill>
                      <a:latin typeface="Intel Clear Pro"/>
                    </a:rPr>
                    <a:t>combining</a:t>
                  </a:r>
                </a:p>
              </p:txBody>
            </p:sp>
            <p:sp>
              <p:nvSpPr>
                <p:cNvPr id="20" name="Rectangle 19"/>
                <p:cNvSpPr/>
                <p:nvPr/>
              </p:nvSpPr>
              <p:spPr>
                <a:xfrm>
                  <a:off x="5235450" y="1949180"/>
                  <a:ext cx="153760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r>
                    <a:rPr lang="en-US" sz="1100" b="1" dirty="0">
                      <a:solidFill>
                        <a:schemeClr val="tx1">
                          <a:lumMod val="65000"/>
                          <a:lumOff val="35000"/>
                        </a:schemeClr>
                      </a:solidFill>
                      <a:latin typeface="+mj-lt"/>
                    </a:rPr>
                    <a:t>Local </a:t>
                  </a:r>
                  <a:r>
                    <a:rPr lang="en-US" sz="1100" b="1" dirty="0" smtClean="0">
                      <a:solidFill>
                        <a:schemeClr val="tx1">
                          <a:lumMod val="65000"/>
                          <a:lumOff val="35000"/>
                        </a:schemeClr>
                      </a:solidFill>
                      <a:latin typeface="+mj-lt"/>
                    </a:rPr>
                    <a:t>Headend/CO</a:t>
                  </a:r>
                  <a:endParaRPr lang="en-US" sz="1100" b="1" dirty="0">
                    <a:solidFill>
                      <a:schemeClr val="tx1">
                        <a:lumMod val="65000"/>
                        <a:lumOff val="35000"/>
                      </a:schemeClr>
                    </a:solidFill>
                    <a:latin typeface="+mj-lt"/>
                  </a:endParaRPr>
                </a:p>
              </p:txBody>
            </p:sp>
            <p:sp>
              <p:nvSpPr>
                <p:cNvPr id="21" name="Freeform 16"/>
                <p:cNvSpPr>
                  <a:spLocks noEditPoints="1"/>
                </p:cNvSpPr>
                <p:nvPr/>
              </p:nvSpPr>
              <p:spPr bwMode="auto">
                <a:xfrm>
                  <a:off x="4053897" y="1279463"/>
                  <a:ext cx="284123" cy="284123"/>
                </a:xfrm>
                <a:custGeom>
                  <a:avLst/>
                  <a:gdLst>
                    <a:gd name="T0" fmla="*/ 205 w 431"/>
                    <a:gd name="T1" fmla="*/ 431 h 431"/>
                    <a:gd name="T2" fmla="*/ 215 w 431"/>
                    <a:gd name="T3" fmla="*/ 431 h 431"/>
                    <a:gd name="T4" fmla="*/ 225 w 431"/>
                    <a:gd name="T5" fmla="*/ 431 h 431"/>
                    <a:gd name="T6" fmla="*/ 431 w 431"/>
                    <a:gd name="T7" fmla="*/ 215 h 431"/>
                    <a:gd name="T8" fmla="*/ 225 w 431"/>
                    <a:gd name="T9" fmla="*/ 0 h 431"/>
                    <a:gd name="T10" fmla="*/ 205 w 431"/>
                    <a:gd name="T11" fmla="*/ 0 h 431"/>
                    <a:gd name="T12" fmla="*/ 205 w 431"/>
                    <a:gd name="T13" fmla="*/ 431 h 431"/>
                    <a:gd name="T14" fmla="*/ 320 w 431"/>
                    <a:gd name="T15" fmla="*/ 205 h 431"/>
                    <a:gd name="T16" fmla="*/ 368 w 431"/>
                    <a:gd name="T17" fmla="*/ 129 h 431"/>
                    <a:gd name="T18" fmla="*/ 205 w 431"/>
                    <a:gd name="T19" fmla="*/ 321 h 431"/>
                    <a:gd name="T20" fmla="*/ 176 w 431"/>
                    <a:gd name="T21" fmla="*/ 387 h 431"/>
                    <a:gd name="T22" fmla="*/ 205 w 431"/>
                    <a:gd name="T23" fmla="*/ 321 h 431"/>
                    <a:gd name="T24" fmla="*/ 131 w 431"/>
                    <a:gd name="T25" fmla="*/ 225 h 431"/>
                    <a:gd name="T26" fmla="*/ 205 w 431"/>
                    <a:gd name="T27" fmla="*/ 301 h 431"/>
                    <a:gd name="T28" fmla="*/ 225 w 431"/>
                    <a:gd name="T29" fmla="*/ 391 h 431"/>
                    <a:gd name="T30" fmla="*/ 286 w 431"/>
                    <a:gd name="T31" fmla="*/ 321 h 431"/>
                    <a:gd name="T32" fmla="*/ 225 w 431"/>
                    <a:gd name="T33" fmla="*/ 391 h 431"/>
                    <a:gd name="T34" fmla="*/ 225 w 431"/>
                    <a:gd name="T35" fmla="*/ 225 h 431"/>
                    <a:gd name="T36" fmla="*/ 291 w 431"/>
                    <a:gd name="T37" fmla="*/ 301 h 431"/>
                    <a:gd name="T38" fmla="*/ 320 w 431"/>
                    <a:gd name="T39" fmla="*/ 225 h 431"/>
                    <a:gd name="T40" fmla="*/ 368 w 431"/>
                    <a:gd name="T41" fmla="*/ 301 h 431"/>
                    <a:gd name="T42" fmla="*/ 320 w 431"/>
                    <a:gd name="T43" fmla="*/ 225 h 431"/>
                    <a:gd name="T44" fmla="*/ 225 w 431"/>
                    <a:gd name="T45" fmla="*/ 205 h 431"/>
                    <a:gd name="T46" fmla="*/ 291 w 431"/>
                    <a:gd name="T47" fmla="*/ 129 h 431"/>
                    <a:gd name="T48" fmla="*/ 225 w 431"/>
                    <a:gd name="T49" fmla="*/ 109 h 431"/>
                    <a:gd name="T50" fmla="*/ 255 w 431"/>
                    <a:gd name="T51" fmla="*/ 44 h 431"/>
                    <a:gd name="T52" fmla="*/ 225 w 431"/>
                    <a:gd name="T53" fmla="*/ 109 h 431"/>
                    <a:gd name="T54" fmla="*/ 205 w 431"/>
                    <a:gd name="T55" fmla="*/ 109 h 431"/>
                    <a:gd name="T56" fmla="*/ 176 w 431"/>
                    <a:gd name="T57" fmla="*/ 44 h 431"/>
                    <a:gd name="T58" fmla="*/ 205 w 431"/>
                    <a:gd name="T59" fmla="*/ 129 h 431"/>
                    <a:gd name="T60" fmla="*/ 131 w 431"/>
                    <a:gd name="T61" fmla="*/ 205 h 431"/>
                    <a:gd name="T62" fmla="*/ 205 w 431"/>
                    <a:gd name="T63" fmla="*/ 129 h 431"/>
                    <a:gd name="T64" fmla="*/ 40 w 431"/>
                    <a:gd name="T65" fmla="*/ 205 h 431"/>
                    <a:gd name="T66" fmla="*/ 119 w 431"/>
                    <a:gd name="T67" fmla="*/ 129 h 431"/>
                    <a:gd name="T68" fmla="*/ 111 w 431"/>
                    <a:gd name="T69" fmla="*/ 225 h 431"/>
                    <a:gd name="T70" fmla="*/ 62 w 431"/>
                    <a:gd name="T71" fmla="*/ 301 h 431"/>
                    <a:gd name="T72" fmla="*/ 111 w 431"/>
                    <a:gd name="T73" fmla="*/ 225 h 431"/>
                    <a:gd name="T74" fmla="*/ 124 w 431"/>
                    <a:gd name="T75" fmla="*/ 321 h 431"/>
                    <a:gd name="T76" fmla="*/ 76 w 431"/>
                    <a:gd name="T77" fmla="*/ 321 h 431"/>
                    <a:gd name="T78" fmla="*/ 307 w 431"/>
                    <a:gd name="T79" fmla="*/ 321 h 431"/>
                    <a:gd name="T80" fmla="*/ 285 w 431"/>
                    <a:gd name="T81" fmla="*/ 377 h 431"/>
                    <a:gd name="T82" fmla="*/ 307 w 431"/>
                    <a:gd name="T83" fmla="*/ 109 h 431"/>
                    <a:gd name="T84" fmla="*/ 355 w 431"/>
                    <a:gd name="T85" fmla="*/ 109 h 431"/>
                    <a:gd name="T86" fmla="*/ 124 w 431"/>
                    <a:gd name="T87" fmla="*/ 109 h 431"/>
                    <a:gd name="T88" fmla="*/ 146 w 431"/>
                    <a:gd name="T89" fmla="*/ 54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1" h="431">
                      <a:moveTo>
                        <a:pt x="205" y="431"/>
                      </a:moveTo>
                      <a:cubicBezTo>
                        <a:pt x="205" y="431"/>
                        <a:pt x="205" y="431"/>
                        <a:pt x="205" y="431"/>
                      </a:cubicBezTo>
                      <a:cubicBezTo>
                        <a:pt x="215" y="431"/>
                        <a:pt x="215" y="431"/>
                        <a:pt x="215" y="431"/>
                      </a:cubicBezTo>
                      <a:cubicBezTo>
                        <a:pt x="215" y="431"/>
                        <a:pt x="215" y="431"/>
                        <a:pt x="215" y="431"/>
                      </a:cubicBezTo>
                      <a:cubicBezTo>
                        <a:pt x="215" y="431"/>
                        <a:pt x="215" y="431"/>
                        <a:pt x="215" y="431"/>
                      </a:cubicBezTo>
                      <a:cubicBezTo>
                        <a:pt x="225" y="431"/>
                        <a:pt x="225" y="431"/>
                        <a:pt x="225" y="431"/>
                      </a:cubicBezTo>
                      <a:cubicBezTo>
                        <a:pt x="225" y="431"/>
                        <a:pt x="225" y="431"/>
                        <a:pt x="225" y="431"/>
                      </a:cubicBezTo>
                      <a:cubicBezTo>
                        <a:pt x="340" y="426"/>
                        <a:pt x="431" y="331"/>
                        <a:pt x="431" y="215"/>
                      </a:cubicBezTo>
                      <a:cubicBezTo>
                        <a:pt x="431" y="100"/>
                        <a:pt x="340" y="5"/>
                        <a:pt x="225" y="0"/>
                      </a:cubicBezTo>
                      <a:cubicBezTo>
                        <a:pt x="225" y="0"/>
                        <a:pt x="225" y="0"/>
                        <a:pt x="225" y="0"/>
                      </a:cubicBezTo>
                      <a:cubicBezTo>
                        <a:pt x="205" y="0"/>
                        <a:pt x="205" y="0"/>
                        <a:pt x="205" y="0"/>
                      </a:cubicBezTo>
                      <a:cubicBezTo>
                        <a:pt x="205" y="0"/>
                        <a:pt x="205" y="0"/>
                        <a:pt x="205" y="0"/>
                      </a:cubicBezTo>
                      <a:cubicBezTo>
                        <a:pt x="91" y="5"/>
                        <a:pt x="0" y="100"/>
                        <a:pt x="0" y="215"/>
                      </a:cubicBezTo>
                      <a:cubicBezTo>
                        <a:pt x="0" y="331"/>
                        <a:pt x="91" y="426"/>
                        <a:pt x="205" y="431"/>
                      </a:cubicBezTo>
                      <a:close/>
                      <a:moveTo>
                        <a:pt x="391" y="205"/>
                      </a:moveTo>
                      <a:cubicBezTo>
                        <a:pt x="320" y="205"/>
                        <a:pt x="320" y="205"/>
                        <a:pt x="320" y="205"/>
                      </a:cubicBezTo>
                      <a:cubicBezTo>
                        <a:pt x="319" y="179"/>
                        <a:pt x="316" y="153"/>
                        <a:pt x="311" y="129"/>
                      </a:cubicBezTo>
                      <a:cubicBezTo>
                        <a:pt x="368" y="129"/>
                        <a:pt x="368" y="129"/>
                        <a:pt x="368" y="129"/>
                      </a:cubicBezTo>
                      <a:cubicBezTo>
                        <a:pt x="381" y="152"/>
                        <a:pt x="389" y="178"/>
                        <a:pt x="391" y="205"/>
                      </a:cubicBezTo>
                      <a:close/>
                      <a:moveTo>
                        <a:pt x="205" y="321"/>
                      </a:moveTo>
                      <a:cubicBezTo>
                        <a:pt x="205" y="391"/>
                        <a:pt x="205" y="391"/>
                        <a:pt x="205" y="391"/>
                      </a:cubicBezTo>
                      <a:cubicBezTo>
                        <a:pt x="195" y="390"/>
                        <a:pt x="186" y="389"/>
                        <a:pt x="176" y="387"/>
                      </a:cubicBezTo>
                      <a:cubicBezTo>
                        <a:pt x="164" y="371"/>
                        <a:pt x="153" y="349"/>
                        <a:pt x="145" y="321"/>
                      </a:cubicBezTo>
                      <a:lnTo>
                        <a:pt x="205" y="321"/>
                      </a:lnTo>
                      <a:close/>
                      <a:moveTo>
                        <a:pt x="140" y="301"/>
                      </a:moveTo>
                      <a:cubicBezTo>
                        <a:pt x="135" y="279"/>
                        <a:pt x="131" y="253"/>
                        <a:pt x="131" y="225"/>
                      </a:cubicBezTo>
                      <a:cubicBezTo>
                        <a:pt x="205" y="225"/>
                        <a:pt x="205" y="225"/>
                        <a:pt x="205" y="225"/>
                      </a:cubicBezTo>
                      <a:cubicBezTo>
                        <a:pt x="205" y="301"/>
                        <a:pt x="205" y="301"/>
                        <a:pt x="205" y="301"/>
                      </a:cubicBezTo>
                      <a:lnTo>
                        <a:pt x="140" y="301"/>
                      </a:lnTo>
                      <a:close/>
                      <a:moveTo>
                        <a:pt x="225" y="391"/>
                      </a:moveTo>
                      <a:cubicBezTo>
                        <a:pt x="225" y="321"/>
                        <a:pt x="225" y="321"/>
                        <a:pt x="225" y="321"/>
                      </a:cubicBezTo>
                      <a:cubicBezTo>
                        <a:pt x="286" y="321"/>
                        <a:pt x="286" y="321"/>
                        <a:pt x="286" y="321"/>
                      </a:cubicBezTo>
                      <a:cubicBezTo>
                        <a:pt x="278" y="349"/>
                        <a:pt x="267" y="371"/>
                        <a:pt x="255" y="387"/>
                      </a:cubicBezTo>
                      <a:cubicBezTo>
                        <a:pt x="245" y="389"/>
                        <a:pt x="235" y="390"/>
                        <a:pt x="225" y="391"/>
                      </a:cubicBezTo>
                      <a:close/>
                      <a:moveTo>
                        <a:pt x="225" y="301"/>
                      </a:moveTo>
                      <a:cubicBezTo>
                        <a:pt x="225" y="225"/>
                        <a:pt x="225" y="225"/>
                        <a:pt x="225" y="225"/>
                      </a:cubicBezTo>
                      <a:cubicBezTo>
                        <a:pt x="300" y="225"/>
                        <a:pt x="300" y="225"/>
                        <a:pt x="300" y="225"/>
                      </a:cubicBezTo>
                      <a:cubicBezTo>
                        <a:pt x="299" y="253"/>
                        <a:pt x="296" y="279"/>
                        <a:pt x="291" y="301"/>
                      </a:cubicBezTo>
                      <a:lnTo>
                        <a:pt x="225" y="301"/>
                      </a:lnTo>
                      <a:close/>
                      <a:moveTo>
                        <a:pt x="320" y="225"/>
                      </a:moveTo>
                      <a:cubicBezTo>
                        <a:pt x="391" y="225"/>
                        <a:pt x="391" y="225"/>
                        <a:pt x="391" y="225"/>
                      </a:cubicBezTo>
                      <a:cubicBezTo>
                        <a:pt x="389" y="253"/>
                        <a:pt x="381" y="279"/>
                        <a:pt x="368" y="301"/>
                      </a:cubicBezTo>
                      <a:cubicBezTo>
                        <a:pt x="311" y="301"/>
                        <a:pt x="311" y="301"/>
                        <a:pt x="311" y="301"/>
                      </a:cubicBezTo>
                      <a:cubicBezTo>
                        <a:pt x="316" y="278"/>
                        <a:pt x="319" y="252"/>
                        <a:pt x="320" y="225"/>
                      </a:cubicBezTo>
                      <a:close/>
                      <a:moveTo>
                        <a:pt x="300" y="205"/>
                      </a:moveTo>
                      <a:cubicBezTo>
                        <a:pt x="225" y="205"/>
                        <a:pt x="225" y="205"/>
                        <a:pt x="225" y="205"/>
                      </a:cubicBezTo>
                      <a:cubicBezTo>
                        <a:pt x="225" y="129"/>
                        <a:pt x="225" y="129"/>
                        <a:pt x="225" y="129"/>
                      </a:cubicBezTo>
                      <a:cubicBezTo>
                        <a:pt x="291" y="129"/>
                        <a:pt x="291" y="129"/>
                        <a:pt x="291" y="129"/>
                      </a:cubicBezTo>
                      <a:cubicBezTo>
                        <a:pt x="296" y="152"/>
                        <a:pt x="299" y="178"/>
                        <a:pt x="300" y="205"/>
                      </a:cubicBezTo>
                      <a:close/>
                      <a:moveTo>
                        <a:pt x="225" y="109"/>
                      </a:moveTo>
                      <a:cubicBezTo>
                        <a:pt x="225" y="40"/>
                        <a:pt x="225" y="40"/>
                        <a:pt x="225" y="40"/>
                      </a:cubicBezTo>
                      <a:cubicBezTo>
                        <a:pt x="235" y="41"/>
                        <a:pt x="245" y="42"/>
                        <a:pt x="255" y="44"/>
                      </a:cubicBezTo>
                      <a:cubicBezTo>
                        <a:pt x="267" y="60"/>
                        <a:pt x="278" y="82"/>
                        <a:pt x="286" y="109"/>
                      </a:cubicBezTo>
                      <a:lnTo>
                        <a:pt x="225" y="109"/>
                      </a:lnTo>
                      <a:close/>
                      <a:moveTo>
                        <a:pt x="205" y="40"/>
                      </a:moveTo>
                      <a:cubicBezTo>
                        <a:pt x="205" y="109"/>
                        <a:pt x="205" y="109"/>
                        <a:pt x="205" y="109"/>
                      </a:cubicBezTo>
                      <a:cubicBezTo>
                        <a:pt x="145" y="109"/>
                        <a:pt x="145" y="109"/>
                        <a:pt x="145" y="109"/>
                      </a:cubicBezTo>
                      <a:cubicBezTo>
                        <a:pt x="153" y="82"/>
                        <a:pt x="164" y="60"/>
                        <a:pt x="176" y="44"/>
                      </a:cubicBezTo>
                      <a:cubicBezTo>
                        <a:pt x="186" y="42"/>
                        <a:pt x="195" y="41"/>
                        <a:pt x="205" y="40"/>
                      </a:cubicBezTo>
                      <a:close/>
                      <a:moveTo>
                        <a:pt x="205" y="129"/>
                      </a:moveTo>
                      <a:cubicBezTo>
                        <a:pt x="205" y="205"/>
                        <a:pt x="205" y="205"/>
                        <a:pt x="205" y="205"/>
                      </a:cubicBezTo>
                      <a:cubicBezTo>
                        <a:pt x="131" y="205"/>
                        <a:pt x="131" y="205"/>
                        <a:pt x="131" y="205"/>
                      </a:cubicBezTo>
                      <a:cubicBezTo>
                        <a:pt x="131" y="178"/>
                        <a:pt x="135" y="152"/>
                        <a:pt x="140" y="129"/>
                      </a:cubicBezTo>
                      <a:lnTo>
                        <a:pt x="205" y="129"/>
                      </a:lnTo>
                      <a:close/>
                      <a:moveTo>
                        <a:pt x="111" y="205"/>
                      </a:moveTo>
                      <a:cubicBezTo>
                        <a:pt x="40" y="205"/>
                        <a:pt x="40" y="205"/>
                        <a:pt x="40" y="205"/>
                      </a:cubicBezTo>
                      <a:cubicBezTo>
                        <a:pt x="42" y="178"/>
                        <a:pt x="50" y="152"/>
                        <a:pt x="62" y="129"/>
                      </a:cubicBezTo>
                      <a:cubicBezTo>
                        <a:pt x="119" y="129"/>
                        <a:pt x="119" y="129"/>
                        <a:pt x="119" y="129"/>
                      </a:cubicBezTo>
                      <a:cubicBezTo>
                        <a:pt x="114" y="153"/>
                        <a:pt x="111" y="179"/>
                        <a:pt x="111" y="205"/>
                      </a:cubicBezTo>
                      <a:close/>
                      <a:moveTo>
                        <a:pt x="111" y="225"/>
                      </a:moveTo>
                      <a:cubicBezTo>
                        <a:pt x="111" y="252"/>
                        <a:pt x="114" y="278"/>
                        <a:pt x="119" y="301"/>
                      </a:cubicBezTo>
                      <a:cubicBezTo>
                        <a:pt x="62" y="301"/>
                        <a:pt x="62" y="301"/>
                        <a:pt x="62" y="301"/>
                      </a:cubicBezTo>
                      <a:cubicBezTo>
                        <a:pt x="50" y="279"/>
                        <a:pt x="42" y="253"/>
                        <a:pt x="40" y="225"/>
                      </a:cubicBezTo>
                      <a:lnTo>
                        <a:pt x="111" y="225"/>
                      </a:lnTo>
                      <a:close/>
                      <a:moveTo>
                        <a:pt x="76" y="321"/>
                      </a:moveTo>
                      <a:cubicBezTo>
                        <a:pt x="124" y="321"/>
                        <a:pt x="124" y="321"/>
                        <a:pt x="124" y="321"/>
                      </a:cubicBezTo>
                      <a:cubicBezTo>
                        <a:pt x="130" y="342"/>
                        <a:pt x="137" y="361"/>
                        <a:pt x="146" y="377"/>
                      </a:cubicBezTo>
                      <a:cubicBezTo>
                        <a:pt x="118" y="365"/>
                        <a:pt x="94" y="345"/>
                        <a:pt x="76" y="321"/>
                      </a:cubicBezTo>
                      <a:close/>
                      <a:moveTo>
                        <a:pt x="285" y="377"/>
                      </a:moveTo>
                      <a:cubicBezTo>
                        <a:pt x="294" y="361"/>
                        <a:pt x="301" y="342"/>
                        <a:pt x="307" y="321"/>
                      </a:cubicBezTo>
                      <a:cubicBezTo>
                        <a:pt x="355" y="321"/>
                        <a:pt x="355" y="321"/>
                        <a:pt x="355" y="321"/>
                      </a:cubicBezTo>
                      <a:cubicBezTo>
                        <a:pt x="337" y="345"/>
                        <a:pt x="313" y="365"/>
                        <a:pt x="285" y="377"/>
                      </a:cubicBezTo>
                      <a:close/>
                      <a:moveTo>
                        <a:pt x="355" y="109"/>
                      </a:moveTo>
                      <a:cubicBezTo>
                        <a:pt x="307" y="109"/>
                        <a:pt x="307" y="109"/>
                        <a:pt x="307" y="109"/>
                      </a:cubicBezTo>
                      <a:cubicBezTo>
                        <a:pt x="301" y="89"/>
                        <a:pt x="294" y="70"/>
                        <a:pt x="285" y="54"/>
                      </a:cubicBezTo>
                      <a:cubicBezTo>
                        <a:pt x="313" y="66"/>
                        <a:pt x="337" y="85"/>
                        <a:pt x="355" y="109"/>
                      </a:cubicBezTo>
                      <a:close/>
                      <a:moveTo>
                        <a:pt x="146" y="54"/>
                      </a:moveTo>
                      <a:cubicBezTo>
                        <a:pt x="137" y="70"/>
                        <a:pt x="130" y="89"/>
                        <a:pt x="124" y="109"/>
                      </a:cubicBezTo>
                      <a:cubicBezTo>
                        <a:pt x="76" y="109"/>
                        <a:pt x="76" y="109"/>
                        <a:pt x="76" y="109"/>
                      </a:cubicBezTo>
                      <a:cubicBezTo>
                        <a:pt x="94" y="85"/>
                        <a:pt x="118" y="66"/>
                        <a:pt x="146"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cxnSp>
              <p:nvCxnSpPr>
                <p:cNvPr id="22" name="Elbow Connector 21"/>
                <p:cNvCxnSpPr>
                  <a:stCxn id="19" idx="1"/>
                  <a:endCxn id="21" idx="3"/>
                </p:cNvCxnSpPr>
                <p:nvPr/>
              </p:nvCxnSpPr>
              <p:spPr>
                <a:xfrm rot="10800000">
                  <a:off x="4338021" y="1421195"/>
                  <a:ext cx="498647" cy="162330"/>
                </a:xfrm>
                <a:prstGeom prst="bentConnector3">
                  <a:avLst>
                    <a:gd name="adj1" fmla="val 54585"/>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grpSp>
              <p:nvGrpSpPr>
                <p:cNvPr id="23" name="Group 22"/>
                <p:cNvGrpSpPr/>
                <p:nvPr/>
              </p:nvGrpSpPr>
              <p:grpSpPr>
                <a:xfrm>
                  <a:off x="7888552" y="1329450"/>
                  <a:ext cx="365875" cy="365876"/>
                  <a:chOff x="7781289" y="1855041"/>
                  <a:chExt cx="563615" cy="563615"/>
                </a:xfrm>
                <a:grpFill/>
              </p:grpSpPr>
              <p:sp>
                <p:nvSpPr>
                  <p:cNvPr id="37" name="Oval 36"/>
                  <p:cNvSpPr/>
                  <p:nvPr/>
                </p:nvSpPr>
                <p:spPr>
                  <a:xfrm>
                    <a:off x="7781289" y="1855041"/>
                    <a:ext cx="563615" cy="5636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grpSp>
                <p:nvGrpSpPr>
                  <p:cNvPr id="38" name="Group 37"/>
                  <p:cNvGrpSpPr/>
                  <p:nvPr/>
                </p:nvGrpSpPr>
                <p:grpSpPr>
                  <a:xfrm>
                    <a:off x="7904157" y="2010737"/>
                    <a:ext cx="365859" cy="221431"/>
                    <a:chOff x="7931710" y="6085982"/>
                    <a:chExt cx="548782" cy="332142"/>
                  </a:xfrm>
                  <a:grpFill/>
                </p:grpSpPr>
                <p:sp>
                  <p:nvSpPr>
                    <p:cNvPr id="39" name="Freeform 681"/>
                    <p:cNvSpPr>
                      <a:spLocks/>
                    </p:cNvSpPr>
                    <p:nvPr/>
                  </p:nvSpPr>
                  <p:spPr bwMode="auto">
                    <a:xfrm>
                      <a:off x="8123843" y="6392027"/>
                      <a:ext cx="356649" cy="26097"/>
                    </a:xfrm>
                    <a:custGeom>
                      <a:avLst/>
                      <a:gdLst>
                        <a:gd name="T0" fmla="*/ 189 w 191"/>
                        <a:gd name="T1" fmla="*/ 14 h 14"/>
                        <a:gd name="T2" fmla="*/ 3 w 191"/>
                        <a:gd name="T3" fmla="*/ 14 h 14"/>
                        <a:gd name="T4" fmla="*/ 0 w 191"/>
                        <a:gd name="T5" fmla="*/ 11 h 14"/>
                        <a:gd name="T6" fmla="*/ 0 w 191"/>
                        <a:gd name="T7" fmla="*/ 1 h 14"/>
                        <a:gd name="T8" fmla="*/ 1 w 191"/>
                        <a:gd name="T9" fmla="*/ 0 h 14"/>
                        <a:gd name="T10" fmla="*/ 191 w 191"/>
                        <a:gd name="T11" fmla="*/ 0 h 14"/>
                        <a:gd name="T12" fmla="*/ 191 w 191"/>
                        <a:gd name="T13" fmla="*/ 1 h 14"/>
                        <a:gd name="T14" fmla="*/ 191 w 191"/>
                        <a:gd name="T15" fmla="*/ 11 h 14"/>
                        <a:gd name="T16" fmla="*/ 189 w 19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4">
                          <a:moveTo>
                            <a:pt x="189" y="14"/>
                          </a:moveTo>
                          <a:cubicBezTo>
                            <a:pt x="3" y="14"/>
                            <a:pt x="3" y="14"/>
                            <a:pt x="3" y="14"/>
                          </a:cubicBezTo>
                          <a:cubicBezTo>
                            <a:pt x="2" y="14"/>
                            <a:pt x="0" y="13"/>
                            <a:pt x="0" y="11"/>
                          </a:cubicBezTo>
                          <a:cubicBezTo>
                            <a:pt x="0" y="1"/>
                            <a:pt x="0" y="1"/>
                            <a:pt x="0" y="1"/>
                          </a:cubicBezTo>
                          <a:cubicBezTo>
                            <a:pt x="1" y="0"/>
                            <a:pt x="1" y="0"/>
                            <a:pt x="1" y="0"/>
                          </a:cubicBezTo>
                          <a:cubicBezTo>
                            <a:pt x="191" y="0"/>
                            <a:pt x="191" y="0"/>
                            <a:pt x="191" y="0"/>
                          </a:cubicBezTo>
                          <a:cubicBezTo>
                            <a:pt x="191" y="1"/>
                            <a:pt x="191" y="1"/>
                            <a:pt x="191" y="1"/>
                          </a:cubicBezTo>
                          <a:cubicBezTo>
                            <a:pt x="191" y="11"/>
                            <a:pt x="191" y="11"/>
                            <a:pt x="191" y="11"/>
                          </a:cubicBezTo>
                          <a:cubicBezTo>
                            <a:pt x="191" y="13"/>
                            <a:pt x="190" y="14"/>
                            <a:pt x="189" y="14"/>
                          </a:cubicBezTo>
                        </a:path>
                      </a:pathLst>
                    </a:custGeom>
                    <a:grpFill/>
                    <a:ln w="317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0" name="Freeform 682"/>
                    <p:cNvSpPr>
                      <a:spLocks/>
                    </p:cNvSpPr>
                    <p:nvPr/>
                  </p:nvSpPr>
                  <p:spPr bwMode="auto">
                    <a:xfrm>
                      <a:off x="8254338" y="6324814"/>
                      <a:ext cx="97268" cy="37957"/>
                    </a:xfrm>
                    <a:custGeom>
                      <a:avLst/>
                      <a:gdLst>
                        <a:gd name="T0" fmla="*/ 121 w 123"/>
                        <a:gd name="T1" fmla="*/ 48 h 48"/>
                        <a:gd name="T2" fmla="*/ 3 w 123"/>
                        <a:gd name="T3" fmla="*/ 48 h 48"/>
                        <a:gd name="T4" fmla="*/ 0 w 123"/>
                        <a:gd name="T5" fmla="*/ 48 h 48"/>
                        <a:gd name="T6" fmla="*/ 0 w 123"/>
                        <a:gd name="T7" fmla="*/ 0 h 48"/>
                        <a:gd name="T8" fmla="*/ 3 w 123"/>
                        <a:gd name="T9" fmla="*/ 0 h 48"/>
                        <a:gd name="T10" fmla="*/ 121 w 123"/>
                        <a:gd name="T11" fmla="*/ 0 h 48"/>
                        <a:gd name="T12" fmla="*/ 123 w 123"/>
                        <a:gd name="T13" fmla="*/ 0 h 48"/>
                        <a:gd name="T14" fmla="*/ 123 w 123"/>
                        <a:gd name="T15" fmla="*/ 48 h 48"/>
                        <a:gd name="T16" fmla="*/ 121 w 123"/>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8">
                          <a:moveTo>
                            <a:pt x="121" y="48"/>
                          </a:moveTo>
                          <a:lnTo>
                            <a:pt x="3" y="48"/>
                          </a:lnTo>
                          <a:lnTo>
                            <a:pt x="0" y="48"/>
                          </a:lnTo>
                          <a:lnTo>
                            <a:pt x="0" y="0"/>
                          </a:lnTo>
                          <a:lnTo>
                            <a:pt x="3" y="0"/>
                          </a:lnTo>
                          <a:lnTo>
                            <a:pt x="121" y="0"/>
                          </a:lnTo>
                          <a:lnTo>
                            <a:pt x="123" y="0"/>
                          </a:lnTo>
                          <a:lnTo>
                            <a:pt x="123" y="48"/>
                          </a:lnTo>
                          <a:lnTo>
                            <a:pt x="121" y="48"/>
                          </a:lnTo>
                          <a:close/>
                        </a:path>
                      </a:pathLst>
                    </a:custGeom>
                    <a:grpFill/>
                    <a:ln w="317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1" name="Freeform 683"/>
                    <p:cNvSpPr>
                      <a:spLocks/>
                    </p:cNvSpPr>
                    <p:nvPr/>
                  </p:nvSpPr>
                  <p:spPr bwMode="auto">
                    <a:xfrm>
                      <a:off x="8254329" y="6324814"/>
                      <a:ext cx="97268" cy="37957"/>
                    </a:xfrm>
                    <a:custGeom>
                      <a:avLst/>
                      <a:gdLst>
                        <a:gd name="T0" fmla="*/ 121 w 123"/>
                        <a:gd name="T1" fmla="*/ 48 h 48"/>
                        <a:gd name="T2" fmla="*/ 3 w 123"/>
                        <a:gd name="T3" fmla="*/ 48 h 48"/>
                        <a:gd name="T4" fmla="*/ 0 w 123"/>
                        <a:gd name="T5" fmla="*/ 48 h 48"/>
                        <a:gd name="T6" fmla="*/ 0 w 123"/>
                        <a:gd name="T7" fmla="*/ 0 h 48"/>
                        <a:gd name="T8" fmla="*/ 3 w 123"/>
                        <a:gd name="T9" fmla="*/ 0 h 48"/>
                        <a:gd name="T10" fmla="*/ 121 w 123"/>
                        <a:gd name="T11" fmla="*/ 0 h 48"/>
                        <a:gd name="T12" fmla="*/ 123 w 123"/>
                        <a:gd name="T13" fmla="*/ 0 h 48"/>
                        <a:gd name="T14" fmla="*/ 123 w 123"/>
                        <a:gd name="T15" fmla="*/ 48 h 48"/>
                        <a:gd name="T16" fmla="*/ 121 w 123"/>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8">
                          <a:moveTo>
                            <a:pt x="121" y="48"/>
                          </a:moveTo>
                          <a:lnTo>
                            <a:pt x="3" y="48"/>
                          </a:lnTo>
                          <a:lnTo>
                            <a:pt x="0" y="48"/>
                          </a:lnTo>
                          <a:lnTo>
                            <a:pt x="0" y="0"/>
                          </a:lnTo>
                          <a:lnTo>
                            <a:pt x="3" y="0"/>
                          </a:lnTo>
                          <a:lnTo>
                            <a:pt x="121" y="0"/>
                          </a:lnTo>
                          <a:lnTo>
                            <a:pt x="123" y="0"/>
                          </a:lnTo>
                          <a:lnTo>
                            <a:pt x="123" y="48"/>
                          </a:lnTo>
                          <a:lnTo>
                            <a:pt x="121" y="48"/>
                          </a:ln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2" name="Freeform 685"/>
                    <p:cNvSpPr>
                      <a:spLocks/>
                    </p:cNvSpPr>
                    <p:nvPr/>
                  </p:nvSpPr>
                  <p:spPr bwMode="auto">
                    <a:xfrm>
                      <a:off x="7981512" y="6138194"/>
                      <a:ext cx="65635" cy="26097"/>
                    </a:xfrm>
                    <a:custGeom>
                      <a:avLst/>
                      <a:gdLst>
                        <a:gd name="T0" fmla="*/ 34 w 35"/>
                        <a:gd name="T1" fmla="*/ 14 h 14"/>
                        <a:gd name="T2" fmla="*/ 1 w 35"/>
                        <a:gd name="T3" fmla="*/ 14 h 14"/>
                        <a:gd name="T4" fmla="*/ 0 w 35"/>
                        <a:gd name="T5" fmla="*/ 13 h 14"/>
                        <a:gd name="T6" fmla="*/ 0 w 35"/>
                        <a:gd name="T7" fmla="*/ 1 h 14"/>
                        <a:gd name="T8" fmla="*/ 1 w 35"/>
                        <a:gd name="T9" fmla="*/ 0 h 14"/>
                        <a:gd name="T10" fmla="*/ 34 w 35"/>
                        <a:gd name="T11" fmla="*/ 0 h 14"/>
                        <a:gd name="T12" fmla="*/ 35 w 35"/>
                        <a:gd name="T13" fmla="*/ 1 h 14"/>
                        <a:gd name="T14" fmla="*/ 35 w 35"/>
                        <a:gd name="T15" fmla="*/ 13 h 14"/>
                        <a:gd name="T16" fmla="*/ 34 w 3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4">
                          <a:moveTo>
                            <a:pt x="34" y="14"/>
                          </a:moveTo>
                          <a:cubicBezTo>
                            <a:pt x="1" y="14"/>
                            <a:pt x="1" y="14"/>
                            <a:pt x="1" y="14"/>
                          </a:cubicBezTo>
                          <a:cubicBezTo>
                            <a:pt x="1" y="14"/>
                            <a:pt x="0" y="13"/>
                            <a:pt x="0" y="13"/>
                          </a:cubicBezTo>
                          <a:cubicBezTo>
                            <a:pt x="0" y="1"/>
                            <a:pt x="0" y="1"/>
                            <a:pt x="0" y="1"/>
                          </a:cubicBezTo>
                          <a:cubicBezTo>
                            <a:pt x="0" y="0"/>
                            <a:pt x="1" y="0"/>
                            <a:pt x="1" y="0"/>
                          </a:cubicBezTo>
                          <a:cubicBezTo>
                            <a:pt x="34" y="0"/>
                            <a:pt x="34" y="0"/>
                            <a:pt x="34" y="0"/>
                          </a:cubicBezTo>
                          <a:cubicBezTo>
                            <a:pt x="35" y="0"/>
                            <a:pt x="35" y="0"/>
                            <a:pt x="35" y="1"/>
                          </a:cubicBezTo>
                          <a:cubicBezTo>
                            <a:pt x="35" y="13"/>
                            <a:pt x="35" y="13"/>
                            <a:pt x="35" y="13"/>
                          </a:cubicBezTo>
                          <a:cubicBezTo>
                            <a:pt x="35" y="13"/>
                            <a:pt x="35" y="14"/>
                            <a:pt x="34" y="14"/>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3" name="Freeform 686"/>
                    <p:cNvSpPr>
                      <a:spLocks/>
                    </p:cNvSpPr>
                    <p:nvPr/>
                  </p:nvSpPr>
                  <p:spPr bwMode="auto">
                    <a:xfrm>
                      <a:off x="7981535" y="6180898"/>
                      <a:ext cx="65635" cy="26887"/>
                    </a:xfrm>
                    <a:custGeom>
                      <a:avLst/>
                      <a:gdLst>
                        <a:gd name="T0" fmla="*/ 34 w 35"/>
                        <a:gd name="T1" fmla="*/ 14 h 14"/>
                        <a:gd name="T2" fmla="*/ 1 w 35"/>
                        <a:gd name="T3" fmla="*/ 14 h 14"/>
                        <a:gd name="T4" fmla="*/ 0 w 35"/>
                        <a:gd name="T5" fmla="*/ 13 h 14"/>
                        <a:gd name="T6" fmla="*/ 0 w 35"/>
                        <a:gd name="T7" fmla="*/ 1 h 14"/>
                        <a:gd name="T8" fmla="*/ 1 w 35"/>
                        <a:gd name="T9" fmla="*/ 0 h 14"/>
                        <a:gd name="T10" fmla="*/ 34 w 35"/>
                        <a:gd name="T11" fmla="*/ 0 h 14"/>
                        <a:gd name="T12" fmla="*/ 35 w 35"/>
                        <a:gd name="T13" fmla="*/ 1 h 14"/>
                        <a:gd name="T14" fmla="*/ 35 w 35"/>
                        <a:gd name="T15" fmla="*/ 13 h 14"/>
                        <a:gd name="T16" fmla="*/ 34 w 3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4">
                          <a:moveTo>
                            <a:pt x="34" y="14"/>
                          </a:moveTo>
                          <a:cubicBezTo>
                            <a:pt x="1" y="14"/>
                            <a:pt x="1" y="14"/>
                            <a:pt x="1" y="14"/>
                          </a:cubicBezTo>
                          <a:cubicBezTo>
                            <a:pt x="1" y="14"/>
                            <a:pt x="0" y="13"/>
                            <a:pt x="0" y="13"/>
                          </a:cubicBezTo>
                          <a:cubicBezTo>
                            <a:pt x="0" y="1"/>
                            <a:pt x="0" y="1"/>
                            <a:pt x="0" y="1"/>
                          </a:cubicBezTo>
                          <a:cubicBezTo>
                            <a:pt x="0" y="0"/>
                            <a:pt x="1" y="0"/>
                            <a:pt x="1" y="0"/>
                          </a:cubicBezTo>
                          <a:cubicBezTo>
                            <a:pt x="34" y="0"/>
                            <a:pt x="34" y="0"/>
                            <a:pt x="34" y="0"/>
                          </a:cubicBezTo>
                          <a:cubicBezTo>
                            <a:pt x="35" y="0"/>
                            <a:pt x="35" y="0"/>
                            <a:pt x="35" y="1"/>
                          </a:cubicBezTo>
                          <a:cubicBezTo>
                            <a:pt x="35" y="13"/>
                            <a:pt x="35" y="13"/>
                            <a:pt x="35" y="13"/>
                          </a:cubicBezTo>
                          <a:cubicBezTo>
                            <a:pt x="35" y="13"/>
                            <a:pt x="35" y="14"/>
                            <a:pt x="34" y="14"/>
                          </a:cubicBezTo>
                        </a:path>
                      </a:pathLst>
                    </a:custGeom>
                    <a:grpFill/>
                    <a:ln w="3175">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4" name="Freeform 687"/>
                    <p:cNvSpPr>
                      <a:spLocks noEditPoints="1"/>
                    </p:cNvSpPr>
                    <p:nvPr/>
                  </p:nvSpPr>
                  <p:spPr bwMode="auto">
                    <a:xfrm>
                      <a:off x="7931710" y="6085982"/>
                      <a:ext cx="167649" cy="332134"/>
                    </a:xfrm>
                    <a:custGeom>
                      <a:avLst/>
                      <a:gdLst>
                        <a:gd name="T0" fmla="*/ 88 w 90"/>
                        <a:gd name="T1" fmla="*/ 0 h 178"/>
                        <a:gd name="T2" fmla="*/ 2 w 90"/>
                        <a:gd name="T3" fmla="*/ 0 h 178"/>
                        <a:gd name="T4" fmla="*/ 0 w 90"/>
                        <a:gd name="T5" fmla="*/ 2 h 178"/>
                        <a:gd name="T6" fmla="*/ 0 w 90"/>
                        <a:gd name="T7" fmla="*/ 176 h 178"/>
                        <a:gd name="T8" fmla="*/ 2 w 90"/>
                        <a:gd name="T9" fmla="*/ 178 h 178"/>
                        <a:gd name="T10" fmla="*/ 88 w 90"/>
                        <a:gd name="T11" fmla="*/ 178 h 178"/>
                        <a:gd name="T12" fmla="*/ 90 w 90"/>
                        <a:gd name="T13" fmla="*/ 176 h 178"/>
                        <a:gd name="T14" fmla="*/ 90 w 90"/>
                        <a:gd name="T15" fmla="*/ 2 h 178"/>
                        <a:gd name="T16" fmla="*/ 88 w 90"/>
                        <a:gd name="T17" fmla="*/ 0 h 178"/>
                        <a:gd name="T18" fmla="*/ 75 w 90"/>
                        <a:gd name="T19" fmla="*/ 164 h 178"/>
                        <a:gd name="T20" fmla="*/ 15 w 90"/>
                        <a:gd name="T21" fmla="*/ 164 h 178"/>
                        <a:gd name="T22" fmla="*/ 14 w 90"/>
                        <a:gd name="T23" fmla="*/ 163 h 178"/>
                        <a:gd name="T24" fmla="*/ 14 w 90"/>
                        <a:gd name="T25" fmla="*/ 15 h 178"/>
                        <a:gd name="T26" fmla="*/ 15 w 90"/>
                        <a:gd name="T27" fmla="*/ 14 h 178"/>
                        <a:gd name="T28" fmla="*/ 75 w 90"/>
                        <a:gd name="T29" fmla="*/ 14 h 178"/>
                        <a:gd name="T30" fmla="*/ 76 w 90"/>
                        <a:gd name="T31" fmla="*/ 15 h 178"/>
                        <a:gd name="T32" fmla="*/ 76 w 90"/>
                        <a:gd name="T33" fmla="*/ 163 h 178"/>
                        <a:gd name="T34" fmla="*/ 75 w 90"/>
                        <a:gd name="T35" fmla="*/ 16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78">
                          <a:moveTo>
                            <a:pt x="88" y="0"/>
                          </a:moveTo>
                          <a:cubicBezTo>
                            <a:pt x="2" y="0"/>
                            <a:pt x="2" y="0"/>
                            <a:pt x="2" y="0"/>
                          </a:cubicBezTo>
                          <a:cubicBezTo>
                            <a:pt x="1" y="0"/>
                            <a:pt x="0" y="1"/>
                            <a:pt x="0" y="2"/>
                          </a:cubicBezTo>
                          <a:cubicBezTo>
                            <a:pt x="0" y="176"/>
                            <a:pt x="0" y="176"/>
                            <a:pt x="0" y="176"/>
                          </a:cubicBezTo>
                          <a:cubicBezTo>
                            <a:pt x="0" y="177"/>
                            <a:pt x="1" y="178"/>
                            <a:pt x="2" y="178"/>
                          </a:cubicBezTo>
                          <a:cubicBezTo>
                            <a:pt x="88" y="178"/>
                            <a:pt x="88" y="178"/>
                            <a:pt x="88" y="178"/>
                          </a:cubicBezTo>
                          <a:cubicBezTo>
                            <a:pt x="89" y="178"/>
                            <a:pt x="90" y="177"/>
                            <a:pt x="90" y="176"/>
                          </a:cubicBezTo>
                          <a:cubicBezTo>
                            <a:pt x="90" y="2"/>
                            <a:pt x="90" y="2"/>
                            <a:pt x="90" y="2"/>
                          </a:cubicBezTo>
                          <a:cubicBezTo>
                            <a:pt x="90" y="1"/>
                            <a:pt x="89" y="0"/>
                            <a:pt x="88" y="0"/>
                          </a:cubicBezTo>
                          <a:moveTo>
                            <a:pt x="75" y="164"/>
                          </a:moveTo>
                          <a:cubicBezTo>
                            <a:pt x="15" y="164"/>
                            <a:pt x="15" y="164"/>
                            <a:pt x="15" y="164"/>
                          </a:cubicBezTo>
                          <a:cubicBezTo>
                            <a:pt x="14" y="164"/>
                            <a:pt x="14" y="164"/>
                            <a:pt x="14" y="163"/>
                          </a:cubicBezTo>
                          <a:cubicBezTo>
                            <a:pt x="14" y="15"/>
                            <a:pt x="14" y="15"/>
                            <a:pt x="14" y="15"/>
                          </a:cubicBezTo>
                          <a:cubicBezTo>
                            <a:pt x="14" y="15"/>
                            <a:pt x="14" y="14"/>
                            <a:pt x="15" y="14"/>
                          </a:cubicBezTo>
                          <a:cubicBezTo>
                            <a:pt x="75" y="14"/>
                            <a:pt x="75" y="14"/>
                            <a:pt x="75" y="14"/>
                          </a:cubicBezTo>
                          <a:cubicBezTo>
                            <a:pt x="75" y="14"/>
                            <a:pt x="76" y="15"/>
                            <a:pt x="76" y="15"/>
                          </a:cubicBezTo>
                          <a:cubicBezTo>
                            <a:pt x="76" y="163"/>
                            <a:pt x="76" y="163"/>
                            <a:pt x="76" y="163"/>
                          </a:cubicBezTo>
                          <a:cubicBezTo>
                            <a:pt x="76" y="164"/>
                            <a:pt x="75" y="164"/>
                            <a:pt x="75" y="164"/>
                          </a:cubicBezTo>
                        </a:path>
                      </a:pathLst>
                    </a:custGeom>
                    <a:grpFill/>
                    <a:ln w="317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45" name="Freeform 684"/>
                    <p:cNvSpPr>
                      <a:spLocks noEditPoints="1"/>
                    </p:cNvSpPr>
                    <p:nvPr/>
                  </p:nvSpPr>
                  <p:spPr bwMode="auto">
                    <a:xfrm>
                      <a:off x="8138893" y="6086000"/>
                      <a:ext cx="328972" cy="218260"/>
                    </a:xfrm>
                    <a:custGeom>
                      <a:avLst/>
                      <a:gdLst>
                        <a:gd name="T0" fmla="*/ 174 w 176"/>
                        <a:gd name="T1" fmla="*/ 0 h 117"/>
                        <a:gd name="T2" fmla="*/ 1 w 176"/>
                        <a:gd name="T3" fmla="*/ 0 h 117"/>
                        <a:gd name="T4" fmla="*/ 0 w 176"/>
                        <a:gd name="T5" fmla="*/ 2 h 117"/>
                        <a:gd name="T6" fmla="*/ 0 w 176"/>
                        <a:gd name="T7" fmla="*/ 116 h 117"/>
                        <a:gd name="T8" fmla="*/ 1 w 176"/>
                        <a:gd name="T9" fmla="*/ 117 h 117"/>
                        <a:gd name="T10" fmla="*/ 174 w 176"/>
                        <a:gd name="T11" fmla="*/ 117 h 117"/>
                        <a:gd name="T12" fmla="*/ 176 w 176"/>
                        <a:gd name="T13" fmla="*/ 116 h 117"/>
                        <a:gd name="T14" fmla="*/ 176 w 176"/>
                        <a:gd name="T15" fmla="*/ 2 h 117"/>
                        <a:gd name="T16" fmla="*/ 174 w 176"/>
                        <a:gd name="T17" fmla="*/ 0 h 117"/>
                        <a:gd name="T18" fmla="*/ 161 w 176"/>
                        <a:gd name="T19" fmla="*/ 103 h 117"/>
                        <a:gd name="T20" fmla="*/ 15 w 176"/>
                        <a:gd name="T21" fmla="*/ 103 h 117"/>
                        <a:gd name="T22" fmla="*/ 14 w 176"/>
                        <a:gd name="T23" fmla="*/ 102 h 117"/>
                        <a:gd name="T24" fmla="*/ 14 w 176"/>
                        <a:gd name="T25" fmla="*/ 15 h 117"/>
                        <a:gd name="T26" fmla="*/ 15 w 176"/>
                        <a:gd name="T27" fmla="*/ 14 h 117"/>
                        <a:gd name="T28" fmla="*/ 161 w 176"/>
                        <a:gd name="T29" fmla="*/ 14 h 117"/>
                        <a:gd name="T30" fmla="*/ 162 w 176"/>
                        <a:gd name="T31" fmla="*/ 15 h 117"/>
                        <a:gd name="T32" fmla="*/ 162 w 176"/>
                        <a:gd name="T33" fmla="*/ 102 h 117"/>
                        <a:gd name="T34" fmla="*/ 161 w 176"/>
                        <a:gd name="T35" fmla="*/ 10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17">
                          <a:moveTo>
                            <a:pt x="174" y="0"/>
                          </a:moveTo>
                          <a:cubicBezTo>
                            <a:pt x="1" y="0"/>
                            <a:pt x="1" y="0"/>
                            <a:pt x="1" y="0"/>
                          </a:cubicBezTo>
                          <a:cubicBezTo>
                            <a:pt x="1" y="0"/>
                            <a:pt x="0" y="1"/>
                            <a:pt x="0" y="2"/>
                          </a:cubicBezTo>
                          <a:cubicBezTo>
                            <a:pt x="0" y="116"/>
                            <a:pt x="0" y="116"/>
                            <a:pt x="0" y="116"/>
                          </a:cubicBezTo>
                          <a:cubicBezTo>
                            <a:pt x="0" y="116"/>
                            <a:pt x="1" y="117"/>
                            <a:pt x="1" y="117"/>
                          </a:cubicBezTo>
                          <a:cubicBezTo>
                            <a:pt x="174" y="117"/>
                            <a:pt x="174" y="117"/>
                            <a:pt x="174" y="117"/>
                          </a:cubicBezTo>
                          <a:cubicBezTo>
                            <a:pt x="175" y="117"/>
                            <a:pt x="176" y="116"/>
                            <a:pt x="176" y="116"/>
                          </a:cubicBezTo>
                          <a:cubicBezTo>
                            <a:pt x="176" y="2"/>
                            <a:pt x="176" y="2"/>
                            <a:pt x="176" y="2"/>
                          </a:cubicBezTo>
                          <a:cubicBezTo>
                            <a:pt x="176" y="1"/>
                            <a:pt x="175" y="0"/>
                            <a:pt x="174" y="0"/>
                          </a:cubicBezTo>
                          <a:moveTo>
                            <a:pt x="161" y="103"/>
                          </a:moveTo>
                          <a:cubicBezTo>
                            <a:pt x="15" y="103"/>
                            <a:pt x="15" y="103"/>
                            <a:pt x="15" y="103"/>
                          </a:cubicBezTo>
                          <a:cubicBezTo>
                            <a:pt x="15" y="103"/>
                            <a:pt x="14" y="103"/>
                            <a:pt x="14" y="102"/>
                          </a:cubicBezTo>
                          <a:cubicBezTo>
                            <a:pt x="14" y="15"/>
                            <a:pt x="14" y="15"/>
                            <a:pt x="14" y="15"/>
                          </a:cubicBezTo>
                          <a:cubicBezTo>
                            <a:pt x="14" y="15"/>
                            <a:pt x="15" y="14"/>
                            <a:pt x="15" y="14"/>
                          </a:cubicBezTo>
                          <a:cubicBezTo>
                            <a:pt x="161" y="14"/>
                            <a:pt x="161" y="14"/>
                            <a:pt x="161" y="14"/>
                          </a:cubicBezTo>
                          <a:cubicBezTo>
                            <a:pt x="161" y="14"/>
                            <a:pt x="162" y="15"/>
                            <a:pt x="162" y="15"/>
                          </a:cubicBezTo>
                          <a:cubicBezTo>
                            <a:pt x="162" y="102"/>
                            <a:pt x="162" y="102"/>
                            <a:pt x="162" y="102"/>
                          </a:cubicBezTo>
                          <a:cubicBezTo>
                            <a:pt x="162" y="103"/>
                            <a:pt x="161" y="103"/>
                            <a:pt x="161" y="103"/>
                          </a:cubicBezTo>
                        </a:path>
                      </a:pathLst>
                    </a:custGeom>
                    <a:grpFill/>
                    <a:ln w="317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grpSp>
            </p:grpSp>
            <p:sp>
              <p:nvSpPr>
                <p:cNvPr id="24" name="Oval 23"/>
                <p:cNvSpPr/>
                <p:nvPr/>
              </p:nvSpPr>
              <p:spPr>
                <a:xfrm>
                  <a:off x="7904095" y="1817641"/>
                  <a:ext cx="365876" cy="365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grpSp>
              <p:nvGrpSpPr>
                <p:cNvPr id="25" name="Group 24"/>
                <p:cNvGrpSpPr/>
                <p:nvPr/>
              </p:nvGrpSpPr>
              <p:grpSpPr>
                <a:xfrm>
                  <a:off x="7984273" y="1905997"/>
                  <a:ext cx="205525" cy="189166"/>
                  <a:chOff x="3188497" y="1552338"/>
                  <a:chExt cx="476851" cy="438895"/>
                </a:xfrm>
                <a:grpFill/>
              </p:grpSpPr>
              <p:sp>
                <p:nvSpPr>
                  <p:cNvPr id="34" name="Freeform 147"/>
                  <p:cNvSpPr>
                    <a:spLocks noEditPoints="1"/>
                  </p:cNvSpPr>
                  <p:nvPr/>
                </p:nvSpPr>
                <p:spPr bwMode="auto">
                  <a:xfrm>
                    <a:off x="3207471" y="1552338"/>
                    <a:ext cx="438893" cy="297340"/>
                  </a:xfrm>
                  <a:custGeom>
                    <a:avLst/>
                    <a:gdLst>
                      <a:gd name="T0" fmla="*/ 233 w 235"/>
                      <a:gd name="T1" fmla="*/ 159 h 159"/>
                      <a:gd name="T2" fmla="*/ 2 w 235"/>
                      <a:gd name="T3" fmla="*/ 159 h 159"/>
                      <a:gd name="T4" fmla="*/ 0 w 235"/>
                      <a:gd name="T5" fmla="*/ 157 h 159"/>
                      <a:gd name="T6" fmla="*/ 0 w 235"/>
                      <a:gd name="T7" fmla="*/ 2 h 159"/>
                      <a:gd name="T8" fmla="*/ 2 w 235"/>
                      <a:gd name="T9" fmla="*/ 0 h 159"/>
                      <a:gd name="T10" fmla="*/ 233 w 235"/>
                      <a:gd name="T11" fmla="*/ 0 h 159"/>
                      <a:gd name="T12" fmla="*/ 235 w 235"/>
                      <a:gd name="T13" fmla="*/ 2 h 159"/>
                      <a:gd name="T14" fmla="*/ 235 w 235"/>
                      <a:gd name="T15" fmla="*/ 157 h 159"/>
                      <a:gd name="T16" fmla="*/ 233 w 235"/>
                      <a:gd name="T17" fmla="*/ 159 h 159"/>
                      <a:gd name="T18" fmla="*/ 15 w 235"/>
                      <a:gd name="T19" fmla="*/ 145 h 159"/>
                      <a:gd name="T20" fmla="*/ 220 w 235"/>
                      <a:gd name="T21" fmla="*/ 145 h 159"/>
                      <a:gd name="T22" fmla="*/ 221 w 235"/>
                      <a:gd name="T23" fmla="*/ 144 h 159"/>
                      <a:gd name="T24" fmla="*/ 221 w 235"/>
                      <a:gd name="T25" fmla="*/ 15 h 159"/>
                      <a:gd name="T26" fmla="*/ 220 w 235"/>
                      <a:gd name="T27" fmla="*/ 14 h 159"/>
                      <a:gd name="T28" fmla="*/ 15 w 235"/>
                      <a:gd name="T29" fmla="*/ 14 h 159"/>
                      <a:gd name="T30" fmla="*/ 14 w 235"/>
                      <a:gd name="T31" fmla="*/ 15 h 159"/>
                      <a:gd name="T32" fmla="*/ 14 w 235"/>
                      <a:gd name="T33" fmla="*/ 144 h 159"/>
                      <a:gd name="T34" fmla="*/ 15 w 235"/>
                      <a:gd name="T35"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159">
                        <a:moveTo>
                          <a:pt x="233" y="159"/>
                        </a:moveTo>
                        <a:cubicBezTo>
                          <a:pt x="2" y="159"/>
                          <a:pt x="2" y="159"/>
                          <a:pt x="2" y="159"/>
                        </a:cubicBezTo>
                        <a:cubicBezTo>
                          <a:pt x="1" y="159"/>
                          <a:pt x="0" y="158"/>
                          <a:pt x="0" y="157"/>
                        </a:cubicBezTo>
                        <a:cubicBezTo>
                          <a:pt x="0" y="2"/>
                          <a:pt x="0" y="2"/>
                          <a:pt x="0" y="2"/>
                        </a:cubicBezTo>
                        <a:cubicBezTo>
                          <a:pt x="0" y="1"/>
                          <a:pt x="1" y="0"/>
                          <a:pt x="2" y="0"/>
                        </a:cubicBezTo>
                        <a:cubicBezTo>
                          <a:pt x="233" y="0"/>
                          <a:pt x="233" y="0"/>
                          <a:pt x="233" y="0"/>
                        </a:cubicBezTo>
                        <a:cubicBezTo>
                          <a:pt x="234" y="0"/>
                          <a:pt x="235" y="1"/>
                          <a:pt x="235" y="2"/>
                        </a:cubicBezTo>
                        <a:cubicBezTo>
                          <a:pt x="235" y="157"/>
                          <a:pt x="235" y="157"/>
                          <a:pt x="235" y="157"/>
                        </a:cubicBezTo>
                        <a:cubicBezTo>
                          <a:pt x="235" y="158"/>
                          <a:pt x="234" y="159"/>
                          <a:pt x="233" y="159"/>
                        </a:cubicBezTo>
                        <a:moveTo>
                          <a:pt x="15" y="145"/>
                        </a:moveTo>
                        <a:cubicBezTo>
                          <a:pt x="220" y="145"/>
                          <a:pt x="220" y="145"/>
                          <a:pt x="220" y="145"/>
                        </a:cubicBezTo>
                        <a:cubicBezTo>
                          <a:pt x="221" y="145"/>
                          <a:pt x="221" y="145"/>
                          <a:pt x="221" y="144"/>
                        </a:cubicBezTo>
                        <a:cubicBezTo>
                          <a:pt x="221" y="15"/>
                          <a:pt x="221" y="15"/>
                          <a:pt x="221" y="15"/>
                        </a:cubicBezTo>
                        <a:cubicBezTo>
                          <a:pt x="221" y="14"/>
                          <a:pt x="221" y="14"/>
                          <a:pt x="220" y="14"/>
                        </a:cubicBezTo>
                        <a:cubicBezTo>
                          <a:pt x="15" y="14"/>
                          <a:pt x="15" y="14"/>
                          <a:pt x="15" y="14"/>
                        </a:cubicBezTo>
                        <a:cubicBezTo>
                          <a:pt x="14" y="14"/>
                          <a:pt x="14" y="14"/>
                          <a:pt x="14" y="15"/>
                        </a:cubicBezTo>
                        <a:cubicBezTo>
                          <a:pt x="14" y="144"/>
                          <a:pt x="14" y="144"/>
                          <a:pt x="14" y="144"/>
                        </a:cubicBezTo>
                        <a:cubicBezTo>
                          <a:pt x="14" y="145"/>
                          <a:pt x="14" y="145"/>
                          <a:pt x="15" y="145"/>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35" name="Freeform 148"/>
                  <p:cNvSpPr>
                    <a:spLocks/>
                  </p:cNvSpPr>
                  <p:nvPr/>
                </p:nvSpPr>
                <p:spPr bwMode="auto">
                  <a:xfrm>
                    <a:off x="3362467" y="1875775"/>
                    <a:ext cx="128899" cy="49821"/>
                  </a:xfrm>
                  <a:custGeom>
                    <a:avLst/>
                    <a:gdLst>
                      <a:gd name="T0" fmla="*/ 68 w 69"/>
                      <a:gd name="T1" fmla="*/ 27 h 27"/>
                      <a:gd name="T2" fmla="*/ 1 w 69"/>
                      <a:gd name="T3" fmla="*/ 27 h 27"/>
                      <a:gd name="T4" fmla="*/ 0 w 69"/>
                      <a:gd name="T5" fmla="*/ 26 h 27"/>
                      <a:gd name="T6" fmla="*/ 0 w 69"/>
                      <a:gd name="T7" fmla="*/ 1 h 27"/>
                      <a:gd name="T8" fmla="*/ 1 w 69"/>
                      <a:gd name="T9" fmla="*/ 0 h 27"/>
                      <a:gd name="T10" fmla="*/ 68 w 69"/>
                      <a:gd name="T11" fmla="*/ 0 h 27"/>
                      <a:gd name="T12" fmla="*/ 69 w 69"/>
                      <a:gd name="T13" fmla="*/ 1 h 27"/>
                      <a:gd name="T14" fmla="*/ 69 w 69"/>
                      <a:gd name="T15" fmla="*/ 26 h 27"/>
                      <a:gd name="T16" fmla="*/ 68 w 69"/>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7">
                        <a:moveTo>
                          <a:pt x="68" y="27"/>
                        </a:moveTo>
                        <a:cubicBezTo>
                          <a:pt x="1" y="27"/>
                          <a:pt x="1" y="27"/>
                          <a:pt x="1" y="27"/>
                        </a:cubicBezTo>
                        <a:cubicBezTo>
                          <a:pt x="0" y="27"/>
                          <a:pt x="0" y="27"/>
                          <a:pt x="0" y="26"/>
                        </a:cubicBezTo>
                        <a:cubicBezTo>
                          <a:pt x="0" y="1"/>
                          <a:pt x="0" y="1"/>
                          <a:pt x="0" y="1"/>
                        </a:cubicBezTo>
                        <a:cubicBezTo>
                          <a:pt x="0" y="0"/>
                          <a:pt x="0" y="0"/>
                          <a:pt x="1" y="0"/>
                        </a:cubicBezTo>
                        <a:cubicBezTo>
                          <a:pt x="68" y="0"/>
                          <a:pt x="68" y="0"/>
                          <a:pt x="68" y="0"/>
                        </a:cubicBezTo>
                        <a:cubicBezTo>
                          <a:pt x="69" y="0"/>
                          <a:pt x="69" y="0"/>
                          <a:pt x="69" y="1"/>
                        </a:cubicBezTo>
                        <a:cubicBezTo>
                          <a:pt x="69" y="26"/>
                          <a:pt x="69" y="26"/>
                          <a:pt x="69" y="26"/>
                        </a:cubicBezTo>
                        <a:cubicBezTo>
                          <a:pt x="69" y="27"/>
                          <a:pt x="69" y="27"/>
                          <a:pt x="68" y="27"/>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36" name="Freeform 149"/>
                  <p:cNvSpPr>
                    <a:spLocks/>
                  </p:cNvSpPr>
                  <p:nvPr/>
                </p:nvSpPr>
                <p:spPr bwMode="auto">
                  <a:xfrm>
                    <a:off x="3188497" y="1965136"/>
                    <a:ext cx="476851" cy="26097"/>
                  </a:xfrm>
                  <a:custGeom>
                    <a:avLst/>
                    <a:gdLst>
                      <a:gd name="T0" fmla="*/ 252 w 255"/>
                      <a:gd name="T1" fmla="*/ 14 h 14"/>
                      <a:gd name="T2" fmla="*/ 3 w 255"/>
                      <a:gd name="T3" fmla="*/ 14 h 14"/>
                      <a:gd name="T4" fmla="*/ 0 w 255"/>
                      <a:gd name="T5" fmla="*/ 10 h 14"/>
                      <a:gd name="T6" fmla="*/ 0 w 255"/>
                      <a:gd name="T7" fmla="*/ 1 h 14"/>
                      <a:gd name="T8" fmla="*/ 1 w 255"/>
                      <a:gd name="T9" fmla="*/ 0 h 14"/>
                      <a:gd name="T10" fmla="*/ 255 w 255"/>
                      <a:gd name="T11" fmla="*/ 0 h 14"/>
                      <a:gd name="T12" fmla="*/ 255 w 255"/>
                      <a:gd name="T13" fmla="*/ 1 h 14"/>
                      <a:gd name="T14" fmla="*/ 255 w 255"/>
                      <a:gd name="T15" fmla="*/ 10 h 14"/>
                      <a:gd name="T16" fmla="*/ 252 w 25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14">
                        <a:moveTo>
                          <a:pt x="252" y="14"/>
                        </a:moveTo>
                        <a:cubicBezTo>
                          <a:pt x="3" y="14"/>
                          <a:pt x="3" y="14"/>
                          <a:pt x="3" y="14"/>
                        </a:cubicBezTo>
                        <a:cubicBezTo>
                          <a:pt x="1" y="14"/>
                          <a:pt x="0" y="12"/>
                          <a:pt x="0" y="10"/>
                        </a:cubicBezTo>
                        <a:cubicBezTo>
                          <a:pt x="0" y="1"/>
                          <a:pt x="0" y="1"/>
                          <a:pt x="0" y="1"/>
                        </a:cubicBezTo>
                        <a:cubicBezTo>
                          <a:pt x="0" y="0"/>
                          <a:pt x="0" y="0"/>
                          <a:pt x="1" y="0"/>
                        </a:cubicBezTo>
                        <a:cubicBezTo>
                          <a:pt x="255" y="0"/>
                          <a:pt x="255" y="0"/>
                          <a:pt x="255" y="0"/>
                        </a:cubicBezTo>
                        <a:cubicBezTo>
                          <a:pt x="255" y="0"/>
                          <a:pt x="255" y="0"/>
                          <a:pt x="255" y="1"/>
                        </a:cubicBezTo>
                        <a:cubicBezTo>
                          <a:pt x="255" y="10"/>
                          <a:pt x="255" y="10"/>
                          <a:pt x="255" y="10"/>
                        </a:cubicBezTo>
                        <a:cubicBezTo>
                          <a:pt x="255" y="12"/>
                          <a:pt x="254" y="14"/>
                          <a:pt x="252" y="14"/>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grpSp>
            <p:sp>
              <p:nvSpPr>
                <p:cNvPr id="26" name="Freeform 16"/>
                <p:cNvSpPr>
                  <a:spLocks noEditPoints="1"/>
                </p:cNvSpPr>
                <p:nvPr/>
              </p:nvSpPr>
              <p:spPr bwMode="auto">
                <a:xfrm>
                  <a:off x="7695664" y="1438484"/>
                  <a:ext cx="127757" cy="127757"/>
                </a:xfrm>
                <a:custGeom>
                  <a:avLst/>
                  <a:gdLst>
                    <a:gd name="T0" fmla="*/ 205 w 431"/>
                    <a:gd name="T1" fmla="*/ 431 h 431"/>
                    <a:gd name="T2" fmla="*/ 215 w 431"/>
                    <a:gd name="T3" fmla="*/ 431 h 431"/>
                    <a:gd name="T4" fmla="*/ 225 w 431"/>
                    <a:gd name="T5" fmla="*/ 431 h 431"/>
                    <a:gd name="T6" fmla="*/ 431 w 431"/>
                    <a:gd name="T7" fmla="*/ 215 h 431"/>
                    <a:gd name="T8" fmla="*/ 225 w 431"/>
                    <a:gd name="T9" fmla="*/ 0 h 431"/>
                    <a:gd name="T10" fmla="*/ 205 w 431"/>
                    <a:gd name="T11" fmla="*/ 0 h 431"/>
                    <a:gd name="T12" fmla="*/ 205 w 431"/>
                    <a:gd name="T13" fmla="*/ 431 h 431"/>
                    <a:gd name="T14" fmla="*/ 320 w 431"/>
                    <a:gd name="T15" fmla="*/ 205 h 431"/>
                    <a:gd name="T16" fmla="*/ 368 w 431"/>
                    <a:gd name="T17" fmla="*/ 129 h 431"/>
                    <a:gd name="T18" fmla="*/ 205 w 431"/>
                    <a:gd name="T19" fmla="*/ 321 h 431"/>
                    <a:gd name="T20" fmla="*/ 176 w 431"/>
                    <a:gd name="T21" fmla="*/ 387 h 431"/>
                    <a:gd name="T22" fmla="*/ 205 w 431"/>
                    <a:gd name="T23" fmla="*/ 321 h 431"/>
                    <a:gd name="T24" fmla="*/ 131 w 431"/>
                    <a:gd name="T25" fmla="*/ 225 h 431"/>
                    <a:gd name="T26" fmla="*/ 205 w 431"/>
                    <a:gd name="T27" fmla="*/ 301 h 431"/>
                    <a:gd name="T28" fmla="*/ 225 w 431"/>
                    <a:gd name="T29" fmla="*/ 391 h 431"/>
                    <a:gd name="T30" fmla="*/ 286 w 431"/>
                    <a:gd name="T31" fmla="*/ 321 h 431"/>
                    <a:gd name="T32" fmla="*/ 225 w 431"/>
                    <a:gd name="T33" fmla="*/ 391 h 431"/>
                    <a:gd name="T34" fmla="*/ 225 w 431"/>
                    <a:gd name="T35" fmla="*/ 225 h 431"/>
                    <a:gd name="T36" fmla="*/ 291 w 431"/>
                    <a:gd name="T37" fmla="*/ 301 h 431"/>
                    <a:gd name="T38" fmla="*/ 320 w 431"/>
                    <a:gd name="T39" fmla="*/ 225 h 431"/>
                    <a:gd name="T40" fmla="*/ 368 w 431"/>
                    <a:gd name="T41" fmla="*/ 301 h 431"/>
                    <a:gd name="T42" fmla="*/ 320 w 431"/>
                    <a:gd name="T43" fmla="*/ 225 h 431"/>
                    <a:gd name="T44" fmla="*/ 225 w 431"/>
                    <a:gd name="T45" fmla="*/ 205 h 431"/>
                    <a:gd name="T46" fmla="*/ 291 w 431"/>
                    <a:gd name="T47" fmla="*/ 129 h 431"/>
                    <a:gd name="T48" fmla="*/ 225 w 431"/>
                    <a:gd name="T49" fmla="*/ 109 h 431"/>
                    <a:gd name="T50" fmla="*/ 255 w 431"/>
                    <a:gd name="T51" fmla="*/ 44 h 431"/>
                    <a:gd name="T52" fmla="*/ 225 w 431"/>
                    <a:gd name="T53" fmla="*/ 109 h 431"/>
                    <a:gd name="T54" fmla="*/ 205 w 431"/>
                    <a:gd name="T55" fmla="*/ 109 h 431"/>
                    <a:gd name="T56" fmla="*/ 176 w 431"/>
                    <a:gd name="T57" fmla="*/ 44 h 431"/>
                    <a:gd name="T58" fmla="*/ 205 w 431"/>
                    <a:gd name="T59" fmla="*/ 129 h 431"/>
                    <a:gd name="T60" fmla="*/ 131 w 431"/>
                    <a:gd name="T61" fmla="*/ 205 h 431"/>
                    <a:gd name="T62" fmla="*/ 205 w 431"/>
                    <a:gd name="T63" fmla="*/ 129 h 431"/>
                    <a:gd name="T64" fmla="*/ 40 w 431"/>
                    <a:gd name="T65" fmla="*/ 205 h 431"/>
                    <a:gd name="T66" fmla="*/ 119 w 431"/>
                    <a:gd name="T67" fmla="*/ 129 h 431"/>
                    <a:gd name="T68" fmla="*/ 111 w 431"/>
                    <a:gd name="T69" fmla="*/ 225 h 431"/>
                    <a:gd name="T70" fmla="*/ 62 w 431"/>
                    <a:gd name="T71" fmla="*/ 301 h 431"/>
                    <a:gd name="T72" fmla="*/ 111 w 431"/>
                    <a:gd name="T73" fmla="*/ 225 h 431"/>
                    <a:gd name="T74" fmla="*/ 124 w 431"/>
                    <a:gd name="T75" fmla="*/ 321 h 431"/>
                    <a:gd name="T76" fmla="*/ 76 w 431"/>
                    <a:gd name="T77" fmla="*/ 321 h 431"/>
                    <a:gd name="T78" fmla="*/ 307 w 431"/>
                    <a:gd name="T79" fmla="*/ 321 h 431"/>
                    <a:gd name="T80" fmla="*/ 285 w 431"/>
                    <a:gd name="T81" fmla="*/ 377 h 431"/>
                    <a:gd name="T82" fmla="*/ 307 w 431"/>
                    <a:gd name="T83" fmla="*/ 109 h 431"/>
                    <a:gd name="T84" fmla="*/ 355 w 431"/>
                    <a:gd name="T85" fmla="*/ 109 h 431"/>
                    <a:gd name="T86" fmla="*/ 124 w 431"/>
                    <a:gd name="T87" fmla="*/ 109 h 431"/>
                    <a:gd name="T88" fmla="*/ 146 w 431"/>
                    <a:gd name="T89" fmla="*/ 54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1" h="431">
                      <a:moveTo>
                        <a:pt x="205" y="431"/>
                      </a:moveTo>
                      <a:cubicBezTo>
                        <a:pt x="205" y="431"/>
                        <a:pt x="205" y="431"/>
                        <a:pt x="205" y="431"/>
                      </a:cubicBezTo>
                      <a:cubicBezTo>
                        <a:pt x="215" y="431"/>
                        <a:pt x="215" y="431"/>
                        <a:pt x="215" y="431"/>
                      </a:cubicBezTo>
                      <a:cubicBezTo>
                        <a:pt x="215" y="431"/>
                        <a:pt x="215" y="431"/>
                        <a:pt x="215" y="431"/>
                      </a:cubicBezTo>
                      <a:cubicBezTo>
                        <a:pt x="215" y="431"/>
                        <a:pt x="215" y="431"/>
                        <a:pt x="215" y="431"/>
                      </a:cubicBezTo>
                      <a:cubicBezTo>
                        <a:pt x="225" y="431"/>
                        <a:pt x="225" y="431"/>
                        <a:pt x="225" y="431"/>
                      </a:cubicBezTo>
                      <a:cubicBezTo>
                        <a:pt x="225" y="431"/>
                        <a:pt x="225" y="431"/>
                        <a:pt x="225" y="431"/>
                      </a:cubicBezTo>
                      <a:cubicBezTo>
                        <a:pt x="340" y="426"/>
                        <a:pt x="431" y="331"/>
                        <a:pt x="431" y="215"/>
                      </a:cubicBezTo>
                      <a:cubicBezTo>
                        <a:pt x="431" y="100"/>
                        <a:pt x="340" y="5"/>
                        <a:pt x="225" y="0"/>
                      </a:cubicBezTo>
                      <a:cubicBezTo>
                        <a:pt x="225" y="0"/>
                        <a:pt x="225" y="0"/>
                        <a:pt x="225" y="0"/>
                      </a:cubicBezTo>
                      <a:cubicBezTo>
                        <a:pt x="205" y="0"/>
                        <a:pt x="205" y="0"/>
                        <a:pt x="205" y="0"/>
                      </a:cubicBezTo>
                      <a:cubicBezTo>
                        <a:pt x="205" y="0"/>
                        <a:pt x="205" y="0"/>
                        <a:pt x="205" y="0"/>
                      </a:cubicBezTo>
                      <a:cubicBezTo>
                        <a:pt x="91" y="5"/>
                        <a:pt x="0" y="100"/>
                        <a:pt x="0" y="215"/>
                      </a:cubicBezTo>
                      <a:cubicBezTo>
                        <a:pt x="0" y="331"/>
                        <a:pt x="91" y="426"/>
                        <a:pt x="205" y="431"/>
                      </a:cubicBezTo>
                      <a:close/>
                      <a:moveTo>
                        <a:pt x="391" y="205"/>
                      </a:moveTo>
                      <a:cubicBezTo>
                        <a:pt x="320" y="205"/>
                        <a:pt x="320" y="205"/>
                        <a:pt x="320" y="205"/>
                      </a:cubicBezTo>
                      <a:cubicBezTo>
                        <a:pt x="319" y="179"/>
                        <a:pt x="316" y="153"/>
                        <a:pt x="311" y="129"/>
                      </a:cubicBezTo>
                      <a:cubicBezTo>
                        <a:pt x="368" y="129"/>
                        <a:pt x="368" y="129"/>
                        <a:pt x="368" y="129"/>
                      </a:cubicBezTo>
                      <a:cubicBezTo>
                        <a:pt x="381" y="152"/>
                        <a:pt x="389" y="178"/>
                        <a:pt x="391" y="205"/>
                      </a:cubicBezTo>
                      <a:close/>
                      <a:moveTo>
                        <a:pt x="205" y="321"/>
                      </a:moveTo>
                      <a:cubicBezTo>
                        <a:pt x="205" y="391"/>
                        <a:pt x="205" y="391"/>
                        <a:pt x="205" y="391"/>
                      </a:cubicBezTo>
                      <a:cubicBezTo>
                        <a:pt x="195" y="390"/>
                        <a:pt x="186" y="389"/>
                        <a:pt x="176" y="387"/>
                      </a:cubicBezTo>
                      <a:cubicBezTo>
                        <a:pt x="164" y="371"/>
                        <a:pt x="153" y="349"/>
                        <a:pt x="145" y="321"/>
                      </a:cubicBezTo>
                      <a:lnTo>
                        <a:pt x="205" y="321"/>
                      </a:lnTo>
                      <a:close/>
                      <a:moveTo>
                        <a:pt x="140" y="301"/>
                      </a:moveTo>
                      <a:cubicBezTo>
                        <a:pt x="135" y="279"/>
                        <a:pt x="131" y="253"/>
                        <a:pt x="131" y="225"/>
                      </a:cubicBezTo>
                      <a:cubicBezTo>
                        <a:pt x="205" y="225"/>
                        <a:pt x="205" y="225"/>
                        <a:pt x="205" y="225"/>
                      </a:cubicBezTo>
                      <a:cubicBezTo>
                        <a:pt x="205" y="301"/>
                        <a:pt x="205" y="301"/>
                        <a:pt x="205" y="301"/>
                      </a:cubicBezTo>
                      <a:lnTo>
                        <a:pt x="140" y="301"/>
                      </a:lnTo>
                      <a:close/>
                      <a:moveTo>
                        <a:pt x="225" y="391"/>
                      </a:moveTo>
                      <a:cubicBezTo>
                        <a:pt x="225" y="321"/>
                        <a:pt x="225" y="321"/>
                        <a:pt x="225" y="321"/>
                      </a:cubicBezTo>
                      <a:cubicBezTo>
                        <a:pt x="286" y="321"/>
                        <a:pt x="286" y="321"/>
                        <a:pt x="286" y="321"/>
                      </a:cubicBezTo>
                      <a:cubicBezTo>
                        <a:pt x="278" y="349"/>
                        <a:pt x="267" y="371"/>
                        <a:pt x="255" y="387"/>
                      </a:cubicBezTo>
                      <a:cubicBezTo>
                        <a:pt x="245" y="389"/>
                        <a:pt x="235" y="390"/>
                        <a:pt x="225" y="391"/>
                      </a:cubicBezTo>
                      <a:close/>
                      <a:moveTo>
                        <a:pt x="225" y="301"/>
                      </a:moveTo>
                      <a:cubicBezTo>
                        <a:pt x="225" y="225"/>
                        <a:pt x="225" y="225"/>
                        <a:pt x="225" y="225"/>
                      </a:cubicBezTo>
                      <a:cubicBezTo>
                        <a:pt x="300" y="225"/>
                        <a:pt x="300" y="225"/>
                        <a:pt x="300" y="225"/>
                      </a:cubicBezTo>
                      <a:cubicBezTo>
                        <a:pt x="299" y="253"/>
                        <a:pt x="296" y="279"/>
                        <a:pt x="291" y="301"/>
                      </a:cubicBezTo>
                      <a:lnTo>
                        <a:pt x="225" y="301"/>
                      </a:lnTo>
                      <a:close/>
                      <a:moveTo>
                        <a:pt x="320" y="225"/>
                      </a:moveTo>
                      <a:cubicBezTo>
                        <a:pt x="391" y="225"/>
                        <a:pt x="391" y="225"/>
                        <a:pt x="391" y="225"/>
                      </a:cubicBezTo>
                      <a:cubicBezTo>
                        <a:pt x="389" y="253"/>
                        <a:pt x="381" y="279"/>
                        <a:pt x="368" y="301"/>
                      </a:cubicBezTo>
                      <a:cubicBezTo>
                        <a:pt x="311" y="301"/>
                        <a:pt x="311" y="301"/>
                        <a:pt x="311" y="301"/>
                      </a:cubicBezTo>
                      <a:cubicBezTo>
                        <a:pt x="316" y="278"/>
                        <a:pt x="319" y="252"/>
                        <a:pt x="320" y="225"/>
                      </a:cubicBezTo>
                      <a:close/>
                      <a:moveTo>
                        <a:pt x="300" y="205"/>
                      </a:moveTo>
                      <a:cubicBezTo>
                        <a:pt x="225" y="205"/>
                        <a:pt x="225" y="205"/>
                        <a:pt x="225" y="205"/>
                      </a:cubicBezTo>
                      <a:cubicBezTo>
                        <a:pt x="225" y="129"/>
                        <a:pt x="225" y="129"/>
                        <a:pt x="225" y="129"/>
                      </a:cubicBezTo>
                      <a:cubicBezTo>
                        <a:pt x="291" y="129"/>
                        <a:pt x="291" y="129"/>
                        <a:pt x="291" y="129"/>
                      </a:cubicBezTo>
                      <a:cubicBezTo>
                        <a:pt x="296" y="152"/>
                        <a:pt x="299" y="178"/>
                        <a:pt x="300" y="205"/>
                      </a:cubicBezTo>
                      <a:close/>
                      <a:moveTo>
                        <a:pt x="225" y="109"/>
                      </a:moveTo>
                      <a:cubicBezTo>
                        <a:pt x="225" y="40"/>
                        <a:pt x="225" y="40"/>
                        <a:pt x="225" y="40"/>
                      </a:cubicBezTo>
                      <a:cubicBezTo>
                        <a:pt x="235" y="41"/>
                        <a:pt x="245" y="42"/>
                        <a:pt x="255" y="44"/>
                      </a:cubicBezTo>
                      <a:cubicBezTo>
                        <a:pt x="267" y="60"/>
                        <a:pt x="278" y="82"/>
                        <a:pt x="286" y="109"/>
                      </a:cubicBezTo>
                      <a:lnTo>
                        <a:pt x="225" y="109"/>
                      </a:lnTo>
                      <a:close/>
                      <a:moveTo>
                        <a:pt x="205" y="40"/>
                      </a:moveTo>
                      <a:cubicBezTo>
                        <a:pt x="205" y="109"/>
                        <a:pt x="205" y="109"/>
                        <a:pt x="205" y="109"/>
                      </a:cubicBezTo>
                      <a:cubicBezTo>
                        <a:pt x="145" y="109"/>
                        <a:pt x="145" y="109"/>
                        <a:pt x="145" y="109"/>
                      </a:cubicBezTo>
                      <a:cubicBezTo>
                        <a:pt x="153" y="82"/>
                        <a:pt x="164" y="60"/>
                        <a:pt x="176" y="44"/>
                      </a:cubicBezTo>
                      <a:cubicBezTo>
                        <a:pt x="186" y="42"/>
                        <a:pt x="195" y="41"/>
                        <a:pt x="205" y="40"/>
                      </a:cubicBezTo>
                      <a:close/>
                      <a:moveTo>
                        <a:pt x="205" y="129"/>
                      </a:moveTo>
                      <a:cubicBezTo>
                        <a:pt x="205" y="205"/>
                        <a:pt x="205" y="205"/>
                        <a:pt x="205" y="205"/>
                      </a:cubicBezTo>
                      <a:cubicBezTo>
                        <a:pt x="131" y="205"/>
                        <a:pt x="131" y="205"/>
                        <a:pt x="131" y="205"/>
                      </a:cubicBezTo>
                      <a:cubicBezTo>
                        <a:pt x="131" y="178"/>
                        <a:pt x="135" y="152"/>
                        <a:pt x="140" y="129"/>
                      </a:cubicBezTo>
                      <a:lnTo>
                        <a:pt x="205" y="129"/>
                      </a:lnTo>
                      <a:close/>
                      <a:moveTo>
                        <a:pt x="111" y="205"/>
                      </a:moveTo>
                      <a:cubicBezTo>
                        <a:pt x="40" y="205"/>
                        <a:pt x="40" y="205"/>
                        <a:pt x="40" y="205"/>
                      </a:cubicBezTo>
                      <a:cubicBezTo>
                        <a:pt x="42" y="178"/>
                        <a:pt x="50" y="152"/>
                        <a:pt x="62" y="129"/>
                      </a:cubicBezTo>
                      <a:cubicBezTo>
                        <a:pt x="119" y="129"/>
                        <a:pt x="119" y="129"/>
                        <a:pt x="119" y="129"/>
                      </a:cubicBezTo>
                      <a:cubicBezTo>
                        <a:pt x="114" y="153"/>
                        <a:pt x="111" y="179"/>
                        <a:pt x="111" y="205"/>
                      </a:cubicBezTo>
                      <a:close/>
                      <a:moveTo>
                        <a:pt x="111" y="225"/>
                      </a:moveTo>
                      <a:cubicBezTo>
                        <a:pt x="111" y="252"/>
                        <a:pt x="114" y="278"/>
                        <a:pt x="119" y="301"/>
                      </a:cubicBezTo>
                      <a:cubicBezTo>
                        <a:pt x="62" y="301"/>
                        <a:pt x="62" y="301"/>
                        <a:pt x="62" y="301"/>
                      </a:cubicBezTo>
                      <a:cubicBezTo>
                        <a:pt x="50" y="279"/>
                        <a:pt x="42" y="253"/>
                        <a:pt x="40" y="225"/>
                      </a:cubicBezTo>
                      <a:lnTo>
                        <a:pt x="111" y="225"/>
                      </a:lnTo>
                      <a:close/>
                      <a:moveTo>
                        <a:pt x="76" y="321"/>
                      </a:moveTo>
                      <a:cubicBezTo>
                        <a:pt x="124" y="321"/>
                        <a:pt x="124" y="321"/>
                        <a:pt x="124" y="321"/>
                      </a:cubicBezTo>
                      <a:cubicBezTo>
                        <a:pt x="130" y="342"/>
                        <a:pt x="137" y="361"/>
                        <a:pt x="146" y="377"/>
                      </a:cubicBezTo>
                      <a:cubicBezTo>
                        <a:pt x="118" y="365"/>
                        <a:pt x="94" y="345"/>
                        <a:pt x="76" y="321"/>
                      </a:cubicBezTo>
                      <a:close/>
                      <a:moveTo>
                        <a:pt x="285" y="377"/>
                      </a:moveTo>
                      <a:cubicBezTo>
                        <a:pt x="294" y="361"/>
                        <a:pt x="301" y="342"/>
                        <a:pt x="307" y="321"/>
                      </a:cubicBezTo>
                      <a:cubicBezTo>
                        <a:pt x="355" y="321"/>
                        <a:pt x="355" y="321"/>
                        <a:pt x="355" y="321"/>
                      </a:cubicBezTo>
                      <a:cubicBezTo>
                        <a:pt x="337" y="345"/>
                        <a:pt x="313" y="365"/>
                        <a:pt x="285" y="377"/>
                      </a:cubicBezTo>
                      <a:close/>
                      <a:moveTo>
                        <a:pt x="355" y="109"/>
                      </a:moveTo>
                      <a:cubicBezTo>
                        <a:pt x="307" y="109"/>
                        <a:pt x="307" y="109"/>
                        <a:pt x="307" y="109"/>
                      </a:cubicBezTo>
                      <a:cubicBezTo>
                        <a:pt x="301" y="89"/>
                        <a:pt x="294" y="70"/>
                        <a:pt x="285" y="54"/>
                      </a:cubicBezTo>
                      <a:cubicBezTo>
                        <a:pt x="313" y="66"/>
                        <a:pt x="337" y="85"/>
                        <a:pt x="355" y="109"/>
                      </a:cubicBezTo>
                      <a:close/>
                      <a:moveTo>
                        <a:pt x="146" y="54"/>
                      </a:moveTo>
                      <a:cubicBezTo>
                        <a:pt x="137" y="70"/>
                        <a:pt x="130" y="89"/>
                        <a:pt x="124" y="109"/>
                      </a:cubicBezTo>
                      <a:cubicBezTo>
                        <a:pt x="76" y="109"/>
                        <a:pt x="76" y="109"/>
                        <a:pt x="76" y="109"/>
                      </a:cubicBezTo>
                      <a:cubicBezTo>
                        <a:pt x="94" y="85"/>
                        <a:pt x="118" y="66"/>
                        <a:pt x="146"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cxnSp>
              <p:nvCxnSpPr>
                <p:cNvPr id="27" name="Elbow Connector 26"/>
                <p:cNvCxnSpPr>
                  <a:stCxn id="19" idx="3"/>
                </p:cNvCxnSpPr>
                <p:nvPr/>
              </p:nvCxnSpPr>
              <p:spPr>
                <a:xfrm flipV="1">
                  <a:off x="7106389" y="1502365"/>
                  <a:ext cx="534735" cy="81160"/>
                </a:xfrm>
                <a:prstGeom prst="bentConnector3">
                  <a:avLst>
                    <a:gd name="adj1" fmla="val 50000"/>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27"/>
                <p:cNvCxnSpPr>
                  <a:stCxn id="19" idx="3"/>
                  <a:endCxn id="33" idx="1"/>
                </p:cNvCxnSpPr>
                <p:nvPr/>
              </p:nvCxnSpPr>
              <p:spPr>
                <a:xfrm>
                  <a:off x="7106389" y="1583525"/>
                  <a:ext cx="417627" cy="417017"/>
                </a:xfrm>
                <a:prstGeom prst="bentConnector3">
                  <a:avLst>
                    <a:gd name="adj1" fmla="val 64597"/>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grpSp>
              <p:nvGrpSpPr>
                <p:cNvPr id="29" name="Group 28"/>
                <p:cNvGrpSpPr/>
                <p:nvPr/>
              </p:nvGrpSpPr>
              <p:grpSpPr>
                <a:xfrm>
                  <a:off x="7520001" y="1953501"/>
                  <a:ext cx="351326" cy="94157"/>
                  <a:chOff x="-7481873" y="242888"/>
                  <a:chExt cx="7362816" cy="1973263"/>
                </a:xfrm>
                <a:grpFill/>
              </p:grpSpPr>
              <p:sp>
                <p:nvSpPr>
                  <p:cNvPr id="30" name="Freeform 23"/>
                  <p:cNvSpPr>
                    <a:spLocks noEditPoints="1"/>
                  </p:cNvSpPr>
                  <p:nvPr/>
                </p:nvSpPr>
                <p:spPr bwMode="auto">
                  <a:xfrm>
                    <a:off x="-7481873" y="242888"/>
                    <a:ext cx="7362816" cy="1973263"/>
                  </a:xfrm>
                  <a:custGeom>
                    <a:avLst/>
                    <a:gdLst>
                      <a:gd name="T0" fmla="*/ 4399 w 4638"/>
                      <a:gd name="T1" fmla="*/ 1089 h 1243"/>
                      <a:gd name="T2" fmla="*/ 4253 w 4638"/>
                      <a:gd name="T3" fmla="*/ 1089 h 1243"/>
                      <a:gd name="T4" fmla="*/ 4108 w 4638"/>
                      <a:gd name="T5" fmla="*/ 1092 h 1243"/>
                      <a:gd name="T6" fmla="*/ 3963 w 4638"/>
                      <a:gd name="T7" fmla="*/ 1096 h 1243"/>
                      <a:gd name="T8" fmla="*/ 3820 w 4638"/>
                      <a:gd name="T9" fmla="*/ 1102 h 1243"/>
                      <a:gd name="T10" fmla="*/ 3678 w 4638"/>
                      <a:gd name="T11" fmla="*/ 1109 h 1243"/>
                      <a:gd name="T12" fmla="*/ 3538 w 4638"/>
                      <a:gd name="T13" fmla="*/ 1169 h 1243"/>
                      <a:gd name="T14" fmla="*/ 3398 w 4638"/>
                      <a:gd name="T15" fmla="*/ 1175 h 1243"/>
                      <a:gd name="T16" fmla="*/ 3261 w 4638"/>
                      <a:gd name="T17" fmla="*/ 1181 h 1243"/>
                      <a:gd name="T18" fmla="*/ 3124 w 4638"/>
                      <a:gd name="T19" fmla="*/ 1185 h 1243"/>
                      <a:gd name="T20" fmla="*/ 2988 w 4638"/>
                      <a:gd name="T21" fmla="*/ 1188 h 1243"/>
                      <a:gd name="T22" fmla="*/ 2853 w 4638"/>
                      <a:gd name="T23" fmla="*/ 1189 h 1243"/>
                      <a:gd name="T24" fmla="*/ 2748 w 4638"/>
                      <a:gd name="T25" fmla="*/ 1189 h 1243"/>
                      <a:gd name="T26" fmla="*/ 2613 w 4638"/>
                      <a:gd name="T27" fmla="*/ 1188 h 1243"/>
                      <a:gd name="T28" fmla="*/ 2476 w 4638"/>
                      <a:gd name="T29" fmla="*/ 1185 h 1243"/>
                      <a:gd name="T30" fmla="*/ 2340 w 4638"/>
                      <a:gd name="T31" fmla="*/ 1181 h 1243"/>
                      <a:gd name="T32" fmla="*/ 2202 w 4638"/>
                      <a:gd name="T33" fmla="*/ 1175 h 1243"/>
                      <a:gd name="T34" fmla="*/ 2063 w 4638"/>
                      <a:gd name="T35" fmla="*/ 1169 h 1243"/>
                      <a:gd name="T36" fmla="*/ 1923 w 4638"/>
                      <a:gd name="T37" fmla="*/ 1109 h 1243"/>
                      <a:gd name="T38" fmla="*/ 1781 w 4638"/>
                      <a:gd name="T39" fmla="*/ 1102 h 1243"/>
                      <a:gd name="T40" fmla="*/ 1637 w 4638"/>
                      <a:gd name="T41" fmla="*/ 1096 h 1243"/>
                      <a:gd name="T42" fmla="*/ 1493 w 4638"/>
                      <a:gd name="T43" fmla="*/ 1092 h 1243"/>
                      <a:gd name="T44" fmla="*/ 1348 w 4638"/>
                      <a:gd name="T45" fmla="*/ 1089 h 1243"/>
                      <a:gd name="T46" fmla="*/ 1202 w 4638"/>
                      <a:gd name="T47" fmla="*/ 1089 h 1243"/>
                      <a:gd name="T48" fmla="*/ 1026 w 4638"/>
                      <a:gd name="T49" fmla="*/ 1089 h 1243"/>
                      <a:gd name="T50" fmla="*/ 745 w 4638"/>
                      <a:gd name="T51" fmla="*/ 1089 h 1243"/>
                      <a:gd name="T52" fmla="*/ 599 w 4638"/>
                      <a:gd name="T53" fmla="*/ 1089 h 1243"/>
                      <a:gd name="T54" fmla="*/ 454 w 4638"/>
                      <a:gd name="T55" fmla="*/ 1092 h 1243"/>
                      <a:gd name="T56" fmla="*/ 309 w 4638"/>
                      <a:gd name="T57" fmla="*/ 1096 h 1243"/>
                      <a:gd name="T58" fmla="*/ 166 w 4638"/>
                      <a:gd name="T59" fmla="*/ 1102 h 1243"/>
                      <a:gd name="T60" fmla="*/ 25 w 4638"/>
                      <a:gd name="T61" fmla="*/ 1109 h 1243"/>
                      <a:gd name="T62" fmla="*/ 4521 w 4638"/>
                      <a:gd name="T63" fmla="*/ 134 h 1243"/>
                      <a:gd name="T64" fmla="*/ 4382 w 4638"/>
                      <a:gd name="T65" fmla="*/ 140 h 1243"/>
                      <a:gd name="T66" fmla="*/ 4244 w 4638"/>
                      <a:gd name="T67" fmla="*/ 145 h 1243"/>
                      <a:gd name="T68" fmla="*/ 4108 w 4638"/>
                      <a:gd name="T69" fmla="*/ 149 h 1243"/>
                      <a:gd name="T70" fmla="*/ 3972 w 4638"/>
                      <a:gd name="T71" fmla="*/ 152 h 1243"/>
                      <a:gd name="T72" fmla="*/ 3837 w 4638"/>
                      <a:gd name="T73" fmla="*/ 154 h 1243"/>
                      <a:gd name="T74" fmla="*/ 3731 w 4638"/>
                      <a:gd name="T75" fmla="*/ 154 h 1243"/>
                      <a:gd name="T76" fmla="*/ 3597 w 4638"/>
                      <a:gd name="T77" fmla="*/ 152 h 1243"/>
                      <a:gd name="T78" fmla="*/ 3460 w 4638"/>
                      <a:gd name="T79" fmla="*/ 149 h 1243"/>
                      <a:gd name="T80" fmla="*/ 3324 w 4638"/>
                      <a:gd name="T81" fmla="*/ 145 h 1243"/>
                      <a:gd name="T82" fmla="*/ 3186 w 4638"/>
                      <a:gd name="T83" fmla="*/ 140 h 1243"/>
                      <a:gd name="T84" fmla="*/ 3046 w 4638"/>
                      <a:gd name="T85" fmla="*/ 134 h 1243"/>
                      <a:gd name="T86" fmla="*/ 2905 w 4638"/>
                      <a:gd name="T87" fmla="*/ 74 h 1243"/>
                      <a:gd name="T88" fmla="*/ 2765 w 4638"/>
                      <a:gd name="T89" fmla="*/ 68 h 1243"/>
                      <a:gd name="T90" fmla="*/ 2621 w 4638"/>
                      <a:gd name="T91" fmla="*/ 62 h 1243"/>
                      <a:gd name="T92" fmla="*/ 2476 w 4638"/>
                      <a:gd name="T93" fmla="*/ 58 h 1243"/>
                      <a:gd name="T94" fmla="*/ 2332 w 4638"/>
                      <a:gd name="T95" fmla="*/ 55 h 1243"/>
                      <a:gd name="T96" fmla="*/ 2185 w 4638"/>
                      <a:gd name="T97" fmla="*/ 54 h 1243"/>
                      <a:gd name="T98" fmla="*/ 2010 w 4638"/>
                      <a:gd name="T99" fmla="*/ 54 h 1243"/>
                      <a:gd name="T100" fmla="*/ 1729 w 4638"/>
                      <a:gd name="T101" fmla="*/ 54 h 1243"/>
                      <a:gd name="T102" fmla="*/ 1583 w 4638"/>
                      <a:gd name="T103" fmla="*/ 55 h 1243"/>
                      <a:gd name="T104" fmla="*/ 1438 w 4638"/>
                      <a:gd name="T105" fmla="*/ 58 h 1243"/>
                      <a:gd name="T106" fmla="*/ 1293 w 4638"/>
                      <a:gd name="T107" fmla="*/ 62 h 1243"/>
                      <a:gd name="T108" fmla="*/ 1150 w 4638"/>
                      <a:gd name="T109" fmla="*/ 68 h 1243"/>
                      <a:gd name="T110" fmla="*/ 1009 w 4638"/>
                      <a:gd name="T111" fmla="*/ 74 h 1243"/>
                      <a:gd name="T112" fmla="*/ 869 w 4638"/>
                      <a:gd name="T113" fmla="*/ 134 h 1243"/>
                      <a:gd name="T114" fmla="*/ 728 w 4638"/>
                      <a:gd name="T115" fmla="*/ 140 h 1243"/>
                      <a:gd name="T116" fmla="*/ 590 w 4638"/>
                      <a:gd name="T117" fmla="*/ 145 h 1243"/>
                      <a:gd name="T118" fmla="*/ 454 w 4638"/>
                      <a:gd name="T119" fmla="*/ 149 h 1243"/>
                      <a:gd name="T120" fmla="*/ 318 w 4638"/>
                      <a:gd name="T121" fmla="*/ 152 h 1243"/>
                      <a:gd name="T122" fmla="*/ 183 w 4638"/>
                      <a:gd name="T123" fmla="*/ 154 h 1243"/>
                      <a:gd name="T124" fmla="*/ 77 w 4638"/>
                      <a:gd name="T125" fmla="*/ 15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38" h="1243">
                        <a:moveTo>
                          <a:pt x="4540" y="1089"/>
                        </a:moveTo>
                        <a:lnTo>
                          <a:pt x="4534" y="1089"/>
                        </a:lnTo>
                        <a:lnTo>
                          <a:pt x="4528" y="1092"/>
                        </a:lnTo>
                        <a:lnTo>
                          <a:pt x="4526" y="1096"/>
                        </a:lnTo>
                        <a:lnTo>
                          <a:pt x="4523" y="1102"/>
                        </a:lnTo>
                        <a:lnTo>
                          <a:pt x="4521" y="1109"/>
                        </a:lnTo>
                        <a:lnTo>
                          <a:pt x="4521" y="1169"/>
                        </a:lnTo>
                        <a:lnTo>
                          <a:pt x="4523" y="1175"/>
                        </a:lnTo>
                        <a:lnTo>
                          <a:pt x="4526" y="1181"/>
                        </a:lnTo>
                        <a:lnTo>
                          <a:pt x="4528" y="1185"/>
                        </a:lnTo>
                        <a:lnTo>
                          <a:pt x="4534" y="1188"/>
                        </a:lnTo>
                        <a:lnTo>
                          <a:pt x="4540" y="1189"/>
                        </a:lnTo>
                        <a:lnTo>
                          <a:pt x="4575" y="1189"/>
                        </a:lnTo>
                        <a:lnTo>
                          <a:pt x="4580" y="1188"/>
                        </a:lnTo>
                        <a:lnTo>
                          <a:pt x="4585" y="1185"/>
                        </a:lnTo>
                        <a:lnTo>
                          <a:pt x="4589" y="1181"/>
                        </a:lnTo>
                        <a:lnTo>
                          <a:pt x="4592" y="1175"/>
                        </a:lnTo>
                        <a:lnTo>
                          <a:pt x="4592" y="1169"/>
                        </a:lnTo>
                        <a:lnTo>
                          <a:pt x="4592" y="1109"/>
                        </a:lnTo>
                        <a:lnTo>
                          <a:pt x="4592" y="1102"/>
                        </a:lnTo>
                        <a:lnTo>
                          <a:pt x="4589" y="1096"/>
                        </a:lnTo>
                        <a:lnTo>
                          <a:pt x="4585" y="1092"/>
                        </a:lnTo>
                        <a:lnTo>
                          <a:pt x="4580" y="1089"/>
                        </a:lnTo>
                        <a:lnTo>
                          <a:pt x="4575" y="1089"/>
                        </a:lnTo>
                        <a:lnTo>
                          <a:pt x="4540" y="1089"/>
                        </a:lnTo>
                        <a:close/>
                        <a:moveTo>
                          <a:pt x="4399" y="1089"/>
                        </a:moveTo>
                        <a:lnTo>
                          <a:pt x="4393" y="1089"/>
                        </a:lnTo>
                        <a:lnTo>
                          <a:pt x="4388" y="1092"/>
                        </a:lnTo>
                        <a:lnTo>
                          <a:pt x="4385" y="1096"/>
                        </a:lnTo>
                        <a:lnTo>
                          <a:pt x="4382" y="1102"/>
                        </a:lnTo>
                        <a:lnTo>
                          <a:pt x="4381" y="1109"/>
                        </a:lnTo>
                        <a:lnTo>
                          <a:pt x="4381" y="1169"/>
                        </a:lnTo>
                        <a:lnTo>
                          <a:pt x="4382" y="1175"/>
                        </a:lnTo>
                        <a:lnTo>
                          <a:pt x="4385" y="1181"/>
                        </a:lnTo>
                        <a:lnTo>
                          <a:pt x="4388" y="1185"/>
                        </a:lnTo>
                        <a:lnTo>
                          <a:pt x="4393" y="1188"/>
                        </a:lnTo>
                        <a:lnTo>
                          <a:pt x="4399" y="1189"/>
                        </a:lnTo>
                        <a:lnTo>
                          <a:pt x="4434" y="1189"/>
                        </a:lnTo>
                        <a:lnTo>
                          <a:pt x="4440" y="1188"/>
                        </a:lnTo>
                        <a:lnTo>
                          <a:pt x="4444" y="1185"/>
                        </a:lnTo>
                        <a:lnTo>
                          <a:pt x="4448" y="1181"/>
                        </a:lnTo>
                        <a:lnTo>
                          <a:pt x="4451" y="1175"/>
                        </a:lnTo>
                        <a:lnTo>
                          <a:pt x="4451" y="1169"/>
                        </a:lnTo>
                        <a:lnTo>
                          <a:pt x="4451" y="1109"/>
                        </a:lnTo>
                        <a:lnTo>
                          <a:pt x="4451" y="1102"/>
                        </a:lnTo>
                        <a:lnTo>
                          <a:pt x="4448" y="1096"/>
                        </a:lnTo>
                        <a:lnTo>
                          <a:pt x="4444" y="1092"/>
                        </a:lnTo>
                        <a:lnTo>
                          <a:pt x="4440" y="1089"/>
                        </a:lnTo>
                        <a:lnTo>
                          <a:pt x="4434" y="1089"/>
                        </a:lnTo>
                        <a:lnTo>
                          <a:pt x="4399" y="1089"/>
                        </a:lnTo>
                        <a:close/>
                        <a:moveTo>
                          <a:pt x="4259" y="1089"/>
                        </a:moveTo>
                        <a:lnTo>
                          <a:pt x="4253" y="1089"/>
                        </a:lnTo>
                        <a:lnTo>
                          <a:pt x="4247" y="1092"/>
                        </a:lnTo>
                        <a:lnTo>
                          <a:pt x="4244" y="1096"/>
                        </a:lnTo>
                        <a:lnTo>
                          <a:pt x="4242" y="1102"/>
                        </a:lnTo>
                        <a:lnTo>
                          <a:pt x="4240" y="1109"/>
                        </a:lnTo>
                        <a:lnTo>
                          <a:pt x="4240" y="1169"/>
                        </a:lnTo>
                        <a:lnTo>
                          <a:pt x="4242" y="1175"/>
                        </a:lnTo>
                        <a:lnTo>
                          <a:pt x="4244" y="1181"/>
                        </a:lnTo>
                        <a:lnTo>
                          <a:pt x="4247" y="1185"/>
                        </a:lnTo>
                        <a:lnTo>
                          <a:pt x="4253" y="1188"/>
                        </a:lnTo>
                        <a:lnTo>
                          <a:pt x="4259" y="1189"/>
                        </a:lnTo>
                        <a:lnTo>
                          <a:pt x="4294" y="1189"/>
                        </a:lnTo>
                        <a:lnTo>
                          <a:pt x="4299" y="1188"/>
                        </a:lnTo>
                        <a:lnTo>
                          <a:pt x="4304" y="1185"/>
                        </a:lnTo>
                        <a:lnTo>
                          <a:pt x="4308" y="1181"/>
                        </a:lnTo>
                        <a:lnTo>
                          <a:pt x="4311" y="1175"/>
                        </a:lnTo>
                        <a:lnTo>
                          <a:pt x="4311" y="1169"/>
                        </a:lnTo>
                        <a:lnTo>
                          <a:pt x="4311" y="1109"/>
                        </a:lnTo>
                        <a:lnTo>
                          <a:pt x="4311" y="1102"/>
                        </a:lnTo>
                        <a:lnTo>
                          <a:pt x="4308" y="1096"/>
                        </a:lnTo>
                        <a:lnTo>
                          <a:pt x="4304" y="1092"/>
                        </a:lnTo>
                        <a:lnTo>
                          <a:pt x="4299" y="1089"/>
                        </a:lnTo>
                        <a:lnTo>
                          <a:pt x="4294" y="1089"/>
                        </a:lnTo>
                        <a:lnTo>
                          <a:pt x="4259" y="1089"/>
                        </a:lnTo>
                        <a:close/>
                        <a:moveTo>
                          <a:pt x="4118" y="1089"/>
                        </a:moveTo>
                        <a:lnTo>
                          <a:pt x="4112" y="1089"/>
                        </a:lnTo>
                        <a:lnTo>
                          <a:pt x="4108" y="1092"/>
                        </a:lnTo>
                        <a:lnTo>
                          <a:pt x="4104" y="1096"/>
                        </a:lnTo>
                        <a:lnTo>
                          <a:pt x="4101" y="1102"/>
                        </a:lnTo>
                        <a:lnTo>
                          <a:pt x="4100" y="1109"/>
                        </a:lnTo>
                        <a:lnTo>
                          <a:pt x="4100" y="1169"/>
                        </a:lnTo>
                        <a:lnTo>
                          <a:pt x="4101" y="1175"/>
                        </a:lnTo>
                        <a:lnTo>
                          <a:pt x="4104" y="1181"/>
                        </a:lnTo>
                        <a:lnTo>
                          <a:pt x="4108" y="1185"/>
                        </a:lnTo>
                        <a:lnTo>
                          <a:pt x="4112" y="1188"/>
                        </a:lnTo>
                        <a:lnTo>
                          <a:pt x="4118" y="1189"/>
                        </a:lnTo>
                        <a:lnTo>
                          <a:pt x="4153" y="1189"/>
                        </a:lnTo>
                        <a:lnTo>
                          <a:pt x="4159" y="1188"/>
                        </a:lnTo>
                        <a:lnTo>
                          <a:pt x="4163" y="1185"/>
                        </a:lnTo>
                        <a:lnTo>
                          <a:pt x="4167" y="1181"/>
                        </a:lnTo>
                        <a:lnTo>
                          <a:pt x="4170" y="1175"/>
                        </a:lnTo>
                        <a:lnTo>
                          <a:pt x="4170" y="1169"/>
                        </a:lnTo>
                        <a:lnTo>
                          <a:pt x="4170" y="1109"/>
                        </a:lnTo>
                        <a:lnTo>
                          <a:pt x="4170" y="1102"/>
                        </a:lnTo>
                        <a:lnTo>
                          <a:pt x="4167" y="1096"/>
                        </a:lnTo>
                        <a:lnTo>
                          <a:pt x="4163" y="1092"/>
                        </a:lnTo>
                        <a:lnTo>
                          <a:pt x="4159" y="1089"/>
                        </a:lnTo>
                        <a:lnTo>
                          <a:pt x="4153" y="1089"/>
                        </a:lnTo>
                        <a:lnTo>
                          <a:pt x="4118" y="1089"/>
                        </a:lnTo>
                        <a:close/>
                        <a:moveTo>
                          <a:pt x="3977" y="1089"/>
                        </a:moveTo>
                        <a:lnTo>
                          <a:pt x="3972" y="1089"/>
                        </a:lnTo>
                        <a:lnTo>
                          <a:pt x="3968" y="1092"/>
                        </a:lnTo>
                        <a:lnTo>
                          <a:pt x="3963" y="1096"/>
                        </a:lnTo>
                        <a:lnTo>
                          <a:pt x="3961" y="1102"/>
                        </a:lnTo>
                        <a:lnTo>
                          <a:pt x="3959" y="1109"/>
                        </a:lnTo>
                        <a:lnTo>
                          <a:pt x="3959" y="1169"/>
                        </a:lnTo>
                        <a:lnTo>
                          <a:pt x="3961" y="1175"/>
                        </a:lnTo>
                        <a:lnTo>
                          <a:pt x="3963" y="1181"/>
                        </a:lnTo>
                        <a:lnTo>
                          <a:pt x="3968" y="1185"/>
                        </a:lnTo>
                        <a:lnTo>
                          <a:pt x="3972" y="1188"/>
                        </a:lnTo>
                        <a:lnTo>
                          <a:pt x="3977" y="1189"/>
                        </a:lnTo>
                        <a:lnTo>
                          <a:pt x="4013" y="1189"/>
                        </a:lnTo>
                        <a:lnTo>
                          <a:pt x="4018" y="1188"/>
                        </a:lnTo>
                        <a:lnTo>
                          <a:pt x="4022" y="1185"/>
                        </a:lnTo>
                        <a:lnTo>
                          <a:pt x="4027" y="1181"/>
                        </a:lnTo>
                        <a:lnTo>
                          <a:pt x="4029" y="1175"/>
                        </a:lnTo>
                        <a:lnTo>
                          <a:pt x="4029" y="1169"/>
                        </a:lnTo>
                        <a:lnTo>
                          <a:pt x="4029" y="1109"/>
                        </a:lnTo>
                        <a:lnTo>
                          <a:pt x="4029" y="1102"/>
                        </a:lnTo>
                        <a:lnTo>
                          <a:pt x="4027" y="1096"/>
                        </a:lnTo>
                        <a:lnTo>
                          <a:pt x="4022" y="1092"/>
                        </a:lnTo>
                        <a:lnTo>
                          <a:pt x="4018" y="1089"/>
                        </a:lnTo>
                        <a:lnTo>
                          <a:pt x="4013" y="1089"/>
                        </a:lnTo>
                        <a:lnTo>
                          <a:pt x="3977" y="1089"/>
                        </a:lnTo>
                        <a:close/>
                        <a:moveTo>
                          <a:pt x="3837" y="1089"/>
                        </a:moveTo>
                        <a:lnTo>
                          <a:pt x="3831" y="1089"/>
                        </a:lnTo>
                        <a:lnTo>
                          <a:pt x="3827" y="1092"/>
                        </a:lnTo>
                        <a:lnTo>
                          <a:pt x="3823" y="1096"/>
                        </a:lnTo>
                        <a:lnTo>
                          <a:pt x="3820" y="1102"/>
                        </a:lnTo>
                        <a:lnTo>
                          <a:pt x="3819" y="1109"/>
                        </a:lnTo>
                        <a:lnTo>
                          <a:pt x="3819" y="1169"/>
                        </a:lnTo>
                        <a:lnTo>
                          <a:pt x="3820" y="1175"/>
                        </a:lnTo>
                        <a:lnTo>
                          <a:pt x="3823" y="1181"/>
                        </a:lnTo>
                        <a:lnTo>
                          <a:pt x="3827" y="1185"/>
                        </a:lnTo>
                        <a:lnTo>
                          <a:pt x="3831" y="1188"/>
                        </a:lnTo>
                        <a:lnTo>
                          <a:pt x="3837" y="1189"/>
                        </a:lnTo>
                        <a:lnTo>
                          <a:pt x="3872" y="1189"/>
                        </a:lnTo>
                        <a:lnTo>
                          <a:pt x="3878" y="1188"/>
                        </a:lnTo>
                        <a:lnTo>
                          <a:pt x="3882" y="1185"/>
                        </a:lnTo>
                        <a:lnTo>
                          <a:pt x="3886" y="1181"/>
                        </a:lnTo>
                        <a:lnTo>
                          <a:pt x="3889" y="1175"/>
                        </a:lnTo>
                        <a:lnTo>
                          <a:pt x="3889" y="1169"/>
                        </a:lnTo>
                        <a:lnTo>
                          <a:pt x="3889" y="1109"/>
                        </a:lnTo>
                        <a:lnTo>
                          <a:pt x="3889" y="1102"/>
                        </a:lnTo>
                        <a:lnTo>
                          <a:pt x="3886" y="1096"/>
                        </a:lnTo>
                        <a:lnTo>
                          <a:pt x="3882" y="1092"/>
                        </a:lnTo>
                        <a:lnTo>
                          <a:pt x="3878" y="1089"/>
                        </a:lnTo>
                        <a:lnTo>
                          <a:pt x="3872" y="1089"/>
                        </a:lnTo>
                        <a:lnTo>
                          <a:pt x="3837" y="1089"/>
                        </a:lnTo>
                        <a:close/>
                        <a:moveTo>
                          <a:pt x="3696" y="1089"/>
                        </a:moveTo>
                        <a:lnTo>
                          <a:pt x="3691" y="1089"/>
                        </a:lnTo>
                        <a:lnTo>
                          <a:pt x="3687" y="1092"/>
                        </a:lnTo>
                        <a:lnTo>
                          <a:pt x="3682" y="1096"/>
                        </a:lnTo>
                        <a:lnTo>
                          <a:pt x="3679" y="1102"/>
                        </a:lnTo>
                        <a:lnTo>
                          <a:pt x="3678" y="1109"/>
                        </a:lnTo>
                        <a:lnTo>
                          <a:pt x="3678" y="1169"/>
                        </a:lnTo>
                        <a:lnTo>
                          <a:pt x="3679" y="1175"/>
                        </a:lnTo>
                        <a:lnTo>
                          <a:pt x="3682" y="1181"/>
                        </a:lnTo>
                        <a:lnTo>
                          <a:pt x="3687" y="1185"/>
                        </a:lnTo>
                        <a:lnTo>
                          <a:pt x="3691" y="1188"/>
                        </a:lnTo>
                        <a:lnTo>
                          <a:pt x="3696" y="1189"/>
                        </a:lnTo>
                        <a:lnTo>
                          <a:pt x="3731" y="1189"/>
                        </a:lnTo>
                        <a:lnTo>
                          <a:pt x="3737" y="1188"/>
                        </a:lnTo>
                        <a:lnTo>
                          <a:pt x="3741" y="1185"/>
                        </a:lnTo>
                        <a:lnTo>
                          <a:pt x="3746" y="1181"/>
                        </a:lnTo>
                        <a:lnTo>
                          <a:pt x="3748" y="1175"/>
                        </a:lnTo>
                        <a:lnTo>
                          <a:pt x="3748" y="1169"/>
                        </a:lnTo>
                        <a:lnTo>
                          <a:pt x="3748" y="1109"/>
                        </a:lnTo>
                        <a:lnTo>
                          <a:pt x="3748" y="1102"/>
                        </a:lnTo>
                        <a:lnTo>
                          <a:pt x="3746" y="1096"/>
                        </a:lnTo>
                        <a:lnTo>
                          <a:pt x="3741" y="1092"/>
                        </a:lnTo>
                        <a:lnTo>
                          <a:pt x="3737" y="1089"/>
                        </a:lnTo>
                        <a:lnTo>
                          <a:pt x="3731" y="1089"/>
                        </a:lnTo>
                        <a:lnTo>
                          <a:pt x="3696" y="1089"/>
                        </a:lnTo>
                        <a:close/>
                        <a:moveTo>
                          <a:pt x="3556" y="1089"/>
                        </a:moveTo>
                        <a:lnTo>
                          <a:pt x="3550" y="1089"/>
                        </a:lnTo>
                        <a:lnTo>
                          <a:pt x="3546" y="1092"/>
                        </a:lnTo>
                        <a:lnTo>
                          <a:pt x="3542" y="1096"/>
                        </a:lnTo>
                        <a:lnTo>
                          <a:pt x="3539" y="1102"/>
                        </a:lnTo>
                        <a:lnTo>
                          <a:pt x="3538" y="1109"/>
                        </a:lnTo>
                        <a:lnTo>
                          <a:pt x="3538" y="1169"/>
                        </a:lnTo>
                        <a:lnTo>
                          <a:pt x="3539" y="1175"/>
                        </a:lnTo>
                        <a:lnTo>
                          <a:pt x="3542" y="1181"/>
                        </a:lnTo>
                        <a:lnTo>
                          <a:pt x="3546" y="1185"/>
                        </a:lnTo>
                        <a:lnTo>
                          <a:pt x="3550" y="1188"/>
                        </a:lnTo>
                        <a:lnTo>
                          <a:pt x="3556" y="1189"/>
                        </a:lnTo>
                        <a:lnTo>
                          <a:pt x="3591" y="1189"/>
                        </a:lnTo>
                        <a:lnTo>
                          <a:pt x="3597" y="1188"/>
                        </a:lnTo>
                        <a:lnTo>
                          <a:pt x="3601" y="1185"/>
                        </a:lnTo>
                        <a:lnTo>
                          <a:pt x="3605" y="1181"/>
                        </a:lnTo>
                        <a:lnTo>
                          <a:pt x="3608" y="1175"/>
                        </a:lnTo>
                        <a:lnTo>
                          <a:pt x="3608" y="1169"/>
                        </a:lnTo>
                        <a:lnTo>
                          <a:pt x="3608" y="1109"/>
                        </a:lnTo>
                        <a:lnTo>
                          <a:pt x="3608" y="1102"/>
                        </a:lnTo>
                        <a:lnTo>
                          <a:pt x="3605" y="1096"/>
                        </a:lnTo>
                        <a:lnTo>
                          <a:pt x="3601" y="1092"/>
                        </a:lnTo>
                        <a:lnTo>
                          <a:pt x="3597" y="1089"/>
                        </a:lnTo>
                        <a:lnTo>
                          <a:pt x="3591" y="1089"/>
                        </a:lnTo>
                        <a:lnTo>
                          <a:pt x="3556" y="1089"/>
                        </a:lnTo>
                        <a:close/>
                        <a:moveTo>
                          <a:pt x="3415" y="1089"/>
                        </a:moveTo>
                        <a:lnTo>
                          <a:pt x="3410" y="1089"/>
                        </a:lnTo>
                        <a:lnTo>
                          <a:pt x="3405" y="1092"/>
                        </a:lnTo>
                        <a:lnTo>
                          <a:pt x="3401" y="1096"/>
                        </a:lnTo>
                        <a:lnTo>
                          <a:pt x="3398" y="1102"/>
                        </a:lnTo>
                        <a:lnTo>
                          <a:pt x="3397" y="1109"/>
                        </a:lnTo>
                        <a:lnTo>
                          <a:pt x="3397" y="1169"/>
                        </a:lnTo>
                        <a:lnTo>
                          <a:pt x="3398" y="1175"/>
                        </a:lnTo>
                        <a:lnTo>
                          <a:pt x="3401" y="1181"/>
                        </a:lnTo>
                        <a:lnTo>
                          <a:pt x="3405" y="1185"/>
                        </a:lnTo>
                        <a:lnTo>
                          <a:pt x="3410" y="1188"/>
                        </a:lnTo>
                        <a:lnTo>
                          <a:pt x="3415" y="1189"/>
                        </a:lnTo>
                        <a:lnTo>
                          <a:pt x="3450" y="1189"/>
                        </a:lnTo>
                        <a:lnTo>
                          <a:pt x="3456" y="1188"/>
                        </a:lnTo>
                        <a:lnTo>
                          <a:pt x="3460" y="1185"/>
                        </a:lnTo>
                        <a:lnTo>
                          <a:pt x="3464" y="1181"/>
                        </a:lnTo>
                        <a:lnTo>
                          <a:pt x="3467" y="1175"/>
                        </a:lnTo>
                        <a:lnTo>
                          <a:pt x="3467" y="1169"/>
                        </a:lnTo>
                        <a:lnTo>
                          <a:pt x="3467" y="1109"/>
                        </a:lnTo>
                        <a:lnTo>
                          <a:pt x="3467" y="1102"/>
                        </a:lnTo>
                        <a:lnTo>
                          <a:pt x="3464" y="1096"/>
                        </a:lnTo>
                        <a:lnTo>
                          <a:pt x="3460" y="1092"/>
                        </a:lnTo>
                        <a:lnTo>
                          <a:pt x="3456" y="1089"/>
                        </a:lnTo>
                        <a:lnTo>
                          <a:pt x="3450" y="1089"/>
                        </a:lnTo>
                        <a:lnTo>
                          <a:pt x="3415" y="1089"/>
                        </a:lnTo>
                        <a:close/>
                        <a:moveTo>
                          <a:pt x="3275" y="1089"/>
                        </a:moveTo>
                        <a:lnTo>
                          <a:pt x="3269" y="1089"/>
                        </a:lnTo>
                        <a:lnTo>
                          <a:pt x="3265" y="1092"/>
                        </a:lnTo>
                        <a:lnTo>
                          <a:pt x="3261" y="1096"/>
                        </a:lnTo>
                        <a:lnTo>
                          <a:pt x="3258" y="1102"/>
                        </a:lnTo>
                        <a:lnTo>
                          <a:pt x="3256" y="1109"/>
                        </a:lnTo>
                        <a:lnTo>
                          <a:pt x="3256" y="1169"/>
                        </a:lnTo>
                        <a:lnTo>
                          <a:pt x="3258" y="1175"/>
                        </a:lnTo>
                        <a:lnTo>
                          <a:pt x="3261" y="1181"/>
                        </a:lnTo>
                        <a:lnTo>
                          <a:pt x="3265" y="1185"/>
                        </a:lnTo>
                        <a:lnTo>
                          <a:pt x="3269" y="1188"/>
                        </a:lnTo>
                        <a:lnTo>
                          <a:pt x="3275" y="1189"/>
                        </a:lnTo>
                        <a:lnTo>
                          <a:pt x="3310" y="1189"/>
                        </a:lnTo>
                        <a:lnTo>
                          <a:pt x="3315" y="1188"/>
                        </a:lnTo>
                        <a:lnTo>
                          <a:pt x="3320" y="1185"/>
                        </a:lnTo>
                        <a:lnTo>
                          <a:pt x="3324" y="1181"/>
                        </a:lnTo>
                        <a:lnTo>
                          <a:pt x="3327" y="1175"/>
                        </a:lnTo>
                        <a:lnTo>
                          <a:pt x="3327" y="1169"/>
                        </a:lnTo>
                        <a:lnTo>
                          <a:pt x="3327" y="1109"/>
                        </a:lnTo>
                        <a:lnTo>
                          <a:pt x="3327" y="1102"/>
                        </a:lnTo>
                        <a:lnTo>
                          <a:pt x="3324" y="1096"/>
                        </a:lnTo>
                        <a:lnTo>
                          <a:pt x="3320" y="1092"/>
                        </a:lnTo>
                        <a:lnTo>
                          <a:pt x="3315" y="1089"/>
                        </a:lnTo>
                        <a:lnTo>
                          <a:pt x="3310" y="1089"/>
                        </a:lnTo>
                        <a:lnTo>
                          <a:pt x="3275" y="1089"/>
                        </a:lnTo>
                        <a:close/>
                        <a:moveTo>
                          <a:pt x="3134" y="1089"/>
                        </a:moveTo>
                        <a:lnTo>
                          <a:pt x="3129" y="1089"/>
                        </a:lnTo>
                        <a:lnTo>
                          <a:pt x="3124" y="1092"/>
                        </a:lnTo>
                        <a:lnTo>
                          <a:pt x="3120" y="1096"/>
                        </a:lnTo>
                        <a:lnTo>
                          <a:pt x="3117" y="1102"/>
                        </a:lnTo>
                        <a:lnTo>
                          <a:pt x="3116" y="1109"/>
                        </a:lnTo>
                        <a:lnTo>
                          <a:pt x="3116" y="1169"/>
                        </a:lnTo>
                        <a:lnTo>
                          <a:pt x="3117" y="1175"/>
                        </a:lnTo>
                        <a:lnTo>
                          <a:pt x="3120" y="1181"/>
                        </a:lnTo>
                        <a:lnTo>
                          <a:pt x="3124" y="1185"/>
                        </a:lnTo>
                        <a:lnTo>
                          <a:pt x="3129" y="1188"/>
                        </a:lnTo>
                        <a:lnTo>
                          <a:pt x="3134" y="1189"/>
                        </a:lnTo>
                        <a:lnTo>
                          <a:pt x="3169" y="1189"/>
                        </a:lnTo>
                        <a:lnTo>
                          <a:pt x="3175" y="1188"/>
                        </a:lnTo>
                        <a:lnTo>
                          <a:pt x="3179" y="1185"/>
                        </a:lnTo>
                        <a:lnTo>
                          <a:pt x="3183" y="1181"/>
                        </a:lnTo>
                        <a:lnTo>
                          <a:pt x="3186" y="1175"/>
                        </a:lnTo>
                        <a:lnTo>
                          <a:pt x="3186" y="1169"/>
                        </a:lnTo>
                        <a:lnTo>
                          <a:pt x="3186" y="1109"/>
                        </a:lnTo>
                        <a:lnTo>
                          <a:pt x="3186" y="1102"/>
                        </a:lnTo>
                        <a:lnTo>
                          <a:pt x="3183" y="1096"/>
                        </a:lnTo>
                        <a:lnTo>
                          <a:pt x="3179" y="1092"/>
                        </a:lnTo>
                        <a:lnTo>
                          <a:pt x="3175" y="1089"/>
                        </a:lnTo>
                        <a:lnTo>
                          <a:pt x="3169" y="1089"/>
                        </a:lnTo>
                        <a:lnTo>
                          <a:pt x="3134" y="1089"/>
                        </a:lnTo>
                        <a:close/>
                        <a:moveTo>
                          <a:pt x="2994" y="1089"/>
                        </a:moveTo>
                        <a:lnTo>
                          <a:pt x="2988" y="1089"/>
                        </a:lnTo>
                        <a:lnTo>
                          <a:pt x="2984" y="1092"/>
                        </a:lnTo>
                        <a:lnTo>
                          <a:pt x="2980" y="1096"/>
                        </a:lnTo>
                        <a:lnTo>
                          <a:pt x="2977" y="1102"/>
                        </a:lnTo>
                        <a:lnTo>
                          <a:pt x="2975" y="1109"/>
                        </a:lnTo>
                        <a:lnTo>
                          <a:pt x="2975" y="1169"/>
                        </a:lnTo>
                        <a:lnTo>
                          <a:pt x="2977" y="1175"/>
                        </a:lnTo>
                        <a:lnTo>
                          <a:pt x="2980" y="1181"/>
                        </a:lnTo>
                        <a:lnTo>
                          <a:pt x="2984" y="1185"/>
                        </a:lnTo>
                        <a:lnTo>
                          <a:pt x="2988" y="1188"/>
                        </a:lnTo>
                        <a:lnTo>
                          <a:pt x="2994" y="1189"/>
                        </a:lnTo>
                        <a:lnTo>
                          <a:pt x="3029" y="1189"/>
                        </a:lnTo>
                        <a:lnTo>
                          <a:pt x="3034" y="1188"/>
                        </a:lnTo>
                        <a:lnTo>
                          <a:pt x="3039" y="1185"/>
                        </a:lnTo>
                        <a:lnTo>
                          <a:pt x="3043" y="1181"/>
                        </a:lnTo>
                        <a:lnTo>
                          <a:pt x="3046" y="1175"/>
                        </a:lnTo>
                        <a:lnTo>
                          <a:pt x="3046" y="1169"/>
                        </a:lnTo>
                        <a:lnTo>
                          <a:pt x="3046" y="1109"/>
                        </a:lnTo>
                        <a:lnTo>
                          <a:pt x="3046" y="1102"/>
                        </a:lnTo>
                        <a:lnTo>
                          <a:pt x="3043" y="1096"/>
                        </a:lnTo>
                        <a:lnTo>
                          <a:pt x="3039" y="1092"/>
                        </a:lnTo>
                        <a:lnTo>
                          <a:pt x="3034" y="1089"/>
                        </a:lnTo>
                        <a:lnTo>
                          <a:pt x="3029" y="1089"/>
                        </a:lnTo>
                        <a:lnTo>
                          <a:pt x="2994" y="1089"/>
                        </a:lnTo>
                        <a:close/>
                        <a:moveTo>
                          <a:pt x="2853" y="1089"/>
                        </a:moveTo>
                        <a:lnTo>
                          <a:pt x="2847" y="1089"/>
                        </a:lnTo>
                        <a:lnTo>
                          <a:pt x="2843" y="1092"/>
                        </a:lnTo>
                        <a:lnTo>
                          <a:pt x="2839" y="1096"/>
                        </a:lnTo>
                        <a:lnTo>
                          <a:pt x="2836" y="1102"/>
                        </a:lnTo>
                        <a:lnTo>
                          <a:pt x="2835" y="1109"/>
                        </a:lnTo>
                        <a:lnTo>
                          <a:pt x="2835" y="1169"/>
                        </a:lnTo>
                        <a:lnTo>
                          <a:pt x="2836" y="1175"/>
                        </a:lnTo>
                        <a:lnTo>
                          <a:pt x="2839" y="1181"/>
                        </a:lnTo>
                        <a:lnTo>
                          <a:pt x="2843" y="1185"/>
                        </a:lnTo>
                        <a:lnTo>
                          <a:pt x="2847" y="1188"/>
                        </a:lnTo>
                        <a:lnTo>
                          <a:pt x="2853" y="1189"/>
                        </a:lnTo>
                        <a:lnTo>
                          <a:pt x="2888" y="1189"/>
                        </a:lnTo>
                        <a:lnTo>
                          <a:pt x="2894" y="1188"/>
                        </a:lnTo>
                        <a:lnTo>
                          <a:pt x="2898" y="1185"/>
                        </a:lnTo>
                        <a:lnTo>
                          <a:pt x="2902" y="1181"/>
                        </a:lnTo>
                        <a:lnTo>
                          <a:pt x="2905" y="1175"/>
                        </a:lnTo>
                        <a:lnTo>
                          <a:pt x="2905" y="1169"/>
                        </a:lnTo>
                        <a:lnTo>
                          <a:pt x="2905" y="1109"/>
                        </a:lnTo>
                        <a:lnTo>
                          <a:pt x="2905" y="1102"/>
                        </a:lnTo>
                        <a:lnTo>
                          <a:pt x="2902" y="1096"/>
                        </a:lnTo>
                        <a:lnTo>
                          <a:pt x="2898" y="1092"/>
                        </a:lnTo>
                        <a:lnTo>
                          <a:pt x="2894" y="1089"/>
                        </a:lnTo>
                        <a:lnTo>
                          <a:pt x="2888" y="1089"/>
                        </a:lnTo>
                        <a:lnTo>
                          <a:pt x="2853" y="1089"/>
                        </a:lnTo>
                        <a:close/>
                        <a:moveTo>
                          <a:pt x="2713" y="1089"/>
                        </a:moveTo>
                        <a:lnTo>
                          <a:pt x="2707" y="1089"/>
                        </a:lnTo>
                        <a:lnTo>
                          <a:pt x="2703" y="1092"/>
                        </a:lnTo>
                        <a:lnTo>
                          <a:pt x="2698" y="1096"/>
                        </a:lnTo>
                        <a:lnTo>
                          <a:pt x="2696" y="1102"/>
                        </a:lnTo>
                        <a:lnTo>
                          <a:pt x="2694" y="1109"/>
                        </a:lnTo>
                        <a:lnTo>
                          <a:pt x="2694" y="1169"/>
                        </a:lnTo>
                        <a:lnTo>
                          <a:pt x="2696" y="1175"/>
                        </a:lnTo>
                        <a:lnTo>
                          <a:pt x="2698" y="1181"/>
                        </a:lnTo>
                        <a:lnTo>
                          <a:pt x="2703" y="1185"/>
                        </a:lnTo>
                        <a:lnTo>
                          <a:pt x="2707" y="1188"/>
                        </a:lnTo>
                        <a:lnTo>
                          <a:pt x="2713" y="1189"/>
                        </a:lnTo>
                        <a:lnTo>
                          <a:pt x="2748" y="1189"/>
                        </a:lnTo>
                        <a:lnTo>
                          <a:pt x="2753" y="1188"/>
                        </a:lnTo>
                        <a:lnTo>
                          <a:pt x="2758" y="1185"/>
                        </a:lnTo>
                        <a:lnTo>
                          <a:pt x="2762" y="1181"/>
                        </a:lnTo>
                        <a:lnTo>
                          <a:pt x="2765" y="1175"/>
                        </a:lnTo>
                        <a:lnTo>
                          <a:pt x="2765" y="1169"/>
                        </a:lnTo>
                        <a:lnTo>
                          <a:pt x="2765" y="1109"/>
                        </a:lnTo>
                        <a:lnTo>
                          <a:pt x="2765" y="1102"/>
                        </a:lnTo>
                        <a:lnTo>
                          <a:pt x="2762" y="1096"/>
                        </a:lnTo>
                        <a:lnTo>
                          <a:pt x="2758" y="1092"/>
                        </a:lnTo>
                        <a:lnTo>
                          <a:pt x="2753" y="1089"/>
                        </a:lnTo>
                        <a:lnTo>
                          <a:pt x="2748" y="1089"/>
                        </a:lnTo>
                        <a:lnTo>
                          <a:pt x="2713" y="1089"/>
                        </a:lnTo>
                        <a:close/>
                        <a:moveTo>
                          <a:pt x="2572" y="1089"/>
                        </a:moveTo>
                        <a:lnTo>
                          <a:pt x="2566" y="1089"/>
                        </a:lnTo>
                        <a:lnTo>
                          <a:pt x="2562" y="1092"/>
                        </a:lnTo>
                        <a:lnTo>
                          <a:pt x="2558" y="1096"/>
                        </a:lnTo>
                        <a:lnTo>
                          <a:pt x="2555" y="1102"/>
                        </a:lnTo>
                        <a:lnTo>
                          <a:pt x="2554" y="1109"/>
                        </a:lnTo>
                        <a:lnTo>
                          <a:pt x="2554" y="1169"/>
                        </a:lnTo>
                        <a:lnTo>
                          <a:pt x="2555" y="1175"/>
                        </a:lnTo>
                        <a:lnTo>
                          <a:pt x="2558" y="1181"/>
                        </a:lnTo>
                        <a:lnTo>
                          <a:pt x="2562" y="1185"/>
                        </a:lnTo>
                        <a:lnTo>
                          <a:pt x="2566" y="1188"/>
                        </a:lnTo>
                        <a:lnTo>
                          <a:pt x="2572" y="1189"/>
                        </a:lnTo>
                        <a:lnTo>
                          <a:pt x="2607" y="1189"/>
                        </a:lnTo>
                        <a:lnTo>
                          <a:pt x="2613" y="1188"/>
                        </a:lnTo>
                        <a:lnTo>
                          <a:pt x="2617" y="1185"/>
                        </a:lnTo>
                        <a:lnTo>
                          <a:pt x="2621" y="1181"/>
                        </a:lnTo>
                        <a:lnTo>
                          <a:pt x="2624" y="1175"/>
                        </a:lnTo>
                        <a:lnTo>
                          <a:pt x="2624" y="1169"/>
                        </a:lnTo>
                        <a:lnTo>
                          <a:pt x="2624" y="1109"/>
                        </a:lnTo>
                        <a:lnTo>
                          <a:pt x="2624" y="1102"/>
                        </a:lnTo>
                        <a:lnTo>
                          <a:pt x="2621" y="1096"/>
                        </a:lnTo>
                        <a:lnTo>
                          <a:pt x="2617" y="1092"/>
                        </a:lnTo>
                        <a:lnTo>
                          <a:pt x="2613" y="1089"/>
                        </a:lnTo>
                        <a:lnTo>
                          <a:pt x="2607" y="1089"/>
                        </a:lnTo>
                        <a:lnTo>
                          <a:pt x="2572" y="1089"/>
                        </a:lnTo>
                        <a:close/>
                        <a:moveTo>
                          <a:pt x="2431" y="1089"/>
                        </a:moveTo>
                        <a:lnTo>
                          <a:pt x="2426" y="1089"/>
                        </a:lnTo>
                        <a:lnTo>
                          <a:pt x="2422" y="1092"/>
                        </a:lnTo>
                        <a:lnTo>
                          <a:pt x="2417" y="1096"/>
                        </a:lnTo>
                        <a:lnTo>
                          <a:pt x="2415" y="1102"/>
                        </a:lnTo>
                        <a:lnTo>
                          <a:pt x="2413" y="1109"/>
                        </a:lnTo>
                        <a:lnTo>
                          <a:pt x="2413" y="1169"/>
                        </a:lnTo>
                        <a:lnTo>
                          <a:pt x="2415" y="1175"/>
                        </a:lnTo>
                        <a:lnTo>
                          <a:pt x="2417" y="1181"/>
                        </a:lnTo>
                        <a:lnTo>
                          <a:pt x="2422" y="1185"/>
                        </a:lnTo>
                        <a:lnTo>
                          <a:pt x="2426" y="1188"/>
                        </a:lnTo>
                        <a:lnTo>
                          <a:pt x="2431" y="1189"/>
                        </a:lnTo>
                        <a:lnTo>
                          <a:pt x="2467" y="1189"/>
                        </a:lnTo>
                        <a:lnTo>
                          <a:pt x="2472" y="1188"/>
                        </a:lnTo>
                        <a:lnTo>
                          <a:pt x="2476" y="1185"/>
                        </a:lnTo>
                        <a:lnTo>
                          <a:pt x="2481" y="1181"/>
                        </a:lnTo>
                        <a:lnTo>
                          <a:pt x="2483" y="1175"/>
                        </a:lnTo>
                        <a:lnTo>
                          <a:pt x="2483" y="1169"/>
                        </a:lnTo>
                        <a:lnTo>
                          <a:pt x="2483" y="1109"/>
                        </a:lnTo>
                        <a:lnTo>
                          <a:pt x="2483" y="1102"/>
                        </a:lnTo>
                        <a:lnTo>
                          <a:pt x="2481" y="1096"/>
                        </a:lnTo>
                        <a:lnTo>
                          <a:pt x="2476" y="1092"/>
                        </a:lnTo>
                        <a:lnTo>
                          <a:pt x="2472" y="1089"/>
                        </a:lnTo>
                        <a:lnTo>
                          <a:pt x="2467" y="1089"/>
                        </a:lnTo>
                        <a:lnTo>
                          <a:pt x="2431" y="1089"/>
                        </a:lnTo>
                        <a:close/>
                        <a:moveTo>
                          <a:pt x="2291" y="1089"/>
                        </a:moveTo>
                        <a:lnTo>
                          <a:pt x="2285" y="1089"/>
                        </a:lnTo>
                        <a:lnTo>
                          <a:pt x="2281" y="1092"/>
                        </a:lnTo>
                        <a:lnTo>
                          <a:pt x="2277" y="1096"/>
                        </a:lnTo>
                        <a:lnTo>
                          <a:pt x="2274" y="1102"/>
                        </a:lnTo>
                        <a:lnTo>
                          <a:pt x="2274" y="1109"/>
                        </a:lnTo>
                        <a:lnTo>
                          <a:pt x="2274" y="1169"/>
                        </a:lnTo>
                        <a:lnTo>
                          <a:pt x="2274" y="1175"/>
                        </a:lnTo>
                        <a:lnTo>
                          <a:pt x="2277" y="1181"/>
                        </a:lnTo>
                        <a:lnTo>
                          <a:pt x="2281" y="1185"/>
                        </a:lnTo>
                        <a:lnTo>
                          <a:pt x="2285" y="1188"/>
                        </a:lnTo>
                        <a:lnTo>
                          <a:pt x="2291" y="1189"/>
                        </a:lnTo>
                        <a:lnTo>
                          <a:pt x="2326" y="1189"/>
                        </a:lnTo>
                        <a:lnTo>
                          <a:pt x="2332" y="1188"/>
                        </a:lnTo>
                        <a:lnTo>
                          <a:pt x="2336" y="1185"/>
                        </a:lnTo>
                        <a:lnTo>
                          <a:pt x="2340" y="1181"/>
                        </a:lnTo>
                        <a:lnTo>
                          <a:pt x="2343" y="1175"/>
                        </a:lnTo>
                        <a:lnTo>
                          <a:pt x="2343" y="1169"/>
                        </a:lnTo>
                        <a:lnTo>
                          <a:pt x="2343" y="1109"/>
                        </a:lnTo>
                        <a:lnTo>
                          <a:pt x="2343" y="1102"/>
                        </a:lnTo>
                        <a:lnTo>
                          <a:pt x="2340" y="1096"/>
                        </a:lnTo>
                        <a:lnTo>
                          <a:pt x="2336" y="1092"/>
                        </a:lnTo>
                        <a:lnTo>
                          <a:pt x="2332" y="1089"/>
                        </a:lnTo>
                        <a:lnTo>
                          <a:pt x="2326" y="1089"/>
                        </a:lnTo>
                        <a:lnTo>
                          <a:pt x="2291" y="1089"/>
                        </a:lnTo>
                        <a:close/>
                        <a:moveTo>
                          <a:pt x="2150" y="1089"/>
                        </a:moveTo>
                        <a:lnTo>
                          <a:pt x="2145" y="1089"/>
                        </a:lnTo>
                        <a:lnTo>
                          <a:pt x="2141" y="1092"/>
                        </a:lnTo>
                        <a:lnTo>
                          <a:pt x="2136" y="1096"/>
                        </a:lnTo>
                        <a:lnTo>
                          <a:pt x="2133" y="1102"/>
                        </a:lnTo>
                        <a:lnTo>
                          <a:pt x="2133" y="1109"/>
                        </a:lnTo>
                        <a:lnTo>
                          <a:pt x="2133" y="1169"/>
                        </a:lnTo>
                        <a:lnTo>
                          <a:pt x="2133" y="1175"/>
                        </a:lnTo>
                        <a:lnTo>
                          <a:pt x="2136" y="1181"/>
                        </a:lnTo>
                        <a:lnTo>
                          <a:pt x="2141" y="1185"/>
                        </a:lnTo>
                        <a:lnTo>
                          <a:pt x="2145" y="1188"/>
                        </a:lnTo>
                        <a:lnTo>
                          <a:pt x="2150" y="1189"/>
                        </a:lnTo>
                        <a:lnTo>
                          <a:pt x="2185" y="1189"/>
                        </a:lnTo>
                        <a:lnTo>
                          <a:pt x="2191" y="1188"/>
                        </a:lnTo>
                        <a:lnTo>
                          <a:pt x="2195" y="1185"/>
                        </a:lnTo>
                        <a:lnTo>
                          <a:pt x="2200" y="1181"/>
                        </a:lnTo>
                        <a:lnTo>
                          <a:pt x="2202" y="1175"/>
                        </a:lnTo>
                        <a:lnTo>
                          <a:pt x="2204" y="1169"/>
                        </a:lnTo>
                        <a:lnTo>
                          <a:pt x="2204" y="1109"/>
                        </a:lnTo>
                        <a:lnTo>
                          <a:pt x="2202" y="1102"/>
                        </a:lnTo>
                        <a:lnTo>
                          <a:pt x="2200" y="1096"/>
                        </a:lnTo>
                        <a:lnTo>
                          <a:pt x="2195" y="1092"/>
                        </a:lnTo>
                        <a:lnTo>
                          <a:pt x="2191" y="1089"/>
                        </a:lnTo>
                        <a:lnTo>
                          <a:pt x="2185" y="1089"/>
                        </a:lnTo>
                        <a:lnTo>
                          <a:pt x="2150" y="1089"/>
                        </a:lnTo>
                        <a:close/>
                        <a:moveTo>
                          <a:pt x="2010" y="1089"/>
                        </a:moveTo>
                        <a:lnTo>
                          <a:pt x="2004" y="1089"/>
                        </a:lnTo>
                        <a:lnTo>
                          <a:pt x="2000" y="1092"/>
                        </a:lnTo>
                        <a:lnTo>
                          <a:pt x="1996" y="1096"/>
                        </a:lnTo>
                        <a:lnTo>
                          <a:pt x="1993" y="1102"/>
                        </a:lnTo>
                        <a:lnTo>
                          <a:pt x="1993" y="1109"/>
                        </a:lnTo>
                        <a:lnTo>
                          <a:pt x="1993" y="1169"/>
                        </a:lnTo>
                        <a:lnTo>
                          <a:pt x="1993" y="1175"/>
                        </a:lnTo>
                        <a:lnTo>
                          <a:pt x="1996" y="1181"/>
                        </a:lnTo>
                        <a:lnTo>
                          <a:pt x="2000" y="1185"/>
                        </a:lnTo>
                        <a:lnTo>
                          <a:pt x="2004" y="1188"/>
                        </a:lnTo>
                        <a:lnTo>
                          <a:pt x="2010" y="1189"/>
                        </a:lnTo>
                        <a:lnTo>
                          <a:pt x="2045" y="1189"/>
                        </a:lnTo>
                        <a:lnTo>
                          <a:pt x="2051" y="1188"/>
                        </a:lnTo>
                        <a:lnTo>
                          <a:pt x="2055" y="1185"/>
                        </a:lnTo>
                        <a:lnTo>
                          <a:pt x="2059" y="1181"/>
                        </a:lnTo>
                        <a:lnTo>
                          <a:pt x="2062" y="1175"/>
                        </a:lnTo>
                        <a:lnTo>
                          <a:pt x="2063" y="1169"/>
                        </a:lnTo>
                        <a:lnTo>
                          <a:pt x="2063" y="1109"/>
                        </a:lnTo>
                        <a:lnTo>
                          <a:pt x="2062" y="1102"/>
                        </a:lnTo>
                        <a:lnTo>
                          <a:pt x="2059" y="1096"/>
                        </a:lnTo>
                        <a:lnTo>
                          <a:pt x="2055" y="1092"/>
                        </a:lnTo>
                        <a:lnTo>
                          <a:pt x="2051" y="1089"/>
                        </a:lnTo>
                        <a:lnTo>
                          <a:pt x="2045" y="1089"/>
                        </a:lnTo>
                        <a:lnTo>
                          <a:pt x="2010" y="1089"/>
                        </a:lnTo>
                        <a:close/>
                        <a:moveTo>
                          <a:pt x="1869" y="1089"/>
                        </a:moveTo>
                        <a:lnTo>
                          <a:pt x="1864" y="1089"/>
                        </a:lnTo>
                        <a:lnTo>
                          <a:pt x="1859" y="1092"/>
                        </a:lnTo>
                        <a:lnTo>
                          <a:pt x="1855" y="1096"/>
                        </a:lnTo>
                        <a:lnTo>
                          <a:pt x="1852" y="1102"/>
                        </a:lnTo>
                        <a:lnTo>
                          <a:pt x="1852" y="1109"/>
                        </a:lnTo>
                        <a:lnTo>
                          <a:pt x="1852" y="1169"/>
                        </a:lnTo>
                        <a:lnTo>
                          <a:pt x="1852" y="1175"/>
                        </a:lnTo>
                        <a:lnTo>
                          <a:pt x="1855" y="1181"/>
                        </a:lnTo>
                        <a:lnTo>
                          <a:pt x="1859" y="1185"/>
                        </a:lnTo>
                        <a:lnTo>
                          <a:pt x="1864" y="1188"/>
                        </a:lnTo>
                        <a:lnTo>
                          <a:pt x="1869" y="1189"/>
                        </a:lnTo>
                        <a:lnTo>
                          <a:pt x="1904" y="1189"/>
                        </a:lnTo>
                        <a:lnTo>
                          <a:pt x="1910" y="1188"/>
                        </a:lnTo>
                        <a:lnTo>
                          <a:pt x="1914" y="1185"/>
                        </a:lnTo>
                        <a:lnTo>
                          <a:pt x="1918" y="1181"/>
                        </a:lnTo>
                        <a:lnTo>
                          <a:pt x="1921" y="1175"/>
                        </a:lnTo>
                        <a:lnTo>
                          <a:pt x="1923" y="1169"/>
                        </a:lnTo>
                        <a:lnTo>
                          <a:pt x="1923" y="1109"/>
                        </a:lnTo>
                        <a:lnTo>
                          <a:pt x="1921" y="1102"/>
                        </a:lnTo>
                        <a:lnTo>
                          <a:pt x="1918" y="1096"/>
                        </a:lnTo>
                        <a:lnTo>
                          <a:pt x="1914" y="1092"/>
                        </a:lnTo>
                        <a:lnTo>
                          <a:pt x="1910" y="1089"/>
                        </a:lnTo>
                        <a:lnTo>
                          <a:pt x="1904" y="1089"/>
                        </a:lnTo>
                        <a:lnTo>
                          <a:pt x="1869" y="1089"/>
                        </a:lnTo>
                        <a:close/>
                        <a:moveTo>
                          <a:pt x="1729" y="1089"/>
                        </a:moveTo>
                        <a:lnTo>
                          <a:pt x="1723" y="1089"/>
                        </a:lnTo>
                        <a:lnTo>
                          <a:pt x="1719" y="1092"/>
                        </a:lnTo>
                        <a:lnTo>
                          <a:pt x="1715" y="1096"/>
                        </a:lnTo>
                        <a:lnTo>
                          <a:pt x="1712" y="1102"/>
                        </a:lnTo>
                        <a:lnTo>
                          <a:pt x="1712" y="1109"/>
                        </a:lnTo>
                        <a:lnTo>
                          <a:pt x="1712" y="1169"/>
                        </a:lnTo>
                        <a:lnTo>
                          <a:pt x="1712" y="1175"/>
                        </a:lnTo>
                        <a:lnTo>
                          <a:pt x="1715" y="1181"/>
                        </a:lnTo>
                        <a:lnTo>
                          <a:pt x="1719" y="1185"/>
                        </a:lnTo>
                        <a:lnTo>
                          <a:pt x="1723" y="1188"/>
                        </a:lnTo>
                        <a:lnTo>
                          <a:pt x="1729" y="1189"/>
                        </a:lnTo>
                        <a:lnTo>
                          <a:pt x="1764" y="1189"/>
                        </a:lnTo>
                        <a:lnTo>
                          <a:pt x="1769" y="1188"/>
                        </a:lnTo>
                        <a:lnTo>
                          <a:pt x="1774" y="1185"/>
                        </a:lnTo>
                        <a:lnTo>
                          <a:pt x="1778" y="1181"/>
                        </a:lnTo>
                        <a:lnTo>
                          <a:pt x="1781" y="1175"/>
                        </a:lnTo>
                        <a:lnTo>
                          <a:pt x="1782" y="1169"/>
                        </a:lnTo>
                        <a:lnTo>
                          <a:pt x="1782" y="1109"/>
                        </a:lnTo>
                        <a:lnTo>
                          <a:pt x="1781" y="1102"/>
                        </a:lnTo>
                        <a:lnTo>
                          <a:pt x="1778" y="1096"/>
                        </a:lnTo>
                        <a:lnTo>
                          <a:pt x="1774" y="1092"/>
                        </a:lnTo>
                        <a:lnTo>
                          <a:pt x="1769" y="1089"/>
                        </a:lnTo>
                        <a:lnTo>
                          <a:pt x="1764" y="1089"/>
                        </a:lnTo>
                        <a:lnTo>
                          <a:pt x="1729" y="1089"/>
                        </a:lnTo>
                        <a:close/>
                        <a:moveTo>
                          <a:pt x="1588" y="1089"/>
                        </a:moveTo>
                        <a:lnTo>
                          <a:pt x="1583" y="1089"/>
                        </a:lnTo>
                        <a:lnTo>
                          <a:pt x="1578" y="1092"/>
                        </a:lnTo>
                        <a:lnTo>
                          <a:pt x="1574" y="1096"/>
                        </a:lnTo>
                        <a:lnTo>
                          <a:pt x="1571" y="1102"/>
                        </a:lnTo>
                        <a:lnTo>
                          <a:pt x="1571" y="1109"/>
                        </a:lnTo>
                        <a:lnTo>
                          <a:pt x="1571" y="1169"/>
                        </a:lnTo>
                        <a:lnTo>
                          <a:pt x="1571" y="1175"/>
                        </a:lnTo>
                        <a:lnTo>
                          <a:pt x="1574" y="1181"/>
                        </a:lnTo>
                        <a:lnTo>
                          <a:pt x="1578" y="1185"/>
                        </a:lnTo>
                        <a:lnTo>
                          <a:pt x="1583" y="1188"/>
                        </a:lnTo>
                        <a:lnTo>
                          <a:pt x="1588" y="1189"/>
                        </a:lnTo>
                        <a:lnTo>
                          <a:pt x="1623" y="1189"/>
                        </a:lnTo>
                        <a:lnTo>
                          <a:pt x="1629" y="1188"/>
                        </a:lnTo>
                        <a:lnTo>
                          <a:pt x="1633" y="1185"/>
                        </a:lnTo>
                        <a:lnTo>
                          <a:pt x="1637" y="1181"/>
                        </a:lnTo>
                        <a:lnTo>
                          <a:pt x="1640" y="1175"/>
                        </a:lnTo>
                        <a:lnTo>
                          <a:pt x="1642" y="1169"/>
                        </a:lnTo>
                        <a:lnTo>
                          <a:pt x="1642" y="1109"/>
                        </a:lnTo>
                        <a:lnTo>
                          <a:pt x="1640" y="1102"/>
                        </a:lnTo>
                        <a:lnTo>
                          <a:pt x="1637" y="1096"/>
                        </a:lnTo>
                        <a:lnTo>
                          <a:pt x="1633" y="1092"/>
                        </a:lnTo>
                        <a:lnTo>
                          <a:pt x="1629" y="1089"/>
                        </a:lnTo>
                        <a:lnTo>
                          <a:pt x="1623" y="1089"/>
                        </a:lnTo>
                        <a:lnTo>
                          <a:pt x="1588" y="1089"/>
                        </a:lnTo>
                        <a:close/>
                        <a:moveTo>
                          <a:pt x="1448" y="1089"/>
                        </a:moveTo>
                        <a:lnTo>
                          <a:pt x="1442" y="1089"/>
                        </a:lnTo>
                        <a:lnTo>
                          <a:pt x="1438" y="1092"/>
                        </a:lnTo>
                        <a:lnTo>
                          <a:pt x="1434" y="1096"/>
                        </a:lnTo>
                        <a:lnTo>
                          <a:pt x="1431" y="1102"/>
                        </a:lnTo>
                        <a:lnTo>
                          <a:pt x="1431" y="1109"/>
                        </a:lnTo>
                        <a:lnTo>
                          <a:pt x="1431" y="1169"/>
                        </a:lnTo>
                        <a:lnTo>
                          <a:pt x="1431" y="1175"/>
                        </a:lnTo>
                        <a:lnTo>
                          <a:pt x="1434" y="1181"/>
                        </a:lnTo>
                        <a:lnTo>
                          <a:pt x="1438" y="1185"/>
                        </a:lnTo>
                        <a:lnTo>
                          <a:pt x="1442" y="1188"/>
                        </a:lnTo>
                        <a:lnTo>
                          <a:pt x="1448" y="1189"/>
                        </a:lnTo>
                        <a:lnTo>
                          <a:pt x="1483" y="1189"/>
                        </a:lnTo>
                        <a:lnTo>
                          <a:pt x="1488" y="1188"/>
                        </a:lnTo>
                        <a:lnTo>
                          <a:pt x="1493" y="1185"/>
                        </a:lnTo>
                        <a:lnTo>
                          <a:pt x="1497" y="1181"/>
                        </a:lnTo>
                        <a:lnTo>
                          <a:pt x="1500" y="1175"/>
                        </a:lnTo>
                        <a:lnTo>
                          <a:pt x="1501" y="1169"/>
                        </a:lnTo>
                        <a:lnTo>
                          <a:pt x="1501" y="1109"/>
                        </a:lnTo>
                        <a:lnTo>
                          <a:pt x="1500" y="1102"/>
                        </a:lnTo>
                        <a:lnTo>
                          <a:pt x="1497" y="1096"/>
                        </a:lnTo>
                        <a:lnTo>
                          <a:pt x="1493" y="1092"/>
                        </a:lnTo>
                        <a:lnTo>
                          <a:pt x="1488" y="1089"/>
                        </a:lnTo>
                        <a:lnTo>
                          <a:pt x="1483" y="1089"/>
                        </a:lnTo>
                        <a:lnTo>
                          <a:pt x="1448" y="1089"/>
                        </a:lnTo>
                        <a:close/>
                        <a:moveTo>
                          <a:pt x="1307" y="1089"/>
                        </a:moveTo>
                        <a:lnTo>
                          <a:pt x="1301" y="1089"/>
                        </a:lnTo>
                        <a:lnTo>
                          <a:pt x="1297" y="1092"/>
                        </a:lnTo>
                        <a:lnTo>
                          <a:pt x="1293" y="1096"/>
                        </a:lnTo>
                        <a:lnTo>
                          <a:pt x="1290" y="1102"/>
                        </a:lnTo>
                        <a:lnTo>
                          <a:pt x="1290" y="1109"/>
                        </a:lnTo>
                        <a:lnTo>
                          <a:pt x="1290" y="1169"/>
                        </a:lnTo>
                        <a:lnTo>
                          <a:pt x="1290" y="1175"/>
                        </a:lnTo>
                        <a:lnTo>
                          <a:pt x="1293" y="1181"/>
                        </a:lnTo>
                        <a:lnTo>
                          <a:pt x="1297" y="1185"/>
                        </a:lnTo>
                        <a:lnTo>
                          <a:pt x="1301" y="1188"/>
                        </a:lnTo>
                        <a:lnTo>
                          <a:pt x="1307" y="1189"/>
                        </a:lnTo>
                        <a:lnTo>
                          <a:pt x="1342" y="1189"/>
                        </a:lnTo>
                        <a:lnTo>
                          <a:pt x="1348" y="1188"/>
                        </a:lnTo>
                        <a:lnTo>
                          <a:pt x="1352" y="1185"/>
                        </a:lnTo>
                        <a:lnTo>
                          <a:pt x="1356" y="1181"/>
                        </a:lnTo>
                        <a:lnTo>
                          <a:pt x="1359" y="1175"/>
                        </a:lnTo>
                        <a:lnTo>
                          <a:pt x="1360" y="1169"/>
                        </a:lnTo>
                        <a:lnTo>
                          <a:pt x="1360" y="1109"/>
                        </a:lnTo>
                        <a:lnTo>
                          <a:pt x="1359" y="1102"/>
                        </a:lnTo>
                        <a:lnTo>
                          <a:pt x="1356" y="1096"/>
                        </a:lnTo>
                        <a:lnTo>
                          <a:pt x="1352" y="1092"/>
                        </a:lnTo>
                        <a:lnTo>
                          <a:pt x="1348" y="1089"/>
                        </a:lnTo>
                        <a:lnTo>
                          <a:pt x="1342" y="1089"/>
                        </a:lnTo>
                        <a:lnTo>
                          <a:pt x="1307" y="1089"/>
                        </a:lnTo>
                        <a:close/>
                        <a:moveTo>
                          <a:pt x="1167" y="1089"/>
                        </a:moveTo>
                        <a:lnTo>
                          <a:pt x="1161" y="1089"/>
                        </a:lnTo>
                        <a:lnTo>
                          <a:pt x="1157" y="1092"/>
                        </a:lnTo>
                        <a:lnTo>
                          <a:pt x="1152" y="1096"/>
                        </a:lnTo>
                        <a:lnTo>
                          <a:pt x="1150" y="1102"/>
                        </a:lnTo>
                        <a:lnTo>
                          <a:pt x="1150" y="1109"/>
                        </a:lnTo>
                        <a:lnTo>
                          <a:pt x="1150" y="1169"/>
                        </a:lnTo>
                        <a:lnTo>
                          <a:pt x="1150" y="1175"/>
                        </a:lnTo>
                        <a:lnTo>
                          <a:pt x="1152" y="1181"/>
                        </a:lnTo>
                        <a:lnTo>
                          <a:pt x="1157" y="1185"/>
                        </a:lnTo>
                        <a:lnTo>
                          <a:pt x="1161" y="1188"/>
                        </a:lnTo>
                        <a:lnTo>
                          <a:pt x="1167" y="1189"/>
                        </a:lnTo>
                        <a:lnTo>
                          <a:pt x="1202" y="1189"/>
                        </a:lnTo>
                        <a:lnTo>
                          <a:pt x="1207" y="1188"/>
                        </a:lnTo>
                        <a:lnTo>
                          <a:pt x="1212" y="1185"/>
                        </a:lnTo>
                        <a:lnTo>
                          <a:pt x="1216" y="1181"/>
                        </a:lnTo>
                        <a:lnTo>
                          <a:pt x="1219" y="1175"/>
                        </a:lnTo>
                        <a:lnTo>
                          <a:pt x="1220" y="1169"/>
                        </a:lnTo>
                        <a:lnTo>
                          <a:pt x="1220" y="1109"/>
                        </a:lnTo>
                        <a:lnTo>
                          <a:pt x="1219" y="1102"/>
                        </a:lnTo>
                        <a:lnTo>
                          <a:pt x="1216" y="1096"/>
                        </a:lnTo>
                        <a:lnTo>
                          <a:pt x="1212" y="1092"/>
                        </a:lnTo>
                        <a:lnTo>
                          <a:pt x="1207" y="1089"/>
                        </a:lnTo>
                        <a:lnTo>
                          <a:pt x="1202" y="1089"/>
                        </a:lnTo>
                        <a:lnTo>
                          <a:pt x="1167" y="1089"/>
                        </a:lnTo>
                        <a:close/>
                        <a:moveTo>
                          <a:pt x="1026" y="1089"/>
                        </a:moveTo>
                        <a:lnTo>
                          <a:pt x="1020" y="1089"/>
                        </a:lnTo>
                        <a:lnTo>
                          <a:pt x="1016" y="1092"/>
                        </a:lnTo>
                        <a:lnTo>
                          <a:pt x="1012" y="1096"/>
                        </a:lnTo>
                        <a:lnTo>
                          <a:pt x="1009" y="1102"/>
                        </a:lnTo>
                        <a:lnTo>
                          <a:pt x="1009" y="1109"/>
                        </a:lnTo>
                        <a:lnTo>
                          <a:pt x="1009" y="1169"/>
                        </a:lnTo>
                        <a:lnTo>
                          <a:pt x="1009" y="1175"/>
                        </a:lnTo>
                        <a:lnTo>
                          <a:pt x="1012" y="1181"/>
                        </a:lnTo>
                        <a:lnTo>
                          <a:pt x="1016" y="1185"/>
                        </a:lnTo>
                        <a:lnTo>
                          <a:pt x="1020" y="1188"/>
                        </a:lnTo>
                        <a:lnTo>
                          <a:pt x="1026" y="1189"/>
                        </a:lnTo>
                        <a:lnTo>
                          <a:pt x="1061" y="1189"/>
                        </a:lnTo>
                        <a:lnTo>
                          <a:pt x="1067" y="1188"/>
                        </a:lnTo>
                        <a:lnTo>
                          <a:pt x="1071" y="1185"/>
                        </a:lnTo>
                        <a:lnTo>
                          <a:pt x="1075" y="1181"/>
                        </a:lnTo>
                        <a:lnTo>
                          <a:pt x="1078" y="1175"/>
                        </a:lnTo>
                        <a:lnTo>
                          <a:pt x="1079" y="1169"/>
                        </a:lnTo>
                        <a:lnTo>
                          <a:pt x="1079" y="1109"/>
                        </a:lnTo>
                        <a:lnTo>
                          <a:pt x="1078" y="1102"/>
                        </a:lnTo>
                        <a:lnTo>
                          <a:pt x="1075" y="1096"/>
                        </a:lnTo>
                        <a:lnTo>
                          <a:pt x="1071" y="1092"/>
                        </a:lnTo>
                        <a:lnTo>
                          <a:pt x="1067" y="1089"/>
                        </a:lnTo>
                        <a:lnTo>
                          <a:pt x="1061" y="1089"/>
                        </a:lnTo>
                        <a:lnTo>
                          <a:pt x="1026" y="1089"/>
                        </a:lnTo>
                        <a:close/>
                        <a:moveTo>
                          <a:pt x="885" y="1089"/>
                        </a:moveTo>
                        <a:lnTo>
                          <a:pt x="880" y="1089"/>
                        </a:lnTo>
                        <a:lnTo>
                          <a:pt x="876" y="1092"/>
                        </a:lnTo>
                        <a:lnTo>
                          <a:pt x="871" y="1096"/>
                        </a:lnTo>
                        <a:lnTo>
                          <a:pt x="869" y="1102"/>
                        </a:lnTo>
                        <a:lnTo>
                          <a:pt x="869" y="1109"/>
                        </a:lnTo>
                        <a:lnTo>
                          <a:pt x="869" y="1169"/>
                        </a:lnTo>
                        <a:lnTo>
                          <a:pt x="869" y="1175"/>
                        </a:lnTo>
                        <a:lnTo>
                          <a:pt x="871" y="1181"/>
                        </a:lnTo>
                        <a:lnTo>
                          <a:pt x="876" y="1185"/>
                        </a:lnTo>
                        <a:lnTo>
                          <a:pt x="880" y="1188"/>
                        </a:lnTo>
                        <a:lnTo>
                          <a:pt x="885" y="1189"/>
                        </a:lnTo>
                        <a:lnTo>
                          <a:pt x="921" y="1189"/>
                        </a:lnTo>
                        <a:lnTo>
                          <a:pt x="926" y="1188"/>
                        </a:lnTo>
                        <a:lnTo>
                          <a:pt x="930" y="1185"/>
                        </a:lnTo>
                        <a:lnTo>
                          <a:pt x="935" y="1181"/>
                        </a:lnTo>
                        <a:lnTo>
                          <a:pt x="937" y="1175"/>
                        </a:lnTo>
                        <a:lnTo>
                          <a:pt x="939" y="1169"/>
                        </a:lnTo>
                        <a:lnTo>
                          <a:pt x="939" y="1109"/>
                        </a:lnTo>
                        <a:lnTo>
                          <a:pt x="937" y="1102"/>
                        </a:lnTo>
                        <a:lnTo>
                          <a:pt x="935" y="1096"/>
                        </a:lnTo>
                        <a:lnTo>
                          <a:pt x="930" y="1092"/>
                        </a:lnTo>
                        <a:lnTo>
                          <a:pt x="926" y="1089"/>
                        </a:lnTo>
                        <a:lnTo>
                          <a:pt x="921" y="1089"/>
                        </a:lnTo>
                        <a:lnTo>
                          <a:pt x="885" y="1089"/>
                        </a:lnTo>
                        <a:close/>
                        <a:moveTo>
                          <a:pt x="745" y="1089"/>
                        </a:moveTo>
                        <a:lnTo>
                          <a:pt x="739" y="1089"/>
                        </a:lnTo>
                        <a:lnTo>
                          <a:pt x="735" y="1092"/>
                        </a:lnTo>
                        <a:lnTo>
                          <a:pt x="731" y="1096"/>
                        </a:lnTo>
                        <a:lnTo>
                          <a:pt x="728" y="1102"/>
                        </a:lnTo>
                        <a:lnTo>
                          <a:pt x="728" y="1109"/>
                        </a:lnTo>
                        <a:lnTo>
                          <a:pt x="728" y="1169"/>
                        </a:lnTo>
                        <a:lnTo>
                          <a:pt x="728" y="1175"/>
                        </a:lnTo>
                        <a:lnTo>
                          <a:pt x="731" y="1181"/>
                        </a:lnTo>
                        <a:lnTo>
                          <a:pt x="735" y="1185"/>
                        </a:lnTo>
                        <a:lnTo>
                          <a:pt x="739" y="1188"/>
                        </a:lnTo>
                        <a:lnTo>
                          <a:pt x="745" y="1189"/>
                        </a:lnTo>
                        <a:lnTo>
                          <a:pt x="780" y="1189"/>
                        </a:lnTo>
                        <a:lnTo>
                          <a:pt x="786" y="1188"/>
                        </a:lnTo>
                        <a:lnTo>
                          <a:pt x="790" y="1185"/>
                        </a:lnTo>
                        <a:lnTo>
                          <a:pt x="794" y="1181"/>
                        </a:lnTo>
                        <a:lnTo>
                          <a:pt x="797" y="1175"/>
                        </a:lnTo>
                        <a:lnTo>
                          <a:pt x="798" y="1169"/>
                        </a:lnTo>
                        <a:lnTo>
                          <a:pt x="798" y="1109"/>
                        </a:lnTo>
                        <a:lnTo>
                          <a:pt x="797" y="1102"/>
                        </a:lnTo>
                        <a:lnTo>
                          <a:pt x="794" y="1096"/>
                        </a:lnTo>
                        <a:lnTo>
                          <a:pt x="790" y="1092"/>
                        </a:lnTo>
                        <a:lnTo>
                          <a:pt x="786" y="1089"/>
                        </a:lnTo>
                        <a:lnTo>
                          <a:pt x="780" y="1089"/>
                        </a:lnTo>
                        <a:lnTo>
                          <a:pt x="745" y="1089"/>
                        </a:lnTo>
                        <a:close/>
                        <a:moveTo>
                          <a:pt x="604" y="1089"/>
                        </a:moveTo>
                        <a:lnTo>
                          <a:pt x="599" y="1089"/>
                        </a:lnTo>
                        <a:lnTo>
                          <a:pt x="595" y="1092"/>
                        </a:lnTo>
                        <a:lnTo>
                          <a:pt x="590" y="1096"/>
                        </a:lnTo>
                        <a:lnTo>
                          <a:pt x="587" y="1102"/>
                        </a:lnTo>
                        <a:lnTo>
                          <a:pt x="587" y="1109"/>
                        </a:lnTo>
                        <a:lnTo>
                          <a:pt x="587" y="1169"/>
                        </a:lnTo>
                        <a:lnTo>
                          <a:pt x="587" y="1175"/>
                        </a:lnTo>
                        <a:lnTo>
                          <a:pt x="590" y="1181"/>
                        </a:lnTo>
                        <a:lnTo>
                          <a:pt x="595" y="1185"/>
                        </a:lnTo>
                        <a:lnTo>
                          <a:pt x="599" y="1188"/>
                        </a:lnTo>
                        <a:lnTo>
                          <a:pt x="604" y="1189"/>
                        </a:lnTo>
                        <a:lnTo>
                          <a:pt x="639" y="1189"/>
                        </a:lnTo>
                        <a:lnTo>
                          <a:pt x="645" y="1188"/>
                        </a:lnTo>
                        <a:lnTo>
                          <a:pt x="649" y="1185"/>
                        </a:lnTo>
                        <a:lnTo>
                          <a:pt x="654" y="1181"/>
                        </a:lnTo>
                        <a:lnTo>
                          <a:pt x="656" y="1175"/>
                        </a:lnTo>
                        <a:lnTo>
                          <a:pt x="658" y="1169"/>
                        </a:lnTo>
                        <a:lnTo>
                          <a:pt x="658" y="1109"/>
                        </a:lnTo>
                        <a:lnTo>
                          <a:pt x="656" y="1102"/>
                        </a:lnTo>
                        <a:lnTo>
                          <a:pt x="654" y="1096"/>
                        </a:lnTo>
                        <a:lnTo>
                          <a:pt x="649" y="1092"/>
                        </a:lnTo>
                        <a:lnTo>
                          <a:pt x="645" y="1089"/>
                        </a:lnTo>
                        <a:lnTo>
                          <a:pt x="639" y="1089"/>
                        </a:lnTo>
                        <a:lnTo>
                          <a:pt x="604" y="1089"/>
                        </a:lnTo>
                        <a:close/>
                        <a:moveTo>
                          <a:pt x="464" y="1089"/>
                        </a:moveTo>
                        <a:lnTo>
                          <a:pt x="458" y="1089"/>
                        </a:lnTo>
                        <a:lnTo>
                          <a:pt x="454" y="1092"/>
                        </a:lnTo>
                        <a:lnTo>
                          <a:pt x="450" y="1096"/>
                        </a:lnTo>
                        <a:lnTo>
                          <a:pt x="447" y="1102"/>
                        </a:lnTo>
                        <a:lnTo>
                          <a:pt x="447" y="1109"/>
                        </a:lnTo>
                        <a:lnTo>
                          <a:pt x="447" y="1169"/>
                        </a:lnTo>
                        <a:lnTo>
                          <a:pt x="447" y="1175"/>
                        </a:lnTo>
                        <a:lnTo>
                          <a:pt x="450" y="1181"/>
                        </a:lnTo>
                        <a:lnTo>
                          <a:pt x="454" y="1185"/>
                        </a:lnTo>
                        <a:lnTo>
                          <a:pt x="458" y="1188"/>
                        </a:lnTo>
                        <a:lnTo>
                          <a:pt x="464" y="1189"/>
                        </a:lnTo>
                        <a:lnTo>
                          <a:pt x="499" y="1189"/>
                        </a:lnTo>
                        <a:lnTo>
                          <a:pt x="505" y="1188"/>
                        </a:lnTo>
                        <a:lnTo>
                          <a:pt x="509" y="1185"/>
                        </a:lnTo>
                        <a:lnTo>
                          <a:pt x="513" y="1181"/>
                        </a:lnTo>
                        <a:lnTo>
                          <a:pt x="516" y="1175"/>
                        </a:lnTo>
                        <a:lnTo>
                          <a:pt x="517" y="1169"/>
                        </a:lnTo>
                        <a:lnTo>
                          <a:pt x="517" y="1109"/>
                        </a:lnTo>
                        <a:lnTo>
                          <a:pt x="516" y="1102"/>
                        </a:lnTo>
                        <a:lnTo>
                          <a:pt x="513" y="1096"/>
                        </a:lnTo>
                        <a:lnTo>
                          <a:pt x="509" y="1092"/>
                        </a:lnTo>
                        <a:lnTo>
                          <a:pt x="505" y="1089"/>
                        </a:lnTo>
                        <a:lnTo>
                          <a:pt x="499" y="1089"/>
                        </a:lnTo>
                        <a:lnTo>
                          <a:pt x="464" y="1089"/>
                        </a:lnTo>
                        <a:close/>
                        <a:moveTo>
                          <a:pt x="323" y="1089"/>
                        </a:moveTo>
                        <a:lnTo>
                          <a:pt x="318" y="1089"/>
                        </a:lnTo>
                        <a:lnTo>
                          <a:pt x="313" y="1092"/>
                        </a:lnTo>
                        <a:lnTo>
                          <a:pt x="309" y="1096"/>
                        </a:lnTo>
                        <a:lnTo>
                          <a:pt x="306" y="1102"/>
                        </a:lnTo>
                        <a:lnTo>
                          <a:pt x="306" y="1109"/>
                        </a:lnTo>
                        <a:lnTo>
                          <a:pt x="306" y="1169"/>
                        </a:lnTo>
                        <a:lnTo>
                          <a:pt x="306" y="1175"/>
                        </a:lnTo>
                        <a:lnTo>
                          <a:pt x="309" y="1181"/>
                        </a:lnTo>
                        <a:lnTo>
                          <a:pt x="313" y="1185"/>
                        </a:lnTo>
                        <a:lnTo>
                          <a:pt x="318" y="1188"/>
                        </a:lnTo>
                        <a:lnTo>
                          <a:pt x="323" y="1189"/>
                        </a:lnTo>
                        <a:lnTo>
                          <a:pt x="358" y="1189"/>
                        </a:lnTo>
                        <a:lnTo>
                          <a:pt x="364" y="1188"/>
                        </a:lnTo>
                        <a:lnTo>
                          <a:pt x="368" y="1185"/>
                        </a:lnTo>
                        <a:lnTo>
                          <a:pt x="372" y="1181"/>
                        </a:lnTo>
                        <a:lnTo>
                          <a:pt x="375" y="1175"/>
                        </a:lnTo>
                        <a:lnTo>
                          <a:pt x="377" y="1169"/>
                        </a:lnTo>
                        <a:lnTo>
                          <a:pt x="377" y="1109"/>
                        </a:lnTo>
                        <a:lnTo>
                          <a:pt x="375" y="1102"/>
                        </a:lnTo>
                        <a:lnTo>
                          <a:pt x="372" y="1096"/>
                        </a:lnTo>
                        <a:lnTo>
                          <a:pt x="368" y="1092"/>
                        </a:lnTo>
                        <a:lnTo>
                          <a:pt x="364" y="1089"/>
                        </a:lnTo>
                        <a:lnTo>
                          <a:pt x="358" y="1089"/>
                        </a:lnTo>
                        <a:lnTo>
                          <a:pt x="323" y="1089"/>
                        </a:lnTo>
                        <a:close/>
                        <a:moveTo>
                          <a:pt x="183" y="1089"/>
                        </a:moveTo>
                        <a:lnTo>
                          <a:pt x="177" y="1089"/>
                        </a:lnTo>
                        <a:lnTo>
                          <a:pt x="173" y="1092"/>
                        </a:lnTo>
                        <a:lnTo>
                          <a:pt x="169" y="1096"/>
                        </a:lnTo>
                        <a:lnTo>
                          <a:pt x="166" y="1102"/>
                        </a:lnTo>
                        <a:lnTo>
                          <a:pt x="166" y="1109"/>
                        </a:lnTo>
                        <a:lnTo>
                          <a:pt x="166" y="1169"/>
                        </a:lnTo>
                        <a:lnTo>
                          <a:pt x="166" y="1175"/>
                        </a:lnTo>
                        <a:lnTo>
                          <a:pt x="169" y="1181"/>
                        </a:lnTo>
                        <a:lnTo>
                          <a:pt x="173" y="1185"/>
                        </a:lnTo>
                        <a:lnTo>
                          <a:pt x="177" y="1188"/>
                        </a:lnTo>
                        <a:lnTo>
                          <a:pt x="183" y="1189"/>
                        </a:lnTo>
                        <a:lnTo>
                          <a:pt x="218" y="1189"/>
                        </a:lnTo>
                        <a:lnTo>
                          <a:pt x="223" y="1188"/>
                        </a:lnTo>
                        <a:lnTo>
                          <a:pt x="229" y="1185"/>
                        </a:lnTo>
                        <a:lnTo>
                          <a:pt x="232" y="1181"/>
                        </a:lnTo>
                        <a:lnTo>
                          <a:pt x="235" y="1175"/>
                        </a:lnTo>
                        <a:lnTo>
                          <a:pt x="236" y="1169"/>
                        </a:lnTo>
                        <a:lnTo>
                          <a:pt x="236" y="1109"/>
                        </a:lnTo>
                        <a:lnTo>
                          <a:pt x="235" y="1102"/>
                        </a:lnTo>
                        <a:lnTo>
                          <a:pt x="232" y="1096"/>
                        </a:lnTo>
                        <a:lnTo>
                          <a:pt x="229" y="1092"/>
                        </a:lnTo>
                        <a:lnTo>
                          <a:pt x="223" y="1089"/>
                        </a:lnTo>
                        <a:lnTo>
                          <a:pt x="218" y="1089"/>
                        </a:lnTo>
                        <a:lnTo>
                          <a:pt x="183" y="1089"/>
                        </a:lnTo>
                        <a:close/>
                        <a:moveTo>
                          <a:pt x="42" y="1089"/>
                        </a:moveTo>
                        <a:lnTo>
                          <a:pt x="37" y="1089"/>
                        </a:lnTo>
                        <a:lnTo>
                          <a:pt x="32" y="1092"/>
                        </a:lnTo>
                        <a:lnTo>
                          <a:pt x="28" y="1096"/>
                        </a:lnTo>
                        <a:lnTo>
                          <a:pt x="25" y="1102"/>
                        </a:lnTo>
                        <a:lnTo>
                          <a:pt x="25" y="1109"/>
                        </a:lnTo>
                        <a:lnTo>
                          <a:pt x="25" y="1169"/>
                        </a:lnTo>
                        <a:lnTo>
                          <a:pt x="25" y="1175"/>
                        </a:lnTo>
                        <a:lnTo>
                          <a:pt x="28" y="1181"/>
                        </a:lnTo>
                        <a:lnTo>
                          <a:pt x="32" y="1185"/>
                        </a:lnTo>
                        <a:lnTo>
                          <a:pt x="37" y="1188"/>
                        </a:lnTo>
                        <a:lnTo>
                          <a:pt x="42" y="1189"/>
                        </a:lnTo>
                        <a:lnTo>
                          <a:pt x="77" y="1189"/>
                        </a:lnTo>
                        <a:lnTo>
                          <a:pt x="83" y="1188"/>
                        </a:lnTo>
                        <a:lnTo>
                          <a:pt x="89" y="1185"/>
                        </a:lnTo>
                        <a:lnTo>
                          <a:pt x="91" y="1181"/>
                        </a:lnTo>
                        <a:lnTo>
                          <a:pt x="94" y="1175"/>
                        </a:lnTo>
                        <a:lnTo>
                          <a:pt x="96" y="1169"/>
                        </a:lnTo>
                        <a:lnTo>
                          <a:pt x="96" y="1109"/>
                        </a:lnTo>
                        <a:lnTo>
                          <a:pt x="94" y="1102"/>
                        </a:lnTo>
                        <a:lnTo>
                          <a:pt x="91" y="1096"/>
                        </a:lnTo>
                        <a:lnTo>
                          <a:pt x="89" y="1092"/>
                        </a:lnTo>
                        <a:lnTo>
                          <a:pt x="83" y="1089"/>
                        </a:lnTo>
                        <a:lnTo>
                          <a:pt x="77" y="1089"/>
                        </a:lnTo>
                        <a:lnTo>
                          <a:pt x="42" y="1089"/>
                        </a:lnTo>
                        <a:close/>
                        <a:moveTo>
                          <a:pt x="4540" y="54"/>
                        </a:moveTo>
                        <a:lnTo>
                          <a:pt x="4534" y="55"/>
                        </a:lnTo>
                        <a:lnTo>
                          <a:pt x="4528" y="58"/>
                        </a:lnTo>
                        <a:lnTo>
                          <a:pt x="4526" y="62"/>
                        </a:lnTo>
                        <a:lnTo>
                          <a:pt x="4523" y="68"/>
                        </a:lnTo>
                        <a:lnTo>
                          <a:pt x="4521" y="74"/>
                        </a:lnTo>
                        <a:lnTo>
                          <a:pt x="4521" y="134"/>
                        </a:lnTo>
                        <a:lnTo>
                          <a:pt x="4523" y="140"/>
                        </a:lnTo>
                        <a:lnTo>
                          <a:pt x="4526" y="145"/>
                        </a:lnTo>
                        <a:lnTo>
                          <a:pt x="4528" y="149"/>
                        </a:lnTo>
                        <a:lnTo>
                          <a:pt x="4534" y="152"/>
                        </a:lnTo>
                        <a:lnTo>
                          <a:pt x="4540" y="154"/>
                        </a:lnTo>
                        <a:lnTo>
                          <a:pt x="4575" y="154"/>
                        </a:lnTo>
                        <a:lnTo>
                          <a:pt x="4580" y="152"/>
                        </a:lnTo>
                        <a:lnTo>
                          <a:pt x="4585" y="149"/>
                        </a:lnTo>
                        <a:lnTo>
                          <a:pt x="4589" y="145"/>
                        </a:lnTo>
                        <a:lnTo>
                          <a:pt x="4592" y="140"/>
                        </a:lnTo>
                        <a:lnTo>
                          <a:pt x="4592" y="134"/>
                        </a:lnTo>
                        <a:lnTo>
                          <a:pt x="4592" y="74"/>
                        </a:lnTo>
                        <a:lnTo>
                          <a:pt x="4592" y="68"/>
                        </a:lnTo>
                        <a:lnTo>
                          <a:pt x="4589" y="62"/>
                        </a:lnTo>
                        <a:lnTo>
                          <a:pt x="4585" y="58"/>
                        </a:lnTo>
                        <a:lnTo>
                          <a:pt x="4580" y="55"/>
                        </a:lnTo>
                        <a:lnTo>
                          <a:pt x="4575" y="54"/>
                        </a:lnTo>
                        <a:lnTo>
                          <a:pt x="4540" y="54"/>
                        </a:lnTo>
                        <a:close/>
                        <a:moveTo>
                          <a:pt x="4399" y="54"/>
                        </a:moveTo>
                        <a:lnTo>
                          <a:pt x="4393" y="55"/>
                        </a:lnTo>
                        <a:lnTo>
                          <a:pt x="4388" y="58"/>
                        </a:lnTo>
                        <a:lnTo>
                          <a:pt x="4385" y="62"/>
                        </a:lnTo>
                        <a:lnTo>
                          <a:pt x="4382" y="68"/>
                        </a:lnTo>
                        <a:lnTo>
                          <a:pt x="4381" y="74"/>
                        </a:lnTo>
                        <a:lnTo>
                          <a:pt x="4381" y="134"/>
                        </a:lnTo>
                        <a:lnTo>
                          <a:pt x="4382" y="140"/>
                        </a:lnTo>
                        <a:lnTo>
                          <a:pt x="4385" y="145"/>
                        </a:lnTo>
                        <a:lnTo>
                          <a:pt x="4388" y="149"/>
                        </a:lnTo>
                        <a:lnTo>
                          <a:pt x="4393" y="152"/>
                        </a:lnTo>
                        <a:lnTo>
                          <a:pt x="4399" y="154"/>
                        </a:lnTo>
                        <a:lnTo>
                          <a:pt x="4434" y="154"/>
                        </a:lnTo>
                        <a:lnTo>
                          <a:pt x="4440" y="152"/>
                        </a:lnTo>
                        <a:lnTo>
                          <a:pt x="4444" y="149"/>
                        </a:lnTo>
                        <a:lnTo>
                          <a:pt x="4448" y="145"/>
                        </a:lnTo>
                        <a:lnTo>
                          <a:pt x="4451" y="140"/>
                        </a:lnTo>
                        <a:lnTo>
                          <a:pt x="4451" y="134"/>
                        </a:lnTo>
                        <a:lnTo>
                          <a:pt x="4451" y="74"/>
                        </a:lnTo>
                        <a:lnTo>
                          <a:pt x="4451" y="68"/>
                        </a:lnTo>
                        <a:lnTo>
                          <a:pt x="4448" y="62"/>
                        </a:lnTo>
                        <a:lnTo>
                          <a:pt x="4444" y="58"/>
                        </a:lnTo>
                        <a:lnTo>
                          <a:pt x="4440" y="55"/>
                        </a:lnTo>
                        <a:lnTo>
                          <a:pt x="4434" y="54"/>
                        </a:lnTo>
                        <a:lnTo>
                          <a:pt x="4399" y="54"/>
                        </a:lnTo>
                        <a:close/>
                        <a:moveTo>
                          <a:pt x="4259" y="54"/>
                        </a:moveTo>
                        <a:lnTo>
                          <a:pt x="4253" y="55"/>
                        </a:lnTo>
                        <a:lnTo>
                          <a:pt x="4247" y="58"/>
                        </a:lnTo>
                        <a:lnTo>
                          <a:pt x="4244" y="62"/>
                        </a:lnTo>
                        <a:lnTo>
                          <a:pt x="4242" y="68"/>
                        </a:lnTo>
                        <a:lnTo>
                          <a:pt x="4240" y="74"/>
                        </a:lnTo>
                        <a:lnTo>
                          <a:pt x="4240" y="134"/>
                        </a:lnTo>
                        <a:lnTo>
                          <a:pt x="4242" y="140"/>
                        </a:lnTo>
                        <a:lnTo>
                          <a:pt x="4244" y="145"/>
                        </a:lnTo>
                        <a:lnTo>
                          <a:pt x="4247" y="149"/>
                        </a:lnTo>
                        <a:lnTo>
                          <a:pt x="4253" y="152"/>
                        </a:lnTo>
                        <a:lnTo>
                          <a:pt x="4259" y="154"/>
                        </a:lnTo>
                        <a:lnTo>
                          <a:pt x="4294" y="154"/>
                        </a:lnTo>
                        <a:lnTo>
                          <a:pt x="4299" y="152"/>
                        </a:lnTo>
                        <a:lnTo>
                          <a:pt x="4304" y="149"/>
                        </a:lnTo>
                        <a:lnTo>
                          <a:pt x="4308" y="145"/>
                        </a:lnTo>
                        <a:lnTo>
                          <a:pt x="4311" y="140"/>
                        </a:lnTo>
                        <a:lnTo>
                          <a:pt x="4311" y="134"/>
                        </a:lnTo>
                        <a:lnTo>
                          <a:pt x="4311" y="74"/>
                        </a:lnTo>
                        <a:lnTo>
                          <a:pt x="4311" y="68"/>
                        </a:lnTo>
                        <a:lnTo>
                          <a:pt x="4308" y="62"/>
                        </a:lnTo>
                        <a:lnTo>
                          <a:pt x="4304" y="58"/>
                        </a:lnTo>
                        <a:lnTo>
                          <a:pt x="4299" y="55"/>
                        </a:lnTo>
                        <a:lnTo>
                          <a:pt x="4294" y="54"/>
                        </a:lnTo>
                        <a:lnTo>
                          <a:pt x="4259" y="54"/>
                        </a:lnTo>
                        <a:close/>
                        <a:moveTo>
                          <a:pt x="4118" y="54"/>
                        </a:moveTo>
                        <a:lnTo>
                          <a:pt x="4112" y="55"/>
                        </a:lnTo>
                        <a:lnTo>
                          <a:pt x="4108" y="58"/>
                        </a:lnTo>
                        <a:lnTo>
                          <a:pt x="4104" y="62"/>
                        </a:lnTo>
                        <a:lnTo>
                          <a:pt x="4101" y="68"/>
                        </a:lnTo>
                        <a:lnTo>
                          <a:pt x="4100" y="74"/>
                        </a:lnTo>
                        <a:lnTo>
                          <a:pt x="4100" y="134"/>
                        </a:lnTo>
                        <a:lnTo>
                          <a:pt x="4101" y="140"/>
                        </a:lnTo>
                        <a:lnTo>
                          <a:pt x="4104" y="145"/>
                        </a:lnTo>
                        <a:lnTo>
                          <a:pt x="4108" y="149"/>
                        </a:lnTo>
                        <a:lnTo>
                          <a:pt x="4112" y="152"/>
                        </a:lnTo>
                        <a:lnTo>
                          <a:pt x="4118" y="154"/>
                        </a:lnTo>
                        <a:lnTo>
                          <a:pt x="4153" y="154"/>
                        </a:lnTo>
                        <a:lnTo>
                          <a:pt x="4159" y="152"/>
                        </a:lnTo>
                        <a:lnTo>
                          <a:pt x="4163" y="149"/>
                        </a:lnTo>
                        <a:lnTo>
                          <a:pt x="4167" y="145"/>
                        </a:lnTo>
                        <a:lnTo>
                          <a:pt x="4170" y="140"/>
                        </a:lnTo>
                        <a:lnTo>
                          <a:pt x="4170" y="134"/>
                        </a:lnTo>
                        <a:lnTo>
                          <a:pt x="4170" y="74"/>
                        </a:lnTo>
                        <a:lnTo>
                          <a:pt x="4170" y="68"/>
                        </a:lnTo>
                        <a:lnTo>
                          <a:pt x="4167" y="62"/>
                        </a:lnTo>
                        <a:lnTo>
                          <a:pt x="4163" y="58"/>
                        </a:lnTo>
                        <a:lnTo>
                          <a:pt x="4159" y="55"/>
                        </a:lnTo>
                        <a:lnTo>
                          <a:pt x="4153" y="54"/>
                        </a:lnTo>
                        <a:lnTo>
                          <a:pt x="4118" y="54"/>
                        </a:lnTo>
                        <a:close/>
                        <a:moveTo>
                          <a:pt x="3977" y="54"/>
                        </a:moveTo>
                        <a:lnTo>
                          <a:pt x="3972" y="55"/>
                        </a:lnTo>
                        <a:lnTo>
                          <a:pt x="3968" y="58"/>
                        </a:lnTo>
                        <a:lnTo>
                          <a:pt x="3963" y="62"/>
                        </a:lnTo>
                        <a:lnTo>
                          <a:pt x="3961" y="68"/>
                        </a:lnTo>
                        <a:lnTo>
                          <a:pt x="3959" y="74"/>
                        </a:lnTo>
                        <a:lnTo>
                          <a:pt x="3959" y="134"/>
                        </a:lnTo>
                        <a:lnTo>
                          <a:pt x="3961" y="140"/>
                        </a:lnTo>
                        <a:lnTo>
                          <a:pt x="3963" y="145"/>
                        </a:lnTo>
                        <a:lnTo>
                          <a:pt x="3968" y="149"/>
                        </a:lnTo>
                        <a:lnTo>
                          <a:pt x="3972" y="152"/>
                        </a:lnTo>
                        <a:lnTo>
                          <a:pt x="3977" y="154"/>
                        </a:lnTo>
                        <a:lnTo>
                          <a:pt x="4013" y="154"/>
                        </a:lnTo>
                        <a:lnTo>
                          <a:pt x="4018" y="152"/>
                        </a:lnTo>
                        <a:lnTo>
                          <a:pt x="4022" y="149"/>
                        </a:lnTo>
                        <a:lnTo>
                          <a:pt x="4027" y="145"/>
                        </a:lnTo>
                        <a:lnTo>
                          <a:pt x="4029" y="140"/>
                        </a:lnTo>
                        <a:lnTo>
                          <a:pt x="4029" y="134"/>
                        </a:lnTo>
                        <a:lnTo>
                          <a:pt x="4029" y="74"/>
                        </a:lnTo>
                        <a:lnTo>
                          <a:pt x="4029" y="68"/>
                        </a:lnTo>
                        <a:lnTo>
                          <a:pt x="4027" y="62"/>
                        </a:lnTo>
                        <a:lnTo>
                          <a:pt x="4022" y="58"/>
                        </a:lnTo>
                        <a:lnTo>
                          <a:pt x="4018" y="55"/>
                        </a:lnTo>
                        <a:lnTo>
                          <a:pt x="4013" y="54"/>
                        </a:lnTo>
                        <a:lnTo>
                          <a:pt x="3977" y="54"/>
                        </a:lnTo>
                        <a:close/>
                        <a:moveTo>
                          <a:pt x="3837" y="54"/>
                        </a:moveTo>
                        <a:lnTo>
                          <a:pt x="3831" y="55"/>
                        </a:lnTo>
                        <a:lnTo>
                          <a:pt x="3827" y="58"/>
                        </a:lnTo>
                        <a:lnTo>
                          <a:pt x="3823" y="62"/>
                        </a:lnTo>
                        <a:lnTo>
                          <a:pt x="3820" y="68"/>
                        </a:lnTo>
                        <a:lnTo>
                          <a:pt x="3819" y="74"/>
                        </a:lnTo>
                        <a:lnTo>
                          <a:pt x="3819" y="134"/>
                        </a:lnTo>
                        <a:lnTo>
                          <a:pt x="3820" y="140"/>
                        </a:lnTo>
                        <a:lnTo>
                          <a:pt x="3823" y="145"/>
                        </a:lnTo>
                        <a:lnTo>
                          <a:pt x="3827" y="149"/>
                        </a:lnTo>
                        <a:lnTo>
                          <a:pt x="3831" y="152"/>
                        </a:lnTo>
                        <a:lnTo>
                          <a:pt x="3837" y="154"/>
                        </a:lnTo>
                        <a:lnTo>
                          <a:pt x="3872" y="154"/>
                        </a:lnTo>
                        <a:lnTo>
                          <a:pt x="3878" y="152"/>
                        </a:lnTo>
                        <a:lnTo>
                          <a:pt x="3882" y="149"/>
                        </a:lnTo>
                        <a:lnTo>
                          <a:pt x="3886" y="145"/>
                        </a:lnTo>
                        <a:lnTo>
                          <a:pt x="3889" y="140"/>
                        </a:lnTo>
                        <a:lnTo>
                          <a:pt x="3889" y="134"/>
                        </a:lnTo>
                        <a:lnTo>
                          <a:pt x="3889" y="74"/>
                        </a:lnTo>
                        <a:lnTo>
                          <a:pt x="3889" y="68"/>
                        </a:lnTo>
                        <a:lnTo>
                          <a:pt x="3886" y="62"/>
                        </a:lnTo>
                        <a:lnTo>
                          <a:pt x="3882" y="58"/>
                        </a:lnTo>
                        <a:lnTo>
                          <a:pt x="3878" y="55"/>
                        </a:lnTo>
                        <a:lnTo>
                          <a:pt x="3872" y="54"/>
                        </a:lnTo>
                        <a:lnTo>
                          <a:pt x="3837" y="54"/>
                        </a:lnTo>
                        <a:close/>
                        <a:moveTo>
                          <a:pt x="3696" y="54"/>
                        </a:moveTo>
                        <a:lnTo>
                          <a:pt x="3691" y="55"/>
                        </a:lnTo>
                        <a:lnTo>
                          <a:pt x="3687" y="58"/>
                        </a:lnTo>
                        <a:lnTo>
                          <a:pt x="3682" y="62"/>
                        </a:lnTo>
                        <a:lnTo>
                          <a:pt x="3679" y="68"/>
                        </a:lnTo>
                        <a:lnTo>
                          <a:pt x="3678" y="74"/>
                        </a:lnTo>
                        <a:lnTo>
                          <a:pt x="3678" y="134"/>
                        </a:lnTo>
                        <a:lnTo>
                          <a:pt x="3679" y="140"/>
                        </a:lnTo>
                        <a:lnTo>
                          <a:pt x="3682" y="145"/>
                        </a:lnTo>
                        <a:lnTo>
                          <a:pt x="3687" y="149"/>
                        </a:lnTo>
                        <a:lnTo>
                          <a:pt x="3691" y="152"/>
                        </a:lnTo>
                        <a:lnTo>
                          <a:pt x="3696" y="154"/>
                        </a:lnTo>
                        <a:lnTo>
                          <a:pt x="3731" y="154"/>
                        </a:lnTo>
                        <a:lnTo>
                          <a:pt x="3737" y="152"/>
                        </a:lnTo>
                        <a:lnTo>
                          <a:pt x="3741" y="149"/>
                        </a:lnTo>
                        <a:lnTo>
                          <a:pt x="3746" y="145"/>
                        </a:lnTo>
                        <a:lnTo>
                          <a:pt x="3748" y="140"/>
                        </a:lnTo>
                        <a:lnTo>
                          <a:pt x="3748" y="134"/>
                        </a:lnTo>
                        <a:lnTo>
                          <a:pt x="3748" y="74"/>
                        </a:lnTo>
                        <a:lnTo>
                          <a:pt x="3748" y="68"/>
                        </a:lnTo>
                        <a:lnTo>
                          <a:pt x="3746" y="62"/>
                        </a:lnTo>
                        <a:lnTo>
                          <a:pt x="3741" y="58"/>
                        </a:lnTo>
                        <a:lnTo>
                          <a:pt x="3737" y="55"/>
                        </a:lnTo>
                        <a:lnTo>
                          <a:pt x="3731" y="54"/>
                        </a:lnTo>
                        <a:lnTo>
                          <a:pt x="3696" y="54"/>
                        </a:lnTo>
                        <a:close/>
                        <a:moveTo>
                          <a:pt x="3556" y="54"/>
                        </a:moveTo>
                        <a:lnTo>
                          <a:pt x="3550" y="55"/>
                        </a:lnTo>
                        <a:lnTo>
                          <a:pt x="3546" y="58"/>
                        </a:lnTo>
                        <a:lnTo>
                          <a:pt x="3542" y="62"/>
                        </a:lnTo>
                        <a:lnTo>
                          <a:pt x="3539" y="68"/>
                        </a:lnTo>
                        <a:lnTo>
                          <a:pt x="3538" y="74"/>
                        </a:lnTo>
                        <a:lnTo>
                          <a:pt x="3538" y="134"/>
                        </a:lnTo>
                        <a:lnTo>
                          <a:pt x="3539" y="140"/>
                        </a:lnTo>
                        <a:lnTo>
                          <a:pt x="3542" y="145"/>
                        </a:lnTo>
                        <a:lnTo>
                          <a:pt x="3546" y="149"/>
                        </a:lnTo>
                        <a:lnTo>
                          <a:pt x="3550" y="152"/>
                        </a:lnTo>
                        <a:lnTo>
                          <a:pt x="3556" y="154"/>
                        </a:lnTo>
                        <a:lnTo>
                          <a:pt x="3591" y="154"/>
                        </a:lnTo>
                        <a:lnTo>
                          <a:pt x="3597" y="152"/>
                        </a:lnTo>
                        <a:lnTo>
                          <a:pt x="3601" y="149"/>
                        </a:lnTo>
                        <a:lnTo>
                          <a:pt x="3605" y="145"/>
                        </a:lnTo>
                        <a:lnTo>
                          <a:pt x="3608" y="140"/>
                        </a:lnTo>
                        <a:lnTo>
                          <a:pt x="3608" y="134"/>
                        </a:lnTo>
                        <a:lnTo>
                          <a:pt x="3608" y="74"/>
                        </a:lnTo>
                        <a:lnTo>
                          <a:pt x="3608" y="68"/>
                        </a:lnTo>
                        <a:lnTo>
                          <a:pt x="3605" y="62"/>
                        </a:lnTo>
                        <a:lnTo>
                          <a:pt x="3601" y="58"/>
                        </a:lnTo>
                        <a:lnTo>
                          <a:pt x="3597" y="55"/>
                        </a:lnTo>
                        <a:lnTo>
                          <a:pt x="3591" y="54"/>
                        </a:lnTo>
                        <a:lnTo>
                          <a:pt x="3556" y="54"/>
                        </a:lnTo>
                        <a:close/>
                        <a:moveTo>
                          <a:pt x="3415" y="54"/>
                        </a:moveTo>
                        <a:lnTo>
                          <a:pt x="3410" y="55"/>
                        </a:lnTo>
                        <a:lnTo>
                          <a:pt x="3405" y="58"/>
                        </a:lnTo>
                        <a:lnTo>
                          <a:pt x="3401" y="62"/>
                        </a:lnTo>
                        <a:lnTo>
                          <a:pt x="3398" y="68"/>
                        </a:lnTo>
                        <a:lnTo>
                          <a:pt x="3397" y="74"/>
                        </a:lnTo>
                        <a:lnTo>
                          <a:pt x="3397" y="134"/>
                        </a:lnTo>
                        <a:lnTo>
                          <a:pt x="3398" y="140"/>
                        </a:lnTo>
                        <a:lnTo>
                          <a:pt x="3401" y="145"/>
                        </a:lnTo>
                        <a:lnTo>
                          <a:pt x="3405" y="149"/>
                        </a:lnTo>
                        <a:lnTo>
                          <a:pt x="3410" y="152"/>
                        </a:lnTo>
                        <a:lnTo>
                          <a:pt x="3415" y="154"/>
                        </a:lnTo>
                        <a:lnTo>
                          <a:pt x="3450" y="154"/>
                        </a:lnTo>
                        <a:lnTo>
                          <a:pt x="3456" y="152"/>
                        </a:lnTo>
                        <a:lnTo>
                          <a:pt x="3460" y="149"/>
                        </a:lnTo>
                        <a:lnTo>
                          <a:pt x="3464" y="145"/>
                        </a:lnTo>
                        <a:lnTo>
                          <a:pt x="3467" y="140"/>
                        </a:lnTo>
                        <a:lnTo>
                          <a:pt x="3467" y="134"/>
                        </a:lnTo>
                        <a:lnTo>
                          <a:pt x="3467" y="74"/>
                        </a:lnTo>
                        <a:lnTo>
                          <a:pt x="3467" y="68"/>
                        </a:lnTo>
                        <a:lnTo>
                          <a:pt x="3464" y="62"/>
                        </a:lnTo>
                        <a:lnTo>
                          <a:pt x="3460" y="58"/>
                        </a:lnTo>
                        <a:lnTo>
                          <a:pt x="3456" y="55"/>
                        </a:lnTo>
                        <a:lnTo>
                          <a:pt x="3450" y="54"/>
                        </a:lnTo>
                        <a:lnTo>
                          <a:pt x="3415" y="54"/>
                        </a:lnTo>
                        <a:close/>
                        <a:moveTo>
                          <a:pt x="3275" y="54"/>
                        </a:moveTo>
                        <a:lnTo>
                          <a:pt x="3269" y="55"/>
                        </a:lnTo>
                        <a:lnTo>
                          <a:pt x="3265" y="58"/>
                        </a:lnTo>
                        <a:lnTo>
                          <a:pt x="3261" y="62"/>
                        </a:lnTo>
                        <a:lnTo>
                          <a:pt x="3258" y="68"/>
                        </a:lnTo>
                        <a:lnTo>
                          <a:pt x="3256" y="74"/>
                        </a:lnTo>
                        <a:lnTo>
                          <a:pt x="3256" y="134"/>
                        </a:lnTo>
                        <a:lnTo>
                          <a:pt x="3258" y="140"/>
                        </a:lnTo>
                        <a:lnTo>
                          <a:pt x="3261" y="145"/>
                        </a:lnTo>
                        <a:lnTo>
                          <a:pt x="3265" y="149"/>
                        </a:lnTo>
                        <a:lnTo>
                          <a:pt x="3269" y="152"/>
                        </a:lnTo>
                        <a:lnTo>
                          <a:pt x="3275" y="154"/>
                        </a:lnTo>
                        <a:lnTo>
                          <a:pt x="3310" y="154"/>
                        </a:lnTo>
                        <a:lnTo>
                          <a:pt x="3315" y="152"/>
                        </a:lnTo>
                        <a:lnTo>
                          <a:pt x="3320" y="149"/>
                        </a:lnTo>
                        <a:lnTo>
                          <a:pt x="3324" y="145"/>
                        </a:lnTo>
                        <a:lnTo>
                          <a:pt x="3327" y="140"/>
                        </a:lnTo>
                        <a:lnTo>
                          <a:pt x="3327" y="134"/>
                        </a:lnTo>
                        <a:lnTo>
                          <a:pt x="3327" y="74"/>
                        </a:lnTo>
                        <a:lnTo>
                          <a:pt x="3327" y="68"/>
                        </a:lnTo>
                        <a:lnTo>
                          <a:pt x="3324" y="62"/>
                        </a:lnTo>
                        <a:lnTo>
                          <a:pt x="3320" y="58"/>
                        </a:lnTo>
                        <a:lnTo>
                          <a:pt x="3315" y="55"/>
                        </a:lnTo>
                        <a:lnTo>
                          <a:pt x="3310" y="54"/>
                        </a:lnTo>
                        <a:lnTo>
                          <a:pt x="3275" y="54"/>
                        </a:lnTo>
                        <a:close/>
                        <a:moveTo>
                          <a:pt x="3134" y="54"/>
                        </a:moveTo>
                        <a:lnTo>
                          <a:pt x="3129" y="55"/>
                        </a:lnTo>
                        <a:lnTo>
                          <a:pt x="3124" y="58"/>
                        </a:lnTo>
                        <a:lnTo>
                          <a:pt x="3120" y="62"/>
                        </a:lnTo>
                        <a:lnTo>
                          <a:pt x="3117" y="68"/>
                        </a:lnTo>
                        <a:lnTo>
                          <a:pt x="3116" y="74"/>
                        </a:lnTo>
                        <a:lnTo>
                          <a:pt x="3116" y="134"/>
                        </a:lnTo>
                        <a:lnTo>
                          <a:pt x="3117" y="140"/>
                        </a:lnTo>
                        <a:lnTo>
                          <a:pt x="3120" y="145"/>
                        </a:lnTo>
                        <a:lnTo>
                          <a:pt x="3124" y="149"/>
                        </a:lnTo>
                        <a:lnTo>
                          <a:pt x="3129" y="152"/>
                        </a:lnTo>
                        <a:lnTo>
                          <a:pt x="3134" y="154"/>
                        </a:lnTo>
                        <a:lnTo>
                          <a:pt x="3169" y="154"/>
                        </a:lnTo>
                        <a:lnTo>
                          <a:pt x="3175" y="152"/>
                        </a:lnTo>
                        <a:lnTo>
                          <a:pt x="3179" y="149"/>
                        </a:lnTo>
                        <a:lnTo>
                          <a:pt x="3183" y="145"/>
                        </a:lnTo>
                        <a:lnTo>
                          <a:pt x="3186" y="140"/>
                        </a:lnTo>
                        <a:lnTo>
                          <a:pt x="3186" y="134"/>
                        </a:lnTo>
                        <a:lnTo>
                          <a:pt x="3186" y="74"/>
                        </a:lnTo>
                        <a:lnTo>
                          <a:pt x="3186" y="68"/>
                        </a:lnTo>
                        <a:lnTo>
                          <a:pt x="3183" y="62"/>
                        </a:lnTo>
                        <a:lnTo>
                          <a:pt x="3179" y="58"/>
                        </a:lnTo>
                        <a:lnTo>
                          <a:pt x="3175" y="55"/>
                        </a:lnTo>
                        <a:lnTo>
                          <a:pt x="3169" y="54"/>
                        </a:lnTo>
                        <a:lnTo>
                          <a:pt x="3134" y="54"/>
                        </a:lnTo>
                        <a:close/>
                        <a:moveTo>
                          <a:pt x="2994" y="54"/>
                        </a:moveTo>
                        <a:lnTo>
                          <a:pt x="2988" y="55"/>
                        </a:lnTo>
                        <a:lnTo>
                          <a:pt x="2984" y="58"/>
                        </a:lnTo>
                        <a:lnTo>
                          <a:pt x="2980" y="62"/>
                        </a:lnTo>
                        <a:lnTo>
                          <a:pt x="2977" y="68"/>
                        </a:lnTo>
                        <a:lnTo>
                          <a:pt x="2975" y="74"/>
                        </a:lnTo>
                        <a:lnTo>
                          <a:pt x="2975" y="134"/>
                        </a:lnTo>
                        <a:lnTo>
                          <a:pt x="2977" y="140"/>
                        </a:lnTo>
                        <a:lnTo>
                          <a:pt x="2980" y="145"/>
                        </a:lnTo>
                        <a:lnTo>
                          <a:pt x="2984" y="149"/>
                        </a:lnTo>
                        <a:lnTo>
                          <a:pt x="2988" y="152"/>
                        </a:lnTo>
                        <a:lnTo>
                          <a:pt x="2994" y="154"/>
                        </a:lnTo>
                        <a:lnTo>
                          <a:pt x="3029" y="154"/>
                        </a:lnTo>
                        <a:lnTo>
                          <a:pt x="3034" y="152"/>
                        </a:lnTo>
                        <a:lnTo>
                          <a:pt x="3039" y="149"/>
                        </a:lnTo>
                        <a:lnTo>
                          <a:pt x="3043" y="145"/>
                        </a:lnTo>
                        <a:lnTo>
                          <a:pt x="3046" y="140"/>
                        </a:lnTo>
                        <a:lnTo>
                          <a:pt x="3046" y="134"/>
                        </a:lnTo>
                        <a:lnTo>
                          <a:pt x="3046" y="74"/>
                        </a:lnTo>
                        <a:lnTo>
                          <a:pt x="3046" y="68"/>
                        </a:lnTo>
                        <a:lnTo>
                          <a:pt x="3043" y="62"/>
                        </a:lnTo>
                        <a:lnTo>
                          <a:pt x="3039" y="58"/>
                        </a:lnTo>
                        <a:lnTo>
                          <a:pt x="3034" y="55"/>
                        </a:lnTo>
                        <a:lnTo>
                          <a:pt x="3029" y="54"/>
                        </a:lnTo>
                        <a:lnTo>
                          <a:pt x="2994" y="54"/>
                        </a:lnTo>
                        <a:close/>
                        <a:moveTo>
                          <a:pt x="2853" y="54"/>
                        </a:moveTo>
                        <a:lnTo>
                          <a:pt x="2847" y="55"/>
                        </a:lnTo>
                        <a:lnTo>
                          <a:pt x="2843" y="58"/>
                        </a:lnTo>
                        <a:lnTo>
                          <a:pt x="2839" y="62"/>
                        </a:lnTo>
                        <a:lnTo>
                          <a:pt x="2836" y="68"/>
                        </a:lnTo>
                        <a:lnTo>
                          <a:pt x="2835" y="74"/>
                        </a:lnTo>
                        <a:lnTo>
                          <a:pt x="2835" y="134"/>
                        </a:lnTo>
                        <a:lnTo>
                          <a:pt x="2836" y="140"/>
                        </a:lnTo>
                        <a:lnTo>
                          <a:pt x="2839" y="145"/>
                        </a:lnTo>
                        <a:lnTo>
                          <a:pt x="2843" y="149"/>
                        </a:lnTo>
                        <a:lnTo>
                          <a:pt x="2847" y="152"/>
                        </a:lnTo>
                        <a:lnTo>
                          <a:pt x="2853" y="154"/>
                        </a:lnTo>
                        <a:lnTo>
                          <a:pt x="2888" y="154"/>
                        </a:lnTo>
                        <a:lnTo>
                          <a:pt x="2894" y="152"/>
                        </a:lnTo>
                        <a:lnTo>
                          <a:pt x="2898" y="149"/>
                        </a:lnTo>
                        <a:lnTo>
                          <a:pt x="2902" y="145"/>
                        </a:lnTo>
                        <a:lnTo>
                          <a:pt x="2905" y="140"/>
                        </a:lnTo>
                        <a:lnTo>
                          <a:pt x="2905" y="134"/>
                        </a:lnTo>
                        <a:lnTo>
                          <a:pt x="2905" y="74"/>
                        </a:lnTo>
                        <a:lnTo>
                          <a:pt x="2905" y="68"/>
                        </a:lnTo>
                        <a:lnTo>
                          <a:pt x="2902" y="62"/>
                        </a:lnTo>
                        <a:lnTo>
                          <a:pt x="2898" y="58"/>
                        </a:lnTo>
                        <a:lnTo>
                          <a:pt x="2894" y="55"/>
                        </a:lnTo>
                        <a:lnTo>
                          <a:pt x="2888" y="54"/>
                        </a:lnTo>
                        <a:lnTo>
                          <a:pt x="2853" y="54"/>
                        </a:lnTo>
                        <a:close/>
                        <a:moveTo>
                          <a:pt x="2713" y="54"/>
                        </a:moveTo>
                        <a:lnTo>
                          <a:pt x="2707" y="55"/>
                        </a:lnTo>
                        <a:lnTo>
                          <a:pt x="2703" y="58"/>
                        </a:lnTo>
                        <a:lnTo>
                          <a:pt x="2698" y="62"/>
                        </a:lnTo>
                        <a:lnTo>
                          <a:pt x="2696" y="68"/>
                        </a:lnTo>
                        <a:lnTo>
                          <a:pt x="2694" y="74"/>
                        </a:lnTo>
                        <a:lnTo>
                          <a:pt x="2694" y="134"/>
                        </a:lnTo>
                        <a:lnTo>
                          <a:pt x="2696" y="140"/>
                        </a:lnTo>
                        <a:lnTo>
                          <a:pt x="2698" y="145"/>
                        </a:lnTo>
                        <a:lnTo>
                          <a:pt x="2703" y="149"/>
                        </a:lnTo>
                        <a:lnTo>
                          <a:pt x="2707" y="152"/>
                        </a:lnTo>
                        <a:lnTo>
                          <a:pt x="2713" y="154"/>
                        </a:lnTo>
                        <a:lnTo>
                          <a:pt x="2748" y="154"/>
                        </a:lnTo>
                        <a:lnTo>
                          <a:pt x="2753" y="152"/>
                        </a:lnTo>
                        <a:lnTo>
                          <a:pt x="2758" y="149"/>
                        </a:lnTo>
                        <a:lnTo>
                          <a:pt x="2762" y="145"/>
                        </a:lnTo>
                        <a:lnTo>
                          <a:pt x="2765" y="140"/>
                        </a:lnTo>
                        <a:lnTo>
                          <a:pt x="2765" y="134"/>
                        </a:lnTo>
                        <a:lnTo>
                          <a:pt x="2765" y="74"/>
                        </a:lnTo>
                        <a:lnTo>
                          <a:pt x="2765" y="68"/>
                        </a:lnTo>
                        <a:lnTo>
                          <a:pt x="2762" y="62"/>
                        </a:lnTo>
                        <a:lnTo>
                          <a:pt x="2758" y="58"/>
                        </a:lnTo>
                        <a:lnTo>
                          <a:pt x="2753" y="55"/>
                        </a:lnTo>
                        <a:lnTo>
                          <a:pt x="2748" y="54"/>
                        </a:lnTo>
                        <a:lnTo>
                          <a:pt x="2713" y="54"/>
                        </a:lnTo>
                        <a:close/>
                        <a:moveTo>
                          <a:pt x="2572" y="54"/>
                        </a:moveTo>
                        <a:lnTo>
                          <a:pt x="2566" y="55"/>
                        </a:lnTo>
                        <a:lnTo>
                          <a:pt x="2562" y="58"/>
                        </a:lnTo>
                        <a:lnTo>
                          <a:pt x="2558" y="62"/>
                        </a:lnTo>
                        <a:lnTo>
                          <a:pt x="2555" y="68"/>
                        </a:lnTo>
                        <a:lnTo>
                          <a:pt x="2554" y="74"/>
                        </a:lnTo>
                        <a:lnTo>
                          <a:pt x="2554" y="134"/>
                        </a:lnTo>
                        <a:lnTo>
                          <a:pt x="2555" y="140"/>
                        </a:lnTo>
                        <a:lnTo>
                          <a:pt x="2558" y="145"/>
                        </a:lnTo>
                        <a:lnTo>
                          <a:pt x="2562" y="149"/>
                        </a:lnTo>
                        <a:lnTo>
                          <a:pt x="2566" y="152"/>
                        </a:lnTo>
                        <a:lnTo>
                          <a:pt x="2572" y="154"/>
                        </a:lnTo>
                        <a:lnTo>
                          <a:pt x="2607" y="154"/>
                        </a:lnTo>
                        <a:lnTo>
                          <a:pt x="2613" y="152"/>
                        </a:lnTo>
                        <a:lnTo>
                          <a:pt x="2617" y="149"/>
                        </a:lnTo>
                        <a:lnTo>
                          <a:pt x="2621" y="145"/>
                        </a:lnTo>
                        <a:lnTo>
                          <a:pt x="2624" y="140"/>
                        </a:lnTo>
                        <a:lnTo>
                          <a:pt x="2624" y="134"/>
                        </a:lnTo>
                        <a:lnTo>
                          <a:pt x="2624" y="74"/>
                        </a:lnTo>
                        <a:lnTo>
                          <a:pt x="2624" y="68"/>
                        </a:lnTo>
                        <a:lnTo>
                          <a:pt x="2621" y="62"/>
                        </a:lnTo>
                        <a:lnTo>
                          <a:pt x="2617" y="58"/>
                        </a:lnTo>
                        <a:lnTo>
                          <a:pt x="2613" y="55"/>
                        </a:lnTo>
                        <a:lnTo>
                          <a:pt x="2607" y="54"/>
                        </a:lnTo>
                        <a:lnTo>
                          <a:pt x="2572" y="54"/>
                        </a:lnTo>
                        <a:close/>
                        <a:moveTo>
                          <a:pt x="2431" y="54"/>
                        </a:moveTo>
                        <a:lnTo>
                          <a:pt x="2426" y="55"/>
                        </a:lnTo>
                        <a:lnTo>
                          <a:pt x="2422" y="58"/>
                        </a:lnTo>
                        <a:lnTo>
                          <a:pt x="2417" y="62"/>
                        </a:lnTo>
                        <a:lnTo>
                          <a:pt x="2415" y="68"/>
                        </a:lnTo>
                        <a:lnTo>
                          <a:pt x="2413" y="74"/>
                        </a:lnTo>
                        <a:lnTo>
                          <a:pt x="2413" y="134"/>
                        </a:lnTo>
                        <a:lnTo>
                          <a:pt x="2415" y="140"/>
                        </a:lnTo>
                        <a:lnTo>
                          <a:pt x="2417" y="145"/>
                        </a:lnTo>
                        <a:lnTo>
                          <a:pt x="2422" y="149"/>
                        </a:lnTo>
                        <a:lnTo>
                          <a:pt x="2426" y="152"/>
                        </a:lnTo>
                        <a:lnTo>
                          <a:pt x="2431" y="154"/>
                        </a:lnTo>
                        <a:lnTo>
                          <a:pt x="2467" y="154"/>
                        </a:lnTo>
                        <a:lnTo>
                          <a:pt x="2472" y="152"/>
                        </a:lnTo>
                        <a:lnTo>
                          <a:pt x="2476" y="149"/>
                        </a:lnTo>
                        <a:lnTo>
                          <a:pt x="2481" y="145"/>
                        </a:lnTo>
                        <a:lnTo>
                          <a:pt x="2483" y="140"/>
                        </a:lnTo>
                        <a:lnTo>
                          <a:pt x="2483" y="134"/>
                        </a:lnTo>
                        <a:lnTo>
                          <a:pt x="2483" y="74"/>
                        </a:lnTo>
                        <a:lnTo>
                          <a:pt x="2483" y="68"/>
                        </a:lnTo>
                        <a:lnTo>
                          <a:pt x="2481" y="62"/>
                        </a:lnTo>
                        <a:lnTo>
                          <a:pt x="2476" y="58"/>
                        </a:lnTo>
                        <a:lnTo>
                          <a:pt x="2472" y="55"/>
                        </a:lnTo>
                        <a:lnTo>
                          <a:pt x="2467" y="54"/>
                        </a:lnTo>
                        <a:lnTo>
                          <a:pt x="2431" y="54"/>
                        </a:lnTo>
                        <a:close/>
                        <a:moveTo>
                          <a:pt x="2291" y="54"/>
                        </a:moveTo>
                        <a:lnTo>
                          <a:pt x="2285" y="55"/>
                        </a:lnTo>
                        <a:lnTo>
                          <a:pt x="2281" y="58"/>
                        </a:lnTo>
                        <a:lnTo>
                          <a:pt x="2277" y="62"/>
                        </a:lnTo>
                        <a:lnTo>
                          <a:pt x="2274" y="68"/>
                        </a:lnTo>
                        <a:lnTo>
                          <a:pt x="2274" y="74"/>
                        </a:lnTo>
                        <a:lnTo>
                          <a:pt x="2274" y="134"/>
                        </a:lnTo>
                        <a:lnTo>
                          <a:pt x="2274" y="140"/>
                        </a:lnTo>
                        <a:lnTo>
                          <a:pt x="2277" y="145"/>
                        </a:lnTo>
                        <a:lnTo>
                          <a:pt x="2281" y="149"/>
                        </a:lnTo>
                        <a:lnTo>
                          <a:pt x="2285" y="152"/>
                        </a:lnTo>
                        <a:lnTo>
                          <a:pt x="2291" y="154"/>
                        </a:lnTo>
                        <a:lnTo>
                          <a:pt x="2326" y="154"/>
                        </a:lnTo>
                        <a:lnTo>
                          <a:pt x="2332" y="152"/>
                        </a:lnTo>
                        <a:lnTo>
                          <a:pt x="2336" y="149"/>
                        </a:lnTo>
                        <a:lnTo>
                          <a:pt x="2340" y="145"/>
                        </a:lnTo>
                        <a:lnTo>
                          <a:pt x="2343" y="140"/>
                        </a:lnTo>
                        <a:lnTo>
                          <a:pt x="2343" y="134"/>
                        </a:lnTo>
                        <a:lnTo>
                          <a:pt x="2343" y="74"/>
                        </a:lnTo>
                        <a:lnTo>
                          <a:pt x="2343" y="68"/>
                        </a:lnTo>
                        <a:lnTo>
                          <a:pt x="2340" y="62"/>
                        </a:lnTo>
                        <a:lnTo>
                          <a:pt x="2336" y="58"/>
                        </a:lnTo>
                        <a:lnTo>
                          <a:pt x="2332" y="55"/>
                        </a:lnTo>
                        <a:lnTo>
                          <a:pt x="2326" y="54"/>
                        </a:lnTo>
                        <a:lnTo>
                          <a:pt x="2291" y="54"/>
                        </a:lnTo>
                        <a:close/>
                        <a:moveTo>
                          <a:pt x="2150" y="54"/>
                        </a:moveTo>
                        <a:lnTo>
                          <a:pt x="2145" y="55"/>
                        </a:lnTo>
                        <a:lnTo>
                          <a:pt x="2141" y="58"/>
                        </a:lnTo>
                        <a:lnTo>
                          <a:pt x="2136" y="62"/>
                        </a:lnTo>
                        <a:lnTo>
                          <a:pt x="2133" y="68"/>
                        </a:lnTo>
                        <a:lnTo>
                          <a:pt x="2133" y="74"/>
                        </a:lnTo>
                        <a:lnTo>
                          <a:pt x="2133" y="134"/>
                        </a:lnTo>
                        <a:lnTo>
                          <a:pt x="2133" y="140"/>
                        </a:lnTo>
                        <a:lnTo>
                          <a:pt x="2136" y="145"/>
                        </a:lnTo>
                        <a:lnTo>
                          <a:pt x="2141" y="149"/>
                        </a:lnTo>
                        <a:lnTo>
                          <a:pt x="2145" y="152"/>
                        </a:lnTo>
                        <a:lnTo>
                          <a:pt x="2150" y="154"/>
                        </a:lnTo>
                        <a:lnTo>
                          <a:pt x="2185" y="154"/>
                        </a:lnTo>
                        <a:lnTo>
                          <a:pt x="2191" y="152"/>
                        </a:lnTo>
                        <a:lnTo>
                          <a:pt x="2195" y="149"/>
                        </a:lnTo>
                        <a:lnTo>
                          <a:pt x="2200" y="145"/>
                        </a:lnTo>
                        <a:lnTo>
                          <a:pt x="2202" y="140"/>
                        </a:lnTo>
                        <a:lnTo>
                          <a:pt x="2204" y="134"/>
                        </a:lnTo>
                        <a:lnTo>
                          <a:pt x="2204" y="74"/>
                        </a:lnTo>
                        <a:lnTo>
                          <a:pt x="2202" y="68"/>
                        </a:lnTo>
                        <a:lnTo>
                          <a:pt x="2200" y="62"/>
                        </a:lnTo>
                        <a:lnTo>
                          <a:pt x="2195" y="58"/>
                        </a:lnTo>
                        <a:lnTo>
                          <a:pt x="2191" y="55"/>
                        </a:lnTo>
                        <a:lnTo>
                          <a:pt x="2185" y="54"/>
                        </a:lnTo>
                        <a:lnTo>
                          <a:pt x="2150" y="54"/>
                        </a:lnTo>
                        <a:close/>
                        <a:moveTo>
                          <a:pt x="2010" y="54"/>
                        </a:moveTo>
                        <a:lnTo>
                          <a:pt x="2004" y="55"/>
                        </a:lnTo>
                        <a:lnTo>
                          <a:pt x="2000" y="58"/>
                        </a:lnTo>
                        <a:lnTo>
                          <a:pt x="1996" y="62"/>
                        </a:lnTo>
                        <a:lnTo>
                          <a:pt x="1993" y="68"/>
                        </a:lnTo>
                        <a:lnTo>
                          <a:pt x="1993" y="74"/>
                        </a:lnTo>
                        <a:lnTo>
                          <a:pt x="1993" y="134"/>
                        </a:lnTo>
                        <a:lnTo>
                          <a:pt x="1993" y="140"/>
                        </a:lnTo>
                        <a:lnTo>
                          <a:pt x="1996" y="145"/>
                        </a:lnTo>
                        <a:lnTo>
                          <a:pt x="2000" y="149"/>
                        </a:lnTo>
                        <a:lnTo>
                          <a:pt x="2004" y="152"/>
                        </a:lnTo>
                        <a:lnTo>
                          <a:pt x="2010" y="154"/>
                        </a:lnTo>
                        <a:lnTo>
                          <a:pt x="2045" y="154"/>
                        </a:lnTo>
                        <a:lnTo>
                          <a:pt x="2051" y="152"/>
                        </a:lnTo>
                        <a:lnTo>
                          <a:pt x="2055" y="149"/>
                        </a:lnTo>
                        <a:lnTo>
                          <a:pt x="2059" y="145"/>
                        </a:lnTo>
                        <a:lnTo>
                          <a:pt x="2062" y="140"/>
                        </a:lnTo>
                        <a:lnTo>
                          <a:pt x="2063" y="134"/>
                        </a:lnTo>
                        <a:lnTo>
                          <a:pt x="2063" y="74"/>
                        </a:lnTo>
                        <a:lnTo>
                          <a:pt x="2062" y="68"/>
                        </a:lnTo>
                        <a:lnTo>
                          <a:pt x="2059" y="62"/>
                        </a:lnTo>
                        <a:lnTo>
                          <a:pt x="2055" y="58"/>
                        </a:lnTo>
                        <a:lnTo>
                          <a:pt x="2051" y="55"/>
                        </a:lnTo>
                        <a:lnTo>
                          <a:pt x="2045" y="54"/>
                        </a:lnTo>
                        <a:lnTo>
                          <a:pt x="2010" y="54"/>
                        </a:lnTo>
                        <a:close/>
                        <a:moveTo>
                          <a:pt x="1869" y="54"/>
                        </a:moveTo>
                        <a:lnTo>
                          <a:pt x="1864" y="55"/>
                        </a:lnTo>
                        <a:lnTo>
                          <a:pt x="1859" y="58"/>
                        </a:lnTo>
                        <a:lnTo>
                          <a:pt x="1855" y="62"/>
                        </a:lnTo>
                        <a:lnTo>
                          <a:pt x="1852" y="68"/>
                        </a:lnTo>
                        <a:lnTo>
                          <a:pt x="1852" y="74"/>
                        </a:lnTo>
                        <a:lnTo>
                          <a:pt x="1852" y="134"/>
                        </a:lnTo>
                        <a:lnTo>
                          <a:pt x="1852" y="140"/>
                        </a:lnTo>
                        <a:lnTo>
                          <a:pt x="1855" y="145"/>
                        </a:lnTo>
                        <a:lnTo>
                          <a:pt x="1859" y="149"/>
                        </a:lnTo>
                        <a:lnTo>
                          <a:pt x="1864" y="152"/>
                        </a:lnTo>
                        <a:lnTo>
                          <a:pt x="1869" y="154"/>
                        </a:lnTo>
                        <a:lnTo>
                          <a:pt x="1904" y="154"/>
                        </a:lnTo>
                        <a:lnTo>
                          <a:pt x="1910" y="152"/>
                        </a:lnTo>
                        <a:lnTo>
                          <a:pt x="1914" y="149"/>
                        </a:lnTo>
                        <a:lnTo>
                          <a:pt x="1918" y="145"/>
                        </a:lnTo>
                        <a:lnTo>
                          <a:pt x="1921" y="140"/>
                        </a:lnTo>
                        <a:lnTo>
                          <a:pt x="1923" y="134"/>
                        </a:lnTo>
                        <a:lnTo>
                          <a:pt x="1923" y="74"/>
                        </a:lnTo>
                        <a:lnTo>
                          <a:pt x="1921" y="68"/>
                        </a:lnTo>
                        <a:lnTo>
                          <a:pt x="1918" y="62"/>
                        </a:lnTo>
                        <a:lnTo>
                          <a:pt x="1914" y="58"/>
                        </a:lnTo>
                        <a:lnTo>
                          <a:pt x="1910" y="55"/>
                        </a:lnTo>
                        <a:lnTo>
                          <a:pt x="1904" y="54"/>
                        </a:lnTo>
                        <a:lnTo>
                          <a:pt x="1869" y="54"/>
                        </a:lnTo>
                        <a:close/>
                        <a:moveTo>
                          <a:pt x="1729" y="54"/>
                        </a:moveTo>
                        <a:lnTo>
                          <a:pt x="1723" y="55"/>
                        </a:lnTo>
                        <a:lnTo>
                          <a:pt x="1719" y="58"/>
                        </a:lnTo>
                        <a:lnTo>
                          <a:pt x="1715" y="62"/>
                        </a:lnTo>
                        <a:lnTo>
                          <a:pt x="1712" y="68"/>
                        </a:lnTo>
                        <a:lnTo>
                          <a:pt x="1712" y="74"/>
                        </a:lnTo>
                        <a:lnTo>
                          <a:pt x="1712" y="134"/>
                        </a:lnTo>
                        <a:lnTo>
                          <a:pt x="1712" y="140"/>
                        </a:lnTo>
                        <a:lnTo>
                          <a:pt x="1715" y="145"/>
                        </a:lnTo>
                        <a:lnTo>
                          <a:pt x="1719" y="149"/>
                        </a:lnTo>
                        <a:lnTo>
                          <a:pt x="1723" y="152"/>
                        </a:lnTo>
                        <a:lnTo>
                          <a:pt x="1729" y="154"/>
                        </a:lnTo>
                        <a:lnTo>
                          <a:pt x="1764" y="154"/>
                        </a:lnTo>
                        <a:lnTo>
                          <a:pt x="1769" y="152"/>
                        </a:lnTo>
                        <a:lnTo>
                          <a:pt x="1774" y="149"/>
                        </a:lnTo>
                        <a:lnTo>
                          <a:pt x="1778" y="145"/>
                        </a:lnTo>
                        <a:lnTo>
                          <a:pt x="1781" y="140"/>
                        </a:lnTo>
                        <a:lnTo>
                          <a:pt x="1782" y="134"/>
                        </a:lnTo>
                        <a:lnTo>
                          <a:pt x="1782" y="74"/>
                        </a:lnTo>
                        <a:lnTo>
                          <a:pt x="1781" y="68"/>
                        </a:lnTo>
                        <a:lnTo>
                          <a:pt x="1778" y="62"/>
                        </a:lnTo>
                        <a:lnTo>
                          <a:pt x="1774" y="58"/>
                        </a:lnTo>
                        <a:lnTo>
                          <a:pt x="1769" y="55"/>
                        </a:lnTo>
                        <a:lnTo>
                          <a:pt x="1764" y="54"/>
                        </a:lnTo>
                        <a:lnTo>
                          <a:pt x="1729" y="54"/>
                        </a:lnTo>
                        <a:close/>
                        <a:moveTo>
                          <a:pt x="1588" y="54"/>
                        </a:moveTo>
                        <a:lnTo>
                          <a:pt x="1583" y="55"/>
                        </a:lnTo>
                        <a:lnTo>
                          <a:pt x="1578" y="58"/>
                        </a:lnTo>
                        <a:lnTo>
                          <a:pt x="1574" y="62"/>
                        </a:lnTo>
                        <a:lnTo>
                          <a:pt x="1571" y="68"/>
                        </a:lnTo>
                        <a:lnTo>
                          <a:pt x="1571" y="74"/>
                        </a:lnTo>
                        <a:lnTo>
                          <a:pt x="1571" y="134"/>
                        </a:lnTo>
                        <a:lnTo>
                          <a:pt x="1571" y="140"/>
                        </a:lnTo>
                        <a:lnTo>
                          <a:pt x="1574" y="145"/>
                        </a:lnTo>
                        <a:lnTo>
                          <a:pt x="1578" y="149"/>
                        </a:lnTo>
                        <a:lnTo>
                          <a:pt x="1583" y="152"/>
                        </a:lnTo>
                        <a:lnTo>
                          <a:pt x="1588" y="154"/>
                        </a:lnTo>
                        <a:lnTo>
                          <a:pt x="1623" y="154"/>
                        </a:lnTo>
                        <a:lnTo>
                          <a:pt x="1629" y="152"/>
                        </a:lnTo>
                        <a:lnTo>
                          <a:pt x="1633" y="149"/>
                        </a:lnTo>
                        <a:lnTo>
                          <a:pt x="1637" y="145"/>
                        </a:lnTo>
                        <a:lnTo>
                          <a:pt x="1640" y="140"/>
                        </a:lnTo>
                        <a:lnTo>
                          <a:pt x="1642" y="134"/>
                        </a:lnTo>
                        <a:lnTo>
                          <a:pt x="1642" y="74"/>
                        </a:lnTo>
                        <a:lnTo>
                          <a:pt x="1640" y="68"/>
                        </a:lnTo>
                        <a:lnTo>
                          <a:pt x="1637" y="62"/>
                        </a:lnTo>
                        <a:lnTo>
                          <a:pt x="1633" y="58"/>
                        </a:lnTo>
                        <a:lnTo>
                          <a:pt x="1629" y="55"/>
                        </a:lnTo>
                        <a:lnTo>
                          <a:pt x="1623" y="54"/>
                        </a:lnTo>
                        <a:lnTo>
                          <a:pt x="1588" y="54"/>
                        </a:lnTo>
                        <a:close/>
                        <a:moveTo>
                          <a:pt x="1448" y="54"/>
                        </a:moveTo>
                        <a:lnTo>
                          <a:pt x="1442" y="55"/>
                        </a:lnTo>
                        <a:lnTo>
                          <a:pt x="1438" y="58"/>
                        </a:lnTo>
                        <a:lnTo>
                          <a:pt x="1434" y="62"/>
                        </a:lnTo>
                        <a:lnTo>
                          <a:pt x="1431" y="68"/>
                        </a:lnTo>
                        <a:lnTo>
                          <a:pt x="1431" y="74"/>
                        </a:lnTo>
                        <a:lnTo>
                          <a:pt x="1431" y="134"/>
                        </a:lnTo>
                        <a:lnTo>
                          <a:pt x="1431" y="140"/>
                        </a:lnTo>
                        <a:lnTo>
                          <a:pt x="1434" y="145"/>
                        </a:lnTo>
                        <a:lnTo>
                          <a:pt x="1438" y="149"/>
                        </a:lnTo>
                        <a:lnTo>
                          <a:pt x="1442" y="152"/>
                        </a:lnTo>
                        <a:lnTo>
                          <a:pt x="1448" y="154"/>
                        </a:lnTo>
                        <a:lnTo>
                          <a:pt x="1483" y="154"/>
                        </a:lnTo>
                        <a:lnTo>
                          <a:pt x="1488" y="152"/>
                        </a:lnTo>
                        <a:lnTo>
                          <a:pt x="1493" y="149"/>
                        </a:lnTo>
                        <a:lnTo>
                          <a:pt x="1497" y="145"/>
                        </a:lnTo>
                        <a:lnTo>
                          <a:pt x="1500" y="140"/>
                        </a:lnTo>
                        <a:lnTo>
                          <a:pt x="1501" y="134"/>
                        </a:lnTo>
                        <a:lnTo>
                          <a:pt x="1501" y="74"/>
                        </a:lnTo>
                        <a:lnTo>
                          <a:pt x="1500" y="68"/>
                        </a:lnTo>
                        <a:lnTo>
                          <a:pt x="1497" y="62"/>
                        </a:lnTo>
                        <a:lnTo>
                          <a:pt x="1493" y="58"/>
                        </a:lnTo>
                        <a:lnTo>
                          <a:pt x="1488" y="55"/>
                        </a:lnTo>
                        <a:lnTo>
                          <a:pt x="1483" y="54"/>
                        </a:lnTo>
                        <a:lnTo>
                          <a:pt x="1448" y="54"/>
                        </a:lnTo>
                        <a:close/>
                        <a:moveTo>
                          <a:pt x="1307" y="54"/>
                        </a:moveTo>
                        <a:lnTo>
                          <a:pt x="1301" y="55"/>
                        </a:lnTo>
                        <a:lnTo>
                          <a:pt x="1297" y="58"/>
                        </a:lnTo>
                        <a:lnTo>
                          <a:pt x="1293" y="62"/>
                        </a:lnTo>
                        <a:lnTo>
                          <a:pt x="1290" y="68"/>
                        </a:lnTo>
                        <a:lnTo>
                          <a:pt x="1290" y="74"/>
                        </a:lnTo>
                        <a:lnTo>
                          <a:pt x="1290" y="134"/>
                        </a:lnTo>
                        <a:lnTo>
                          <a:pt x="1290" y="140"/>
                        </a:lnTo>
                        <a:lnTo>
                          <a:pt x="1293" y="145"/>
                        </a:lnTo>
                        <a:lnTo>
                          <a:pt x="1297" y="149"/>
                        </a:lnTo>
                        <a:lnTo>
                          <a:pt x="1301" y="152"/>
                        </a:lnTo>
                        <a:lnTo>
                          <a:pt x="1307" y="154"/>
                        </a:lnTo>
                        <a:lnTo>
                          <a:pt x="1342" y="154"/>
                        </a:lnTo>
                        <a:lnTo>
                          <a:pt x="1348" y="152"/>
                        </a:lnTo>
                        <a:lnTo>
                          <a:pt x="1352" y="149"/>
                        </a:lnTo>
                        <a:lnTo>
                          <a:pt x="1356" y="145"/>
                        </a:lnTo>
                        <a:lnTo>
                          <a:pt x="1359" y="140"/>
                        </a:lnTo>
                        <a:lnTo>
                          <a:pt x="1360" y="134"/>
                        </a:lnTo>
                        <a:lnTo>
                          <a:pt x="1360" y="74"/>
                        </a:lnTo>
                        <a:lnTo>
                          <a:pt x="1359" y="68"/>
                        </a:lnTo>
                        <a:lnTo>
                          <a:pt x="1356" y="62"/>
                        </a:lnTo>
                        <a:lnTo>
                          <a:pt x="1352" y="58"/>
                        </a:lnTo>
                        <a:lnTo>
                          <a:pt x="1348" y="55"/>
                        </a:lnTo>
                        <a:lnTo>
                          <a:pt x="1342" y="54"/>
                        </a:lnTo>
                        <a:lnTo>
                          <a:pt x="1307" y="54"/>
                        </a:lnTo>
                        <a:close/>
                        <a:moveTo>
                          <a:pt x="1167" y="54"/>
                        </a:moveTo>
                        <a:lnTo>
                          <a:pt x="1161" y="55"/>
                        </a:lnTo>
                        <a:lnTo>
                          <a:pt x="1157" y="58"/>
                        </a:lnTo>
                        <a:lnTo>
                          <a:pt x="1152" y="62"/>
                        </a:lnTo>
                        <a:lnTo>
                          <a:pt x="1150" y="68"/>
                        </a:lnTo>
                        <a:lnTo>
                          <a:pt x="1150" y="74"/>
                        </a:lnTo>
                        <a:lnTo>
                          <a:pt x="1150" y="134"/>
                        </a:lnTo>
                        <a:lnTo>
                          <a:pt x="1150" y="140"/>
                        </a:lnTo>
                        <a:lnTo>
                          <a:pt x="1152" y="145"/>
                        </a:lnTo>
                        <a:lnTo>
                          <a:pt x="1157" y="149"/>
                        </a:lnTo>
                        <a:lnTo>
                          <a:pt x="1161" y="152"/>
                        </a:lnTo>
                        <a:lnTo>
                          <a:pt x="1167" y="154"/>
                        </a:lnTo>
                        <a:lnTo>
                          <a:pt x="1202" y="154"/>
                        </a:lnTo>
                        <a:lnTo>
                          <a:pt x="1207" y="152"/>
                        </a:lnTo>
                        <a:lnTo>
                          <a:pt x="1212" y="149"/>
                        </a:lnTo>
                        <a:lnTo>
                          <a:pt x="1216" y="145"/>
                        </a:lnTo>
                        <a:lnTo>
                          <a:pt x="1219" y="140"/>
                        </a:lnTo>
                        <a:lnTo>
                          <a:pt x="1220" y="134"/>
                        </a:lnTo>
                        <a:lnTo>
                          <a:pt x="1220" y="74"/>
                        </a:lnTo>
                        <a:lnTo>
                          <a:pt x="1219" y="68"/>
                        </a:lnTo>
                        <a:lnTo>
                          <a:pt x="1216" y="62"/>
                        </a:lnTo>
                        <a:lnTo>
                          <a:pt x="1212" y="58"/>
                        </a:lnTo>
                        <a:lnTo>
                          <a:pt x="1207" y="55"/>
                        </a:lnTo>
                        <a:lnTo>
                          <a:pt x="1202" y="54"/>
                        </a:lnTo>
                        <a:lnTo>
                          <a:pt x="1167" y="54"/>
                        </a:lnTo>
                        <a:close/>
                        <a:moveTo>
                          <a:pt x="1026" y="54"/>
                        </a:moveTo>
                        <a:lnTo>
                          <a:pt x="1020" y="55"/>
                        </a:lnTo>
                        <a:lnTo>
                          <a:pt x="1016" y="58"/>
                        </a:lnTo>
                        <a:lnTo>
                          <a:pt x="1012" y="62"/>
                        </a:lnTo>
                        <a:lnTo>
                          <a:pt x="1009" y="68"/>
                        </a:lnTo>
                        <a:lnTo>
                          <a:pt x="1009" y="74"/>
                        </a:lnTo>
                        <a:lnTo>
                          <a:pt x="1009" y="134"/>
                        </a:lnTo>
                        <a:lnTo>
                          <a:pt x="1009" y="140"/>
                        </a:lnTo>
                        <a:lnTo>
                          <a:pt x="1012" y="145"/>
                        </a:lnTo>
                        <a:lnTo>
                          <a:pt x="1016" y="149"/>
                        </a:lnTo>
                        <a:lnTo>
                          <a:pt x="1020" y="152"/>
                        </a:lnTo>
                        <a:lnTo>
                          <a:pt x="1026" y="154"/>
                        </a:lnTo>
                        <a:lnTo>
                          <a:pt x="1061" y="154"/>
                        </a:lnTo>
                        <a:lnTo>
                          <a:pt x="1067" y="152"/>
                        </a:lnTo>
                        <a:lnTo>
                          <a:pt x="1071" y="149"/>
                        </a:lnTo>
                        <a:lnTo>
                          <a:pt x="1075" y="145"/>
                        </a:lnTo>
                        <a:lnTo>
                          <a:pt x="1078" y="140"/>
                        </a:lnTo>
                        <a:lnTo>
                          <a:pt x="1079" y="134"/>
                        </a:lnTo>
                        <a:lnTo>
                          <a:pt x="1079" y="74"/>
                        </a:lnTo>
                        <a:lnTo>
                          <a:pt x="1078" y="68"/>
                        </a:lnTo>
                        <a:lnTo>
                          <a:pt x="1075" y="62"/>
                        </a:lnTo>
                        <a:lnTo>
                          <a:pt x="1071" y="58"/>
                        </a:lnTo>
                        <a:lnTo>
                          <a:pt x="1067" y="55"/>
                        </a:lnTo>
                        <a:lnTo>
                          <a:pt x="1061" y="54"/>
                        </a:lnTo>
                        <a:lnTo>
                          <a:pt x="1026" y="54"/>
                        </a:lnTo>
                        <a:close/>
                        <a:moveTo>
                          <a:pt x="885" y="54"/>
                        </a:moveTo>
                        <a:lnTo>
                          <a:pt x="880" y="55"/>
                        </a:lnTo>
                        <a:lnTo>
                          <a:pt x="876" y="58"/>
                        </a:lnTo>
                        <a:lnTo>
                          <a:pt x="871" y="62"/>
                        </a:lnTo>
                        <a:lnTo>
                          <a:pt x="869" y="68"/>
                        </a:lnTo>
                        <a:lnTo>
                          <a:pt x="869" y="74"/>
                        </a:lnTo>
                        <a:lnTo>
                          <a:pt x="869" y="134"/>
                        </a:lnTo>
                        <a:lnTo>
                          <a:pt x="869" y="140"/>
                        </a:lnTo>
                        <a:lnTo>
                          <a:pt x="871" y="145"/>
                        </a:lnTo>
                        <a:lnTo>
                          <a:pt x="876" y="149"/>
                        </a:lnTo>
                        <a:lnTo>
                          <a:pt x="880" y="152"/>
                        </a:lnTo>
                        <a:lnTo>
                          <a:pt x="885" y="154"/>
                        </a:lnTo>
                        <a:lnTo>
                          <a:pt x="921" y="154"/>
                        </a:lnTo>
                        <a:lnTo>
                          <a:pt x="926" y="152"/>
                        </a:lnTo>
                        <a:lnTo>
                          <a:pt x="930" y="149"/>
                        </a:lnTo>
                        <a:lnTo>
                          <a:pt x="935" y="145"/>
                        </a:lnTo>
                        <a:lnTo>
                          <a:pt x="937" y="140"/>
                        </a:lnTo>
                        <a:lnTo>
                          <a:pt x="939" y="134"/>
                        </a:lnTo>
                        <a:lnTo>
                          <a:pt x="939" y="74"/>
                        </a:lnTo>
                        <a:lnTo>
                          <a:pt x="937" y="68"/>
                        </a:lnTo>
                        <a:lnTo>
                          <a:pt x="935" y="62"/>
                        </a:lnTo>
                        <a:lnTo>
                          <a:pt x="930" y="58"/>
                        </a:lnTo>
                        <a:lnTo>
                          <a:pt x="926" y="55"/>
                        </a:lnTo>
                        <a:lnTo>
                          <a:pt x="921" y="54"/>
                        </a:lnTo>
                        <a:lnTo>
                          <a:pt x="885" y="54"/>
                        </a:lnTo>
                        <a:close/>
                        <a:moveTo>
                          <a:pt x="745" y="54"/>
                        </a:moveTo>
                        <a:lnTo>
                          <a:pt x="739" y="55"/>
                        </a:lnTo>
                        <a:lnTo>
                          <a:pt x="735" y="58"/>
                        </a:lnTo>
                        <a:lnTo>
                          <a:pt x="731" y="62"/>
                        </a:lnTo>
                        <a:lnTo>
                          <a:pt x="728" y="68"/>
                        </a:lnTo>
                        <a:lnTo>
                          <a:pt x="728" y="74"/>
                        </a:lnTo>
                        <a:lnTo>
                          <a:pt x="728" y="134"/>
                        </a:lnTo>
                        <a:lnTo>
                          <a:pt x="728" y="140"/>
                        </a:lnTo>
                        <a:lnTo>
                          <a:pt x="731" y="145"/>
                        </a:lnTo>
                        <a:lnTo>
                          <a:pt x="735" y="149"/>
                        </a:lnTo>
                        <a:lnTo>
                          <a:pt x="739" y="152"/>
                        </a:lnTo>
                        <a:lnTo>
                          <a:pt x="745" y="154"/>
                        </a:lnTo>
                        <a:lnTo>
                          <a:pt x="780" y="154"/>
                        </a:lnTo>
                        <a:lnTo>
                          <a:pt x="786" y="152"/>
                        </a:lnTo>
                        <a:lnTo>
                          <a:pt x="790" y="149"/>
                        </a:lnTo>
                        <a:lnTo>
                          <a:pt x="794" y="145"/>
                        </a:lnTo>
                        <a:lnTo>
                          <a:pt x="797" y="140"/>
                        </a:lnTo>
                        <a:lnTo>
                          <a:pt x="798" y="134"/>
                        </a:lnTo>
                        <a:lnTo>
                          <a:pt x="798" y="74"/>
                        </a:lnTo>
                        <a:lnTo>
                          <a:pt x="797" y="68"/>
                        </a:lnTo>
                        <a:lnTo>
                          <a:pt x="794" y="62"/>
                        </a:lnTo>
                        <a:lnTo>
                          <a:pt x="790" y="58"/>
                        </a:lnTo>
                        <a:lnTo>
                          <a:pt x="786" y="55"/>
                        </a:lnTo>
                        <a:lnTo>
                          <a:pt x="780" y="54"/>
                        </a:lnTo>
                        <a:lnTo>
                          <a:pt x="745" y="54"/>
                        </a:lnTo>
                        <a:close/>
                        <a:moveTo>
                          <a:pt x="604" y="54"/>
                        </a:moveTo>
                        <a:lnTo>
                          <a:pt x="599" y="55"/>
                        </a:lnTo>
                        <a:lnTo>
                          <a:pt x="595" y="58"/>
                        </a:lnTo>
                        <a:lnTo>
                          <a:pt x="590" y="62"/>
                        </a:lnTo>
                        <a:lnTo>
                          <a:pt x="587" y="68"/>
                        </a:lnTo>
                        <a:lnTo>
                          <a:pt x="587" y="74"/>
                        </a:lnTo>
                        <a:lnTo>
                          <a:pt x="587" y="134"/>
                        </a:lnTo>
                        <a:lnTo>
                          <a:pt x="587" y="140"/>
                        </a:lnTo>
                        <a:lnTo>
                          <a:pt x="590" y="145"/>
                        </a:lnTo>
                        <a:lnTo>
                          <a:pt x="595" y="149"/>
                        </a:lnTo>
                        <a:lnTo>
                          <a:pt x="599" y="152"/>
                        </a:lnTo>
                        <a:lnTo>
                          <a:pt x="604" y="154"/>
                        </a:lnTo>
                        <a:lnTo>
                          <a:pt x="639" y="154"/>
                        </a:lnTo>
                        <a:lnTo>
                          <a:pt x="645" y="152"/>
                        </a:lnTo>
                        <a:lnTo>
                          <a:pt x="649" y="149"/>
                        </a:lnTo>
                        <a:lnTo>
                          <a:pt x="654" y="145"/>
                        </a:lnTo>
                        <a:lnTo>
                          <a:pt x="656" y="140"/>
                        </a:lnTo>
                        <a:lnTo>
                          <a:pt x="658" y="134"/>
                        </a:lnTo>
                        <a:lnTo>
                          <a:pt x="658" y="74"/>
                        </a:lnTo>
                        <a:lnTo>
                          <a:pt x="656" y="68"/>
                        </a:lnTo>
                        <a:lnTo>
                          <a:pt x="654" y="62"/>
                        </a:lnTo>
                        <a:lnTo>
                          <a:pt x="649" y="58"/>
                        </a:lnTo>
                        <a:lnTo>
                          <a:pt x="645" y="55"/>
                        </a:lnTo>
                        <a:lnTo>
                          <a:pt x="639" y="54"/>
                        </a:lnTo>
                        <a:lnTo>
                          <a:pt x="604" y="54"/>
                        </a:lnTo>
                        <a:close/>
                        <a:moveTo>
                          <a:pt x="464" y="54"/>
                        </a:moveTo>
                        <a:lnTo>
                          <a:pt x="458" y="55"/>
                        </a:lnTo>
                        <a:lnTo>
                          <a:pt x="454" y="58"/>
                        </a:lnTo>
                        <a:lnTo>
                          <a:pt x="450" y="62"/>
                        </a:lnTo>
                        <a:lnTo>
                          <a:pt x="447" y="68"/>
                        </a:lnTo>
                        <a:lnTo>
                          <a:pt x="447" y="74"/>
                        </a:lnTo>
                        <a:lnTo>
                          <a:pt x="447" y="134"/>
                        </a:lnTo>
                        <a:lnTo>
                          <a:pt x="447" y="140"/>
                        </a:lnTo>
                        <a:lnTo>
                          <a:pt x="450" y="145"/>
                        </a:lnTo>
                        <a:lnTo>
                          <a:pt x="454" y="149"/>
                        </a:lnTo>
                        <a:lnTo>
                          <a:pt x="458" y="152"/>
                        </a:lnTo>
                        <a:lnTo>
                          <a:pt x="464" y="154"/>
                        </a:lnTo>
                        <a:lnTo>
                          <a:pt x="499" y="154"/>
                        </a:lnTo>
                        <a:lnTo>
                          <a:pt x="505" y="152"/>
                        </a:lnTo>
                        <a:lnTo>
                          <a:pt x="509" y="149"/>
                        </a:lnTo>
                        <a:lnTo>
                          <a:pt x="513" y="145"/>
                        </a:lnTo>
                        <a:lnTo>
                          <a:pt x="516" y="140"/>
                        </a:lnTo>
                        <a:lnTo>
                          <a:pt x="517" y="134"/>
                        </a:lnTo>
                        <a:lnTo>
                          <a:pt x="517" y="74"/>
                        </a:lnTo>
                        <a:lnTo>
                          <a:pt x="516" y="68"/>
                        </a:lnTo>
                        <a:lnTo>
                          <a:pt x="513" y="62"/>
                        </a:lnTo>
                        <a:lnTo>
                          <a:pt x="509" y="58"/>
                        </a:lnTo>
                        <a:lnTo>
                          <a:pt x="505" y="55"/>
                        </a:lnTo>
                        <a:lnTo>
                          <a:pt x="499" y="54"/>
                        </a:lnTo>
                        <a:lnTo>
                          <a:pt x="464" y="54"/>
                        </a:lnTo>
                        <a:close/>
                        <a:moveTo>
                          <a:pt x="323" y="54"/>
                        </a:moveTo>
                        <a:lnTo>
                          <a:pt x="318" y="55"/>
                        </a:lnTo>
                        <a:lnTo>
                          <a:pt x="313" y="58"/>
                        </a:lnTo>
                        <a:lnTo>
                          <a:pt x="309" y="62"/>
                        </a:lnTo>
                        <a:lnTo>
                          <a:pt x="306" y="68"/>
                        </a:lnTo>
                        <a:lnTo>
                          <a:pt x="306" y="74"/>
                        </a:lnTo>
                        <a:lnTo>
                          <a:pt x="306" y="134"/>
                        </a:lnTo>
                        <a:lnTo>
                          <a:pt x="306" y="140"/>
                        </a:lnTo>
                        <a:lnTo>
                          <a:pt x="309" y="145"/>
                        </a:lnTo>
                        <a:lnTo>
                          <a:pt x="313" y="149"/>
                        </a:lnTo>
                        <a:lnTo>
                          <a:pt x="318" y="152"/>
                        </a:lnTo>
                        <a:lnTo>
                          <a:pt x="323" y="154"/>
                        </a:lnTo>
                        <a:lnTo>
                          <a:pt x="358" y="154"/>
                        </a:lnTo>
                        <a:lnTo>
                          <a:pt x="364" y="152"/>
                        </a:lnTo>
                        <a:lnTo>
                          <a:pt x="368" y="149"/>
                        </a:lnTo>
                        <a:lnTo>
                          <a:pt x="372" y="145"/>
                        </a:lnTo>
                        <a:lnTo>
                          <a:pt x="375" y="140"/>
                        </a:lnTo>
                        <a:lnTo>
                          <a:pt x="377" y="134"/>
                        </a:lnTo>
                        <a:lnTo>
                          <a:pt x="377" y="74"/>
                        </a:lnTo>
                        <a:lnTo>
                          <a:pt x="375" y="68"/>
                        </a:lnTo>
                        <a:lnTo>
                          <a:pt x="372" y="62"/>
                        </a:lnTo>
                        <a:lnTo>
                          <a:pt x="368" y="58"/>
                        </a:lnTo>
                        <a:lnTo>
                          <a:pt x="364" y="55"/>
                        </a:lnTo>
                        <a:lnTo>
                          <a:pt x="358" y="54"/>
                        </a:lnTo>
                        <a:lnTo>
                          <a:pt x="323" y="54"/>
                        </a:lnTo>
                        <a:close/>
                        <a:moveTo>
                          <a:pt x="183" y="54"/>
                        </a:moveTo>
                        <a:lnTo>
                          <a:pt x="177" y="55"/>
                        </a:lnTo>
                        <a:lnTo>
                          <a:pt x="173" y="58"/>
                        </a:lnTo>
                        <a:lnTo>
                          <a:pt x="169" y="62"/>
                        </a:lnTo>
                        <a:lnTo>
                          <a:pt x="166" y="68"/>
                        </a:lnTo>
                        <a:lnTo>
                          <a:pt x="166" y="74"/>
                        </a:lnTo>
                        <a:lnTo>
                          <a:pt x="166" y="134"/>
                        </a:lnTo>
                        <a:lnTo>
                          <a:pt x="166" y="140"/>
                        </a:lnTo>
                        <a:lnTo>
                          <a:pt x="169" y="145"/>
                        </a:lnTo>
                        <a:lnTo>
                          <a:pt x="173" y="149"/>
                        </a:lnTo>
                        <a:lnTo>
                          <a:pt x="177" y="152"/>
                        </a:lnTo>
                        <a:lnTo>
                          <a:pt x="183" y="154"/>
                        </a:lnTo>
                        <a:lnTo>
                          <a:pt x="218" y="154"/>
                        </a:lnTo>
                        <a:lnTo>
                          <a:pt x="223" y="152"/>
                        </a:lnTo>
                        <a:lnTo>
                          <a:pt x="229" y="149"/>
                        </a:lnTo>
                        <a:lnTo>
                          <a:pt x="232" y="145"/>
                        </a:lnTo>
                        <a:lnTo>
                          <a:pt x="235" y="140"/>
                        </a:lnTo>
                        <a:lnTo>
                          <a:pt x="236" y="134"/>
                        </a:lnTo>
                        <a:lnTo>
                          <a:pt x="236" y="74"/>
                        </a:lnTo>
                        <a:lnTo>
                          <a:pt x="235" y="68"/>
                        </a:lnTo>
                        <a:lnTo>
                          <a:pt x="232" y="62"/>
                        </a:lnTo>
                        <a:lnTo>
                          <a:pt x="229" y="58"/>
                        </a:lnTo>
                        <a:lnTo>
                          <a:pt x="223" y="55"/>
                        </a:lnTo>
                        <a:lnTo>
                          <a:pt x="218" y="54"/>
                        </a:lnTo>
                        <a:lnTo>
                          <a:pt x="183" y="54"/>
                        </a:lnTo>
                        <a:close/>
                        <a:moveTo>
                          <a:pt x="42" y="54"/>
                        </a:moveTo>
                        <a:lnTo>
                          <a:pt x="37" y="55"/>
                        </a:lnTo>
                        <a:lnTo>
                          <a:pt x="32" y="58"/>
                        </a:lnTo>
                        <a:lnTo>
                          <a:pt x="28" y="62"/>
                        </a:lnTo>
                        <a:lnTo>
                          <a:pt x="25" y="68"/>
                        </a:lnTo>
                        <a:lnTo>
                          <a:pt x="25" y="74"/>
                        </a:lnTo>
                        <a:lnTo>
                          <a:pt x="25" y="134"/>
                        </a:lnTo>
                        <a:lnTo>
                          <a:pt x="25" y="140"/>
                        </a:lnTo>
                        <a:lnTo>
                          <a:pt x="28" y="145"/>
                        </a:lnTo>
                        <a:lnTo>
                          <a:pt x="32" y="149"/>
                        </a:lnTo>
                        <a:lnTo>
                          <a:pt x="37" y="152"/>
                        </a:lnTo>
                        <a:lnTo>
                          <a:pt x="42" y="154"/>
                        </a:lnTo>
                        <a:lnTo>
                          <a:pt x="77" y="154"/>
                        </a:lnTo>
                        <a:lnTo>
                          <a:pt x="83" y="152"/>
                        </a:lnTo>
                        <a:lnTo>
                          <a:pt x="89" y="149"/>
                        </a:lnTo>
                        <a:lnTo>
                          <a:pt x="91" y="145"/>
                        </a:lnTo>
                        <a:lnTo>
                          <a:pt x="94" y="140"/>
                        </a:lnTo>
                        <a:lnTo>
                          <a:pt x="96" y="134"/>
                        </a:lnTo>
                        <a:lnTo>
                          <a:pt x="96" y="74"/>
                        </a:lnTo>
                        <a:lnTo>
                          <a:pt x="94" y="68"/>
                        </a:lnTo>
                        <a:lnTo>
                          <a:pt x="91" y="62"/>
                        </a:lnTo>
                        <a:lnTo>
                          <a:pt x="89" y="58"/>
                        </a:lnTo>
                        <a:lnTo>
                          <a:pt x="83" y="55"/>
                        </a:lnTo>
                        <a:lnTo>
                          <a:pt x="77" y="54"/>
                        </a:lnTo>
                        <a:lnTo>
                          <a:pt x="42" y="54"/>
                        </a:lnTo>
                        <a:close/>
                        <a:moveTo>
                          <a:pt x="0" y="0"/>
                        </a:moveTo>
                        <a:lnTo>
                          <a:pt x="4638" y="0"/>
                        </a:lnTo>
                        <a:lnTo>
                          <a:pt x="4638" y="1243"/>
                        </a:lnTo>
                        <a:lnTo>
                          <a:pt x="0" y="1243"/>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31" name="Rectangle 24"/>
                  <p:cNvSpPr>
                    <a:spLocks noChangeArrowheads="1"/>
                  </p:cNvSpPr>
                  <p:nvPr/>
                </p:nvSpPr>
                <p:spPr bwMode="auto">
                  <a:xfrm>
                    <a:off x="-2489193" y="520696"/>
                    <a:ext cx="2285992" cy="1416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32" name="Rectangle 25"/>
                  <p:cNvSpPr>
                    <a:spLocks noChangeArrowheads="1"/>
                  </p:cNvSpPr>
                  <p:nvPr/>
                </p:nvSpPr>
                <p:spPr bwMode="auto">
                  <a:xfrm>
                    <a:off x="-4943472" y="520696"/>
                    <a:ext cx="2285992" cy="1416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sp>
                <p:nvSpPr>
                  <p:cNvPr id="33" name="Rectangle 26"/>
                  <p:cNvSpPr>
                    <a:spLocks noChangeArrowheads="1"/>
                  </p:cNvSpPr>
                  <p:nvPr/>
                </p:nvSpPr>
                <p:spPr bwMode="auto">
                  <a:xfrm>
                    <a:off x="-7397751" y="520696"/>
                    <a:ext cx="2285993" cy="14160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80000"/>
                      </a:lnSpc>
                    </a:pPr>
                    <a:endParaRPr lang="en-US" sz="1600">
                      <a:solidFill>
                        <a:schemeClr val="bg1"/>
                      </a:solidFill>
                      <a:latin typeface="Intel Clear Pro"/>
                    </a:endParaRPr>
                  </a:p>
                </p:txBody>
              </p:sp>
            </p:grpSp>
          </p:grpSp>
          <p:cxnSp>
            <p:nvCxnSpPr>
              <p:cNvPr id="18" name="Elbow Connector 17"/>
              <p:cNvCxnSpPr>
                <a:stCxn id="8" idx="3"/>
                <a:endCxn id="19" idx="1"/>
              </p:cNvCxnSpPr>
              <p:nvPr/>
            </p:nvCxnSpPr>
            <p:spPr>
              <a:xfrm flipV="1">
                <a:off x="4282257" y="1583525"/>
                <a:ext cx="554410" cy="984988"/>
              </a:xfrm>
              <a:prstGeom prst="bentConnector3">
                <a:avLst>
                  <a:gd name="adj1" fmla="val 50000"/>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46" name="Picture 4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281" y="2835321"/>
              <a:ext cx="352976" cy="190330"/>
            </a:xfrm>
            <a:prstGeom prst="rect">
              <a:avLst/>
            </a:prstGeom>
          </p:spPr>
        </p:pic>
        <p:pic>
          <p:nvPicPr>
            <p:cNvPr id="47" name="Picture 4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43029" y="2818169"/>
              <a:ext cx="337973" cy="210815"/>
            </a:xfrm>
            <a:prstGeom prst="rect">
              <a:avLst/>
            </a:prstGeom>
          </p:spPr>
        </p:pic>
        <p:pic>
          <p:nvPicPr>
            <p:cNvPr id="48" name="Picture 4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43964" y="3147509"/>
              <a:ext cx="399160" cy="98024"/>
            </a:xfrm>
            <a:prstGeom prst="rect">
              <a:avLst/>
            </a:prstGeom>
          </p:spPr>
        </p:pic>
        <p:pic>
          <p:nvPicPr>
            <p:cNvPr id="49" name="Picture 4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1261" y="3131071"/>
              <a:ext cx="313017" cy="128784"/>
            </a:xfrm>
            <a:prstGeom prst="rect">
              <a:avLst/>
            </a:prstGeom>
          </p:spPr>
        </p:pic>
        <p:pic>
          <p:nvPicPr>
            <p:cNvPr id="50" name="Picture 4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5621" y="3101680"/>
              <a:ext cx="492789" cy="191640"/>
            </a:xfrm>
            <a:prstGeom prst="rect">
              <a:avLst/>
            </a:prstGeom>
          </p:spPr>
        </p:pic>
        <p:pic>
          <p:nvPicPr>
            <p:cNvPr id="51" name="Picture 5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332722" y="2777034"/>
              <a:ext cx="221644" cy="298587"/>
            </a:xfrm>
            <a:prstGeom prst="rect">
              <a:avLst/>
            </a:prstGeom>
          </p:spPr>
        </p:pic>
        <p:grpSp>
          <p:nvGrpSpPr>
            <p:cNvPr id="52" name="Group 51"/>
            <p:cNvGrpSpPr/>
            <p:nvPr/>
          </p:nvGrpSpPr>
          <p:grpSpPr>
            <a:xfrm>
              <a:off x="1935553" y="1946121"/>
              <a:ext cx="4952147" cy="351169"/>
              <a:chOff x="2074973" y="762021"/>
              <a:chExt cx="4952147" cy="351169"/>
            </a:xfrm>
          </p:grpSpPr>
          <p:pic>
            <p:nvPicPr>
              <p:cNvPr id="53" name="Picture 52"/>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a:ext>
                </a:extLst>
              </a:blip>
              <a:stretch>
                <a:fillRect/>
              </a:stretch>
            </p:blipFill>
            <p:spPr>
              <a:xfrm>
                <a:off x="2074973" y="815592"/>
                <a:ext cx="510655" cy="106557"/>
              </a:xfrm>
              <a:prstGeom prst="rect">
                <a:avLst/>
              </a:prstGeom>
            </p:spPr>
          </p:pic>
          <p:pic>
            <p:nvPicPr>
              <p:cNvPr id="54" name="Picture 28" descr="Image result for virgin media logo"/>
              <p:cNvPicPr>
                <a:picLocks noChangeAspect="1" noChangeArrowheads="1"/>
              </p:cNvPicPr>
              <p:nvPr/>
            </p:nvPicPr>
            <p:blipFill>
              <a:blip r:embed="rId11" cstate="screen">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2585628" y="849735"/>
                <a:ext cx="350027" cy="21629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p:cNvGrpSpPr/>
              <p:nvPr/>
            </p:nvGrpSpPr>
            <p:grpSpPr>
              <a:xfrm>
                <a:off x="2790500" y="774284"/>
                <a:ext cx="517292" cy="220846"/>
                <a:chOff x="-3153267" y="1891900"/>
                <a:chExt cx="2255241" cy="962821"/>
              </a:xfrm>
            </p:grpSpPr>
            <p:pic>
              <p:nvPicPr>
                <p:cNvPr id="58" name="Picture 30" descr="https://upload.wikimedia.org/wikipedia/commons/thumb/a/a3/Comcast_Logo.svg/200px-Comcast_Logo.svg.png"/>
                <p:cNvPicPr>
                  <a:picLocks noChangeAspect="1" noChangeArrowheads="1"/>
                </p:cNvPicPr>
                <p:nvPr/>
              </p:nvPicPr>
              <p:blipFill rotWithShape="1">
                <a:blip r:embed="rId13" cstate="screen">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p:blipFill>
              <p:spPr bwMode="auto">
                <a:xfrm>
                  <a:off x="-3153267" y="1891900"/>
                  <a:ext cx="1905000" cy="33813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0" descr="https://upload.wikimedia.org/wikipedia/commons/thumb/a/a3/Comcast_Logo.svg/200px-Comcast_Logo.svg.png"/>
                <p:cNvPicPr>
                  <a:picLocks noChangeAspect="1" noChangeArrowheads="1"/>
                </p:cNvPicPr>
                <p:nvPr/>
              </p:nvPicPr>
              <p:blipFill rotWithShape="1">
                <a:blip r:embed="rId15" cstate="screen">
                  <a:extLst>
                    <a:ext uri="{28A0092B-C50C-407E-A947-70E740481C1C}">
                      <a14:useLocalDpi xmlns:a14="http://schemas.microsoft.com/office/drawing/2010/main"/>
                    </a:ext>
                  </a:extLst>
                </a:blip>
                <a:srcRect/>
                <a:stretch/>
              </p:blipFill>
              <p:spPr bwMode="auto">
                <a:xfrm>
                  <a:off x="-2803026" y="2516583"/>
                  <a:ext cx="1905000" cy="338138"/>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55"/>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6011153" y="762021"/>
                <a:ext cx="677312" cy="198452"/>
              </a:xfrm>
              <a:prstGeom prst="rect">
                <a:avLst/>
              </a:prstGeom>
            </p:spPr>
          </p:pic>
          <p:pic>
            <p:nvPicPr>
              <p:cNvPr id="57" name="Picture 56"/>
              <p:cNvPicPr>
                <a:picLocks noChangeAspect="1"/>
              </p:cNvPicPr>
              <p:nvPr/>
            </p:nvPicPr>
            <p:blipFill>
              <a:blip r:embed="rId17" cstate="screen">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a:ext>
                </a:extLst>
              </a:blip>
              <a:stretch>
                <a:fillRect/>
              </a:stretch>
            </p:blipFill>
            <p:spPr>
              <a:xfrm>
                <a:off x="6611761" y="801671"/>
                <a:ext cx="415359" cy="311519"/>
              </a:xfrm>
              <a:prstGeom prst="rect">
                <a:avLst/>
              </a:prstGeom>
            </p:spPr>
          </p:pic>
        </p:grpSp>
        <p:grpSp>
          <p:nvGrpSpPr>
            <p:cNvPr id="60" name="Group 59"/>
            <p:cNvGrpSpPr/>
            <p:nvPr/>
          </p:nvGrpSpPr>
          <p:grpSpPr>
            <a:xfrm>
              <a:off x="4147077" y="3771927"/>
              <a:ext cx="3979406" cy="1232656"/>
              <a:chOff x="4290565" y="2212496"/>
              <a:chExt cx="3979406" cy="1232656"/>
            </a:xfrm>
            <a:solidFill>
              <a:schemeClr val="accent1"/>
            </a:solidFill>
          </p:grpSpPr>
          <p:sp>
            <p:nvSpPr>
              <p:cNvPr id="61" name="Rectangle 60"/>
              <p:cNvSpPr/>
              <p:nvPr/>
            </p:nvSpPr>
            <p:spPr>
              <a:xfrm>
                <a:off x="5020940" y="2931467"/>
                <a:ext cx="1885453" cy="261610"/>
              </a:xfrm>
              <a:prstGeom prst="rect">
                <a:avLst/>
              </a:prstGeom>
              <a:noFill/>
            </p:spPr>
            <p:txBody>
              <a:bodyPr wrap="none">
                <a:spAutoFit/>
              </a:bodyPr>
              <a:lstStyle/>
              <a:p>
                <a:r>
                  <a:rPr lang="en-US" sz="1100" b="1" dirty="0">
                    <a:solidFill>
                      <a:schemeClr val="tx1">
                        <a:lumMod val="65000"/>
                        <a:lumOff val="35000"/>
                      </a:schemeClr>
                    </a:solidFill>
                  </a:rPr>
                  <a:t>Content Delivery Network</a:t>
                </a:r>
              </a:p>
            </p:txBody>
          </p:sp>
          <p:sp>
            <p:nvSpPr>
              <p:cNvPr id="62" name="Rounded Rectangle 61"/>
              <p:cNvSpPr/>
              <p:nvPr/>
            </p:nvSpPr>
            <p:spPr>
              <a:xfrm>
                <a:off x="4854858" y="2332787"/>
                <a:ext cx="2269722" cy="656572"/>
              </a:xfrm>
              <a:prstGeom prst="roundRect">
                <a:avLst>
                  <a:gd name="adj" fmla="val 509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600" dirty="0" smtClean="0">
                    <a:solidFill>
                      <a:prstClr val="white"/>
                    </a:solidFill>
                    <a:latin typeface="Intel Clear Pro" panose="020B0804020202060201" pitchFamily="34" charset="0"/>
                    <a:ea typeface="Intel Clear Pro" panose="020B0804020202060201" pitchFamily="34" charset="0"/>
                    <a:cs typeface="Intel Clear Pro" panose="020B0804020202060201" pitchFamily="34" charset="0"/>
                  </a:rPr>
                  <a:t>IP EDGE</a:t>
                </a:r>
              </a:p>
              <a:p>
                <a:pPr algn="ctr"/>
                <a:r>
                  <a:rPr lang="en-US" sz="1400" dirty="0" smtClean="0">
                    <a:solidFill>
                      <a:prstClr val="white"/>
                    </a:solidFill>
                    <a:latin typeface="Intel Clear Pro" panose="020B0804020202060201" pitchFamily="34" charset="0"/>
                    <a:ea typeface="Intel Clear Pro" panose="020B0804020202060201" pitchFamily="34" charset="0"/>
                    <a:cs typeface="Intel Clear Pro" panose="020B0804020202060201" pitchFamily="34" charset="0"/>
                  </a:rPr>
                  <a:t>JUST-IN-TIME  PKG, Ad insertion, streaming</a:t>
                </a:r>
                <a:endParaRPr lang="en-US" sz="1400" dirty="0">
                  <a:solidFill>
                    <a:prstClr val="white"/>
                  </a:solidFill>
                  <a:latin typeface="Intel Clear Pro" panose="020B0804020202060201" pitchFamily="34" charset="0"/>
                  <a:ea typeface="Intel Clear Pro" panose="020B0804020202060201" pitchFamily="34" charset="0"/>
                  <a:cs typeface="Intel Clear Pro" panose="020B0804020202060201" pitchFamily="34" charset="0"/>
                </a:endParaRPr>
              </a:p>
            </p:txBody>
          </p:sp>
          <p:grpSp>
            <p:nvGrpSpPr>
              <p:cNvPr id="63" name="Group 62"/>
              <p:cNvGrpSpPr/>
              <p:nvPr/>
            </p:nvGrpSpPr>
            <p:grpSpPr>
              <a:xfrm>
                <a:off x="7904095" y="2653725"/>
                <a:ext cx="365876" cy="365876"/>
                <a:chOff x="7805225" y="1839599"/>
                <a:chExt cx="563616" cy="563616"/>
              </a:xfrm>
              <a:grpFill/>
            </p:grpSpPr>
            <p:sp>
              <p:nvSpPr>
                <p:cNvPr id="76" name="Oval 75"/>
                <p:cNvSpPr/>
                <p:nvPr/>
              </p:nvSpPr>
              <p:spPr>
                <a:xfrm>
                  <a:off x="7805225" y="1839599"/>
                  <a:ext cx="563616" cy="5636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prstClr val="white"/>
                    </a:solidFill>
                  </a:endParaRPr>
                </a:p>
              </p:txBody>
            </p:sp>
            <p:grpSp>
              <p:nvGrpSpPr>
                <p:cNvPr id="77" name="Group 76"/>
                <p:cNvGrpSpPr/>
                <p:nvPr/>
              </p:nvGrpSpPr>
              <p:grpSpPr>
                <a:xfrm>
                  <a:off x="7904095" y="2010696"/>
                  <a:ext cx="365876" cy="221424"/>
                  <a:chOff x="7931712" y="6085987"/>
                  <a:chExt cx="548814" cy="332135"/>
                </a:xfrm>
                <a:grpFill/>
              </p:grpSpPr>
              <p:sp>
                <p:nvSpPr>
                  <p:cNvPr id="78" name="Freeform 681"/>
                  <p:cNvSpPr>
                    <a:spLocks/>
                  </p:cNvSpPr>
                  <p:nvPr/>
                </p:nvSpPr>
                <p:spPr bwMode="auto">
                  <a:xfrm>
                    <a:off x="8123876" y="6392026"/>
                    <a:ext cx="356650" cy="26096"/>
                  </a:xfrm>
                  <a:custGeom>
                    <a:avLst/>
                    <a:gdLst>
                      <a:gd name="T0" fmla="*/ 189 w 191"/>
                      <a:gd name="T1" fmla="*/ 14 h 14"/>
                      <a:gd name="T2" fmla="*/ 3 w 191"/>
                      <a:gd name="T3" fmla="*/ 14 h 14"/>
                      <a:gd name="T4" fmla="*/ 0 w 191"/>
                      <a:gd name="T5" fmla="*/ 11 h 14"/>
                      <a:gd name="T6" fmla="*/ 0 w 191"/>
                      <a:gd name="T7" fmla="*/ 1 h 14"/>
                      <a:gd name="T8" fmla="*/ 1 w 191"/>
                      <a:gd name="T9" fmla="*/ 0 h 14"/>
                      <a:gd name="T10" fmla="*/ 191 w 191"/>
                      <a:gd name="T11" fmla="*/ 0 h 14"/>
                      <a:gd name="T12" fmla="*/ 191 w 191"/>
                      <a:gd name="T13" fmla="*/ 1 h 14"/>
                      <a:gd name="T14" fmla="*/ 191 w 191"/>
                      <a:gd name="T15" fmla="*/ 11 h 14"/>
                      <a:gd name="T16" fmla="*/ 189 w 19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4">
                        <a:moveTo>
                          <a:pt x="189" y="14"/>
                        </a:moveTo>
                        <a:cubicBezTo>
                          <a:pt x="3" y="14"/>
                          <a:pt x="3" y="14"/>
                          <a:pt x="3" y="14"/>
                        </a:cubicBezTo>
                        <a:cubicBezTo>
                          <a:pt x="2" y="14"/>
                          <a:pt x="0" y="13"/>
                          <a:pt x="0" y="11"/>
                        </a:cubicBezTo>
                        <a:cubicBezTo>
                          <a:pt x="0" y="1"/>
                          <a:pt x="0" y="1"/>
                          <a:pt x="0" y="1"/>
                        </a:cubicBezTo>
                        <a:cubicBezTo>
                          <a:pt x="1" y="0"/>
                          <a:pt x="1" y="0"/>
                          <a:pt x="1" y="0"/>
                        </a:cubicBezTo>
                        <a:cubicBezTo>
                          <a:pt x="191" y="0"/>
                          <a:pt x="191" y="0"/>
                          <a:pt x="191" y="0"/>
                        </a:cubicBezTo>
                        <a:cubicBezTo>
                          <a:pt x="191" y="1"/>
                          <a:pt x="191" y="1"/>
                          <a:pt x="191" y="1"/>
                        </a:cubicBezTo>
                        <a:cubicBezTo>
                          <a:pt x="191" y="11"/>
                          <a:pt x="191" y="11"/>
                          <a:pt x="191" y="11"/>
                        </a:cubicBezTo>
                        <a:cubicBezTo>
                          <a:pt x="191" y="13"/>
                          <a:pt x="190" y="14"/>
                          <a:pt x="189"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79" name="Freeform 682"/>
                  <p:cNvSpPr>
                    <a:spLocks/>
                  </p:cNvSpPr>
                  <p:nvPr/>
                </p:nvSpPr>
                <p:spPr bwMode="auto">
                  <a:xfrm>
                    <a:off x="8254358" y="6324808"/>
                    <a:ext cx="97268" cy="37958"/>
                  </a:xfrm>
                  <a:custGeom>
                    <a:avLst/>
                    <a:gdLst>
                      <a:gd name="T0" fmla="*/ 121 w 123"/>
                      <a:gd name="T1" fmla="*/ 48 h 48"/>
                      <a:gd name="T2" fmla="*/ 3 w 123"/>
                      <a:gd name="T3" fmla="*/ 48 h 48"/>
                      <a:gd name="T4" fmla="*/ 0 w 123"/>
                      <a:gd name="T5" fmla="*/ 48 h 48"/>
                      <a:gd name="T6" fmla="*/ 0 w 123"/>
                      <a:gd name="T7" fmla="*/ 0 h 48"/>
                      <a:gd name="T8" fmla="*/ 3 w 123"/>
                      <a:gd name="T9" fmla="*/ 0 h 48"/>
                      <a:gd name="T10" fmla="*/ 121 w 123"/>
                      <a:gd name="T11" fmla="*/ 0 h 48"/>
                      <a:gd name="T12" fmla="*/ 123 w 123"/>
                      <a:gd name="T13" fmla="*/ 0 h 48"/>
                      <a:gd name="T14" fmla="*/ 123 w 123"/>
                      <a:gd name="T15" fmla="*/ 48 h 48"/>
                      <a:gd name="T16" fmla="*/ 121 w 123"/>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8">
                        <a:moveTo>
                          <a:pt x="121" y="48"/>
                        </a:moveTo>
                        <a:lnTo>
                          <a:pt x="3" y="48"/>
                        </a:lnTo>
                        <a:lnTo>
                          <a:pt x="0" y="48"/>
                        </a:lnTo>
                        <a:lnTo>
                          <a:pt x="0" y="0"/>
                        </a:lnTo>
                        <a:lnTo>
                          <a:pt x="3" y="0"/>
                        </a:lnTo>
                        <a:lnTo>
                          <a:pt x="121" y="0"/>
                        </a:lnTo>
                        <a:lnTo>
                          <a:pt x="123" y="0"/>
                        </a:lnTo>
                        <a:lnTo>
                          <a:pt x="123" y="48"/>
                        </a:lnTo>
                        <a:lnTo>
                          <a:pt x="12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80" name="Freeform 683"/>
                  <p:cNvSpPr>
                    <a:spLocks/>
                  </p:cNvSpPr>
                  <p:nvPr/>
                </p:nvSpPr>
                <p:spPr bwMode="auto">
                  <a:xfrm>
                    <a:off x="8254358" y="6324808"/>
                    <a:ext cx="97268" cy="37958"/>
                  </a:xfrm>
                  <a:custGeom>
                    <a:avLst/>
                    <a:gdLst>
                      <a:gd name="T0" fmla="*/ 121 w 123"/>
                      <a:gd name="T1" fmla="*/ 48 h 48"/>
                      <a:gd name="T2" fmla="*/ 3 w 123"/>
                      <a:gd name="T3" fmla="*/ 48 h 48"/>
                      <a:gd name="T4" fmla="*/ 0 w 123"/>
                      <a:gd name="T5" fmla="*/ 48 h 48"/>
                      <a:gd name="T6" fmla="*/ 0 w 123"/>
                      <a:gd name="T7" fmla="*/ 0 h 48"/>
                      <a:gd name="T8" fmla="*/ 3 w 123"/>
                      <a:gd name="T9" fmla="*/ 0 h 48"/>
                      <a:gd name="T10" fmla="*/ 121 w 123"/>
                      <a:gd name="T11" fmla="*/ 0 h 48"/>
                      <a:gd name="T12" fmla="*/ 123 w 123"/>
                      <a:gd name="T13" fmla="*/ 0 h 48"/>
                      <a:gd name="T14" fmla="*/ 123 w 123"/>
                      <a:gd name="T15" fmla="*/ 48 h 48"/>
                      <a:gd name="T16" fmla="*/ 121 w 123"/>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8">
                        <a:moveTo>
                          <a:pt x="121" y="48"/>
                        </a:moveTo>
                        <a:lnTo>
                          <a:pt x="3" y="48"/>
                        </a:lnTo>
                        <a:lnTo>
                          <a:pt x="0" y="48"/>
                        </a:lnTo>
                        <a:lnTo>
                          <a:pt x="0" y="0"/>
                        </a:lnTo>
                        <a:lnTo>
                          <a:pt x="3" y="0"/>
                        </a:lnTo>
                        <a:lnTo>
                          <a:pt x="121" y="0"/>
                        </a:lnTo>
                        <a:lnTo>
                          <a:pt x="123" y="0"/>
                        </a:lnTo>
                        <a:lnTo>
                          <a:pt x="123" y="48"/>
                        </a:lnTo>
                        <a:lnTo>
                          <a:pt x="121" y="4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81" name="Freeform 684"/>
                  <p:cNvSpPr>
                    <a:spLocks noEditPoints="1"/>
                  </p:cNvSpPr>
                  <p:nvPr/>
                </p:nvSpPr>
                <p:spPr bwMode="auto">
                  <a:xfrm>
                    <a:off x="8138901" y="6085987"/>
                    <a:ext cx="328972" cy="218260"/>
                  </a:xfrm>
                  <a:custGeom>
                    <a:avLst/>
                    <a:gdLst>
                      <a:gd name="T0" fmla="*/ 174 w 176"/>
                      <a:gd name="T1" fmla="*/ 0 h 117"/>
                      <a:gd name="T2" fmla="*/ 1 w 176"/>
                      <a:gd name="T3" fmla="*/ 0 h 117"/>
                      <a:gd name="T4" fmla="*/ 0 w 176"/>
                      <a:gd name="T5" fmla="*/ 2 h 117"/>
                      <a:gd name="T6" fmla="*/ 0 w 176"/>
                      <a:gd name="T7" fmla="*/ 116 h 117"/>
                      <a:gd name="T8" fmla="*/ 1 w 176"/>
                      <a:gd name="T9" fmla="*/ 117 h 117"/>
                      <a:gd name="T10" fmla="*/ 174 w 176"/>
                      <a:gd name="T11" fmla="*/ 117 h 117"/>
                      <a:gd name="T12" fmla="*/ 176 w 176"/>
                      <a:gd name="T13" fmla="*/ 116 h 117"/>
                      <a:gd name="T14" fmla="*/ 176 w 176"/>
                      <a:gd name="T15" fmla="*/ 2 h 117"/>
                      <a:gd name="T16" fmla="*/ 174 w 176"/>
                      <a:gd name="T17" fmla="*/ 0 h 117"/>
                      <a:gd name="T18" fmla="*/ 161 w 176"/>
                      <a:gd name="T19" fmla="*/ 103 h 117"/>
                      <a:gd name="T20" fmla="*/ 15 w 176"/>
                      <a:gd name="T21" fmla="*/ 103 h 117"/>
                      <a:gd name="T22" fmla="*/ 14 w 176"/>
                      <a:gd name="T23" fmla="*/ 102 h 117"/>
                      <a:gd name="T24" fmla="*/ 14 w 176"/>
                      <a:gd name="T25" fmla="*/ 15 h 117"/>
                      <a:gd name="T26" fmla="*/ 15 w 176"/>
                      <a:gd name="T27" fmla="*/ 14 h 117"/>
                      <a:gd name="T28" fmla="*/ 161 w 176"/>
                      <a:gd name="T29" fmla="*/ 14 h 117"/>
                      <a:gd name="T30" fmla="*/ 162 w 176"/>
                      <a:gd name="T31" fmla="*/ 15 h 117"/>
                      <a:gd name="T32" fmla="*/ 162 w 176"/>
                      <a:gd name="T33" fmla="*/ 102 h 117"/>
                      <a:gd name="T34" fmla="*/ 161 w 176"/>
                      <a:gd name="T35" fmla="*/ 10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17">
                        <a:moveTo>
                          <a:pt x="174" y="0"/>
                        </a:moveTo>
                        <a:cubicBezTo>
                          <a:pt x="1" y="0"/>
                          <a:pt x="1" y="0"/>
                          <a:pt x="1" y="0"/>
                        </a:cubicBezTo>
                        <a:cubicBezTo>
                          <a:pt x="1" y="0"/>
                          <a:pt x="0" y="1"/>
                          <a:pt x="0" y="2"/>
                        </a:cubicBezTo>
                        <a:cubicBezTo>
                          <a:pt x="0" y="116"/>
                          <a:pt x="0" y="116"/>
                          <a:pt x="0" y="116"/>
                        </a:cubicBezTo>
                        <a:cubicBezTo>
                          <a:pt x="0" y="116"/>
                          <a:pt x="1" y="117"/>
                          <a:pt x="1" y="117"/>
                        </a:cubicBezTo>
                        <a:cubicBezTo>
                          <a:pt x="174" y="117"/>
                          <a:pt x="174" y="117"/>
                          <a:pt x="174" y="117"/>
                        </a:cubicBezTo>
                        <a:cubicBezTo>
                          <a:pt x="175" y="117"/>
                          <a:pt x="176" y="116"/>
                          <a:pt x="176" y="116"/>
                        </a:cubicBezTo>
                        <a:cubicBezTo>
                          <a:pt x="176" y="2"/>
                          <a:pt x="176" y="2"/>
                          <a:pt x="176" y="2"/>
                        </a:cubicBezTo>
                        <a:cubicBezTo>
                          <a:pt x="176" y="1"/>
                          <a:pt x="175" y="0"/>
                          <a:pt x="174" y="0"/>
                        </a:cubicBezTo>
                        <a:moveTo>
                          <a:pt x="161" y="103"/>
                        </a:moveTo>
                        <a:cubicBezTo>
                          <a:pt x="15" y="103"/>
                          <a:pt x="15" y="103"/>
                          <a:pt x="15" y="103"/>
                        </a:cubicBezTo>
                        <a:cubicBezTo>
                          <a:pt x="15" y="103"/>
                          <a:pt x="14" y="103"/>
                          <a:pt x="14" y="102"/>
                        </a:cubicBezTo>
                        <a:cubicBezTo>
                          <a:pt x="14" y="15"/>
                          <a:pt x="14" y="15"/>
                          <a:pt x="14" y="15"/>
                        </a:cubicBezTo>
                        <a:cubicBezTo>
                          <a:pt x="14" y="15"/>
                          <a:pt x="15" y="14"/>
                          <a:pt x="15" y="14"/>
                        </a:cubicBezTo>
                        <a:cubicBezTo>
                          <a:pt x="161" y="14"/>
                          <a:pt x="161" y="14"/>
                          <a:pt x="161" y="14"/>
                        </a:cubicBezTo>
                        <a:cubicBezTo>
                          <a:pt x="161" y="14"/>
                          <a:pt x="162" y="15"/>
                          <a:pt x="162" y="15"/>
                        </a:cubicBezTo>
                        <a:cubicBezTo>
                          <a:pt x="162" y="102"/>
                          <a:pt x="162" y="102"/>
                          <a:pt x="162" y="102"/>
                        </a:cubicBezTo>
                        <a:cubicBezTo>
                          <a:pt x="162" y="103"/>
                          <a:pt x="161" y="103"/>
                          <a:pt x="161" y="1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82" name="Freeform 685"/>
                  <p:cNvSpPr>
                    <a:spLocks/>
                  </p:cNvSpPr>
                  <p:nvPr/>
                </p:nvSpPr>
                <p:spPr bwMode="auto">
                  <a:xfrm>
                    <a:off x="7981532" y="6138180"/>
                    <a:ext cx="65636" cy="26096"/>
                  </a:xfrm>
                  <a:custGeom>
                    <a:avLst/>
                    <a:gdLst>
                      <a:gd name="T0" fmla="*/ 34 w 35"/>
                      <a:gd name="T1" fmla="*/ 14 h 14"/>
                      <a:gd name="T2" fmla="*/ 1 w 35"/>
                      <a:gd name="T3" fmla="*/ 14 h 14"/>
                      <a:gd name="T4" fmla="*/ 0 w 35"/>
                      <a:gd name="T5" fmla="*/ 13 h 14"/>
                      <a:gd name="T6" fmla="*/ 0 w 35"/>
                      <a:gd name="T7" fmla="*/ 1 h 14"/>
                      <a:gd name="T8" fmla="*/ 1 w 35"/>
                      <a:gd name="T9" fmla="*/ 0 h 14"/>
                      <a:gd name="T10" fmla="*/ 34 w 35"/>
                      <a:gd name="T11" fmla="*/ 0 h 14"/>
                      <a:gd name="T12" fmla="*/ 35 w 35"/>
                      <a:gd name="T13" fmla="*/ 1 h 14"/>
                      <a:gd name="T14" fmla="*/ 35 w 35"/>
                      <a:gd name="T15" fmla="*/ 13 h 14"/>
                      <a:gd name="T16" fmla="*/ 34 w 3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4">
                        <a:moveTo>
                          <a:pt x="34" y="14"/>
                        </a:moveTo>
                        <a:cubicBezTo>
                          <a:pt x="1" y="14"/>
                          <a:pt x="1" y="14"/>
                          <a:pt x="1" y="14"/>
                        </a:cubicBezTo>
                        <a:cubicBezTo>
                          <a:pt x="1" y="14"/>
                          <a:pt x="0" y="13"/>
                          <a:pt x="0" y="13"/>
                        </a:cubicBezTo>
                        <a:cubicBezTo>
                          <a:pt x="0" y="1"/>
                          <a:pt x="0" y="1"/>
                          <a:pt x="0" y="1"/>
                        </a:cubicBezTo>
                        <a:cubicBezTo>
                          <a:pt x="0" y="0"/>
                          <a:pt x="1" y="0"/>
                          <a:pt x="1" y="0"/>
                        </a:cubicBezTo>
                        <a:cubicBezTo>
                          <a:pt x="34" y="0"/>
                          <a:pt x="34" y="0"/>
                          <a:pt x="34" y="0"/>
                        </a:cubicBezTo>
                        <a:cubicBezTo>
                          <a:pt x="35" y="0"/>
                          <a:pt x="35" y="0"/>
                          <a:pt x="35" y="1"/>
                        </a:cubicBezTo>
                        <a:cubicBezTo>
                          <a:pt x="35" y="13"/>
                          <a:pt x="35" y="13"/>
                          <a:pt x="35" y="13"/>
                        </a:cubicBezTo>
                        <a:cubicBezTo>
                          <a:pt x="35" y="13"/>
                          <a:pt x="35" y="14"/>
                          <a:pt x="34"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83" name="Freeform 686"/>
                  <p:cNvSpPr>
                    <a:spLocks/>
                  </p:cNvSpPr>
                  <p:nvPr/>
                </p:nvSpPr>
                <p:spPr bwMode="auto">
                  <a:xfrm>
                    <a:off x="7981532" y="6180883"/>
                    <a:ext cx="65636" cy="26887"/>
                  </a:xfrm>
                  <a:custGeom>
                    <a:avLst/>
                    <a:gdLst>
                      <a:gd name="T0" fmla="*/ 34 w 35"/>
                      <a:gd name="T1" fmla="*/ 14 h 14"/>
                      <a:gd name="T2" fmla="*/ 1 w 35"/>
                      <a:gd name="T3" fmla="*/ 14 h 14"/>
                      <a:gd name="T4" fmla="*/ 0 w 35"/>
                      <a:gd name="T5" fmla="*/ 13 h 14"/>
                      <a:gd name="T6" fmla="*/ 0 w 35"/>
                      <a:gd name="T7" fmla="*/ 1 h 14"/>
                      <a:gd name="T8" fmla="*/ 1 w 35"/>
                      <a:gd name="T9" fmla="*/ 0 h 14"/>
                      <a:gd name="T10" fmla="*/ 34 w 35"/>
                      <a:gd name="T11" fmla="*/ 0 h 14"/>
                      <a:gd name="T12" fmla="*/ 35 w 35"/>
                      <a:gd name="T13" fmla="*/ 1 h 14"/>
                      <a:gd name="T14" fmla="*/ 35 w 35"/>
                      <a:gd name="T15" fmla="*/ 13 h 14"/>
                      <a:gd name="T16" fmla="*/ 34 w 3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4">
                        <a:moveTo>
                          <a:pt x="34" y="14"/>
                        </a:moveTo>
                        <a:cubicBezTo>
                          <a:pt x="1" y="14"/>
                          <a:pt x="1" y="14"/>
                          <a:pt x="1" y="14"/>
                        </a:cubicBezTo>
                        <a:cubicBezTo>
                          <a:pt x="1" y="14"/>
                          <a:pt x="0" y="13"/>
                          <a:pt x="0" y="13"/>
                        </a:cubicBezTo>
                        <a:cubicBezTo>
                          <a:pt x="0" y="1"/>
                          <a:pt x="0" y="1"/>
                          <a:pt x="0" y="1"/>
                        </a:cubicBezTo>
                        <a:cubicBezTo>
                          <a:pt x="0" y="0"/>
                          <a:pt x="1" y="0"/>
                          <a:pt x="1" y="0"/>
                        </a:cubicBezTo>
                        <a:cubicBezTo>
                          <a:pt x="34" y="0"/>
                          <a:pt x="34" y="0"/>
                          <a:pt x="34" y="0"/>
                        </a:cubicBezTo>
                        <a:cubicBezTo>
                          <a:pt x="35" y="0"/>
                          <a:pt x="35" y="0"/>
                          <a:pt x="35" y="1"/>
                        </a:cubicBezTo>
                        <a:cubicBezTo>
                          <a:pt x="35" y="13"/>
                          <a:pt x="35" y="13"/>
                          <a:pt x="35" y="13"/>
                        </a:cubicBezTo>
                        <a:cubicBezTo>
                          <a:pt x="35" y="13"/>
                          <a:pt x="35" y="14"/>
                          <a:pt x="34"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84" name="Freeform 687"/>
                  <p:cNvSpPr>
                    <a:spLocks noEditPoints="1"/>
                  </p:cNvSpPr>
                  <p:nvPr/>
                </p:nvSpPr>
                <p:spPr bwMode="auto">
                  <a:xfrm>
                    <a:off x="7931712" y="6085987"/>
                    <a:ext cx="167649" cy="332135"/>
                  </a:xfrm>
                  <a:custGeom>
                    <a:avLst/>
                    <a:gdLst>
                      <a:gd name="T0" fmla="*/ 88 w 90"/>
                      <a:gd name="T1" fmla="*/ 0 h 178"/>
                      <a:gd name="T2" fmla="*/ 2 w 90"/>
                      <a:gd name="T3" fmla="*/ 0 h 178"/>
                      <a:gd name="T4" fmla="*/ 0 w 90"/>
                      <a:gd name="T5" fmla="*/ 2 h 178"/>
                      <a:gd name="T6" fmla="*/ 0 w 90"/>
                      <a:gd name="T7" fmla="*/ 176 h 178"/>
                      <a:gd name="T8" fmla="*/ 2 w 90"/>
                      <a:gd name="T9" fmla="*/ 178 h 178"/>
                      <a:gd name="T10" fmla="*/ 88 w 90"/>
                      <a:gd name="T11" fmla="*/ 178 h 178"/>
                      <a:gd name="T12" fmla="*/ 90 w 90"/>
                      <a:gd name="T13" fmla="*/ 176 h 178"/>
                      <a:gd name="T14" fmla="*/ 90 w 90"/>
                      <a:gd name="T15" fmla="*/ 2 h 178"/>
                      <a:gd name="T16" fmla="*/ 88 w 90"/>
                      <a:gd name="T17" fmla="*/ 0 h 178"/>
                      <a:gd name="T18" fmla="*/ 75 w 90"/>
                      <a:gd name="T19" fmla="*/ 164 h 178"/>
                      <a:gd name="T20" fmla="*/ 15 w 90"/>
                      <a:gd name="T21" fmla="*/ 164 h 178"/>
                      <a:gd name="T22" fmla="*/ 14 w 90"/>
                      <a:gd name="T23" fmla="*/ 163 h 178"/>
                      <a:gd name="T24" fmla="*/ 14 w 90"/>
                      <a:gd name="T25" fmla="*/ 15 h 178"/>
                      <a:gd name="T26" fmla="*/ 15 w 90"/>
                      <a:gd name="T27" fmla="*/ 14 h 178"/>
                      <a:gd name="T28" fmla="*/ 75 w 90"/>
                      <a:gd name="T29" fmla="*/ 14 h 178"/>
                      <a:gd name="T30" fmla="*/ 76 w 90"/>
                      <a:gd name="T31" fmla="*/ 15 h 178"/>
                      <a:gd name="T32" fmla="*/ 76 w 90"/>
                      <a:gd name="T33" fmla="*/ 163 h 178"/>
                      <a:gd name="T34" fmla="*/ 75 w 90"/>
                      <a:gd name="T35" fmla="*/ 16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78">
                        <a:moveTo>
                          <a:pt x="88" y="0"/>
                        </a:moveTo>
                        <a:cubicBezTo>
                          <a:pt x="2" y="0"/>
                          <a:pt x="2" y="0"/>
                          <a:pt x="2" y="0"/>
                        </a:cubicBezTo>
                        <a:cubicBezTo>
                          <a:pt x="1" y="0"/>
                          <a:pt x="0" y="1"/>
                          <a:pt x="0" y="2"/>
                        </a:cubicBezTo>
                        <a:cubicBezTo>
                          <a:pt x="0" y="176"/>
                          <a:pt x="0" y="176"/>
                          <a:pt x="0" y="176"/>
                        </a:cubicBezTo>
                        <a:cubicBezTo>
                          <a:pt x="0" y="177"/>
                          <a:pt x="1" y="178"/>
                          <a:pt x="2" y="178"/>
                        </a:cubicBezTo>
                        <a:cubicBezTo>
                          <a:pt x="88" y="178"/>
                          <a:pt x="88" y="178"/>
                          <a:pt x="88" y="178"/>
                        </a:cubicBezTo>
                        <a:cubicBezTo>
                          <a:pt x="89" y="178"/>
                          <a:pt x="90" y="177"/>
                          <a:pt x="90" y="176"/>
                        </a:cubicBezTo>
                        <a:cubicBezTo>
                          <a:pt x="90" y="2"/>
                          <a:pt x="90" y="2"/>
                          <a:pt x="90" y="2"/>
                        </a:cubicBezTo>
                        <a:cubicBezTo>
                          <a:pt x="90" y="1"/>
                          <a:pt x="89" y="0"/>
                          <a:pt x="88" y="0"/>
                        </a:cubicBezTo>
                        <a:moveTo>
                          <a:pt x="75" y="164"/>
                        </a:moveTo>
                        <a:cubicBezTo>
                          <a:pt x="15" y="164"/>
                          <a:pt x="15" y="164"/>
                          <a:pt x="15" y="164"/>
                        </a:cubicBezTo>
                        <a:cubicBezTo>
                          <a:pt x="14" y="164"/>
                          <a:pt x="14" y="164"/>
                          <a:pt x="14" y="163"/>
                        </a:cubicBezTo>
                        <a:cubicBezTo>
                          <a:pt x="14" y="15"/>
                          <a:pt x="14" y="15"/>
                          <a:pt x="14" y="15"/>
                        </a:cubicBezTo>
                        <a:cubicBezTo>
                          <a:pt x="14" y="15"/>
                          <a:pt x="14" y="14"/>
                          <a:pt x="15" y="14"/>
                        </a:cubicBezTo>
                        <a:cubicBezTo>
                          <a:pt x="75" y="14"/>
                          <a:pt x="75" y="14"/>
                          <a:pt x="75" y="14"/>
                        </a:cubicBezTo>
                        <a:cubicBezTo>
                          <a:pt x="75" y="14"/>
                          <a:pt x="76" y="15"/>
                          <a:pt x="76" y="15"/>
                        </a:cubicBezTo>
                        <a:cubicBezTo>
                          <a:pt x="76" y="163"/>
                          <a:pt x="76" y="163"/>
                          <a:pt x="76" y="163"/>
                        </a:cubicBezTo>
                        <a:cubicBezTo>
                          <a:pt x="76" y="164"/>
                          <a:pt x="75" y="164"/>
                          <a:pt x="75"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grpSp>
          </p:grpSp>
          <p:grpSp>
            <p:nvGrpSpPr>
              <p:cNvPr id="64" name="Group 63"/>
              <p:cNvGrpSpPr/>
              <p:nvPr/>
            </p:nvGrpSpPr>
            <p:grpSpPr>
              <a:xfrm>
                <a:off x="7904095" y="3079276"/>
                <a:ext cx="365876" cy="365876"/>
                <a:chOff x="7904095" y="3079276"/>
                <a:chExt cx="365876" cy="365876"/>
              </a:xfrm>
              <a:grpFill/>
            </p:grpSpPr>
            <p:sp>
              <p:nvSpPr>
                <p:cNvPr id="72" name="Oval 71"/>
                <p:cNvSpPr/>
                <p:nvPr/>
              </p:nvSpPr>
              <p:spPr>
                <a:xfrm>
                  <a:off x="7904095" y="3079276"/>
                  <a:ext cx="365876" cy="365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prstClr val="white"/>
                    </a:solidFill>
                  </a:endParaRPr>
                </a:p>
              </p:txBody>
            </p:sp>
            <p:grpSp>
              <p:nvGrpSpPr>
                <p:cNvPr id="73" name="Group 72"/>
                <p:cNvGrpSpPr/>
                <p:nvPr/>
              </p:nvGrpSpPr>
              <p:grpSpPr>
                <a:xfrm>
                  <a:off x="7945139" y="3180406"/>
                  <a:ext cx="283788" cy="163615"/>
                  <a:chOff x="7917505" y="2450512"/>
                  <a:chExt cx="425205" cy="245148"/>
                </a:xfrm>
                <a:grpFill/>
              </p:grpSpPr>
              <p:sp>
                <p:nvSpPr>
                  <p:cNvPr id="74" name="Freeform 106"/>
                  <p:cNvSpPr>
                    <a:spLocks noEditPoints="1"/>
                  </p:cNvSpPr>
                  <p:nvPr/>
                </p:nvSpPr>
                <p:spPr bwMode="auto">
                  <a:xfrm>
                    <a:off x="7917505" y="2450512"/>
                    <a:ext cx="189266" cy="245148"/>
                  </a:xfrm>
                  <a:custGeom>
                    <a:avLst/>
                    <a:gdLst>
                      <a:gd name="T0" fmla="*/ 150 w 152"/>
                      <a:gd name="T1" fmla="*/ 0 h 197"/>
                      <a:gd name="T2" fmla="*/ 2 w 152"/>
                      <a:gd name="T3" fmla="*/ 0 h 197"/>
                      <a:gd name="T4" fmla="*/ 0 w 152"/>
                      <a:gd name="T5" fmla="*/ 2 h 197"/>
                      <a:gd name="T6" fmla="*/ 0 w 152"/>
                      <a:gd name="T7" fmla="*/ 196 h 197"/>
                      <a:gd name="T8" fmla="*/ 2 w 152"/>
                      <a:gd name="T9" fmla="*/ 197 h 197"/>
                      <a:gd name="T10" fmla="*/ 150 w 152"/>
                      <a:gd name="T11" fmla="*/ 197 h 197"/>
                      <a:gd name="T12" fmla="*/ 152 w 152"/>
                      <a:gd name="T13" fmla="*/ 196 h 197"/>
                      <a:gd name="T14" fmla="*/ 152 w 152"/>
                      <a:gd name="T15" fmla="*/ 2 h 197"/>
                      <a:gd name="T16" fmla="*/ 150 w 152"/>
                      <a:gd name="T17" fmla="*/ 0 h 197"/>
                      <a:gd name="T18" fmla="*/ 103 w 152"/>
                      <a:gd name="T19" fmla="*/ 189 h 197"/>
                      <a:gd name="T20" fmla="*/ 49 w 152"/>
                      <a:gd name="T21" fmla="*/ 189 h 197"/>
                      <a:gd name="T22" fmla="*/ 45 w 152"/>
                      <a:gd name="T23" fmla="*/ 185 h 197"/>
                      <a:gd name="T24" fmla="*/ 49 w 152"/>
                      <a:gd name="T25" fmla="*/ 181 h 197"/>
                      <a:gd name="T26" fmla="*/ 103 w 152"/>
                      <a:gd name="T27" fmla="*/ 181 h 197"/>
                      <a:gd name="T28" fmla="*/ 107 w 152"/>
                      <a:gd name="T29" fmla="*/ 185 h 197"/>
                      <a:gd name="T30" fmla="*/ 103 w 152"/>
                      <a:gd name="T31" fmla="*/ 189 h 197"/>
                      <a:gd name="T32" fmla="*/ 138 w 152"/>
                      <a:gd name="T33" fmla="*/ 172 h 197"/>
                      <a:gd name="T34" fmla="*/ 137 w 152"/>
                      <a:gd name="T35" fmla="*/ 173 h 197"/>
                      <a:gd name="T36" fmla="*/ 15 w 152"/>
                      <a:gd name="T37" fmla="*/ 173 h 197"/>
                      <a:gd name="T38" fmla="*/ 14 w 152"/>
                      <a:gd name="T39" fmla="*/ 172 h 197"/>
                      <a:gd name="T40" fmla="*/ 14 w 152"/>
                      <a:gd name="T41" fmla="*/ 15 h 197"/>
                      <a:gd name="T42" fmla="*/ 15 w 152"/>
                      <a:gd name="T43" fmla="*/ 14 h 197"/>
                      <a:gd name="T44" fmla="*/ 137 w 152"/>
                      <a:gd name="T45" fmla="*/ 14 h 197"/>
                      <a:gd name="T46" fmla="*/ 138 w 152"/>
                      <a:gd name="T47" fmla="*/ 15 h 197"/>
                      <a:gd name="T48" fmla="*/ 138 w 152"/>
                      <a:gd name="T49" fmla="*/ 17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97">
                        <a:moveTo>
                          <a:pt x="150" y="0"/>
                        </a:moveTo>
                        <a:cubicBezTo>
                          <a:pt x="2" y="0"/>
                          <a:pt x="2" y="0"/>
                          <a:pt x="2" y="0"/>
                        </a:cubicBezTo>
                        <a:cubicBezTo>
                          <a:pt x="1" y="0"/>
                          <a:pt x="0" y="1"/>
                          <a:pt x="0" y="2"/>
                        </a:cubicBezTo>
                        <a:cubicBezTo>
                          <a:pt x="0" y="196"/>
                          <a:pt x="0" y="196"/>
                          <a:pt x="0" y="196"/>
                        </a:cubicBezTo>
                        <a:cubicBezTo>
                          <a:pt x="0" y="197"/>
                          <a:pt x="1" y="197"/>
                          <a:pt x="2" y="197"/>
                        </a:cubicBezTo>
                        <a:cubicBezTo>
                          <a:pt x="150" y="197"/>
                          <a:pt x="150" y="197"/>
                          <a:pt x="150" y="197"/>
                        </a:cubicBezTo>
                        <a:cubicBezTo>
                          <a:pt x="151" y="197"/>
                          <a:pt x="152" y="197"/>
                          <a:pt x="152" y="196"/>
                        </a:cubicBezTo>
                        <a:cubicBezTo>
                          <a:pt x="152" y="2"/>
                          <a:pt x="152" y="2"/>
                          <a:pt x="152" y="2"/>
                        </a:cubicBezTo>
                        <a:cubicBezTo>
                          <a:pt x="152" y="1"/>
                          <a:pt x="151" y="0"/>
                          <a:pt x="150" y="0"/>
                        </a:cubicBezTo>
                        <a:moveTo>
                          <a:pt x="103" y="189"/>
                        </a:moveTo>
                        <a:cubicBezTo>
                          <a:pt x="49" y="189"/>
                          <a:pt x="49" y="189"/>
                          <a:pt x="49" y="189"/>
                        </a:cubicBezTo>
                        <a:cubicBezTo>
                          <a:pt x="47" y="189"/>
                          <a:pt x="45" y="187"/>
                          <a:pt x="45" y="185"/>
                        </a:cubicBezTo>
                        <a:cubicBezTo>
                          <a:pt x="45" y="183"/>
                          <a:pt x="47" y="181"/>
                          <a:pt x="49" y="181"/>
                        </a:cubicBezTo>
                        <a:cubicBezTo>
                          <a:pt x="103" y="181"/>
                          <a:pt x="103" y="181"/>
                          <a:pt x="103" y="181"/>
                        </a:cubicBezTo>
                        <a:cubicBezTo>
                          <a:pt x="106" y="181"/>
                          <a:pt x="107" y="183"/>
                          <a:pt x="107" y="185"/>
                        </a:cubicBezTo>
                        <a:cubicBezTo>
                          <a:pt x="107" y="187"/>
                          <a:pt x="106" y="189"/>
                          <a:pt x="103" y="189"/>
                        </a:cubicBezTo>
                        <a:moveTo>
                          <a:pt x="138" y="172"/>
                        </a:moveTo>
                        <a:cubicBezTo>
                          <a:pt x="138" y="173"/>
                          <a:pt x="138" y="173"/>
                          <a:pt x="137" y="173"/>
                        </a:cubicBezTo>
                        <a:cubicBezTo>
                          <a:pt x="15" y="173"/>
                          <a:pt x="15" y="173"/>
                          <a:pt x="15" y="173"/>
                        </a:cubicBezTo>
                        <a:cubicBezTo>
                          <a:pt x="14" y="173"/>
                          <a:pt x="14" y="173"/>
                          <a:pt x="14" y="172"/>
                        </a:cubicBezTo>
                        <a:cubicBezTo>
                          <a:pt x="14" y="15"/>
                          <a:pt x="14" y="15"/>
                          <a:pt x="14" y="15"/>
                        </a:cubicBezTo>
                        <a:cubicBezTo>
                          <a:pt x="14" y="15"/>
                          <a:pt x="14" y="14"/>
                          <a:pt x="15" y="14"/>
                        </a:cubicBezTo>
                        <a:cubicBezTo>
                          <a:pt x="137" y="14"/>
                          <a:pt x="137" y="14"/>
                          <a:pt x="137" y="14"/>
                        </a:cubicBezTo>
                        <a:cubicBezTo>
                          <a:pt x="138" y="14"/>
                          <a:pt x="138" y="15"/>
                          <a:pt x="138" y="15"/>
                        </a:cubicBezTo>
                        <a:lnTo>
                          <a:pt x="138"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sp>
                <p:nvSpPr>
                  <p:cNvPr id="75" name="Freeform 71"/>
                  <p:cNvSpPr>
                    <a:spLocks noEditPoints="1"/>
                  </p:cNvSpPr>
                  <p:nvPr/>
                </p:nvSpPr>
                <p:spPr bwMode="auto">
                  <a:xfrm rot="5400000">
                    <a:off x="8168207" y="2521157"/>
                    <a:ext cx="129692" cy="219314"/>
                  </a:xfrm>
                  <a:custGeom>
                    <a:avLst/>
                    <a:gdLst>
                      <a:gd name="T0" fmla="*/ 2 w 104"/>
                      <a:gd name="T1" fmla="*/ 176 h 176"/>
                      <a:gd name="T2" fmla="*/ 102 w 104"/>
                      <a:gd name="T3" fmla="*/ 176 h 176"/>
                      <a:gd name="T4" fmla="*/ 104 w 104"/>
                      <a:gd name="T5" fmla="*/ 174 h 176"/>
                      <a:gd name="T6" fmla="*/ 104 w 104"/>
                      <a:gd name="T7" fmla="*/ 2 h 176"/>
                      <a:gd name="T8" fmla="*/ 102 w 104"/>
                      <a:gd name="T9" fmla="*/ 0 h 176"/>
                      <a:gd name="T10" fmla="*/ 2 w 104"/>
                      <a:gd name="T11" fmla="*/ 0 h 176"/>
                      <a:gd name="T12" fmla="*/ 0 w 104"/>
                      <a:gd name="T13" fmla="*/ 2 h 176"/>
                      <a:gd name="T14" fmla="*/ 0 w 104"/>
                      <a:gd name="T15" fmla="*/ 174 h 176"/>
                      <a:gd name="T16" fmla="*/ 2 w 104"/>
                      <a:gd name="T17" fmla="*/ 176 h 176"/>
                      <a:gd name="T18" fmla="*/ 35 w 104"/>
                      <a:gd name="T19" fmla="*/ 8 h 176"/>
                      <a:gd name="T20" fmla="*/ 69 w 104"/>
                      <a:gd name="T21" fmla="*/ 8 h 176"/>
                      <a:gd name="T22" fmla="*/ 73 w 104"/>
                      <a:gd name="T23" fmla="*/ 12 h 176"/>
                      <a:gd name="T24" fmla="*/ 69 w 104"/>
                      <a:gd name="T25" fmla="*/ 16 h 176"/>
                      <a:gd name="T26" fmla="*/ 35 w 104"/>
                      <a:gd name="T27" fmla="*/ 16 h 176"/>
                      <a:gd name="T28" fmla="*/ 32 w 104"/>
                      <a:gd name="T29" fmla="*/ 12 h 176"/>
                      <a:gd name="T30" fmla="*/ 35 w 104"/>
                      <a:gd name="T31" fmla="*/ 8 h 176"/>
                      <a:gd name="T32" fmla="*/ 14 w 104"/>
                      <a:gd name="T33" fmla="*/ 25 h 176"/>
                      <a:gd name="T34" fmla="*/ 15 w 104"/>
                      <a:gd name="T35" fmla="*/ 24 h 176"/>
                      <a:gd name="T36" fmla="*/ 89 w 104"/>
                      <a:gd name="T37" fmla="*/ 24 h 176"/>
                      <a:gd name="T38" fmla="*/ 90 w 104"/>
                      <a:gd name="T39" fmla="*/ 25 h 176"/>
                      <a:gd name="T40" fmla="*/ 90 w 104"/>
                      <a:gd name="T41" fmla="*/ 161 h 176"/>
                      <a:gd name="T42" fmla="*/ 89 w 104"/>
                      <a:gd name="T43" fmla="*/ 162 h 176"/>
                      <a:gd name="T44" fmla="*/ 15 w 104"/>
                      <a:gd name="T45" fmla="*/ 162 h 176"/>
                      <a:gd name="T46" fmla="*/ 14 w 104"/>
                      <a:gd name="T47" fmla="*/ 161 h 176"/>
                      <a:gd name="T48" fmla="*/ 14 w 104"/>
                      <a:gd name="T49" fmla="*/ 2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76">
                        <a:moveTo>
                          <a:pt x="2" y="176"/>
                        </a:moveTo>
                        <a:cubicBezTo>
                          <a:pt x="102" y="176"/>
                          <a:pt x="102" y="176"/>
                          <a:pt x="102" y="176"/>
                        </a:cubicBezTo>
                        <a:cubicBezTo>
                          <a:pt x="103" y="176"/>
                          <a:pt x="104" y="175"/>
                          <a:pt x="104" y="174"/>
                        </a:cubicBezTo>
                        <a:cubicBezTo>
                          <a:pt x="104" y="2"/>
                          <a:pt x="104" y="2"/>
                          <a:pt x="104" y="2"/>
                        </a:cubicBezTo>
                        <a:cubicBezTo>
                          <a:pt x="104" y="1"/>
                          <a:pt x="103" y="0"/>
                          <a:pt x="102" y="0"/>
                        </a:cubicBezTo>
                        <a:cubicBezTo>
                          <a:pt x="2" y="0"/>
                          <a:pt x="2" y="0"/>
                          <a:pt x="2" y="0"/>
                        </a:cubicBezTo>
                        <a:cubicBezTo>
                          <a:pt x="1" y="0"/>
                          <a:pt x="0" y="1"/>
                          <a:pt x="0" y="2"/>
                        </a:cubicBezTo>
                        <a:cubicBezTo>
                          <a:pt x="0" y="174"/>
                          <a:pt x="0" y="174"/>
                          <a:pt x="0" y="174"/>
                        </a:cubicBezTo>
                        <a:cubicBezTo>
                          <a:pt x="0" y="175"/>
                          <a:pt x="1" y="176"/>
                          <a:pt x="2" y="176"/>
                        </a:cubicBezTo>
                        <a:moveTo>
                          <a:pt x="35" y="8"/>
                        </a:moveTo>
                        <a:cubicBezTo>
                          <a:pt x="69" y="8"/>
                          <a:pt x="69" y="8"/>
                          <a:pt x="69" y="8"/>
                        </a:cubicBezTo>
                        <a:cubicBezTo>
                          <a:pt x="71" y="8"/>
                          <a:pt x="73" y="10"/>
                          <a:pt x="73" y="12"/>
                        </a:cubicBezTo>
                        <a:cubicBezTo>
                          <a:pt x="73" y="14"/>
                          <a:pt x="71" y="16"/>
                          <a:pt x="69" y="16"/>
                        </a:cubicBezTo>
                        <a:cubicBezTo>
                          <a:pt x="35" y="16"/>
                          <a:pt x="35" y="16"/>
                          <a:pt x="35" y="16"/>
                        </a:cubicBezTo>
                        <a:cubicBezTo>
                          <a:pt x="33" y="16"/>
                          <a:pt x="32" y="14"/>
                          <a:pt x="32" y="12"/>
                        </a:cubicBezTo>
                        <a:cubicBezTo>
                          <a:pt x="32" y="10"/>
                          <a:pt x="33" y="8"/>
                          <a:pt x="35" y="8"/>
                        </a:cubicBezTo>
                        <a:moveTo>
                          <a:pt x="14" y="25"/>
                        </a:moveTo>
                        <a:cubicBezTo>
                          <a:pt x="14" y="24"/>
                          <a:pt x="15" y="24"/>
                          <a:pt x="15" y="24"/>
                        </a:cubicBezTo>
                        <a:cubicBezTo>
                          <a:pt x="89" y="24"/>
                          <a:pt x="89" y="24"/>
                          <a:pt x="89" y="24"/>
                        </a:cubicBezTo>
                        <a:cubicBezTo>
                          <a:pt x="90" y="24"/>
                          <a:pt x="90" y="24"/>
                          <a:pt x="90" y="25"/>
                        </a:cubicBezTo>
                        <a:cubicBezTo>
                          <a:pt x="90" y="161"/>
                          <a:pt x="90" y="161"/>
                          <a:pt x="90" y="161"/>
                        </a:cubicBezTo>
                        <a:cubicBezTo>
                          <a:pt x="90" y="162"/>
                          <a:pt x="90" y="162"/>
                          <a:pt x="89" y="162"/>
                        </a:cubicBezTo>
                        <a:cubicBezTo>
                          <a:pt x="15" y="162"/>
                          <a:pt x="15" y="162"/>
                          <a:pt x="15" y="162"/>
                        </a:cubicBezTo>
                        <a:cubicBezTo>
                          <a:pt x="15" y="162"/>
                          <a:pt x="14" y="162"/>
                          <a:pt x="14" y="161"/>
                        </a:cubicBez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grpSp>
          </p:grpSp>
          <p:cxnSp>
            <p:nvCxnSpPr>
              <p:cNvPr id="65" name="Elbow Connector 64"/>
              <p:cNvCxnSpPr>
                <a:stCxn id="62" idx="3"/>
                <a:endCxn id="70" idx="2"/>
              </p:cNvCxnSpPr>
              <p:nvPr/>
            </p:nvCxnSpPr>
            <p:spPr>
              <a:xfrm flipV="1">
                <a:off x="7124580" y="2422279"/>
                <a:ext cx="779515" cy="238794"/>
              </a:xfrm>
              <a:prstGeom prst="bentConnector3">
                <a:avLst/>
              </a:prstGeom>
              <a:grpFill/>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62" idx="3"/>
                <a:endCxn id="76" idx="2"/>
              </p:cNvCxnSpPr>
              <p:nvPr/>
            </p:nvCxnSpPr>
            <p:spPr>
              <a:xfrm>
                <a:off x="7124580" y="2661073"/>
                <a:ext cx="779515" cy="175590"/>
              </a:xfrm>
              <a:prstGeom prst="bentConnector3">
                <a:avLst/>
              </a:prstGeom>
              <a:grpFill/>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3"/>
                <a:endCxn id="72" idx="2"/>
              </p:cNvCxnSpPr>
              <p:nvPr/>
            </p:nvCxnSpPr>
            <p:spPr>
              <a:xfrm>
                <a:off x="7124580" y="2661073"/>
                <a:ext cx="779515" cy="601141"/>
              </a:xfrm>
              <a:prstGeom prst="bentConnector3">
                <a:avLst/>
              </a:prstGeom>
              <a:grpFill/>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8" idx="3"/>
                <a:endCxn id="62" idx="1"/>
              </p:cNvCxnSpPr>
              <p:nvPr/>
            </p:nvCxnSpPr>
            <p:spPr>
              <a:xfrm>
                <a:off x="4290565" y="2212496"/>
                <a:ext cx="564293" cy="448577"/>
              </a:xfrm>
              <a:prstGeom prst="bentConnector3">
                <a:avLst>
                  <a:gd name="adj1" fmla="val 50000"/>
                </a:avLst>
              </a:prstGeom>
              <a:grpFill/>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904095" y="2239341"/>
                <a:ext cx="365876" cy="365876"/>
                <a:chOff x="7904095" y="2239341"/>
                <a:chExt cx="365876" cy="365876"/>
              </a:xfrm>
              <a:grpFill/>
            </p:grpSpPr>
            <p:sp>
              <p:nvSpPr>
                <p:cNvPr id="70" name="Oval 69"/>
                <p:cNvSpPr/>
                <p:nvPr/>
              </p:nvSpPr>
              <p:spPr>
                <a:xfrm>
                  <a:off x="7904095" y="2239341"/>
                  <a:ext cx="365876" cy="3658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prstClr val="white"/>
                    </a:solidFill>
                  </a:endParaRPr>
                </a:p>
              </p:txBody>
            </p:sp>
            <p:sp>
              <p:nvSpPr>
                <p:cNvPr id="71" name="Freeform 385"/>
                <p:cNvSpPr>
                  <a:spLocks noEditPoints="1"/>
                </p:cNvSpPr>
                <p:nvPr/>
              </p:nvSpPr>
              <p:spPr bwMode="auto">
                <a:xfrm>
                  <a:off x="7967536" y="2379091"/>
                  <a:ext cx="238994" cy="86377"/>
                </a:xfrm>
                <a:custGeom>
                  <a:avLst/>
                  <a:gdLst>
                    <a:gd name="T0" fmla="*/ 190 w 191"/>
                    <a:gd name="T1" fmla="*/ 0 h 69"/>
                    <a:gd name="T2" fmla="*/ 1 w 191"/>
                    <a:gd name="T3" fmla="*/ 0 h 69"/>
                    <a:gd name="T4" fmla="*/ 0 w 191"/>
                    <a:gd name="T5" fmla="*/ 1 h 69"/>
                    <a:gd name="T6" fmla="*/ 0 w 191"/>
                    <a:gd name="T7" fmla="*/ 68 h 69"/>
                    <a:gd name="T8" fmla="*/ 1 w 191"/>
                    <a:gd name="T9" fmla="*/ 69 h 69"/>
                    <a:gd name="T10" fmla="*/ 190 w 191"/>
                    <a:gd name="T11" fmla="*/ 69 h 69"/>
                    <a:gd name="T12" fmla="*/ 191 w 191"/>
                    <a:gd name="T13" fmla="*/ 68 h 69"/>
                    <a:gd name="T14" fmla="*/ 191 w 191"/>
                    <a:gd name="T15" fmla="*/ 1 h 69"/>
                    <a:gd name="T16" fmla="*/ 190 w 191"/>
                    <a:gd name="T17" fmla="*/ 0 h 69"/>
                    <a:gd name="T18" fmla="*/ 44 w 191"/>
                    <a:gd name="T19" fmla="*/ 43 h 69"/>
                    <a:gd name="T20" fmla="*/ 43 w 191"/>
                    <a:gd name="T21" fmla="*/ 43 h 69"/>
                    <a:gd name="T22" fmla="*/ 27 w 191"/>
                    <a:gd name="T23" fmla="*/ 43 h 69"/>
                    <a:gd name="T24" fmla="*/ 26 w 191"/>
                    <a:gd name="T25" fmla="*/ 43 h 69"/>
                    <a:gd name="T26" fmla="*/ 26 w 191"/>
                    <a:gd name="T27" fmla="*/ 27 h 69"/>
                    <a:gd name="T28" fmla="*/ 27 w 191"/>
                    <a:gd name="T29" fmla="*/ 26 h 69"/>
                    <a:gd name="T30" fmla="*/ 43 w 191"/>
                    <a:gd name="T31" fmla="*/ 26 h 69"/>
                    <a:gd name="T32" fmla="*/ 44 w 191"/>
                    <a:gd name="T33" fmla="*/ 27 h 69"/>
                    <a:gd name="T34" fmla="*/ 44 w 191"/>
                    <a:gd name="T35" fmla="*/ 43 h 69"/>
                    <a:gd name="T36" fmla="*/ 170 w 191"/>
                    <a:gd name="T37" fmla="*/ 55 h 69"/>
                    <a:gd name="T38" fmla="*/ 169 w 191"/>
                    <a:gd name="T39" fmla="*/ 55 h 69"/>
                    <a:gd name="T40" fmla="*/ 84 w 191"/>
                    <a:gd name="T41" fmla="*/ 55 h 69"/>
                    <a:gd name="T42" fmla="*/ 83 w 191"/>
                    <a:gd name="T43" fmla="*/ 55 h 69"/>
                    <a:gd name="T44" fmla="*/ 83 w 191"/>
                    <a:gd name="T45" fmla="*/ 43 h 69"/>
                    <a:gd name="T46" fmla="*/ 84 w 191"/>
                    <a:gd name="T47" fmla="*/ 42 h 69"/>
                    <a:gd name="T48" fmla="*/ 169 w 191"/>
                    <a:gd name="T49" fmla="*/ 42 h 69"/>
                    <a:gd name="T50" fmla="*/ 170 w 191"/>
                    <a:gd name="T51" fmla="*/ 43 h 69"/>
                    <a:gd name="T52" fmla="*/ 170 w 191"/>
                    <a:gd name="T53" fmla="*/ 55 h 69"/>
                    <a:gd name="T54" fmla="*/ 170 w 191"/>
                    <a:gd name="T55" fmla="*/ 27 h 69"/>
                    <a:gd name="T56" fmla="*/ 169 w 191"/>
                    <a:gd name="T57" fmla="*/ 28 h 69"/>
                    <a:gd name="T58" fmla="*/ 84 w 191"/>
                    <a:gd name="T59" fmla="*/ 28 h 69"/>
                    <a:gd name="T60" fmla="*/ 83 w 191"/>
                    <a:gd name="T61" fmla="*/ 27 h 69"/>
                    <a:gd name="T62" fmla="*/ 83 w 191"/>
                    <a:gd name="T63" fmla="*/ 15 h 69"/>
                    <a:gd name="T64" fmla="*/ 84 w 191"/>
                    <a:gd name="T65" fmla="*/ 14 h 69"/>
                    <a:gd name="T66" fmla="*/ 169 w 191"/>
                    <a:gd name="T67" fmla="*/ 14 h 69"/>
                    <a:gd name="T68" fmla="*/ 170 w 191"/>
                    <a:gd name="T69" fmla="*/ 15 h 69"/>
                    <a:gd name="T70" fmla="*/ 170 w 191"/>
                    <a:gd name="T7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 h="69">
                      <a:moveTo>
                        <a:pt x="190" y="0"/>
                      </a:moveTo>
                      <a:cubicBezTo>
                        <a:pt x="1" y="0"/>
                        <a:pt x="1" y="0"/>
                        <a:pt x="1" y="0"/>
                      </a:cubicBezTo>
                      <a:cubicBezTo>
                        <a:pt x="1" y="0"/>
                        <a:pt x="0" y="1"/>
                        <a:pt x="0" y="1"/>
                      </a:cubicBezTo>
                      <a:cubicBezTo>
                        <a:pt x="0" y="68"/>
                        <a:pt x="0" y="68"/>
                        <a:pt x="0" y="68"/>
                      </a:cubicBezTo>
                      <a:cubicBezTo>
                        <a:pt x="0" y="69"/>
                        <a:pt x="1" y="69"/>
                        <a:pt x="1" y="69"/>
                      </a:cubicBezTo>
                      <a:cubicBezTo>
                        <a:pt x="190" y="69"/>
                        <a:pt x="190" y="69"/>
                        <a:pt x="190" y="69"/>
                      </a:cubicBezTo>
                      <a:cubicBezTo>
                        <a:pt x="190" y="69"/>
                        <a:pt x="191" y="69"/>
                        <a:pt x="191" y="68"/>
                      </a:cubicBezTo>
                      <a:cubicBezTo>
                        <a:pt x="191" y="1"/>
                        <a:pt x="191" y="1"/>
                        <a:pt x="191" y="1"/>
                      </a:cubicBezTo>
                      <a:cubicBezTo>
                        <a:pt x="191" y="1"/>
                        <a:pt x="190" y="0"/>
                        <a:pt x="190" y="0"/>
                      </a:cubicBezTo>
                      <a:moveTo>
                        <a:pt x="44" y="43"/>
                      </a:moveTo>
                      <a:cubicBezTo>
                        <a:pt x="44" y="43"/>
                        <a:pt x="43" y="43"/>
                        <a:pt x="43" y="43"/>
                      </a:cubicBezTo>
                      <a:cubicBezTo>
                        <a:pt x="27" y="43"/>
                        <a:pt x="27" y="43"/>
                        <a:pt x="27" y="43"/>
                      </a:cubicBezTo>
                      <a:cubicBezTo>
                        <a:pt x="27" y="43"/>
                        <a:pt x="26" y="43"/>
                        <a:pt x="26" y="43"/>
                      </a:cubicBezTo>
                      <a:cubicBezTo>
                        <a:pt x="26" y="27"/>
                        <a:pt x="26" y="27"/>
                        <a:pt x="26" y="27"/>
                      </a:cubicBezTo>
                      <a:cubicBezTo>
                        <a:pt x="26" y="26"/>
                        <a:pt x="27" y="26"/>
                        <a:pt x="27" y="26"/>
                      </a:cubicBezTo>
                      <a:cubicBezTo>
                        <a:pt x="43" y="26"/>
                        <a:pt x="43" y="26"/>
                        <a:pt x="43" y="26"/>
                      </a:cubicBezTo>
                      <a:cubicBezTo>
                        <a:pt x="43" y="26"/>
                        <a:pt x="44" y="26"/>
                        <a:pt x="44" y="27"/>
                      </a:cubicBezTo>
                      <a:lnTo>
                        <a:pt x="44" y="43"/>
                      </a:lnTo>
                      <a:close/>
                      <a:moveTo>
                        <a:pt x="170" y="55"/>
                      </a:moveTo>
                      <a:cubicBezTo>
                        <a:pt x="170" y="55"/>
                        <a:pt x="169" y="55"/>
                        <a:pt x="169" y="55"/>
                      </a:cubicBezTo>
                      <a:cubicBezTo>
                        <a:pt x="84" y="55"/>
                        <a:pt x="84" y="55"/>
                        <a:pt x="84" y="55"/>
                      </a:cubicBezTo>
                      <a:cubicBezTo>
                        <a:pt x="84" y="55"/>
                        <a:pt x="83" y="55"/>
                        <a:pt x="83" y="55"/>
                      </a:cubicBezTo>
                      <a:cubicBezTo>
                        <a:pt x="83" y="43"/>
                        <a:pt x="83" y="43"/>
                        <a:pt x="83" y="43"/>
                      </a:cubicBezTo>
                      <a:cubicBezTo>
                        <a:pt x="83" y="42"/>
                        <a:pt x="84" y="42"/>
                        <a:pt x="84" y="42"/>
                      </a:cubicBezTo>
                      <a:cubicBezTo>
                        <a:pt x="169" y="42"/>
                        <a:pt x="169" y="42"/>
                        <a:pt x="169" y="42"/>
                      </a:cubicBezTo>
                      <a:cubicBezTo>
                        <a:pt x="169" y="42"/>
                        <a:pt x="170" y="42"/>
                        <a:pt x="170" y="43"/>
                      </a:cubicBezTo>
                      <a:lnTo>
                        <a:pt x="170" y="55"/>
                      </a:lnTo>
                      <a:close/>
                      <a:moveTo>
                        <a:pt x="170" y="27"/>
                      </a:moveTo>
                      <a:cubicBezTo>
                        <a:pt x="170" y="27"/>
                        <a:pt x="169" y="28"/>
                        <a:pt x="169" y="28"/>
                      </a:cubicBezTo>
                      <a:cubicBezTo>
                        <a:pt x="84" y="28"/>
                        <a:pt x="84" y="28"/>
                        <a:pt x="84" y="28"/>
                      </a:cubicBezTo>
                      <a:cubicBezTo>
                        <a:pt x="84" y="28"/>
                        <a:pt x="83" y="27"/>
                        <a:pt x="83" y="27"/>
                      </a:cubicBezTo>
                      <a:cubicBezTo>
                        <a:pt x="83" y="15"/>
                        <a:pt x="83" y="15"/>
                        <a:pt x="83" y="15"/>
                      </a:cubicBezTo>
                      <a:cubicBezTo>
                        <a:pt x="83" y="14"/>
                        <a:pt x="84" y="14"/>
                        <a:pt x="84" y="14"/>
                      </a:cubicBezTo>
                      <a:cubicBezTo>
                        <a:pt x="169" y="14"/>
                        <a:pt x="169" y="14"/>
                        <a:pt x="169" y="14"/>
                      </a:cubicBezTo>
                      <a:cubicBezTo>
                        <a:pt x="169" y="14"/>
                        <a:pt x="170" y="14"/>
                        <a:pt x="170" y="15"/>
                      </a:cubicBezTo>
                      <a:lnTo>
                        <a:pt x="170" y="2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800">
                    <a:solidFill>
                      <a:prstClr val="black"/>
                    </a:solidFill>
                  </a:endParaRPr>
                </a:p>
              </p:txBody>
            </p:sp>
          </p:grpSp>
        </p:grpSp>
        <p:sp>
          <p:nvSpPr>
            <p:cNvPr id="85" name="Rectangle 84"/>
            <p:cNvSpPr/>
            <p:nvPr/>
          </p:nvSpPr>
          <p:spPr>
            <a:xfrm>
              <a:off x="1688976" y="4204582"/>
              <a:ext cx="1198734" cy="430887"/>
            </a:xfrm>
            <a:prstGeom prst="rect">
              <a:avLst/>
            </a:prstGeom>
          </p:spPr>
          <p:txBody>
            <a:bodyPr wrap="square">
              <a:spAutoFit/>
            </a:bodyPr>
            <a:lstStyle/>
            <a:p>
              <a:pPr algn="ctr"/>
              <a:r>
                <a:rPr lang="en-US" sz="1100" b="1" dirty="0" smtClean="0">
                  <a:solidFill>
                    <a:prstClr val="black">
                      <a:lumMod val="65000"/>
                      <a:lumOff val="35000"/>
                    </a:prstClr>
                  </a:solidFill>
                </a:rPr>
                <a:t>National</a:t>
              </a:r>
            </a:p>
            <a:p>
              <a:pPr algn="ctr"/>
              <a:r>
                <a:rPr lang="en-US" sz="1100" b="1" dirty="0" smtClean="0">
                  <a:solidFill>
                    <a:prstClr val="black">
                      <a:lumMod val="65000"/>
                      <a:lumOff val="35000"/>
                    </a:prstClr>
                  </a:solidFill>
                </a:rPr>
                <a:t>Data Center</a:t>
              </a:r>
              <a:endParaRPr lang="en-US" sz="1100" b="1" dirty="0">
                <a:solidFill>
                  <a:prstClr val="black">
                    <a:lumMod val="65000"/>
                    <a:lumOff val="35000"/>
                  </a:prstClr>
                </a:solidFill>
              </a:endParaRPr>
            </a:p>
          </p:txBody>
        </p:sp>
        <p:sp>
          <p:nvSpPr>
            <p:cNvPr id="86" name="Rectangle 85"/>
            <p:cNvSpPr/>
            <p:nvPr/>
          </p:nvSpPr>
          <p:spPr>
            <a:xfrm>
              <a:off x="139468" y="4693208"/>
              <a:ext cx="1462236" cy="542609"/>
            </a:xfrm>
            <a:prstGeom prst="rect">
              <a:avLst/>
            </a:prstGeom>
            <a:solidFill>
              <a:srgbClr val="FFC000">
                <a:alpha val="85000"/>
              </a:srgb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400" b="1" dirty="0" smtClean="0">
                  <a:solidFill>
                    <a:schemeClr val="tx1"/>
                  </a:solidFill>
                </a:rPr>
                <a:t>Production</a:t>
              </a:r>
            </a:p>
            <a:p>
              <a:pPr algn="ctr">
                <a:spcBef>
                  <a:spcPts val="600"/>
                </a:spcBef>
              </a:pPr>
              <a:r>
                <a:rPr lang="en-US" sz="1400" b="1" dirty="0" smtClean="0">
                  <a:solidFill>
                    <a:schemeClr val="tx1"/>
                  </a:solidFill>
                </a:rPr>
                <a:t>(Video Quality)</a:t>
              </a:r>
              <a:endParaRPr lang="en-US" sz="1400" b="1" dirty="0">
                <a:solidFill>
                  <a:schemeClr val="tx1"/>
                </a:solidFill>
              </a:endParaRPr>
            </a:p>
          </p:txBody>
        </p:sp>
        <p:sp>
          <p:nvSpPr>
            <p:cNvPr id="87" name="Pentagon 86"/>
            <p:cNvSpPr/>
            <p:nvPr/>
          </p:nvSpPr>
          <p:spPr>
            <a:xfrm>
              <a:off x="1682970" y="4690355"/>
              <a:ext cx="2935505" cy="544888"/>
            </a:xfrm>
            <a:prstGeom prst="homePlate">
              <a:avLst/>
            </a:prstGeom>
            <a:solidFill>
              <a:srgbClr val="FFC000">
                <a:alpha val="85000"/>
              </a:srgb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400" b="1" dirty="0" smtClean="0">
                  <a:solidFill>
                    <a:schemeClr val="tx1"/>
                  </a:solidFill>
                </a:rPr>
                <a:t>Distribution </a:t>
              </a:r>
            </a:p>
            <a:p>
              <a:pPr algn="ctr">
                <a:spcBef>
                  <a:spcPts val="600"/>
                </a:spcBef>
              </a:pPr>
              <a:r>
                <a:rPr lang="en-US" sz="1400" b="1" dirty="0" smtClean="0">
                  <a:solidFill>
                    <a:schemeClr val="tx1"/>
                  </a:solidFill>
                </a:rPr>
                <a:t>(Video Quality)</a:t>
              </a:r>
              <a:endParaRPr lang="en-US" sz="1400" b="1" dirty="0">
                <a:solidFill>
                  <a:schemeClr val="tx1"/>
                </a:solidFill>
              </a:endParaRPr>
            </a:p>
          </p:txBody>
        </p:sp>
        <p:sp>
          <p:nvSpPr>
            <p:cNvPr id="88" name="Pentagon 87"/>
            <p:cNvSpPr/>
            <p:nvPr/>
          </p:nvSpPr>
          <p:spPr>
            <a:xfrm>
              <a:off x="4602100" y="3350954"/>
              <a:ext cx="4072302" cy="478039"/>
            </a:xfrm>
            <a:prstGeom prst="homePlate">
              <a:avLst/>
            </a:prstGeom>
            <a:solidFill>
              <a:srgbClr val="FFC000">
                <a:alpha val="85000"/>
              </a:srgb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pPr>
              <a:r>
                <a:rPr lang="en-US" sz="1400" b="1" dirty="0">
                  <a:solidFill>
                    <a:schemeClr val="tx1"/>
                  </a:solidFill>
                </a:rPr>
                <a:t>Traditional </a:t>
              </a:r>
              <a:r>
                <a:rPr lang="en-US" sz="1400" b="1" dirty="0" smtClean="0">
                  <a:solidFill>
                    <a:schemeClr val="tx1"/>
                  </a:solidFill>
                </a:rPr>
                <a:t>TV Delivery </a:t>
              </a:r>
            </a:p>
            <a:p>
              <a:pPr algn="ctr">
                <a:spcBef>
                  <a:spcPts val="300"/>
                </a:spcBef>
              </a:pPr>
              <a:r>
                <a:rPr lang="en-US" sz="1400" b="1" dirty="0" smtClean="0">
                  <a:solidFill>
                    <a:schemeClr val="tx1"/>
                  </a:solidFill>
                </a:rPr>
                <a:t>(Perf/TCO)</a:t>
              </a:r>
              <a:endParaRPr lang="en-US" sz="1400" b="1" dirty="0">
                <a:solidFill>
                  <a:schemeClr val="tx1"/>
                </a:solidFill>
              </a:endParaRPr>
            </a:p>
          </p:txBody>
        </p:sp>
        <p:sp>
          <p:nvSpPr>
            <p:cNvPr id="89" name="Pentagon 88"/>
            <p:cNvSpPr/>
            <p:nvPr/>
          </p:nvSpPr>
          <p:spPr>
            <a:xfrm>
              <a:off x="4618475" y="4745947"/>
              <a:ext cx="4088486" cy="454192"/>
            </a:xfrm>
            <a:prstGeom prst="homePlate">
              <a:avLst/>
            </a:prstGeom>
            <a:solidFill>
              <a:srgbClr val="FFC000">
                <a:alpha val="85000"/>
              </a:srgb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pPr>
              <a:r>
                <a:rPr lang="en-US" sz="1400" b="1" dirty="0" smtClean="0">
                  <a:solidFill>
                    <a:schemeClr val="tx1"/>
                  </a:solidFill>
                </a:rPr>
                <a:t>IP Delivery </a:t>
              </a:r>
            </a:p>
            <a:p>
              <a:pPr algn="ctr">
                <a:spcBef>
                  <a:spcPts val="300"/>
                </a:spcBef>
              </a:pPr>
              <a:r>
                <a:rPr lang="en-US" sz="1400" b="1" dirty="0" smtClean="0">
                  <a:solidFill>
                    <a:schemeClr val="tx1"/>
                  </a:solidFill>
                </a:rPr>
                <a:t>(NFV and Perf/TCO)</a:t>
              </a:r>
              <a:endParaRPr lang="en-US" sz="1400" b="1" dirty="0">
                <a:solidFill>
                  <a:schemeClr val="tx1"/>
                </a:solidFill>
              </a:endParaRPr>
            </a:p>
          </p:txBody>
        </p:sp>
        <p:sp>
          <p:nvSpPr>
            <p:cNvPr id="90" name="Rectangle 89"/>
            <p:cNvSpPr/>
            <p:nvPr/>
          </p:nvSpPr>
          <p:spPr>
            <a:xfrm>
              <a:off x="2915925" y="4197565"/>
              <a:ext cx="1198734" cy="430887"/>
            </a:xfrm>
            <a:prstGeom prst="rect">
              <a:avLst/>
            </a:prstGeom>
          </p:spPr>
          <p:txBody>
            <a:bodyPr wrap="square">
              <a:spAutoFit/>
            </a:bodyPr>
            <a:lstStyle/>
            <a:p>
              <a:pPr algn="ctr"/>
              <a:r>
                <a:rPr lang="en-US" sz="1100" b="1" dirty="0" smtClean="0">
                  <a:solidFill>
                    <a:prstClr val="black">
                      <a:lumMod val="65000"/>
                      <a:lumOff val="35000"/>
                    </a:prstClr>
                  </a:solidFill>
                </a:rPr>
                <a:t>Regional</a:t>
              </a:r>
            </a:p>
            <a:p>
              <a:pPr algn="ctr"/>
              <a:r>
                <a:rPr lang="en-US" sz="1100" b="1" dirty="0" smtClean="0">
                  <a:solidFill>
                    <a:prstClr val="black">
                      <a:lumMod val="65000"/>
                      <a:lumOff val="35000"/>
                    </a:prstClr>
                  </a:solidFill>
                </a:rPr>
                <a:t>Data Center</a:t>
              </a:r>
              <a:endParaRPr lang="en-US" sz="1100" b="1" dirty="0">
                <a:solidFill>
                  <a:prstClr val="black">
                    <a:lumMod val="65000"/>
                    <a:lumOff val="35000"/>
                  </a:prstClr>
                </a:solidFill>
              </a:endParaRPr>
            </a:p>
          </p:txBody>
        </p:sp>
        <p:sp>
          <p:nvSpPr>
            <p:cNvPr id="94" name="Oval 93"/>
            <p:cNvSpPr/>
            <p:nvPr/>
          </p:nvSpPr>
          <p:spPr>
            <a:xfrm>
              <a:off x="5049166" y="2826833"/>
              <a:ext cx="1012399" cy="29681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551430" y="4223703"/>
              <a:ext cx="877660" cy="2671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ounded Rectangular Callout 96"/>
          <p:cNvSpPr/>
          <p:nvPr/>
        </p:nvSpPr>
        <p:spPr>
          <a:xfrm>
            <a:off x="9314838" y="1558464"/>
            <a:ext cx="1851420" cy="612648"/>
          </a:xfrm>
          <a:prstGeom prst="wedgeRoundRectCallout">
            <a:avLst>
              <a:gd name="adj1" fmla="val -108894"/>
              <a:gd name="adj2" fmla="val 166697"/>
              <a:gd name="adj3" fmla="val 16667"/>
            </a:avLst>
          </a:prstGeom>
          <a:solidFill>
            <a:schemeClr val="accent6">
              <a:alpha val="3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Centralized Ads</a:t>
            </a:r>
            <a:endParaRPr lang="en-US" dirty="0">
              <a:solidFill>
                <a:schemeClr val="tx1"/>
              </a:solidFill>
            </a:endParaRPr>
          </a:p>
        </p:txBody>
      </p:sp>
      <p:sp>
        <p:nvSpPr>
          <p:cNvPr id="98" name="Oval 97"/>
          <p:cNvSpPr/>
          <p:nvPr/>
        </p:nvSpPr>
        <p:spPr>
          <a:xfrm>
            <a:off x="10790877" y="1216152"/>
            <a:ext cx="474453" cy="4690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99" name="Oval 98"/>
          <p:cNvSpPr/>
          <p:nvPr/>
        </p:nvSpPr>
        <p:spPr>
          <a:xfrm>
            <a:off x="10817780" y="2248599"/>
            <a:ext cx="474453" cy="4690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0" name="Rectangle 99"/>
          <p:cNvSpPr/>
          <p:nvPr/>
        </p:nvSpPr>
        <p:spPr>
          <a:xfrm>
            <a:off x="2225618" y="6298225"/>
            <a:ext cx="7867290" cy="318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Same flows applicable for  Ad insertion with live streams, with latency constraints</a:t>
            </a:r>
            <a:endParaRPr lang="en-US" dirty="0"/>
          </a:p>
        </p:txBody>
      </p:sp>
      <p:grpSp>
        <p:nvGrpSpPr>
          <p:cNvPr id="101" name="Group 100"/>
          <p:cNvGrpSpPr/>
          <p:nvPr/>
        </p:nvGrpSpPr>
        <p:grpSpPr>
          <a:xfrm>
            <a:off x="8770402" y="3632454"/>
            <a:ext cx="3278038" cy="2648274"/>
            <a:chOff x="3916392" y="3915913"/>
            <a:chExt cx="3278038" cy="2648274"/>
          </a:xfrm>
        </p:grpSpPr>
        <p:sp>
          <p:nvSpPr>
            <p:cNvPr id="102" name="Rectangular Callout 101"/>
            <p:cNvSpPr/>
            <p:nvPr/>
          </p:nvSpPr>
          <p:spPr>
            <a:xfrm>
              <a:off x="3916392" y="3915913"/>
              <a:ext cx="3278038" cy="2648274"/>
            </a:xfrm>
            <a:prstGeom prst="wedgeRectCallout">
              <a:avLst>
                <a:gd name="adj1" fmla="val 12751"/>
                <a:gd name="adj2" fmla="val -6325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1103" y="4025586"/>
              <a:ext cx="2050520" cy="8969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endParaRPr lang="en-US" sz="1400" dirty="0" smtClean="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smtClean="0"/>
                <a:t>Detect </a:t>
              </a:r>
              <a:r>
                <a:rPr lang="en-US" sz="1400" dirty="0"/>
                <a:t>Black Frames </a:t>
              </a:r>
              <a:endParaRPr lang="en-US" sz="1400" dirty="0" smtClean="0"/>
            </a:p>
            <a:p>
              <a:pPr marL="171450" indent="-171450">
                <a:buFont typeface="Arial" panose="020B0604020202020204" pitchFamily="34" charset="0"/>
                <a:buChar char="•"/>
              </a:pPr>
              <a:r>
                <a:rPr lang="en-US" sz="1400" dirty="0" smtClean="0"/>
                <a:t>Logo/Object detection</a:t>
              </a:r>
            </a:p>
            <a:p>
              <a:pPr marL="171450" indent="-171450">
                <a:buFont typeface="Arial" panose="020B0604020202020204" pitchFamily="34" charset="0"/>
                <a:buChar char="•"/>
              </a:pPr>
              <a:r>
                <a:rPr lang="en-US" sz="1400" dirty="0"/>
                <a:t>Tracking (Object/Logo</a:t>
              </a:r>
              <a:r>
                <a:rPr lang="en-US" sz="1400" dirty="0" smtClean="0"/>
                <a:t>)</a:t>
              </a:r>
              <a:endParaRPr lang="en-US" sz="1400" dirty="0"/>
            </a:p>
            <a:p>
              <a:endParaRPr lang="en-US" sz="1400" dirty="0"/>
            </a:p>
            <a:p>
              <a:r>
                <a:rPr lang="en-US" sz="1400" dirty="0" smtClean="0"/>
                <a:t> </a:t>
              </a:r>
              <a:endParaRPr lang="en-US" sz="1400" dirty="0"/>
            </a:p>
          </p:txBody>
        </p:sp>
        <p:sp>
          <p:nvSpPr>
            <p:cNvPr id="104" name="Rectangle 103"/>
            <p:cNvSpPr/>
            <p:nvPr/>
          </p:nvSpPr>
          <p:spPr>
            <a:xfrm>
              <a:off x="4278719" y="4991918"/>
              <a:ext cx="2294597" cy="7098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400" dirty="0" smtClean="0"/>
                <a:t>Face/Person recognition</a:t>
              </a:r>
              <a:endParaRPr lang="en-US" sz="1400" dirty="0"/>
            </a:p>
            <a:p>
              <a:pPr marL="171450" indent="-171450">
                <a:buFont typeface="Arial" panose="020B0604020202020204" pitchFamily="34" charset="0"/>
                <a:buChar char="•"/>
              </a:pPr>
              <a:r>
                <a:rPr lang="en-US" sz="1400" dirty="0" smtClean="0"/>
                <a:t>Image recognition</a:t>
              </a:r>
            </a:p>
            <a:p>
              <a:pPr marL="171450" indent="-171450">
                <a:buFont typeface="Arial" panose="020B0604020202020204" pitchFamily="34" charset="0"/>
                <a:buChar char="•"/>
              </a:pPr>
              <a:r>
                <a:rPr lang="en-US" sz="1400" dirty="0"/>
                <a:t>Scene transition </a:t>
              </a:r>
              <a:r>
                <a:rPr lang="en-US" sz="1400" dirty="0" smtClean="0"/>
                <a:t>analysis</a:t>
              </a:r>
              <a:endParaRPr lang="en-US" sz="1400" dirty="0"/>
            </a:p>
          </p:txBody>
        </p:sp>
        <p:sp>
          <p:nvSpPr>
            <p:cNvPr id="105" name="Rectangle 104"/>
            <p:cNvSpPr/>
            <p:nvPr/>
          </p:nvSpPr>
          <p:spPr>
            <a:xfrm>
              <a:off x="4461207" y="5771189"/>
              <a:ext cx="2641521" cy="732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400" dirty="0" smtClean="0"/>
                <a:t>Action recognition</a:t>
              </a:r>
            </a:p>
            <a:p>
              <a:pPr marL="171450" indent="-171450">
                <a:buFont typeface="Arial" panose="020B0604020202020204" pitchFamily="34" charset="0"/>
                <a:buChar char="•"/>
              </a:pPr>
              <a:r>
                <a:rPr lang="en-US" sz="1400" dirty="0" smtClean="0"/>
                <a:t>Speech Recognition</a:t>
              </a:r>
            </a:p>
            <a:p>
              <a:pPr marL="171450" indent="-171450">
                <a:buFont typeface="Arial" panose="020B0604020202020204" pitchFamily="34" charset="0"/>
                <a:buChar char="•"/>
              </a:pPr>
              <a:r>
                <a:rPr lang="en-US" sz="1400" dirty="0" smtClean="0"/>
                <a:t>Sentiment Classification</a:t>
              </a:r>
              <a:endParaRPr lang="en-US" sz="1400" dirty="0"/>
            </a:p>
          </p:txBody>
        </p:sp>
      </p:grpSp>
      <p:sp>
        <p:nvSpPr>
          <p:cNvPr id="96" name="Rounded Rectangular Callout 95"/>
          <p:cNvSpPr/>
          <p:nvPr/>
        </p:nvSpPr>
        <p:spPr>
          <a:xfrm>
            <a:off x="9314838" y="2613400"/>
            <a:ext cx="1851420" cy="612648"/>
          </a:xfrm>
          <a:prstGeom prst="wedgeRoundRectCallout">
            <a:avLst>
              <a:gd name="adj1" fmla="val -107963"/>
              <a:gd name="adj2" fmla="val 211754"/>
              <a:gd name="adj3" fmla="val 16667"/>
            </a:avLst>
          </a:prstGeom>
          <a:solidFill>
            <a:schemeClr val="accent6">
              <a:alpha val="3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Localized Ads</a:t>
            </a:r>
            <a:endParaRPr lang="en-US" dirty="0">
              <a:solidFill>
                <a:schemeClr val="tx1"/>
              </a:solidFill>
            </a:endParaRPr>
          </a:p>
        </p:txBody>
      </p:sp>
    </p:spTree>
    <p:extLst>
      <p:ext uri="{BB962C8B-B14F-4D97-AF65-F5344CB8AC3E}">
        <p14:creationId xmlns:p14="http://schemas.microsoft.com/office/powerpoint/2010/main" val="25061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28" y="346652"/>
            <a:ext cx="10515600" cy="1325563"/>
          </a:xfrm>
        </p:spPr>
        <p:txBody>
          <a:bodyPr/>
          <a:lstStyle/>
          <a:p>
            <a:r>
              <a:rPr lang="en-US" dirty="0" smtClean="0"/>
              <a:t>Server Side Reporting</a:t>
            </a:r>
            <a:endParaRPr lang="en-US" dirty="0"/>
          </a:p>
        </p:txBody>
      </p:sp>
      <p:pic>
        <p:nvPicPr>
          <p:cNvPr id="4" name="Picture 3"/>
          <p:cNvPicPr>
            <a:picLocks noChangeAspect="1"/>
          </p:cNvPicPr>
          <p:nvPr/>
        </p:nvPicPr>
        <p:blipFill rotWithShape="1">
          <a:blip r:embed="rId2"/>
          <a:srcRect l="2252" t="8485" r="2128" b="1145"/>
          <a:stretch/>
        </p:blipFill>
        <p:spPr>
          <a:xfrm>
            <a:off x="6474691" y="626989"/>
            <a:ext cx="7121236" cy="6197601"/>
          </a:xfrm>
          <a:prstGeom prst="rect">
            <a:avLst/>
          </a:prstGeom>
        </p:spPr>
      </p:pic>
      <p:sp>
        <p:nvSpPr>
          <p:cNvPr id="5" name="Content Placeholder 4"/>
          <p:cNvSpPr>
            <a:spLocks noGrp="1"/>
          </p:cNvSpPr>
          <p:nvPr>
            <p:ph idx="1"/>
          </p:nvPr>
        </p:nvSpPr>
        <p:spPr>
          <a:xfrm>
            <a:off x="0" y="1672215"/>
            <a:ext cx="6373091" cy="4902345"/>
          </a:xfrm>
        </p:spPr>
        <p:txBody>
          <a:bodyPr>
            <a:normAutofit fontScale="62500" lnSpcReduction="20000"/>
          </a:bodyPr>
          <a:lstStyle/>
          <a:p>
            <a:pPr marL="0" indent="0">
              <a:buNone/>
            </a:pPr>
            <a:r>
              <a:rPr lang="en-US" b="1" u="sng" dirty="0" err="1" smtClean="0"/>
              <a:t>FreeWheel</a:t>
            </a:r>
            <a:r>
              <a:rPr lang="en-US" b="1" u="sng" dirty="0" smtClean="0"/>
              <a:t> Beacon examples</a:t>
            </a:r>
          </a:p>
          <a:p>
            <a:r>
              <a:rPr lang="en-US" b="1" dirty="0" err="1" smtClean="0"/>
              <a:t>cn</a:t>
            </a:r>
            <a:r>
              <a:rPr lang="en-US" b="1" dirty="0" smtClean="0"/>
              <a:t>=</a:t>
            </a:r>
            <a:r>
              <a:rPr lang="en-US" b="1" dirty="0" err="1" smtClean="0"/>
              <a:t>slotImpression</a:t>
            </a:r>
            <a:r>
              <a:rPr lang="en-US" b="1" dirty="0"/>
              <a:t>:</a:t>
            </a:r>
            <a:r>
              <a:rPr lang="en-US" dirty="0"/>
              <a:t> This is a beacon Freewheel fires when it sees that there is an ad slot available in the CPB for an ad.</a:t>
            </a:r>
          </a:p>
          <a:p>
            <a:r>
              <a:rPr lang="en-US" b="1" dirty="0" err="1"/>
              <a:t>cn</a:t>
            </a:r>
            <a:r>
              <a:rPr lang="en-US" b="1" dirty="0"/>
              <a:t>=</a:t>
            </a:r>
            <a:r>
              <a:rPr lang="en-US" b="1" dirty="0" err="1"/>
              <a:t>defaultImpression</a:t>
            </a:r>
            <a:r>
              <a:rPr lang="en-US" b="1" dirty="0"/>
              <a:t>:</a:t>
            </a:r>
            <a:r>
              <a:rPr lang="en-US" dirty="0"/>
              <a:t> This is the beacon Freewheel fires when an ad view is fired. You have an impression beacon for each ad unit rendered.</a:t>
            </a:r>
          </a:p>
          <a:p>
            <a:r>
              <a:rPr lang="en-US" b="1" dirty="0" err="1"/>
              <a:t>cn</a:t>
            </a:r>
            <a:r>
              <a:rPr lang="en-US" b="1" dirty="0"/>
              <a:t>=</a:t>
            </a:r>
            <a:r>
              <a:rPr lang="en-US" b="1" dirty="0" err="1"/>
              <a:t>firstQuartile</a:t>
            </a:r>
            <a:r>
              <a:rPr lang="en-US" b="1" dirty="0"/>
              <a:t>:</a:t>
            </a:r>
            <a:r>
              <a:rPr lang="en-US" dirty="0"/>
              <a:t> This is the beacon fired for 25%</a:t>
            </a:r>
          </a:p>
          <a:p>
            <a:r>
              <a:rPr lang="en-US" b="1" dirty="0" err="1"/>
              <a:t>cn</a:t>
            </a:r>
            <a:r>
              <a:rPr lang="en-US" b="1" dirty="0"/>
              <a:t>=</a:t>
            </a:r>
            <a:r>
              <a:rPr lang="en-US" b="1" dirty="0" err="1"/>
              <a:t>midPoint:</a:t>
            </a:r>
            <a:r>
              <a:rPr lang="en-US" dirty="0" err="1"/>
              <a:t>This</a:t>
            </a:r>
            <a:r>
              <a:rPr lang="en-US" dirty="0"/>
              <a:t> is the beacon fired for 50%</a:t>
            </a:r>
          </a:p>
          <a:p>
            <a:r>
              <a:rPr lang="en-US" b="1" dirty="0" err="1"/>
              <a:t>cn</a:t>
            </a:r>
            <a:r>
              <a:rPr lang="en-US" b="1" dirty="0"/>
              <a:t>=</a:t>
            </a:r>
            <a:r>
              <a:rPr lang="en-US" b="1" dirty="0" err="1"/>
              <a:t>thirdQuartile</a:t>
            </a:r>
            <a:r>
              <a:rPr lang="en-US" b="1" dirty="0"/>
              <a:t>:</a:t>
            </a:r>
            <a:r>
              <a:rPr lang="en-US" dirty="0"/>
              <a:t> This is the beacon fired for 75%</a:t>
            </a:r>
          </a:p>
          <a:p>
            <a:r>
              <a:rPr lang="en-US" b="1" dirty="0" err="1"/>
              <a:t>cn</a:t>
            </a:r>
            <a:r>
              <a:rPr lang="en-US" b="1" dirty="0"/>
              <a:t>=complete:</a:t>
            </a:r>
            <a:r>
              <a:rPr lang="en-US" dirty="0"/>
              <a:t> This is the beacon fired for 100%</a:t>
            </a:r>
          </a:p>
          <a:p>
            <a:r>
              <a:rPr lang="en-US" b="1" dirty="0" err="1"/>
              <a:t>cn</a:t>
            </a:r>
            <a:r>
              <a:rPr lang="en-US" b="1" dirty="0"/>
              <a:t>=</a:t>
            </a:r>
            <a:r>
              <a:rPr lang="en-US" b="1" dirty="0" err="1"/>
              <a:t>adEnd</a:t>
            </a:r>
            <a:r>
              <a:rPr lang="en-US" b="1" dirty="0"/>
              <a:t>:</a:t>
            </a:r>
            <a:r>
              <a:rPr lang="en-US" dirty="0"/>
              <a:t> This is the beacon Freewheel fires when the ad event is completed.</a:t>
            </a:r>
          </a:p>
          <a:p>
            <a:r>
              <a:rPr lang="en-US" b="1" dirty="0" err="1"/>
              <a:t>cn</a:t>
            </a:r>
            <a:r>
              <a:rPr lang="en-US" b="1" dirty="0"/>
              <a:t>=</a:t>
            </a:r>
            <a:r>
              <a:rPr lang="en-US" b="1" dirty="0" err="1"/>
              <a:t>slotEnd</a:t>
            </a:r>
            <a:r>
              <a:rPr lang="en-US" b="1" dirty="0"/>
              <a:t>:</a:t>
            </a:r>
            <a:r>
              <a:rPr lang="en-US" dirty="0"/>
              <a:t> This is the beacon Freewheel fires when the slot is over and no more ads will serve in that ad break.</a:t>
            </a:r>
          </a:p>
          <a:p>
            <a:r>
              <a:rPr lang="en-US" b="1" dirty="0" err="1"/>
              <a:t>cn</a:t>
            </a:r>
            <a:r>
              <a:rPr lang="en-US" b="1" dirty="0"/>
              <a:t>=</a:t>
            </a:r>
            <a:r>
              <a:rPr lang="en-US" b="1" dirty="0" err="1"/>
              <a:t>videoView</a:t>
            </a:r>
            <a:r>
              <a:rPr lang="en-US" b="1" dirty="0"/>
              <a:t>:</a:t>
            </a:r>
            <a:r>
              <a:rPr lang="en-US" dirty="0"/>
              <a:t> This is the beacon Freewheel fires when the content begins.</a:t>
            </a:r>
          </a:p>
          <a:p>
            <a:endParaRPr lang="en-US" dirty="0"/>
          </a:p>
        </p:txBody>
      </p:sp>
    </p:spTree>
    <p:extLst>
      <p:ext uri="{BB962C8B-B14F-4D97-AF65-F5344CB8AC3E}">
        <p14:creationId xmlns:p14="http://schemas.microsoft.com/office/powerpoint/2010/main" val="1195320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Reporting</a:t>
            </a:r>
            <a:endParaRPr lang="en-US" dirty="0"/>
          </a:p>
        </p:txBody>
      </p:sp>
      <p:pic>
        <p:nvPicPr>
          <p:cNvPr id="4" name="Content Placeholder 3"/>
          <p:cNvPicPr>
            <a:picLocks noGrp="1" noChangeAspect="1"/>
          </p:cNvPicPr>
          <p:nvPr>
            <p:ph idx="1"/>
          </p:nvPr>
        </p:nvPicPr>
        <p:blipFill>
          <a:blip r:embed="rId2"/>
          <a:stretch>
            <a:fillRect/>
          </a:stretch>
        </p:blipFill>
        <p:spPr>
          <a:xfrm>
            <a:off x="857061" y="1825625"/>
            <a:ext cx="10477878" cy="4351338"/>
          </a:xfrm>
          <a:prstGeom prst="rect">
            <a:avLst/>
          </a:prstGeom>
        </p:spPr>
      </p:pic>
    </p:spTree>
    <p:extLst>
      <p:ext uri="{BB962C8B-B14F-4D97-AF65-F5344CB8AC3E}">
        <p14:creationId xmlns:p14="http://schemas.microsoft.com/office/powerpoint/2010/main" val="1676649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838" y="2490487"/>
            <a:ext cx="3750276" cy="1325563"/>
          </a:xfrm>
        </p:spPr>
        <p:txBody>
          <a:bodyPr/>
          <a:lstStyle/>
          <a:p>
            <a:r>
              <a:rPr lang="en-US" dirty="0" smtClean="0"/>
              <a:t>Backup</a:t>
            </a:r>
            <a:endParaRPr lang="en-US" dirty="0"/>
          </a:p>
        </p:txBody>
      </p:sp>
    </p:spTree>
    <p:extLst>
      <p:ext uri="{BB962C8B-B14F-4D97-AF65-F5344CB8AC3E}">
        <p14:creationId xmlns:p14="http://schemas.microsoft.com/office/powerpoint/2010/main" val="2474755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468661" y="1462431"/>
            <a:ext cx="816256" cy="776885"/>
            <a:chOff x="1704883" y="2247974"/>
            <a:chExt cx="967027" cy="920979"/>
          </a:xfrm>
        </p:grpSpPr>
        <p:sp>
          <p:nvSpPr>
            <p:cNvPr id="5" name="Oval 4"/>
            <p:cNvSpPr/>
            <p:nvPr/>
          </p:nvSpPr>
          <p:spPr>
            <a:xfrm>
              <a:off x="1704883" y="2247974"/>
              <a:ext cx="967027" cy="920979"/>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1927137" y="2491930"/>
              <a:ext cx="522518" cy="433066"/>
              <a:chOff x="1927138" y="1611712"/>
              <a:chExt cx="522518" cy="433066"/>
            </a:xfrm>
          </p:grpSpPr>
          <p:cxnSp>
            <p:nvCxnSpPr>
              <p:cNvPr id="7" name="Straight Connector 6"/>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9" name="Oval 8"/>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 name="Oval 9"/>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1" name="Oval 10"/>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2" name="Straight Connector 11"/>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4903572" y="2517621"/>
            <a:ext cx="816256" cy="776885"/>
            <a:chOff x="1704883" y="2247974"/>
            <a:chExt cx="967027" cy="920979"/>
          </a:xfrm>
        </p:grpSpPr>
        <p:sp>
          <p:nvSpPr>
            <p:cNvPr id="14" name="Oval 13"/>
            <p:cNvSpPr/>
            <p:nvPr/>
          </p:nvSpPr>
          <p:spPr>
            <a:xfrm>
              <a:off x="1704883" y="2247974"/>
              <a:ext cx="967027" cy="920979"/>
            </a:xfrm>
            <a:prstGeom prst="ellips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927137" y="2491930"/>
              <a:ext cx="522518" cy="433066"/>
              <a:chOff x="1927138" y="1611712"/>
              <a:chExt cx="522518" cy="433066"/>
            </a:xfrm>
          </p:grpSpPr>
          <p:cxnSp>
            <p:nvCxnSpPr>
              <p:cNvPr id="16" name="Straight Connector 1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Oval 1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9" name="Oval 1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0" name="Oval 1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1" name="Straight Connector 2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6160880" y="2517621"/>
            <a:ext cx="816256" cy="776885"/>
            <a:chOff x="1704883" y="2247974"/>
            <a:chExt cx="967027" cy="920979"/>
          </a:xfrm>
        </p:grpSpPr>
        <p:sp>
          <p:nvSpPr>
            <p:cNvPr id="23" name="Oval 22"/>
            <p:cNvSpPr/>
            <p:nvPr/>
          </p:nvSpPr>
          <p:spPr>
            <a:xfrm>
              <a:off x="1704883" y="2247974"/>
              <a:ext cx="967027" cy="920979"/>
            </a:xfrm>
            <a:prstGeom prst="ellips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927137" y="2491930"/>
              <a:ext cx="522518" cy="433066"/>
              <a:chOff x="1927138" y="1611712"/>
              <a:chExt cx="522518" cy="433066"/>
            </a:xfrm>
          </p:grpSpPr>
          <p:cxnSp>
            <p:nvCxnSpPr>
              <p:cNvPr id="25" name="Straight Connector 24"/>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Oval 26"/>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8" name="Oval 27"/>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9" name="Oval 28"/>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30" name="Straight Connector 29"/>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sp>
        <p:nvSpPr>
          <p:cNvPr id="31" name="TextBox 30"/>
          <p:cNvSpPr txBox="1"/>
          <p:nvPr/>
        </p:nvSpPr>
        <p:spPr>
          <a:xfrm>
            <a:off x="6287833" y="1477131"/>
            <a:ext cx="742254" cy="369332"/>
          </a:xfrm>
          <a:prstGeom prst="rect">
            <a:avLst/>
          </a:prstGeom>
          <a:noFill/>
        </p:spPr>
        <p:txBody>
          <a:bodyPr wrap="none" lIns="0" tIns="0" rIns="0" bIns="0" rtlCol="0" anchor="ctr">
            <a:spAutoFit/>
          </a:bodyPr>
          <a:lstStyle/>
          <a:p>
            <a:pPr eaLnBrk="1" hangingPunct="1"/>
            <a:r>
              <a:rPr lang="en-US" altLang="zh-CN" sz="1200" dirty="0">
                <a:ea typeface="Geneva" charset="0"/>
                <a:cs typeface="Geneva" charset="0"/>
              </a:rPr>
              <a:t>Central </a:t>
            </a:r>
          </a:p>
          <a:p>
            <a:pPr eaLnBrk="1" hangingPunct="1"/>
            <a:r>
              <a:rPr lang="en-US" altLang="zh-CN" sz="1200" dirty="0">
                <a:ea typeface="Geneva" charset="0"/>
                <a:cs typeface="Geneva" charset="0"/>
              </a:rPr>
              <a:t>Data Center</a:t>
            </a:r>
            <a:endParaRPr lang="en-US" sz="1200" dirty="0">
              <a:ea typeface="Geneva" charset="0"/>
              <a:cs typeface="Geneva" charset="0"/>
            </a:endParaRPr>
          </a:p>
        </p:txBody>
      </p:sp>
      <p:cxnSp>
        <p:nvCxnSpPr>
          <p:cNvPr id="32" name="Straight Connector 31"/>
          <p:cNvCxnSpPr>
            <a:stCxn id="5" idx="3"/>
          </p:cNvCxnSpPr>
          <p:nvPr/>
        </p:nvCxnSpPr>
        <p:spPr>
          <a:xfrm flipH="1">
            <a:off x="5311700" y="2125544"/>
            <a:ext cx="276500" cy="3920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5"/>
          </p:cNvCxnSpPr>
          <p:nvPr/>
        </p:nvCxnSpPr>
        <p:spPr>
          <a:xfrm>
            <a:off x="6165380" y="2125542"/>
            <a:ext cx="126003" cy="47334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856470" y="1849141"/>
            <a:ext cx="334642" cy="368773"/>
            <a:chOff x="2754608" y="1956499"/>
            <a:chExt cx="396454" cy="437172"/>
          </a:xfrm>
        </p:grpSpPr>
        <p:sp>
          <p:nvSpPr>
            <p:cNvPr id="35" name="Rounded Rectangle 34"/>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 name="TextBox 35"/>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37" name="Group 36"/>
          <p:cNvGrpSpPr/>
          <p:nvPr/>
        </p:nvGrpSpPr>
        <p:grpSpPr>
          <a:xfrm>
            <a:off x="5929990" y="1927028"/>
            <a:ext cx="334642" cy="368773"/>
            <a:chOff x="2754608" y="1956499"/>
            <a:chExt cx="396454" cy="437172"/>
          </a:xfrm>
        </p:grpSpPr>
        <p:sp>
          <p:nvSpPr>
            <p:cNvPr id="38" name="Rounded Rectangle 37"/>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TextBox 38"/>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0" name="Group 39"/>
          <p:cNvGrpSpPr/>
          <p:nvPr/>
        </p:nvGrpSpPr>
        <p:grpSpPr>
          <a:xfrm>
            <a:off x="5272609" y="2932213"/>
            <a:ext cx="334642" cy="368773"/>
            <a:chOff x="2754608" y="1956499"/>
            <a:chExt cx="396454" cy="437172"/>
          </a:xfrm>
        </p:grpSpPr>
        <p:sp>
          <p:nvSpPr>
            <p:cNvPr id="41" name="Rounded Rectangle 40"/>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3" name="Group 42"/>
          <p:cNvGrpSpPr/>
          <p:nvPr/>
        </p:nvGrpSpPr>
        <p:grpSpPr>
          <a:xfrm>
            <a:off x="5340459" y="3014211"/>
            <a:ext cx="334642" cy="368773"/>
            <a:chOff x="2754608" y="1956499"/>
            <a:chExt cx="396454" cy="437172"/>
          </a:xfrm>
        </p:grpSpPr>
        <p:sp>
          <p:nvSpPr>
            <p:cNvPr id="44" name="Rounded Rectangle 43"/>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TextBox 44"/>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6" name="Group 45"/>
          <p:cNvGrpSpPr/>
          <p:nvPr/>
        </p:nvGrpSpPr>
        <p:grpSpPr>
          <a:xfrm>
            <a:off x="6503917" y="2942689"/>
            <a:ext cx="334642" cy="368773"/>
            <a:chOff x="2754608" y="1956499"/>
            <a:chExt cx="396454" cy="437172"/>
          </a:xfrm>
        </p:grpSpPr>
        <p:sp>
          <p:nvSpPr>
            <p:cNvPr id="47" name="Rounded Rectangle 46"/>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TextBox 47"/>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9" name="Group 48"/>
          <p:cNvGrpSpPr/>
          <p:nvPr/>
        </p:nvGrpSpPr>
        <p:grpSpPr>
          <a:xfrm>
            <a:off x="6566949" y="3014211"/>
            <a:ext cx="334642" cy="368773"/>
            <a:chOff x="2754608" y="1956499"/>
            <a:chExt cx="396454" cy="437172"/>
          </a:xfrm>
        </p:grpSpPr>
        <p:sp>
          <p:nvSpPr>
            <p:cNvPr id="50" name="Rounded Rectangle 49"/>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TextBox 50"/>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sp>
        <p:nvSpPr>
          <p:cNvPr id="52" name="TextBox 51"/>
          <p:cNvSpPr txBox="1"/>
          <p:nvPr/>
        </p:nvSpPr>
        <p:spPr>
          <a:xfrm>
            <a:off x="6817912" y="2288182"/>
            <a:ext cx="742254" cy="369332"/>
          </a:xfrm>
          <a:prstGeom prst="rect">
            <a:avLst/>
          </a:prstGeom>
          <a:noFill/>
        </p:spPr>
        <p:txBody>
          <a:bodyPr wrap="none" lIns="0" tIns="0" rIns="0" bIns="0" rtlCol="0" anchor="ctr">
            <a:spAutoFit/>
          </a:bodyPr>
          <a:lstStyle/>
          <a:p>
            <a:pPr eaLnBrk="1" hangingPunct="1"/>
            <a:r>
              <a:rPr lang="en-US" altLang="zh-CN" sz="1200" dirty="0">
                <a:ea typeface="Geneva" charset="0"/>
                <a:cs typeface="Geneva" charset="0"/>
              </a:rPr>
              <a:t>Regional</a:t>
            </a:r>
          </a:p>
          <a:p>
            <a:pPr eaLnBrk="1" hangingPunct="1"/>
            <a:r>
              <a:rPr lang="en-US" altLang="zh-CN" sz="1200" dirty="0">
                <a:ea typeface="Geneva" charset="0"/>
                <a:cs typeface="Geneva" charset="0"/>
              </a:rPr>
              <a:t>Data Center</a:t>
            </a:r>
            <a:endParaRPr lang="en-US" sz="1200" dirty="0">
              <a:ea typeface="Geneva" charset="0"/>
              <a:cs typeface="Geneva" charset="0"/>
            </a:endParaRPr>
          </a:p>
        </p:txBody>
      </p:sp>
      <p:grpSp>
        <p:nvGrpSpPr>
          <p:cNvPr id="53" name="Group 52"/>
          <p:cNvGrpSpPr/>
          <p:nvPr/>
        </p:nvGrpSpPr>
        <p:grpSpPr>
          <a:xfrm>
            <a:off x="4625000" y="3652569"/>
            <a:ext cx="326799" cy="336325"/>
            <a:chOff x="1704883" y="2247974"/>
            <a:chExt cx="967027" cy="920979"/>
          </a:xfrm>
        </p:grpSpPr>
        <p:sp>
          <p:nvSpPr>
            <p:cNvPr id="54" name="Oval 53"/>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5" name="Group 54"/>
            <p:cNvGrpSpPr/>
            <p:nvPr/>
          </p:nvGrpSpPr>
          <p:grpSpPr>
            <a:xfrm>
              <a:off x="1927137" y="2491930"/>
              <a:ext cx="522518" cy="433066"/>
              <a:chOff x="1927138" y="1611712"/>
              <a:chExt cx="522518" cy="433066"/>
            </a:xfrm>
          </p:grpSpPr>
          <p:cxnSp>
            <p:nvCxnSpPr>
              <p:cNvPr id="56" name="Straight Connector 5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8" name="Oval 5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9" name="Oval 5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0" name="Oval 5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1" name="Straight Connector 6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cxnSp>
        <p:nvCxnSpPr>
          <p:cNvPr id="62" name="Straight Connector 61"/>
          <p:cNvCxnSpPr>
            <a:stCxn id="23" idx="2"/>
            <a:endCxn id="14" idx="6"/>
          </p:cNvCxnSpPr>
          <p:nvPr/>
        </p:nvCxnSpPr>
        <p:spPr>
          <a:xfrm flipH="1">
            <a:off x="5719829" y="2906062"/>
            <a:ext cx="441051" cy="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192855" y="3800996"/>
            <a:ext cx="326799" cy="336325"/>
            <a:chOff x="1704883" y="2247974"/>
            <a:chExt cx="967027" cy="920979"/>
          </a:xfrm>
        </p:grpSpPr>
        <p:sp>
          <p:nvSpPr>
            <p:cNvPr id="64" name="Oval 63"/>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5" name="Group 64"/>
            <p:cNvGrpSpPr/>
            <p:nvPr/>
          </p:nvGrpSpPr>
          <p:grpSpPr>
            <a:xfrm>
              <a:off x="1927137" y="2491930"/>
              <a:ext cx="522518" cy="433066"/>
              <a:chOff x="1927138" y="1611712"/>
              <a:chExt cx="522518" cy="433066"/>
            </a:xfrm>
          </p:grpSpPr>
          <p:cxnSp>
            <p:nvCxnSpPr>
              <p:cNvPr id="66" name="Straight Connector 6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8" name="Oval 6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9" name="Oval 6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0" name="Oval 6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71" name="Straight Connector 7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72" name="Group 71"/>
          <p:cNvGrpSpPr/>
          <p:nvPr/>
        </p:nvGrpSpPr>
        <p:grpSpPr>
          <a:xfrm>
            <a:off x="5750839" y="3919299"/>
            <a:ext cx="326799" cy="336325"/>
            <a:chOff x="1704883" y="2247974"/>
            <a:chExt cx="967027" cy="920979"/>
          </a:xfrm>
        </p:grpSpPr>
        <p:sp>
          <p:nvSpPr>
            <p:cNvPr id="73" name="Oval 72"/>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74" name="Group 73"/>
            <p:cNvGrpSpPr/>
            <p:nvPr/>
          </p:nvGrpSpPr>
          <p:grpSpPr>
            <a:xfrm>
              <a:off x="1927137" y="2491930"/>
              <a:ext cx="522518" cy="433066"/>
              <a:chOff x="1927138" y="1611712"/>
              <a:chExt cx="522518" cy="433066"/>
            </a:xfrm>
          </p:grpSpPr>
          <p:cxnSp>
            <p:nvCxnSpPr>
              <p:cNvPr id="75" name="Straight Connector 74"/>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7" name="Oval 76"/>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8" name="Oval 77"/>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9" name="Oval 78"/>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6298100" y="3788741"/>
            <a:ext cx="326799" cy="336325"/>
            <a:chOff x="1704883" y="2247974"/>
            <a:chExt cx="967027" cy="920979"/>
          </a:xfrm>
        </p:grpSpPr>
        <p:sp>
          <p:nvSpPr>
            <p:cNvPr id="82" name="Oval 81"/>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83" name="Group 82"/>
            <p:cNvGrpSpPr/>
            <p:nvPr/>
          </p:nvGrpSpPr>
          <p:grpSpPr>
            <a:xfrm>
              <a:off x="1927137" y="2491930"/>
              <a:ext cx="522518" cy="433066"/>
              <a:chOff x="1927138" y="1611712"/>
              <a:chExt cx="522518" cy="433066"/>
            </a:xfrm>
          </p:grpSpPr>
          <p:cxnSp>
            <p:nvCxnSpPr>
              <p:cNvPr id="84" name="Straight Connector 83"/>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6" name="Oval 85"/>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7" name="Oval 86"/>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8" name="Oval 87"/>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9" name="Straight Connector 88"/>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90" name="Group 89"/>
          <p:cNvGrpSpPr/>
          <p:nvPr/>
        </p:nvGrpSpPr>
        <p:grpSpPr>
          <a:xfrm>
            <a:off x="6809384" y="3586551"/>
            <a:ext cx="326799" cy="336325"/>
            <a:chOff x="1704883" y="2247974"/>
            <a:chExt cx="967027" cy="920979"/>
          </a:xfrm>
        </p:grpSpPr>
        <p:sp>
          <p:nvSpPr>
            <p:cNvPr id="91" name="Oval 90"/>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 name="Group 91"/>
            <p:cNvGrpSpPr/>
            <p:nvPr/>
          </p:nvGrpSpPr>
          <p:grpSpPr>
            <a:xfrm>
              <a:off x="1927137" y="2491930"/>
              <a:ext cx="522518" cy="433066"/>
              <a:chOff x="1927138" y="1611712"/>
              <a:chExt cx="522518" cy="433066"/>
            </a:xfrm>
          </p:grpSpPr>
          <p:cxnSp>
            <p:nvCxnSpPr>
              <p:cNvPr id="93" name="Straight Connector 92"/>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5" name="Oval 94"/>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6" name="Oval 95"/>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7" name="Oval 96"/>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p:nvCxnSpPr>
        <p:spPr>
          <a:xfrm flipH="1">
            <a:off x="4864734" y="3265529"/>
            <a:ext cx="276500" cy="3920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64" idx="0"/>
          </p:cNvCxnSpPr>
          <p:nvPr/>
        </p:nvCxnSpPr>
        <p:spPr>
          <a:xfrm>
            <a:off x="5160026" y="3261135"/>
            <a:ext cx="196227" cy="53986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73" idx="0"/>
          </p:cNvCxnSpPr>
          <p:nvPr/>
        </p:nvCxnSpPr>
        <p:spPr>
          <a:xfrm>
            <a:off x="5312146" y="3270430"/>
            <a:ext cx="602091" cy="64887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73" idx="0"/>
          </p:cNvCxnSpPr>
          <p:nvPr/>
        </p:nvCxnSpPr>
        <p:spPr>
          <a:xfrm flipH="1">
            <a:off x="5914238" y="3261135"/>
            <a:ext cx="517449" cy="658165"/>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82" idx="0"/>
          </p:cNvCxnSpPr>
          <p:nvPr/>
        </p:nvCxnSpPr>
        <p:spPr>
          <a:xfrm flipH="1">
            <a:off x="6461499" y="3263765"/>
            <a:ext cx="6549" cy="5249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1" idx="1"/>
          </p:cNvCxnSpPr>
          <p:nvPr/>
        </p:nvCxnSpPr>
        <p:spPr>
          <a:xfrm>
            <a:off x="6444100" y="3264575"/>
            <a:ext cx="413143" cy="37123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4486979" y="5123528"/>
            <a:ext cx="1450137" cy="887375"/>
            <a:chOff x="492868" y="4796306"/>
            <a:chExt cx="1717991" cy="1051963"/>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393" y="5007506"/>
              <a:ext cx="325121" cy="325121"/>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08" y="5383340"/>
              <a:ext cx="565732" cy="406196"/>
            </a:xfrm>
            <a:prstGeom prst="rect">
              <a:avLst/>
            </a:prstGeom>
          </p:spPr>
        </p:pic>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649" y="5038163"/>
              <a:ext cx="363510" cy="363510"/>
            </a:xfrm>
            <a:prstGeom prst="rect">
              <a:avLst/>
            </a:prstGeom>
          </p:spPr>
        </p:pic>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52" y="5245458"/>
              <a:ext cx="325121" cy="325121"/>
            </a:xfrm>
            <a:prstGeom prst="rect">
              <a:avLst/>
            </a:prstGeom>
          </p:spPr>
        </p:pic>
        <p:sp>
          <p:nvSpPr>
            <p:cNvPr id="110" name="Oval 109"/>
            <p:cNvSpPr/>
            <p:nvPr/>
          </p:nvSpPr>
          <p:spPr>
            <a:xfrm>
              <a:off x="492868" y="4796306"/>
              <a:ext cx="1717991" cy="1051963"/>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6025898" y="5120370"/>
            <a:ext cx="1450137" cy="887375"/>
            <a:chOff x="492868" y="4796306"/>
            <a:chExt cx="1717991" cy="1051963"/>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02" y="4985383"/>
              <a:ext cx="325121" cy="325121"/>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08" y="5383340"/>
              <a:ext cx="565732" cy="406196"/>
            </a:xfrm>
            <a:prstGeom prst="rect">
              <a:avLst/>
            </a:prstGeom>
          </p:spPr>
        </p:pic>
        <p:pic>
          <p:nvPicPr>
            <p:cNvPr id="114" name="Picture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649" y="5038163"/>
              <a:ext cx="363510" cy="36351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52" y="5245458"/>
              <a:ext cx="325121" cy="325121"/>
            </a:xfrm>
            <a:prstGeom prst="rect">
              <a:avLst/>
            </a:prstGeom>
          </p:spPr>
        </p:pic>
        <p:sp>
          <p:nvSpPr>
            <p:cNvPr id="116" name="Oval 115"/>
            <p:cNvSpPr/>
            <p:nvPr/>
          </p:nvSpPr>
          <p:spPr>
            <a:xfrm>
              <a:off x="492868" y="4796306"/>
              <a:ext cx="1717991" cy="1051963"/>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17" name="Straight Connector 116"/>
          <p:cNvCxnSpPr>
            <a:stCxn id="64" idx="2"/>
          </p:cNvCxnSpPr>
          <p:nvPr/>
        </p:nvCxnSpPr>
        <p:spPr>
          <a:xfrm flipH="1" flipV="1">
            <a:off x="4938442" y="3878416"/>
            <a:ext cx="254411" cy="9074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73" idx="2"/>
          </p:cNvCxnSpPr>
          <p:nvPr/>
        </p:nvCxnSpPr>
        <p:spPr>
          <a:xfrm flipH="1" flipV="1">
            <a:off x="5526782" y="4034814"/>
            <a:ext cx="224057" cy="52649"/>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82" idx="2"/>
            <a:endCxn id="73" idx="6"/>
          </p:cNvCxnSpPr>
          <p:nvPr/>
        </p:nvCxnSpPr>
        <p:spPr>
          <a:xfrm flipH="1">
            <a:off x="6077638" y="3956903"/>
            <a:ext cx="220463" cy="130559"/>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91" idx="3"/>
          </p:cNvCxnSpPr>
          <p:nvPr/>
        </p:nvCxnSpPr>
        <p:spPr>
          <a:xfrm flipH="1">
            <a:off x="6604984" y="3873622"/>
            <a:ext cx="252259" cy="69312"/>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64" idx="4"/>
            <a:endCxn id="106" idx="0"/>
          </p:cNvCxnSpPr>
          <p:nvPr/>
        </p:nvCxnSpPr>
        <p:spPr>
          <a:xfrm flipH="1">
            <a:off x="4782482" y="4137321"/>
            <a:ext cx="573771" cy="116436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4" idx="4"/>
            <a:endCxn id="109" idx="0"/>
          </p:cNvCxnSpPr>
          <p:nvPr/>
        </p:nvCxnSpPr>
        <p:spPr>
          <a:xfrm flipH="1">
            <a:off x="4912858" y="4137320"/>
            <a:ext cx="443395" cy="136508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4" idx="4"/>
            <a:endCxn id="107" idx="0"/>
          </p:cNvCxnSpPr>
          <p:nvPr/>
        </p:nvCxnSpPr>
        <p:spPr>
          <a:xfrm flipH="1">
            <a:off x="5252402" y="4137321"/>
            <a:ext cx="103851" cy="1481395"/>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64" idx="4"/>
            <a:endCxn id="108" idx="0"/>
          </p:cNvCxnSpPr>
          <p:nvPr/>
        </p:nvCxnSpPr>
        <p:spPr>
          <a:xfrm>
            <a:off x="5356255" y="4137320"/>
            <a:ext cx="276607" cy="1190224"/>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2" idx="4"/>
            <a:endCxn id="114" idx="0"/>
          </p:cNvCxnSpPr>
          <p:nvPr/>
        </p:nvCxnSpPr>
        <p:spPr>
          <a:xfrm>
            <a:off x="6461500" y="4125065"/>
            <a:ext cx="710280" cy="1199320"/>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2" idx="4"/>
            <a:endCxn id="113" idx="0"/>
          </p:cNvCxnSpPr>
          <p:nvPr/>
        </p:nvCxnSpPr>
        <p:spPr>
          <a:xfrm>
            <a:off x="6461500" y="4125066"/>
            <a:ext cx="329823" cy="149049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82" idx="4"/>
            <a:endCxn id="115" idx="0"/>
          </p:cNvCxnSpPr>
          <p:nvPr/>
        </p:nvCxnSpPr>
        <p:spPr>
          <a:xfrm flipH="1">
            <a:off x="6451779" y="4125066"/>
            <a:ext cx="9721" cy="137418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82" idx="4"/>
            <a:endCxn id="112" idx="0"/>
          </p:cNvCxnSpPr>
          <p:nvPr/>
        </p:nvCxnSpPr>
        <p:spPr>
          <a:xfrm flipH="1">
            <a:off x="6340064" y="4125065"/>
            <a:ext cx="121436" cy="115479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290011" y="3962744"/>
            <a:ext cx="612027"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CDN Edge</a:t>
            </a:r>
          </a:p>
        </p:txBody>
      </p:sp>
      <p:sp>
        <p:nvSpPr>
          <p:cNvPr id="148" name="Title 147"/>
          <p:cNvSpPr>
            <a:spLocks noGrp="1"/>
          </p:cNvSpPr>
          <p:nvPr>
            <p:ph type="title"/>
          </p:nvPr>
        </p:nvSpPr>
        <p:spPr/>
        <p:txBody>
          <a:bodyPr/>
          <a:lstStyle/>
          <a:p>
            <a:r>
              <a:rPr lang="en-US" dirty="0" smtClean="0"/>
              <a:t>Server Side Ad Insertion</a:t>
            </a:r>
            <a:endParaRPr lang="en-US" dirty="0"/>
          </a:p>
        </p:txBody>
      </p:sp>
      <p:sp>
        <p:nvSpPr>
          <p:cNvPr id="130" name="Content Placeholder 129"/>
          <p:cNvSpPr>
            <a:spLocks noGrp="1"/>
          </p:cNvSpPr>
          <p:nvPr>
            <p:ph sz="half" idx="1"/>
          </p:nvPr>
        </p:nvSpPr>
        <p:spPr>
          <a:xfrm>
            <a:off x="189719" y="1825625"/>
            <a:ext cx="3040651" cy="4351338"/>
          </a:xfrm>
        </p:spPr>
        <p:txBody>
          <a:bodyPr>
            <a:normAutofit/>
          </a:bodyPr>
          <a:lstStyle/>
          <a:p>
            <a:r>
              <a:rPr lang="en-US" sz="1600" dirty="0" smtClean="0"/>
              <a:t>Less personalized ads</a:t>
            </a:r>
          </a:p>
          <a:p>
            <a:pPr lvl="1"/>
            <a:r>
              <a:rPr lang="en-US" sz="1200" dirty="0" smtClean="0"/>
              <a:t>Common across users</a:t>
            </a:r>
          </a:p>
          <a:p>
            <a:pPr lvl="1"/>
            <a:r>
              <a:rPr lang="en-US" sz="1200" dirty="0" smtClean="0"/>
              <a:t>Diff across localities</a:t>
            </a:r>
          </a:p>
          <a:p>
            <a:r>
              <a:rPr lang="en-US" sz="1600" dirty="0" smtClean="0"/>
              <a:t>Common DL models across users</a:t>
            </a:r>
          </a:p>
          <a:p>
            <a:pPr lvl="1"/>
            <a:r>
              <a:rPr lang="en-US" sz="1200" dirty="0" smtClean="0"/>
              <a:t>MA in origin servers</a:t>
            </a:r>
          </a:p>
          <a:p>
            <a:r>
              <a:rPr lang="en-US" sz="1600" dirty="0" smtClean="0"/>
              <a:t>Less Compute, more efficient</a:t>
            </a:r>
          </a:p>
          <a:p>
            <a:r>
              <a:rPr lang="en-US" sz="1600" dirty="0" smtClean="0"/>
              <a:t>Lighter scaling</a:t>
            </a:r>
          </a:p>
        </p:txBody>
      </p:sp>
      <p:sp>
        <p:nvSpPr>
          <p:cNvPr id="134" name="Content Placeholder 133"/>
          <p:cNvSpPr>
            <a:spLocks noGrp="1"/>
          </p:cNvSpPr>
          <p:nvPr>
            <p:ph sz="half" idx="2"/>
          </p:nvPr>
        </p:nvSpPr>
        <p:spPr>
          <a:xfrm>
            <a:off x="9218478" y="1825625"/>
            <a:ext cx="2784504" cy="4351338"/>
          </a:xfrm>
        </p:spPr>
        <p:txBody>
          <a:bodyPr>
            <a:normAutofit/>
          </a:bodyPr>
          <a:lstStyle/>
          <a:p>
            <a:r>
              <a:rPr lang="en-US" sz="1600" dirty="0" smtClean="0"/>
              <a:t>More Personalized Ads </a:t>
            </a:r>
          </a:p>
          <a:p>
            <a:pPr lvl="1"/>
            <a:r>
              <a:rPr lang="en-US" sz="1200" dirty="0" smtClean="0"/>
              <a:t>per user, per stream</a:t>
            </a:r>
          </a:p>
          <a:p>
            <a:r>
              <a:rPr lang="en-US" sz="1600" dirty="0" smtClean="0"/>
              <a:t>Individual DL models per user / user group</a:t>
            </a:r>
          </a:p>
          <a:p>
            <a:pPr lvl="1"/>
            <a:r>
              <a:rPr lang="en-US" sz="1200" dirty="0" smtClean="0"/>
              <a:t>MA in edge servers</a:t>
            </a:r>
          </a:p>
          <a:p>
            <a:r>
              <a:rPr lang="en-US" sz="1600" dirty="0" smtClean="0"/>
              <a:t>More Compute, less efficient</a:t>
            </a:r>
          </a:p>
          <a:p>
            <a:r>
              <a:rPr lang="en-US" sz="1600" dirty="0" smtClean="0"/>
              <a:t>Heavier scaling</a:t>
            </a:r>
          </a:p>
        </p:txBody>
      </p:sp>
      <p:sp>
        <p:nvSpPr>
          <p:cNvPr id="2" name="Down Arrow 1"/>
          <p:cNvSpPr/>
          <p:nvPr/>
        </p:nvSpPr>
        <p:spPr>
          <a:xfrm>
            <a:off x="8655036" y="1429213"/>
            <a:ext cx="381000" cy="431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Down Arrow 130"/>
          <p:cNvSpPr/>
          <p:nvPr/>
        </p:nvSpPr>
        <p:spPr>
          <a:xfrm rot="10800000">
            <a:off x="3293944" y="1429212"/>
            <a:ext cx="381000" cy="431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16200000">
            <a:off x="2465292" y="3360353"/>
            <a:ext cx="1544525" cy="369332"/>
          </a:xfrm>
          <a:prstGeom prst="rect">
            <a:avLst/>
          </a:prstGeom>
          <a:noFill/>
        </p:spPr>
        <p:txBody>
          <a:bodyPr wrap="none" rtlCol="0">
            <a:spAutoFit/>
          </a:bodyPr>
          <a:lstStyle/>
          <a:p>
            <a:r>
              <a:rPr lang="en-US" dirty="0" smtClean="0"/>
              <a:t>Generalization</a:t>
            </a:r>
            <a:endParaRPr lang="en-US" dirty="0"/>
          </a:p>
        </p:txBody>
      </p:sp>
      <p:sp>
        <p:nvSpPr>
          <p:cNvPr id="133" name="TextBox 132"/>
          <p:cNvSpPr txBox="1"/>
          <p:nvPr/>
        </p:nvSpPr>
        <p:spPr>
          <a:xfrm rot="5400000">
            <a:off x="8276607" y="3276901"/>
            <a:ext cx="1609608" cy="369332"/>
          </a:xfrm>
          <a:prstGeom prst="rect">
            <a:avLst/>
          </a:prstGeom>
          <a:noFill/>
        </p:spPr>
        <p:txBody>
          <a:bodyPr wrap="none" rtlCol="0">
            <a:spAutoFit/>
          </a:bodyPr>
          <a:lstStyle/>
          <a:p>
            <a:r>
              <a:rPr lang="en-US" dirty="0" smtClean="0"/>
              <a:t>Personalization</a:t>
            </a:r>
            <a:endParaRPr lang="en-US" dirty="0"/>
          </a:p>
        </p:txBody>
      </p:sp>
      <p:grpSp>
        <p:nvGrpSpPr>
          <p:cNvPr id="136" name="Group 135"/>
          <p:cNvGrpSpPr/>
          <p:nvPr/>
        </p:nvGrpSpPr>
        <p:grpSpPr>
          <a:xfrm>
            <a:off x="3934266" y="3143299"/>
            <a:ext cx="326799" cy="336325"/>
            <a:chOff x="1704883" y="2247974"/>
            <a:chExt cx="967027" cy="920979"/>
          </a:xfrm>
        </p:grpSpPr>
        <p:sp>
          <p:nvSpPr>
            <p:cNvPr id="137" name="Oval 136"/>
            <p:cNvSpPr/>
            <p:nvPr/>
          </p:nvSpPr>
          <p:spPr>
            <a:xfrm>
              <a:off x="1704883" y="2247974"/>
              <a:ext cx="967027" cy="92097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38" name="Group 137"/>
            <p:cNvGrpSpPr/>
            <p:nvPr/>
          </p:nvGrpSpPr>
          <p:grpSpPr>
            <a:xfrm>
              <a:off x="1927137" y="2491930"/>
              <a:ext cx="522518" cy="433066"/>
              <a:chOff x="1927138" y="1611712"/>
              <a:chExt cx="522518" cy="433066"/>
            </a:xfrm>
          </p:grpSpPr>
          <p:cxnSp>
            <p:nvCxnSpPr>
              <p:cNvPr id="139" name="Straight Connector 138"/>
              <p:cNvCxnSpPr/>
              <p:nvPr/>
            </p:nvCxnSpPr>
            <p:spPr>
              <a:xfrm>
                <a:off x="1927138" y="1684074"/>
                <a:ext cx="0" cy="288341"/>
              </a:xfrm>
              <a:prstGeom prst="line">
                <a:avLst/>
              </a:prstGeom>
              <a:ln>
                <a:headEnd w="lg" len="lg"/>
                <a:tailEnd w="lg" len="lg"/>
              </a:ln>
            </p:spPr>
            <p:style>
              <a:lnRef idx="2">
                <a:schemeClr val="accent2">
                  <a:shade val="50000"/>
                </a:schemeClr>
              </a:lnRef>
              <a:fillRef idx="1">
                <a:schemeClr val="accent2"/>
              </a:fillRef>
              <a:effectRef idx="0">
                <a:schemeClr val="accent2"/>
              </a:effectRef>
              <a:fontRef idx="minor">
                <a:schemeClr val="lt1"/>
              </a:fontRef>
            </p:style>
          </p:cxnSp>
          <p:sp>
            <p:nvSpPr>
              <p:cNvPr id="140" name="Oval 139"/>
              <p:cNvSpPr/>
              <p:nvPr/>
            </p:nvSpPr>
            <p:spPr>
              <a:xfrm>
                <a:off x="1927138" y="1900053"/>
                <a:ext cx="522518" cy="14472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1" name="Oval 140"/>
              <p:cNvSpPr/>
              <p:nvPr/>
            </p:nvSpPr>
            <p:spPr>
              <a:xfrm>
                <a:off x="1927138" y="1812328"/>
                <a:ext cx="522518" cy="14472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2" name="Oval 141"/>
              <p:cNvSpPr/>
              <p:nvPr/>
            </p:nvSpPr>
            <p:spPr>
              <a:xfrm>
                <a:off x="1927138" y="1708918"/>
                <a:ext cx="522518" cy="14472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3" name="Oval 142"/>
              <p:cNvSpPr/>
              <p:nvPr/>
            </p:nvSpPr>
            <p:spPr>
              <a:xfrm>
                <a:off x="1927138" y="1611712"/>
                <a:ext cx="522518" cy="14472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4" name="Straight Connector 143"/>
              <p:cNvCxnSpPr/>
              <p:nvPr/>
            </p:nvCxnSpPr>
            <p:spPr>
              <a:xfrm>
                <a:off x="2449656" y="1708918"/>
                <a:ext cx="0" cy="288341"/>
              </a:xfrm>
              <a:prstGeom prst="line">
                <a:avLst/>
              </a:prstGeom>
              <a:ln>
                <a:headEnd w="lg" len="lg"/>
                <a:tailEnd w="lg" len="lg"/>
              </a:ln>
            </p:spPr>
            <p:style>
              <a:lnRef idx="2">
                <a:schemeClr val="accent2">
                  <a:shade val="50000"/>
                </a:schemeClr>
              </a:lnRef>
              <a:fillRef idx="1">
                <a:schemeClr val="accent2"/>
              </a:fillRef>
              <a:effectRef idx="0">
                <a:schemeClr val="accent2"/>
              </a:effectRef>
              <a:fontRef idx="minor">
                <a:schemeClr val="lt1"/>
              </a:fontRef>
            </p:style>
          </p:cxnSp>
        </p:grpSp>
      </p:grpSp>
      <p:sp>
        <p:nvSpPr>
          <p:cNvPr id="155" name="Line Callout 1 154"/>
          <p:cNvSpPr/>
          <p:nvPr/>
        </p:nvSpPr>
        <p:spPr>
          <a:xfrm>
            <a:off x="7485861" y="4108073"/>
            <a:ext cx="1120964" cy="603879"/>
          </a:xfrm>
          <a:prstGeom prst="borderCallout1">
            <a:avLst>
              <a:gd name="adj1" fmla="val 4500"/>
              <a:gd name="adj2" fmla="val -4334"/>
              <a:gd name="adj3" fmla="val -31873"/>
              <a:gd name="adj4" fmla="val -35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Content Caching</a:t>
            </a:r>
          </a:p>
          <a:p>
            <a:r>
              <a:rPr lang="en-US" sz="1100" dirty="0" smtClean="0"/>
              <a:t>Ad Caching</a:t>
            </a:r>
          </a:p>
          <a:p>
            <a:r>
              <a:rPr lang="en-US" sz="1100" dirty="0" smtClean="0"/>
              <a:t>Ad Insertion</a:t>
            </a:r>
            <a:endParaRPr lang="en-US" sz="1100" dirty="0"/>
          </a:p>
        </p:txBody>
      </p:sp>
      <p:sp>
        <p:nvSpPr>
          <p:cNvPr id="157" name="TextBox 156"/>
          <p:cNvSpPr txBox="1"/>
          <p:nvPr/>
        </p:nvSpPr>
        <p:spPr>
          <a:xfrm>
            <a:off x="3753168" y="2787428"/>
            <a:ext cx="738776" cy="369332"/>
          </a:xfrm>
          <a:prstGeom prst="rect">
            <a:avLst/>
          </a:prstGeom>
          <a:noFill/>
        </p:spPr>
        <p:txBody>
          <a:bodyPr wrap="square" lIns="0" tIns="0" rIns="0" bIns="0" rtlCol="0" anchor="ctr">
            <a:spAutoFit/>
          </a:bodyPr>
          <a:lstStyle/>
          <a:p>
            <a:pPr algn="ctr" eaLnBrk="1" hangingPunct="1"/>
            <a:r>
              <a:rPr lang="en-US" sz="1200" dirty="0" smtClean="0">
                <a:ea typeface="Geneva" charset="0"/>
                <a:cs typeface="Geneva" charset="0"/>
              </a:rPr>
              <a:t>Ad Decision Server</a:t>
            </a:r>
            <a:endParaRPr lang="en-US" sz="1200" dirty="0">
              <a:ea typeface="Geneva" charset="0"/>
              <a:cs typeface="Geneva" charset="0"/>
            </a:endParaRPr>
          </a:p>
        </p:txBody>
      </p:sp>
      <p:cxnSp>
        <p:nvCxnSpPr>
          <p:cNvPr id="159" name="Straight Connector 158"/>
          <p:cNvCxnSpPr>
            <a:stCxn id="137" idx="6"/>
            <a:endCxn id="54" idx="1"/>
          </p:cNvCxnSpPr>
          <p:nvPr/>
        </p:nvCxnSpPr>
        <p:spPr>
          <a:xfrm>
            <a:off x="4261065" y="3311462"/>
            <a:ext cx="411794" cy="3903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37" idx="6"/>
            <a:endCxn id="64" idx="1"/>
          </p:cNvCxnSpPr>
          <p:nvPr/>
        </p:nvCxnSpPr>
        <p:spPr>
          <a:xfrm>
            <a:off x="4261065" y="3311462"/>
            <a:ext cx="979649" cy="5387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37" idx="6"/>
            <a:endCxn id="73" idx="1"/>
          </p:cNvCxnSpPr>
          <p:nvPr/>
        </p:nvCxnSpPr>
        <p:spPr>
          <a:xfrm>
            <a:off x="4261065" y="3311462"/>
            <a:ext cx="1537633" cy="6570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37" idx="6"/>
            <a:endCxn id="82" idx="1"/>
          </p:cNvCxnSpPr>
          <p:nvPr/>
        </p:nvCxnSpPr>
        <p:spPr>
          <a:xfrm>
            <a:off x="4261065" y="3311462"/>
            <a:ext cx="2084894" cy="5265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37" idx="6"/>
            <a:endCxn id="91" idx="1"/>
          </p:cNvCxnSpPr>
          <p:nvPr/>
        </p:nvCxnSpPr>
        <p:spPr>
          <a:xfrm>
            <a:off x="4261065" y="3311462"/>
            <a:ext cx="2596178" cy="32434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7652007" y="2771234"/>
            <a:ext cx="738776" cy="184666"/>
          </a:xfrm>
          <a:prstGeom prst="rect">
            <a:avLst/>
          </a:prstGeom>
          <a:noFill/>
        </p:spPr>
        <p:txBody>
          <a:bodyPr wrap="square" lIns="0" tIns="0" rIns="0" bIns="0" rtlCol="0" anchor="ctr">
            <a:spAutoFit/>
          </a:bodyPr>
          <a:lstStyle/>
          <a:p>
            <a:pPr algn="ctr" eaLnBrk="1" hangingPunct="1"/>
            <a:r>
              <a:rPr lang="en-US" sz="1200" dirty="0" smtClean="0">
                <a:ea typeface="Geneva" charset="0"/>
                <a:cs typeface="Geneva" charset="0"/>
              </a:rPr>
              <a:t>Ad Servers</a:t>
            </a:r>
            <a:endParaRPr lang="en-US" sz="1200" dirty="0">
              <a:ea typeface="Geneva" charset="0"/>
              <a:cs typeface="Geneva" charset="0"/>
            </a:endParaRPr>
          </a:p>
        </p:txBody>
      </p:sp>
      <p:grpSp>
        <p:nvGrpSpPr>
          <p:cNvPr id="193" name="Group 192"/>
          <p:cNvGrpSpPr/>
          <p:nvPr/>
        </p:nvGrpSpPr>
        <p:grpSpPr>
          <a:xfrm>
            <a:off x="7932722" y="2981936"/>
            <a:ext cx="326799" cy="336325"/>
            <a:chOff x="1704883" y="2247974"/>
            <a:chExt cx="967027" cy="920979"/>
          </a:xfrm>
        </p:grpSpPr>
        <p:sp>
          <p:nvSpPr>
            <p:cNvPr id="194" name="Oval 193"/>
            <p:cNvSpPr/>
            <p:nvPr/>
          </p:nvSpPr>
          <p:spPr>
            <a:xfrm>
              <a:off x="1704883" y="2247974"/>
              <a:ext cx="967027" cy="92097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95" name="Group 194"/>
            <p:cNvGrpSpPr/>
            <p:nvPr/>
          </p:nvGrpSpPr>
          <p:grpSpPr>
            <a:xfrm>
              <a:off x="1927137" y="2491930"/>
              <a:ext cx="522518" cy="433066"/>
              <a:chOff x="1927138" y="1611712"/>
              <a:chExt cx="522518" cy="433066"/>
            </a:xfrm>
          </p:grpSpPr>
          <p:cxnSp>
            <p:nvCxnSpPr>
              <p:cNvPr id="196" name="Straight Connector 195"/>
              <p:cNvCxnSpPr/>
              <p:nvPr/>
            </p:nvCxnSpPr>
            <p:spPr>
              <a:xfrm>
                <a:off x="1927138" y="1684074"/>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sp>
            <p:nvSpPr>
              <p:cNvPr id="197" name="Oval 196"/>
              <p:cNvSpPr/>
              <p:nvPr/>
            </p:nvSpPr>
            <p:spPr>
              <a:xfrm>
                <a:off x="1927138" y="1900053"/>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8" name="Oval 197"/>
              <p:cNvSpPr/>
              <p:nvPr/>
            </p:nvSpPr>
            <p:spPr>
              <a:xfrm>
                <a:off x="1927138" y="181232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9" name="Oval 198"/>
              <p:cNvSpPr/>
              <p:nvPr/>
            </p:nvSpPr>
            <p:spPr>
              <a:xfrm>
                <a:off x="1927138" y="170891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00" name="Oval 199"/>
              <p:cNvSpPr/>
              <p:nvPr/>
            </p:nvSpPr>
            <p:spPr>
              <a:xfrm>
                <a:off x="1927138" y="1611712"/>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201" name="Straight Connector 200"/>
              <p:cNvCxnSpPr/>
              <p:nvPr/>
            </p:nvCxnSpPr>
            <p:spPr>
              <a:xfrm>
                <a:off x="2449656" y="1708918"/>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grpSp>
      </p:grpSp>
      <p:grpSp>
        <p:nvGrpSpPr>
          <p:cNvPr id="184" name="Group 183"/>
          <p:cNvGrpSpPr/>
          <p:nvPr/>
        </p:nvGrpSpPr>
        <p:grpSpPr>
          <a:xfrm>
            <a:off x="7852039" y="3062617"/>
            <a:ext cx="326799" cy="336325"/>
            <a:chOff x="1704883" y="2247974"/>
            <a:chExt cx="967027" cy="920979"/>
          </a:xfrm>
        </p:grpSpPr>
        <p:sp>
          <p:nvSpPr>
            <p:cNvPr id="185" name="Oval 184"/>
            <p:cNvSpPr/>
            <p:nvPr/>
          </p:nvSpPr>
          <p:spPr>
            <a:xfrm>
              <a:off x="1704883" y="2247974"/>
              <a:ext cx="967027" cy="92097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86" name="Group 185"/>
            <p:cNvGrpSpPr/>
            <p:nvPr/>
          </p:nvGrpSpPr>
          <p:grpSpPr>
            <a:xfrm>
              <a:off x="1927137" y="2491930"/>
              <a:ext cx="522518" cy="433066"/>
              <a:chOff x="1927138" y="1611712"/>
              <a:chExt cx="522518" cy="433066"/>
            </a:xfrm>
          </p:grpSpPr>
          <p:cxnSp>
            <p:nvCxnSpPr>
              <p:cNvPr id="187" name="Straight Connector 186"/>
              <p:cNvCxnSpPr/>
              <p:nvPr/>
            </p:nvCxnSpPr>
            <p:spPr>
              <a:xfrm>
                <a:off x="1927138" y="1684074"/>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sp>
            <p:nvSpPr>
              <p:cNvPr id="188" name="Oval 187"/>
              <p:cNvSpPr/>
              <p:nvPr/>
            </p:nvSpPr>
            <p:spPr>
              <a:xfrm>
                <a:off x="1927138" y="1900053"/>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9" name="Oval 188"/>
              <p:cNvSpPr/>
              <p:nvPr/>
            </p:nvSpPr>
            <p:spPr>
              <a:xfrm>
                <a:off x="1927138" y="181232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0" name="Oval 189"/>
              <p:cNvSpPr/>
              <p:nvPr/>
            </p:nvSpPr>
            <p:spPr>
              <a:xfrm>
                <a:off x="1927138" y="170891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91" name="Oval 190"/>
              <p:cNvSpPr/>
              <p:nvPr/>
            </p:nvSpPr>
            <p:spPr>
              <a:xfrm>
                <a:off x="1927138" y="1611712"/>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92" name="Straight Connector 191"/>
              <p:cNvCxnSpPr/>
              <p:nvPr/>
            </p:nvCxnSpPr>
            <p:spPr>
              <a:xfrm>
                <a:off x="2449656" y="1708918"/>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grpSp>
      </p:grpSp>
      <p:grpSp>
        <p:nvGrpSpPr>
          <p:cNvPr id="174" name="Group 173"/>
          <p:cNvGrpSpPr/>
          <p:nvPr/>
        </p:nvGrpSpPr>
        <p:grpSpPr>
          <a:xfrm>
            <a:off x="7762393" y="3143299"/>
            <a:ext cx="326799" cy="336325"/>
            <a:chOff x="1704883" y="2247974"/>
            <a:chExt cx="967027" cy="920979"/>
          </a:xfrm>
        </p:grpSpPr>
        <p:sp>
          <p:nvSpPr>
            <p:cNvPr id="175" name="Oval 174"/>
            <p:cNvSpPr/>
            <p:nvPr/>
          </p:nvSpPr>
          <p:spPr>
            <a:xfrm>
              <a:off x="1704883" y="2247974"/>
              <a:ext cx="967027" cy="92097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76" name="Group 175"/>
            <p:cNvGrpSpPr/>
            <p:nvPr/>
          </p:nvGrpSpPr>
          <p:grpSpPr>
            <a:xfrm>
              <a:off x="1927137" y="2491930"/>
              <a:ext cx="522518" cy="433066"/>
              <a:chOff x="1927138" y="1611712"/>
              <a:chExt cx="522518" cy="433066"/>
            </a:xfrm>
          </p:grpSpPr>
          <p:cxnSp>
            <p:nvCxnSpPr>
              <p:cNvPr id="177" name="Straight Connector 176"/>
              <p:cNvCxnSpPr/>
              <p:nvPr/>
            </p:nvCxnSpPr>
            <p:spPr>
              <a:xfrm>
                <a:off x="1927138" y="1684074"/>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sp>
            <p:nvSpPr>
              <p:cNvPr id="178" name="Oval 177"/>
              <p:cNvSpPr/>
              <p:nvPr/>
            </p:nvSpPr>
            <p:spPr>
              <a:xfrm>
                <a:off x="1927138" y="1900053"/>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79" name="Oval 178"/>
              <p:cNvSpPr/>
              <p:nvPr/>
            </p:nvSpPr>
            <p:spPr>
              <a:xfrm>
                <a:off x="1927138" y="181232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0" name="Oval 179"/>
              <p:cNvSpPr/>
              <p:nvPr/>
            </p:nvSpPr>
            <p:spPr>
              <a:xfrm>
                <a:off x="1927138" y="1708918"/>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1" name="Oval 180"/>
              <p:cNvSpPr/>
              <p:nvPr/>
            </p:nvSpPr>
            <p:spPr>
              <a:xfrm>
                <a:off x="1927138" y="1611712"/>
                <a:ext cx="522518" cy="14472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cxnSp>
            <p:nvCxnSpPr>
              <p:cNvPr id="182" name="Straight Connector 181"/>
              <p:cNvCxnSpPr/>
              <p:nvPr/>
            </p:nvCxnSpPr>
            <p:spPr>
              <a:xfrm>
                <a:off x="2449656" y="1708918"/>
                <a:ext cx="0" cy="288341"/>
              </a:xfrm>
              <a:prstGeom prst="line">
                <a:avLst/>
              </a:prstGeom>
              <a:ln>
                <a:headEnd w="lg" len="lg"/>
                <a:tailEnd w="lg" len="lg"/>
              </a:ln>
            </p:spPr>
            <p:style>
              <a:lnRef idx="3">
                <a:schemeClr val="lt1"/>
              </a:lnRef>
              <a:fillRef idx="1">
                <a:schemeClr val="accent5"/>
              </a:fillRef>
              <a:effectRef idx="1">
                <a:schemeClr val="accent5"/>
              </a:effectRef>
              <a:fontRef idx="minor">
                <a:schemeClr val="lt1"/>
              </a:fontRef>
            </p:style>
          </p:cxnSp>
        </p:grpSp>
      </p:grpSp>
      <p:cxnSp>
        <p:nvCxnSpPr>
          <p:cNvPr id="203" name="Straight Connector 202"/>
          <p:cNvCxnSpPr>
            <a:stCxn id="175" idx="2"/>
            <a:endCxn id="54" idx="6"/>
          </p:cNvCxnSpPr>
          <p:nvPr/>
        </p:nvCxnSpPr>
        <p:spPr>
          <a:xfrm flipH="1">
            <a:off x="4951799" y="3311462"/>
            <a:ext cx="2810594" cy="50927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75" idx="2"/>
            <a:endCxn id="64" idx="7"/>
          </p:cNvCxnSpPr>
          <p:nvPr/>
        </p:nvCxnSpPr>
        <p:spPr>
          <a:xfrm flipH="1">
            <a:off x="5471795" y="3311462"/>
            <a:ext cx="2290598" cy="538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75" idx="2"/>
            <a:endCxn id="73" idx="7"/>
          </p:cNvCxnSpPr>
          <p:nvPr/>
        </p:nvCxnSpPr>
        <p:spPr>
          <a:xfrm flipH="1">
            <a:off x="6029779" y="3311462"/>
            <a:ext cx="1732614" cy="657091"/>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175" idx="2"/>
            <a:endCxn id="82" idx="7"/>
          </p:cNvCxnSpPr>
          <p:nvPr/>
        </p:nvCxnSpPr>
        <p:spPr>
          <a:xfrm flipH="1">
            <a:off x="6577040" y="3311462"/>
            <a:ext cx="1185353" cy="52653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75" idx="2"/>
            <a:endCxn id="91" idx="6"/>
          </p:cNvCxnSpPr>
          <p:nvPr/>
        </p:nvCxnSpPr>
        <p:spPr>
          <a:xfrm flipH="1">
            <a:off x="7136183" y="3311462"/>
            <a:ext cx="626210" cy="44325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336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Example</a:t>
            </a:r>
            <a:endParaRPr lang="en-US" dirty="0"/>
          </a:p>
        </p:txBody>
      </p:sp>
      <p:sp>
        <p:nvSpPr>
          <p:cNvPr id="3" name="Content Placeholder 2"/>
          <p:cNvSpPr>
            <a:spLocks noGrp="1"/>
          </p:cNvSpPr>
          <p:nvPr>
            <p:ph idx="1"/>
          </p:nvPr>
        </p:nvSpPr>
        <p:spPr>
          <a:xfrm>
            <a:off x="68093" y="1825625"/>
            <a:ext cx="12986425" cy="4351338"/>
          </a:xfrm>
        </p:spPr>
        <p:txBody>
          <a:bodyPr>
            <a:noAutofit/>
          </a:bodyPr>
          <a:lstStyle/>
          <a:p>
            <a:pPr marL="0" indent="0">
              <a:buNone/>
            </a:pPr>
            <a:r>
              <a:rPr lang="en-US" sz="1000" dirty="0"/>
              <a:t>#</a:t>
            </a:r>
            <a:r>
              <a:rPr lang="en-US" sz="1000" dirty="0" smtClean="0"/>
              <a:t>EXTM3U</a:t>
            </a:r>
          </a:p>
          <a:p>
            <a:pPr marL="0" indent="0">
              <a:buNone/>
            </a:pPr>
            <a:r>
              <a:rPr lang="en-US" sz="1000" dirty="0" smtClean="0"/>
              <a:t>#EXT-X-VERSION:3</a:t>
            </a:r>
          </a:p>
          <a:p>
            <a:pPr marL="0" indent="0">
              <a:buNone/>
            </a:pPr>
            <a:r>
              <a:rPr lang="en-US" sz="1000" dirty="0" smtClean="0"/>
              <a:t>#EXT-X-TARGETDURATION:4</a:t>
            </a:r>
          </a:p>
          <a:p>
            <a:pPr marL="0" indent="0">
              <a:buNone/>
            </a:pPr>
            <a:r>
              <a:rPr lang="en-US" sz="1000" dirty="0" smtClean="0"/>
              <a:t>#EXT-X-MEDIA-SEQUENCE:6719391</a:t>
            </a:r>
          </a:p>
          <a:p>
            <a:pPr marL="0" indent="0">
              <a:buNone/>
            </a:pPr>
            <a:r>
              <a:rPr lang="en-US" sz="1000" dirty="0" smtClean="0"/>
              <a:t>#EXTINF:4.000,</a:t>
            </a:r>
          </a:p>
          <a:p>
            <a:pPr marL="0" indent="0">
              <a:buNone/>
            </a:pPr>
            <a:r>
              <a:rPr lang="en-US" sz="1000" dirty="0" smtClean="0"/>
              <a:t>scte35_3_6719391.ts?m=1492714662</a:t>
            </a:r>
          </a:p>
          <a:p>
            <a:pPr marL="0" indent="0">
              <a:buNone/>
            </a:pPr>
            <a:r>
              <a:rPr lang="en-US" sz="1000" dirty="0" smtClean="0"/>
              <a:t>#EXTINF:3.533,scte35_3_6719392.ts?m=1492714662</a:t>
            </a:r>
          </a:p>
          <a:p>
            <a:pPr marL="0" indent="0">
              <a:buNone/>
            </a:pPr>
            <a:r>
              <a:rPr lang="en-US" sz="1000" dirty="0" smtClean="0"/>
              <a:t>#EXT-OATCLS-SCTE35</a:t>
            </a:r>
            <a:r>
              <a:rPr lang="en-US" sz="1000" dirty="0"/>
              <a:t>:/DAlAAALkmP0AP/</a:t>
            </a:r>
            <a:r>
              <a:rPr lang="en-US" sz="1000" dirty="0" err="1"/>
              <a:t>wFAXwAlXbf</a:t>
            </a:r>
            <a:r>
              <a:rPr lang="en-US" sz="1000" dirty="0"/>
              <a:t>+//4dg/yP4AQItwAAEBAQAAhT3BsQ</a:t>
            </a:r>
            <a:r>
              <a:rPr lang="en-US" sz="1000" dirty="0" smtClean="0"/>
              <a:t>==</a:t>
            </a:r>
          </a:p>
          <a:p>
            <a:pPr marL="0" indent="0">
              <a:buNone/>
            </a:pPr>
            <a:r>
              <a:rPr lang="en-US" sz="1000" dirty="0" smtClean="0"/>
              <a:t>#EXT-X-CUE-OUT:47.000#EXTINF:0.467,scte35_3_6719393.ts?m=1492714662</a:t>
            </a:r>
          </a:p>
          <a:p>
            <a:pPr marL="0" indent="0">
              <a:buNone/>
            </a:pPr>
            <a:r>
              <a:rPr lang="en-US" sz="1000" dirty="0" smtClean="0"/>
              <a:t>#EXT-X-CUE-OUT-CONT:ElapsedTime=0.453,Duration=47.000,SCTE35</a:t>
            </a:r>
            <a:r>
              <a:rPr lang="en-US" sz="1000" dirty="0"/>
              <a:t>=/DAlAAALkmP0AP/</a:t>
            </a:r>
            <a:r>
              <a:rPr lang="en-US" sz="1000" dirty="0" err="1"/>
              <a:t>wFAXwAlXbf</a:t>
            </a:r>
            <a:r>
              <a:rPr lang="en-US" sz="1000" dirty="0"/>
              <a:t>+//4dg/yP4AQItwAAEBAQAAhT3BsQ</a:t>
            </a:r>
            <a:r>
              <a:rPr lang="en-US" sz="1000" dirty="0" smtClean="0"/>
              <a:t>==</a:t>
            </a:r>
          </a:p>
          <a:p>
            <a:pPr marL="0" indent="0">
              <a:buNone/>
            </a:pPr>
            <a:r>
              <a:rPr lang="en-US" sz="1000" dirty="0" smtClean="0"/>
              <a:t>#EXTINF:4.000,scte35_3_6719394.ts?m=1492714662</a:t>
            </a:r>
          </a:p>
          <a:p>
            <a:pPr marL="0" indent="0">
              <a:buNone/>
            </a:pPr>
            <a:r>
              <a:rPr lang="en-US" sz="1000" dirty="0" smtClean="0"/>
              <a:t>#</a:t>
            </a:r>
            <a:r>
              <a:rPr lang="en-US" sz="1000" dirty="0"/>
              <a:t>EXT-X-CUE-OUT-CONT:ElapsedTime=4.453,Duration=47.000,SCTE35=/DAlAAALkmP0AP/</a:t>
            </a:r>
            <a:r>
              <a:rPr lang="en-US" sz="1000" dirty="0" err="1"/>
              <a:t>wFAXwAlXbf</a:t>
            </a:r>
            <a:r>
              <a:rPr lang="en-US" sz="1000" dirty="0"/>
              <a:t>+//4dg/yP4AQItwAAEBAQAAhT3BsQ</a:t>
            </a:r>
            <a:r>
              <a:rPr lang="en-US" sz="1000" dirty="0" smtClean="0"/>
              <a:t>==</a:t>
            </a:r>
          </a:p>
          <a:p>
            <a:pPr marL="0" indent="0">
              <a:buNone/>
            </a:pPr>
            <a:r>
              <a:rPr lang="en-US" sz="1000" dirty="0" smtClean="0"/>
              <a:t>#EXTINF:4.000,scte35_3_6719395.ts?m=1492714662</a:t>
            </a:r>
          </a:p>
          <a:p>
            <a:pPr marL="0" indent="0">
              <a:buNone/>
            </a:pPr>
            <a:r>
              <a:rPr lang="en-US" sz="1000" dirty="0" smtClean="0"/>
              <a:t>#</a:t>
            </a:r>
            <a:r>
              <a:rPr lang="en-US" sz="1000" dirty="0"/>
              <a:t>EXT-X-CUE-OUT-CONT:ElapsedTime=8.453,Duration=47.000,SCTE35=/DAlAAALkmP0AP/</a:t>
            </a:r>
            <a:r>
              <a:rPr lang="en-US" sz="1000" dirty="0" err="1"/>
              <a:t>wFAXwAlXbf</a:t>
            </a:r>
            <a:r>
              <a:rPr lang="en-US" sz="1000" dirty="0"/>
              <a:t>+//4dg/yP4AQItwAAEBAQAAhT3BsQ</a:t>
            </a:r>
            <a:r>
              <a:rPr lang="en-US" sz="1000" dirty="0" smtClean="0"/>
              <a:t>==</a:t>
            </a:r>
          </a:p>
          <a:p>
            <a:pPr marL="0" indent="0">
              <a:buNone/>
            </a:pPr>
            <a:r>
              <a:rPr lang="en-US" sz="1000" dirty="0" smtClean="0"/>
              <a:t>#EXTINF:4.000,scte35_3_6719396.ts?m=1492714662</a:t>
            </a:r>
          </a:p>
          <a:p>
            <a:pPr marL="0" indent="0">
              <a:buNone/>
            </a:pPr>
            <a:r>
              <a:rPr lang="en-US" sz="1000" dirty="0" smtClean="0"/>
              <a:t>#</a:t>
            </a:r>
            <a:r>
              <a:rPr lang="en-US" sz="1000" dirty="0"/>
              <a:t>EXT-X-CUE-OUT-CONT:ElapsedTime=12.453,Duration=47.000,SCTE35=/DAlAAALkmP0AP/</a:t>
            </a:r>
            <a:r>
              <a:rPr lang="en-US" sz="1000" dirty="0" err="1"/>
              <a:t>wFAXwAlXbf</a:t>
            </a:r>
            <a:r>
              <a:rPr lang="en-US" sz="1000" dirty="0"/>
              <a:t>+//4dg/yP4AQItwAAEBAQAAhT3BsQ</a:t>
            </a:r>
            <a:r>
              <a:rPr lang="en-US" sz="1000" dirty="0" smtClean="0"/>
              <a:t>==</a:t>
            </a:r>
          </a:p>
          <a:p>
            <a:pPr marL="0" indent="0">
              <a:buNone/>
            </a:pPr>
            <a:r>
              <a:rPr lang="en-US" sz="1000" dirty="0" smtClean="0"/>
              <a:t>#</a:t>
            </a:r>
            <a:r>
              <a:rPr lang="en-US" sz="1000" dirty="0"/>
              <a:t>EXTINF:4.000,scte35_3_6719397.ts?m=1492714662#EXT-X-CUE-OUT-CONT:ElapsedTime=16.453,Duration=47.000,SCTE35=/DAlAAALkmP0AP/</a:t>
            </a:r>
            <a:r>
              <a:rPr lang="en-US" sz="1000" dirty="0" err="1"/>
              <a:t>wFAXwAlXbf</a:t>
            </a:r>
            <a:r>
              <a:rPr lang="en-US" sz="1000" dirty="0"/>
              <a:t>+//4dg/yP4AQItwAAEBAQAAhT3BsQ==#EXTINF:4.000,scte35_3_6719398.ts?m=1492714662#EXT-X-CUE-OUT-CONT:ElapsedTime=20.453,Duration=47.000,SCTE35=/DAlAAALkmP0AP/</a:t>
            </a:r>
            <a:r>
              <a:rPr lang="en-US" sz="1000" dirty="0" err="1"/>
              <a:t>wFAXwAlXbf</a:t>
            </a:r>
            <a:r>
              <a:rPr lang="en-US" sz="1000" dirty="0"/>
              <a:t>+//4dg/yP4AQItwAAEBAQAAhT3BsQ==#EXTINF:4.000,scte35_3_6719399.ts?m=1492714662#EXT-X-CUE-OUT-CONT:ElapsedTime=24.453,Duration=47.000,SCTE35=/DAlAAALkmP0AP/</a:t>
            </a:r>
            <a:r>
              <a:rPr lang="en-US" sz="1000" dirty="0" err="1"/>
              <a:t>wFAXwAlXbf</a:t>
            </a:r>
            <a:r>
              <a:rPr lang="en-US" sz="1000" dirty="0"/>
              <a:t>+//4dg/yP4AQItwAAEBAQAAhT3BsQ==#EXTINF:4.000,scte35_3_6719400.ts?m=1492714662#EXT-X-CUE-OUT-CONT:ElapsedTime=28.453,Duration=47.000,SCTE35=/DAlAAALkmP0AP/</a:t>
            </a:r>
            <a:r>
              <a:rPr lang="en-US" sz="1000" dirty="0" err="1"/>
              <a:t>wFAXwAlXbf</a:t>
            </a:r>
            <a:r>
              <a:rPr lang="en-US" sz="1000" dirty="0"/>
              <a:t>+//4dg/yP4AQItwAAEBAQAAhT3BsQ==#EXTINF:4.000,scte35_3_6719401.ts?m=1492714662#EXT-X-CUE-OUT-CONT:ElapsedTime=32.453,Duration=47.000,SCTE35=/DAlAAALkmP0AP/</a:t>
            </a:r>
            <a:r>
              <a:rPr lang="en-US" sz="1000" dirty="0" err="1"/>
              <a:t>wFAXwAlXbf</a:t>
            </a:r>
            <a:r>
              <a:rPr lang="en-US" sz="1000" dirty="0"/>
              <a:t>+//4dg/yP4AQItwAAEBAQAAhT3BsQ==#EXTINF:4.000,scte35_3_6719402.ts?m=1492714662#EXT-X-CUE-OUT-CONT:ElapsedTime=36.453,Duration=47.000,SCTE35=/DAlAAALkmP0AP/</a:t>
            </a:r>
            <a:r>
              <a:rPr lang="en-US" sz="1000" dirty="0" err="1"/>
              <a:t>wFAXwAlXbf</a:t>
            </a:r>
            <a:r>
              <a:rPr lang="en-US" sz="1000" dirty="0"/>
              <a:t>+//4dg/yP4AQItwAAEBAQAAhT3BsQ==#EXTINF:4.000,scte35_3_6719403.ts?m=1492714662#EXT-X-CUE-OUT-CONT:ElapsedTime=40.453,Duration=47.000,SCTE35=/DAlAAALkmP0AP/</a:t>
            </a:r>
            <a:r>
              <a:rPr lang="en-US" sz="1000" dirty="0" err="1"/>
              <a:t>wFAXwAlXbf</a:t>
            </a:r>
            <a:r>
              <a:rPr lang="en-US" sz="1000" dirty="0"/>
              <a:t>+//4dg/yP4AQItwAAEBAQAAhT3BsQ==#EXTINF:4.000,scte35_3_6719404.ts?m=1492714662#EXT-X-CUE-OUT-CONT:ElapsedTime=44.453,Duration=47.000,SCTE35=/DAlAAALkmP0AP/</a:t>
            </a:r>
            <a:r>
              <a:rPr lang="en-US" sz="1000" dirty="0" err="1"/>
              <a:t>wFAXwAlXbf</a:t>
            </a:r>
            <a:r>
              <a:rPr lang="en-US" sz="1000" dirty="0"/>
              <a:t>+//4dg/yP4AQItwAAEBAQAAhT3BsQ==#EXTINF:2.533,scte35_3_6719405.ts?m=1492714662#EXT-X-CUE-IN#EXTINF:1.467,scte35_3_6719406.ts?m=1492714662 Document </a:t>
            </a:r>
            <a:r>
              <a:rPr lang="en-US" sz="1000" dirty="0" smtClean="0"/>
              <a:t>Conventions</a:t>
            </a:r>
          </a:p>
          <a:p>
            <a:pPr marL="0" indent="0">
              <a:buNone/>
            </a:pPr>
            <a:endParaRPr lang="en-US" sz="1000" dirty="0"/>
          </a:p>
        </p:txBody>
      </p:sp>
    </p:spTree>
    <p:extLst>
      <p:ext uri="{BB962C8B-B14F-4D97-AF65-F5344CB8AC3E}">
        <p14:creationId xmlns:p14="http://schemas.microsoft.com/office/powerpoint/2010/main" val="3745101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074521" y="2722810"/>
            <a:ext cx="1551213"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Analytics</a:t>
            </a:r>
            <a:endParaRPr lang="en-US" dirty="0"/>
          </a:p>
        </p:txBody>
      </p:sp>
      <p:sp>
        <p:nvSpPr>
          <p:cNvPr id="6" name="Rounded Rectangle 5"/>
          <p:cNvSpPr/>
          <p:nvPr/>
        </p:nvSpPr>
        <p:spPr>
          <a:xfrm>
            <a:off x="498073" y="1191590"/>
            <a:ext cx="1551214" cy="101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smtClean="0"/>
          </a:p>
          <a:p>
            <a:pPr algn="ctr"/>
            <a:r>
              <a:rPr lang="en-US" dirty="0" smtClean="0"/>
              <a:t>Ingest</a:t>
            </a:r>
          </a:p>
          <a:p>
            <a:pPr marL="171450" indent="-171450">
              <a:buFont typeface="Arial" panose="020B0604020202020204" pitchFamily="34" charset="0"/>
              <a:buChar char="•"/>
            </a:pPr>
            <a:r>
              <a:rPr lang="en-US" sz="1200" dirty="0" smtClean="0"/>
              <a:t>Live Stream from Network</a:t>
            </a:r>
          </a:p>
          <a:p>
            <a:pPr algn="ctr"/>
            <a:endParaRPr lang="en-US" dirty="0"/>
          </a:p>
        </p:txBody>
      </p:sp>
      <p:sp>
        <p:nvSpPr>
          <p:cNvPr id="7" name="Rounded Rectangle 6"/>
          <p:cNvSpPr/>
          <p:nvPr/>
        </p:nvSpPr>
        <p:spPr>
          <a:xfrm>
            <a:off x="2548559" y="1210739"/>
            <a:ext cx="155121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Decode</a:t>
            </a:r>
          </a:p>
          <a:p>
            <a:pPr marL="171450" indent="-171450">
              <a:buFont typeface="Arial" panose="020B0604020202020204" pitchFamily="34" charset="0"/>
              <a:buChar char="•"/>
            </a:pPr>
            <a:r>
              <a:rPr lang="en-US" sz="1200" dirty="0" smtClean="0"/>
              <a:t>Different formats</a:t>
            </a:r>
            <a:endParaRPr lang="en-US" sz="1200" dirty="0"/>
          </a:p>
        </p:txBody>
      </p:sp>
      <p:sp>
        <p:nvSpPr>
          <p:cNvPr id="10" name="Rounded Rectangle 9"/>
          <p:cNvSpPr/>
          <p:nvPr/>
        </p:nvSpPr>
        <p:spPr>
          <a:xfrm>
            <a:off x="6625884" y="1182493"/>
            <a:ext cx="1810123" cy="10107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a:t>
            </a:r>
          </a:p>
          <a:p>
            <a:pPr marL="171450" indent="-171450">
              <a:buFont typeface="Arial" panose="020B0604020202020204" pitchFamily="34" charset="0"/>
              <a:buChar char="•"/>
            </a:pPr>
            <a:r>
              <a:rPr lang="fr-FR" sz="1000" dirty="0"/>
              <a:t>Multiple encodes for multiple formats</a:t>
            </a:r>
          </a:p>
          <a:p>
            <a:pPr marL="171450" indent="-171450">
              <a:buFont typeface="Arial" panose="020B0604020202020204" pitchFamily="34" charset="0"/>
              <a:buChar char="•"/>
            </a:pPr>
            <a:r>
              <a:rPr lang="en-US" sz="1000" dirty="0"/>
              <a:t>Multiple channels</a:t>
            </a:r>
          </a:p>
          <a:p>
            <a:pPr marL="171450" indent="-171450">
              <a:buFont typeface="Arial" panose="020B0604020202020204" pitchFamily="34" charset="0"/>
              <a:buChar char="•"/>
            </a:pPr>
            <a:r>
              <a:rPr lang="en-US" sz="1000" dirty="0"/>
              <a:t>Append Metadata as </a:t>
            </a:r>
            <a:r>
              <a:rPr lang="en-US" sz="1000" dirty="0" smtClean="0"/>
              <a:t>SEI / Separate Manifest</a:t>
            </a:r>
            <a:endParaRPr lang="en-US" sz="1000" dirty="0"/>
          </a:p>
        </p:txBody>
      </p:sp>
      <p:sp>
        <p:nvSpPr>
          <p:cNvPr id="14" name="Rounded Rectangle 13"/>
          <p:cNvSpPr/>
          <p:nvPr/>
        </p:nvSpPr>
        <p:spPr>
          <a:xfrm>
            <a:off x="9276099" y="1185474"/>
            <a:ext cx="2204838" cy="101072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Manifest file update for HLS/DASH. Content cached on CDNs</a:t>
            </a:r>
            <a:endParaRPr lang="en-US" dirty="0"/>
          </a:p>
        </p:txBody>
      </p:sp>
      <p:sp>
        <p:nvSpPr>
          <p:cNvPr id="25" name="Rounded Rectangle 24"/>
          <p:cNvSpPr/>
          <p:nvPr/>
        </p:nvSpPr>
        <p:spPr>
          <a:xfrm>
            <a:off x="9276099" y="2722810"/>
            <a:ext cx="1578429" cy="101073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Ad / Synthesis</a:t>
            </a:r>
          </a:p>
        </p:txBody>
      </p:sp>
      <p:sp>
        <p:nvSpPr>
          <p:cNvPr id="30" name="Title 1"/>
          <p:cNvSpPr txBox="1">
            <a:spLocks/>
          </p:cNvSpPr>
          <p:nvPr/>
        </p:nvSpPr>
        <p:spPr>
          <a:xfrm>
            <a:off x="370936" y="285115"/>
            <a:ext cx="109828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1C0"/>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Centralized Ad Insertion – VOD – Offline </a:t>
            </a:r>
            <a:endParaRPr lang="en-US" dirty="0"/>
          </a:p>
        </p:txBody>
      </p:sp>
      <p:sp>
        <p:nvSpPr>
          <p:cNvPr id="34" name="Rounded Rectangle 33"/>
          <p:cNvSpPr/>
          <p:nvPr/>
        </p:nvSpPr>
        <p:spPr>
          <a:xfrm>
            <a:off x="2548560" y="2722810"/>
            <a:ext cx="1551213"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 scaling</a:t>
            </a:r>
            <a:endParaRPr lang="en-US" dirty="0"/>
          </a:p>
        </p:txBody>
      </p:sp>
      <p:sp>
        <p:nvSpPr>
          <p:cNvPr id="36" name="Rounded Rectangle 35"/>
          <p:cNvSpPr/>
          <p:nvPr/>
        </p:nvSpPr>
        <p:spPr>
          <a:xfrm>
            <a:off x="4658010" y="1182493"/>
            <a:ext cx="1204358"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Scaling/</a:t>
            </a:r>
            <a:r>
              <a:rPr lang="en-US" dirty="0" err="1"/>
              <a:t>Deinterlacing</a:t>
            </a:r>
            <a:endParaRPr lang="en-US" dirty="0"/>
          </a:p>
        </p:txBody>
      </p:sp>
      <p:sp>
        <p:nvSpPr>
          <p:cNvPr id="3" name="TextBox 2"/>
          <p:cNvSpPr txBox="1"/>
          <p:nvPr/>
        </p:nvSpPr>
        <p:spPr>
          <a:xfrm>
            <a:off x="11259964" y="3074286"/>
            <a:ext cx="891526" cy="307777"/>
          </a:xfrm>
          <a:prstGeom prst="rect">
            <a:avLst/>
          </a:prstGeom>
          <a:noFill/>
          <a:ln>
            <a:solidFill>
              <a:schemeClr val="tx1"/>
            </a:solidFill>
            <a:prstDash val="dash"/>
          </a:ln>
        </p:spPr>
        <p:txBody>
          <a:bodyPr wrap="none" rtlCol="0">
            <a:spAutoFit/>
          </a:bodyPr>
          <a:lstStyle/>
          <a:p>
            <a:r>
              <a:rPr lang="en-US" sz="1400" dirty="0" smtClean="0"/>
              <a:t>Ad Server</a:t>
            </a:r>
            <a:endParaRPr lang="en-US" sz="1400" dirty="0"/>
          </a:p>
        </p:txBody>
      </p:sp>
      <p:cxnSp>
        <p:nvCxnSpPr>
          <p:cNvPr id="16" name="Straight Arrow Connector 15"/>
          <p:cNvCxnSpPr>
            <a:stCxn id="34" idx="3"/>
            <a:endCxn id="15" idx="1"/>
          </p:cNvCxnSpPr>
          <p:nvPr/>
        </p:nvCxnSpPr>
        <p:spPr>
          <a:xfrm>
            <a:off x="4099773" y="3228177"/>
            <a:ext cx="1974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36" idx="1"/>
          </p:cNvCxnSpPr>
          <p:nvPr/>
        </p:nvCxnSpPr>
        <p:spPr>
          <a:xfrm flipV="1">
            <a:off x="4099773" y="1687860"/>
            <a:ext cx="558237" cy="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7" idx="1"/>
          </p:cNvCxnSpPr>
          <p:nvPr/>
        </p:nvCxnSpPr>
        <p:spPr>
          <a:xfrm>
            <a:off x="2049287" y="1696954"/>
            <a:ext cx="49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34" idx="0"/>
          </p:cNvCxnSpPr>
          <p:nvPr/>
        </p:nvCxnSpPr>
        <p:spPr>
          <a:xfrm>
            <a:off x="3324166" y="2183169"/>
            <a:ext cx="1" cy="539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6" idx="1"/>
          </p:cNvCxnSpPr>
          <p:nvPr/>
        </p:nvCxnSpPr>
        <p:spPr>
          <a:xfrm flipV="1">
            <a:off x="-25743" y="1696954"/>
            <a:ext cx="523816" cy="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10" idx="1"/>
          </p:cNvCxnSpPr>
          <p:nvPr/>
        </p:nvCxnSpPr>
        <p:spPr>
          <a:xfrm flipV="1">
            <a:off x="5862368" y="1687858"/>
            <a:ext cx="76351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flipV="1">
            <a:off x="7625734" y="3228176"/>
            <a:ext cx="16503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0"/>
            <a:endCxn id="14" idx="2"/>
          </p:cNvCxnSpPr>
          <p:nvPr/>
        </p:nvCxnSpPr>
        <p:spPr>
          <a:xfrm flipV="1">
            <a:off x="10065314" y="2196203"/>
            <a:ext cx="313204" cy="52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 idx="1"/>
            <a:endCxn id="25" idx="3"/>
          </p:cNvCxnSpPr>
          <p:nvPr/>
        </p:nvCxnSpPr>
        <p:spPr>
          <a:xfrm flipH="1">
            <a:off x="10854528" y="3228175"/>
            <a:ext cx="405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3"/>
            <a:endCxn id="14" idx="1"/>
          </p:cNvCxnSpPr>
          <p:nvPr/>
        </p:nvCxnSpPr>
        <p:spPr>
          <a:xfrm>
            <a:off x="8436007" y="168785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450916" y="14401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443461" y="19354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0854528" y="168785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0869437" y="14401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0861982" y="19354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9708776" y="71718"/>
            <a:ext cx="2338442" cy="60063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Transcode + Analytics</a:t>
            </a:r>
            <a:endParaRPr lang="en-US" dirty="0">
              <a:solidFill>
                <a:srgbClr val="FF0000"/>
              </a:solidFill>
            </a:endParaRPr>
          </a:p>
        </p:txBody>
      </p:sp>
      <p:sp>
        <p:nvSpPr>
          <p:cNvPr id="41" name="TextBox 40"/>
          <p:cNvSpPr txBox="1"/>
          <p:nvPr/>
        </p:nvSpPr>
        <p:spPr>
          <a:xfrm>
            <a:off x="9310784" y="4468698"/>
            <a:ext cx="1509058" cy="523220"/>
          </a:xfrm>
          <a:prstGeom prst="rect">
            <a:avLst/>
          </a:prstGeom>
          <a:noFill/>
          <a:ln>
            <a:solidFill>
              <a:schemeClr val="tx1"/>
            </a:solidFill>
            <a:prstDash val="dash"/>
          </a:ln>
        </p:spPr>
        <p:txBody>
          <a:bodyPr wrap="square" rtlCol="0">
            <a:spAutoFit/>
          </a:bodyPr>
          <a:lstStyle/>
          <a:p>
            <a:pPr algn="ctr"/>
            <a:r>
              <a:rPr lang="en-US" sz="1400" dirty="0" smtClean="0"/>
              <a:t>Ad Decision Server</a:t>
            </a:r>
            <a:endParaRPr lang="en-US" sz="1400" dirty="0"/>
          </a:p>
        </p:txBody>
      </p:sp>
      <p:cxnSp>
        <p:nvCxnSpPr>
          <p:cNvPr id="42" name="Straight Arrow Connector 41"/>
          <p:cNvCxnSpPr/>
          <p:nvPr/>
        </p:nvCxnSpPr>
        <p:spPr>
          <a:xfrm flipV="1">
            <a:off x="10469759" y="3733541"/>
            <a:ext cx="1"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647230" y="3733541"/>
            <a:ext cx="0"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24156" y="2968883"/>
            <a:ext cx="1207382" cy="307777"/>
          </a:xfrm>
          <a:prstGeom prst="rect">
            <a:avLst/>
          </a:prstGeom>
          <a:noFill/>
        </p:spPr>
        <p:txBody>
          <a:bodyPr wrap="none" rtlCol="0">
            <a:spAutoFit/>
          </a:bodyPr>
          <a:lstStyle/>
          <a:p>
            <a:r>
              <a:rPr lang="en-US" sz="1400" dirty="0" smtClean="0"/>
              <a:t>Video + Audio</a:t>
            </a:r>
            <a:endParaRPr lang="en-US" sz="1400" dirty="0"/>
          </a:p>
        </p:txBody>
      </p:sp>
      <p:cxnSp>
        <p:nvCxnSpPr>
          <p:cNvPr id="51" name="Straight Arrow Connector 50"/>
          <p:cNvCxnSpPr>
            <a:stCxn id="57" idx="1"/>
          </p:cNvCxnSpPr>
          <p:nvPr/>
        </p:nvCxnSpPr>
        <p:spPr>
          <a:xfrm flipV="1">
            <a:off x="8149190" y="3228176"/>
            <a:ext cx="1126909" cy="10932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7743238" y="4321475"/>
            <a:ext cx="818532" cy="859885"/>
            <a:chOff x="7743238" y="4321475"/>
            <a:chExt cx="818532" cy="859885"/>
          </a:xfrm>
          <a:solidFill>
            <a:schemeClr val="accent1"/>
          </a:solidFill>
        </p:grpSpPr>
        <p:sp>
          <p:nvSpPr>
            <p:cNvPr id="54" name="Flowchart: Magnetic Disk 53"/>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p:cNvCxnSpPr>
            <a:endCxn id="57" idx="1"/>
          </p:cNvCxnSpPr>
          <p:nvPr/>
        </p:nvCxnSpPr>
        <p:spPr>
          <a:xfrm>
            <a:off x="7625734" y="3228177"/>
            <a:ext cx="523456" cy="109329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15737" y="5192958"/>
            <a:ext cx="897425" cy="738664"/>
          </a:xfrm>
          <a:prstGeom prst="rect">
            <a:avLst/>
          </a:prstGeom>
          <a:noFill/>
        </p:spPr>
        <p:txBody>
          <a:bodyPr wrap="none" rtlCol="0">
            <a:spAutoFit/>
          </a:bodyPr>
          <a:lstStyle/>
          <a:p>
            <a:r>
              <a:rPr lang="en-US" sz="1400" dirty="0" smtClean="0"/>
              <a:t>Metadata</a:t>
            </a:r>
          </a:p>
          <a:p>
            <a:r>
              <a:rPr lang="en-US" sz="1400" dirty="0" smtClean="0"/>
              <a:t>Database</a:t>
            </a:r>
          </a:p>
          <a:p>
            <a:r>
              <a:rPr lang="en-US" sz="1400" dirty="0" smtClean="0"/>
              <a:t>(HDFS)</a:t>
            </a:r>
            <a:endParaRPr lang="en-US" sz="1400" dirty="0"/>
          </a:p>
        </p:txBody>
      </p:sp>
      <p:sp>
        <p:nvSpPr>
          <p:cNvPr id="60" name="Rectangular Callout 59"/>
          <p:cNvSpPr/>
          <p:nvPr/>
        </p:nvSpPr>
        <p:spPr>
          <a:xfrm>
            <a:off x="4010448" y="3915913"/>
            <a:ext cx="3278038" cy="2666042"/>
          </a:xfrm>
          <a:prstGeom prst="wedgeRectCallout">
            <a:avLst>
              <a:gd name="adj1" fmla="val 38946"/>
              <a:gd name="adj2" fmla="val -6206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25159" y="4025586"/>
            <a:ext cx="2050520" cy="8969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endParaRPr lang="en-US" sz="1400" dirty="0" smtClean="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Image </a:t>
            </a:r>
            <a:r>
              <a:rPr lang="en-US" sz="1400" dirty="0" smtClean="0"/>
              <a:t>classification</a:t>
            </a:r>
          </a:p>
          <a:p>
            <a:pPr marL="171450" indent="-171450">
              <a:buFont typeface="Arial" panose="020B0604020202020204" pitchFamily="34" charset="0"/>
              <a:buChar char="•"/>
            </a:pPr>
            <a:r>
              <a:rPr lang="en-US" sz="1400" dirty="0"/>
              <a:t>Logo/Object </a:t>
            </a:r>
            <a:r>
              <a:rPr lang="en-US" sz="1400" dirty="0" smtClean="0"/>
              <a:t>detection &amp; classification</a:t>
            </a:r>
            <a:endParaRPr lang="en-US" sz="1400" dirty="0"/>
          </a:p>
          <a:p>
            <a:pPr marL="171450" indent="-171450">
              <a:buFont typeface="Arial" panose="020B0604020202020204" pitchFamily="34" charset="0"/>
              <a:buChar char="•"/>
            </a:pPr>
            <a:r>
              <a:rPr lang="en-US" sz="1400" dirty="0"/>
              <a:t>Tracking (Object/Logo</a:t>
            </a:r>
            <a:r>
              <a:rPr lang="en-US" sz="1400" dirty="0" smtClean="0"/>
              <a:t>)</a:t>
            </a:r>
            <a:endParaRPr lang="en-US" sz="1400" dirty="0"/>
          </a:p>
          <a:p>
            <a:endParaRPr lang="en-US" sz="1400" dirty="0"/>
          </a:p>
          <a:p>
            <a:r>
              <a:rPr lang="en-US" sz="1400" dirty="0" smtClean="0"/>
              <a:t> </a:t>
            </a:r>
            <a:endParaRPr lang="en-US" sz="1400" dirty="0"/>
          </a:p>
        </p:txBody>
      </p:sp>
      <p:sp>
        <p:nvSpPr>
          <p:cNvPr id="62" name="Rectangle 61"/>
          <p:cNvSpPr/>
          <p:nvPr/>
        </p:nvSpPr>
        <p:spPr>
          <a:xfrm>
            <a:off x="4372775" y="4991918"/>
            <a:ext cx="2294597" cy="7098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r>
              <a:rPr lang="en-US" sz="1400" dirty="0"/>
              <a:t>Sentiment Classification</a:t>
            </a:r>
          </a:p>
          <a:p>
            <a:pPr marL="171450" indent="-171450">
              <a:buFont typeface="Arial" panose="020B0604020202020204" pitchFamily="34" charset="0"/>
              <a:buChar char="•"/>
            </a:pPr>
            <a:r>
              <a:rPr lang="en-US" sz="1400" dirty="0" smtClean="0">
                <a:solidFill>
                  <a:schemeClr val="tx1"/>
                </a:solidFill>
              </a:rPr>
              <a:t>Speech </a:t>
            </a:r>
            <a:r>
              <a:rPr lang="en-US" sz="1400" dirty="0">
                <a:solidFill>
                  <a:schemeClr val="tx1"/>
                </a:solidFill>
              </a:rPr>
              <a:t>Recognition</a:t>
            </a:r>
          </a:p>
          <a:p>
            <a:pPr marL="171450" indent="-171450">
              <a:buFont typeface="Arial" panose="020B0604020202020204" pitchFamily="34" charset="0"/>
              <a:buChar char="•"/>
            </a:pPr>
            <a:r>
              <a:rPr lang="en-US" sz="1400" dirty="0" smtClean="0"/>
              <a:t>Face/Person recognition</a:t>
            </a:r>
            <a:endParaRPr lang="en-US" sz="1400" dirty="0"/>
          </a:p>
        </p:txBody>
      </p:sp>
      <p:sp>
        <p:nvSpPr>
          <p:cNvPr id="64" name="Rectangle 63"/>
          <p:cNvSpPr/>
          <p:nvPr/>
        </p:nvSpPr>
        <p:spPr>
          <a:xfrm>
            <a:off x="4555263" y="5771189"/>
            <a:ext cx="2641521" cy="7503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r>
              <a:rPr lang="en-US" sz="1400" dirty="0" smtClean="0"/>
              <a:t>Action recognition</a:t>
            </a:r>
          </a:p>
          <a:p>
            <a:pPr marL="171450" indent="-171450">
              <a:buFont typeface="Arial" panose="020B0604020202020204" pitchFamily="34" charset="0"/>
              <a:buChar char="•"/>
            </a:pPr>
            <a:r>
              <a:rPr lang="en-US" sz="1400" dirty="0"/>
              <a:t>Scene transition </a:t>
            </a:r>
            <a:r>
              <a:rPr lang="en-US" sz="1400" dirty="0" smtClean="0"/>
              <a:t>analysis</a:t>
            </a:r>
          </a:p>
          <a:p>
            <a:pPr marL="171450" indent="-171450">
              <a:buFont typeface="Arial" panose="020B0604020202020204" pitchFamily="34" charset="0"/>
              <a:buChar char="•"/>
            </a:pPr>
            <a:r>
              <a:rPr lang="en-US" sz="1400" dirty="0" smtClean="0"/>
              <a:t>Detect Black Frames</a:t>
            </a:r>
            <a:endParaRPr lang="en-US" sz="1400" dirty="0"/>
          </a:p>
        </p:txBody>
      </p:sp>
      <p:sp>
        <p:nvSpPr>
          <p:cNvPr id="65" name="TextBox 64"/>
          <p:cNvSpPr txBox="1"/>
          <p:nvPr/>
        </p:nvSpPr>
        <p:spPr>
          <a:xfrm rot="16200000">
            <a:off x="9258895" y="3855732"/>
            <a:ext cx="776175" cy="430887"/>
          </a:xfrm>
          <a:prstGeom prst="rect">
            <a:avLst/>
          </a:prstGeom>
          <a:noFill/>
        </p:spPr>
        <p:txBody>
          <a:bodyPr wrap="none" rtlCol="0">
            <a:spAutoFit/>
          </a:bodyPr>
          <a:lstStyle/>
          <a:p>
            <a:pPr algn="ctr"/>
            <a:r>
              <a:rPr lang="en-US" sz="1100" dirty="0" smtClean="0"/>
              <a:t>Metadata </a:t>
            </a:r>
          </a:p>
          <a:p>
            <a:pPr algn="ctr"/>
            <a:r>
              <a:rPr lang="en-US" sz="1100" dirty="0" smtClean="0"/>
              <a:t>URL</a:t>
            </a:r>
            <a:endParaRPr lang="en-US" sz="1100" dirty="0"/>
          </a:p>
        </p:txBody>
      </p:sp>
      <p:cxnSp>
        <p:nvCxnSpPr>
          <p:cNvPr id="44" name="Straight Arrow Connector 43"/>
          <p:cNvCxnSpPr/>
          <p:nvPr/>
        </p:nvCxnSpPr>
        <p:spPr>
          <a:xfrm flipH="1">
            <a:off x="8585885" y="4771620"/>
            <a:ext cx="697621" cy="6090"/>
          </a:xfrm>
          <a:prstGeom prst="straightConnector1">
            <a:avLst/>
          </a:prstGeom>
          <a:ln>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10106156" y="3915620"/>
            <a:ext cx="732893" cy="430887"/>
          </a:xfrm>
          <a:prstGeom prst="rect">
            <a:avLst/>
          </a:prstGeom>
          <a:noFill/>
        </p:spPr>
        <p:txBody>
          <a:bodyPr wrap="none" rtlCol="0">
            <a:spAutoFit/>
          </a:bodyPr>
          <a:lstStyle/>
          <a:p>
            <a:pPr algn="ctr"/>
            <a:r>
              <a:rPr lang="en-US" sz="1100" dirty="0" smtClean="0"/>
              <a:t>VAST </a:t>
            </a:r>
          </a:p>
          <a:p>
            <a:pPr algn="ctr"/>
            <a:r>
              <a:rPr lang="en-US" sz="1100" dirty="0" smtClean="0"/>
              <a:t>Response</a:t>
            </a:r>
            <a:endParaRPr lang="en-US" sz="1100" dirty="0"/>
          </a:p>
        </p:txBody>
      </p:sp>
    </p:spTree>
    <p:extLst>
      <p:ext uri="{BB962C8B-B14F-4D97-AF65-F5344CB8AC3E}">
        <p14:creationId xmlns:p14="http://schemas.microsoft.com/office/powerpoint/2010/main" val="3271706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114454" y="3305527"/>
            <a:ext cx="1551213" cy="631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Analytics</a:t>
            </a:r>
            <a:endParaRPr lang="en-US" dirty="0"/>
          </a:p>
        </p:txBody>
      </p:sp>
      <p:sp>
        <p:nvSpPr>
          <p:cNvPr id="6" name="Rounded Rectangle 5"/>
          <p:cNvSpPr/>
          <p:nvPr/>
        </p:nvSpPr>
        <p:spPr>
          <a:xfrm>
            <a:off x="251937" y="1311564"/>
            <a:ext cx="1208894"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Ingest</a:t>
            </a:r>
          </a:p>
          <a:p>
            <a:pPr algn="ctr"/>
            <a:r>
              <a:rPr lang="en-US" sz="1200" dirty="0" smtClean="0"/>
              <a:t>VOD Stream</a:t>
            </a:r>
            <a:endParaRPr lang="en-US" dirty="0"/>
          </a:p>
        </p:txBody>
      </p:sp>
      <p:sp>
        <p:nvSpPr>
          <p:cNvPr id="7" name="Rounded Rectangle 6"/>
          <p:cNvSpPr/>
          <p:nvPr/>
        </p:nvSpPr>
        <p:spPr>
          <a:xfrm>
            <a:off x="2114454" y="1210739"/>
            <a:ext cx="155121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Decode</a:t>
            </a:r>
          </a:p>
          <a:p>
            <a:pPr marL="171450" indent="-171450">
              <a:buFont typeface="Arial" panose="020B0604020202020204" pitchFamily="34" charset="0"/>
              <a:buChar char="•"/>
            </a:pPr>
            <a:r>
              <a:rPr lang="en-US" sz="1200" dirty="0" smtClean="0"/>
              <a:t>Different formats</a:t>
            </a:r>
            <a:endParaRPr lang="en-US" sz="1200" dirty="0"/>
          </a:p>
        </p:txBody>
      </p:sp>
      <p:sp>
        <p:nvSpPr>
          <p:cNvPr id="10" name="Rounded Rectangle 9"/>
          <p:cNvSpPr/>
          <p:nvPr/>
        </p:nvSpPr>
        <p:spPr>
          <a:xfrm>
            <a:off x="6191779" y="1182493"/>
            <a:ext cx="1810123" cy="10107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a:t>
            </a:r>
          </a:p>
          <a:p>
            <a:pPr marL="171450" indent="-171450">
              <a:buFont typeface="Arial" panose="020B0604020202020204" pitchFamily="34" charset="0"/>
              <a:buChar char="•"/>
            </a:pPr>
            <a:r>
              <a:rPr lang="fr-FR" sz="1000" dirty="0"/>
              <a:t>Multiple encodes for multiple formats</a:t>
            </a:r>
          </a:p>
          <a:p>
            <a:pPr marL="171450" indent="-171450">
              <a:buFont typeface="Arial" panose="020B0604020202020204" pitchFamily="34" charset="0"/>
              <a:buChar char="•"/>
            </a:pPr>
            <a:r>
              <a:rPr lang="en-US" sz="1000" dirty="0" smtClean="0"/>
              <a:t>ABR stacks</a:t>
            </a:r>
            <a:endParaRPr lang="en-US" sz="1000" dirty="0"/>
          </a:p>
        </p:txBody>
      </p:sp>
      <p:sp>
        <p:nvSpPr>
          <p:cNvPr id="14" name="Rounded Rectangle 13"/>
          <p:cNvSpPr/>
          <p:nvPr/>
        </p:nvSpPr>
        <p:spPr>
          <a:xfrm>
            <a:off x="8841994" y="1185474"/>
            <a:ext cx="2204838" cy="101072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Manifest file update for HLS/DASH. Content cached on CDNs</a:t>
            </a:r>
            <a:endParaRPr lang="en-US" dirty="0"/>
          </a:p>
        </p:txBody>
      </p:sp>
      <p:sp>
        <p:nvSpPr>
          <p:cNvPr id="30" name="Title 1"/>
          <p:cNvSpPr txBox="1">
            <a:spLocks/>
          </p:cNvSpPr>
          <p:nvPr/>
        </p:nvSpPr>
        <p:spPr>
          <a:xfrm>
            <a:off x="25267" y="71416"/>
            <a:ext cx="109828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1C0"/>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Content based Ad Insertion for VOD</a:t>
            </a:r>
            <a:endParaRPr lang="en-US" dirty="0"/>
          </a:p>
        </p:txBody>
      </p:sp>
      <p:sp>
        <p:nvSpPr>
          <p:cNvPr id="34" name="Rounded Rectangle 33"/>
          <p:cNvSpPr/>
          <p:nvPr/>
        </p:nvSpPr>
        <p:spPr>
          <a:xfrm>
            <a:off x="2114453" y="2322732"/>
            <a:ext cx="1551213" cy="709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Pre-processing / scaling</a:t>
            </a:r>
            <a:endParaRPr lang="en-US" sz="1600" dirty="0"/>
          </a:p>
        </p:txBody>
      </p:sp>
      <p:sp>
        <p:nvSpPr>
          <p:cNvPr id="36" name="Rounded Rectangle 35"/>
          <p:cNvSpPr/>
          <p:nvPr/>
        </p:nvSpPr>
        <p:spPr>
          <a:xfrm>
            <a:off x="4223905" y="1182493"/>
            <a:ext cx="1204358"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Scaling/ De-interlacing</a:t>
            </a:r>
            <a:endParaRPr lang="en-US" sz="1200" dirty="0"/>
          </a:p>
        </p:txBody>
      </p:sp>
      <p:sp>
        <p:nvSpPr>
          <p:cNvPr id="3" name="TextBox 2"/>
          <p:cNvSpPr txBox="1"/>
          <p:nvPr/>
        </p:nvSpPr>
        <p:spPr>
          <a:xfrm>
            <a:off x="4272116" y="4618363"/>
            <a:ext cx="891526" cy="307777"/>
          </a:xfrm>
          <a:prstGeom prst="rect">
            <a:avLst/>
          </a:prstGeom>
          <a:noFill/>
          <a:ln>
            <a:solidFill>
              <a:schemeClr val="tx1"/>
            </a:solidFill>
            <a:prstDash val="dash"/>
          </a:ln>
        </p:spPr>
        <p:txBody>
          <a:bodyPr wrap="none" rtlCol="0">
            <a:spAutoFit/>
          </a:bodyPr>
          <a:lstStyle/>
          <a:p>
            <a:r>
              <a:rPr lang="en-US" sz="1400" dirty="0" smtClean="0"/>
              <a:t>Ad Server</a:t>
            </a:r>
            <a:endParaRPr lang="en-US" sz="1400" dirty="0"/>
          </a:p>
        </p:txBody>
      </p:sp>
      <p:cxnSp>
        <p:nvCxnSpPr>
          <p:cNvPr id="16" name="Straight Arrow Connector 15"/>
          <p:cNvCxnSpPr>
            <a:stCxn id="34" idx="2"/>
            <a:endCxn id="15" idx="0"/>
          </p:cNvCxnSpPr>
          <p:nvPr/>
        </p:nvCxnSpPr>
        <p:spPr>
          <a:xfrm>
            <a:off x="2890060" y="3032641"/>
            <a:ext cx="1" cy="27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36" idx="1"/>
          </p:cNvCxnSpPr>
          <p:nvPr/>
        </p:nvCxnSpPr>
        <p:spPr>
          <a:xfrm flipV="1">
            <a:off x="3665668" y="1687860"/>
            <a:ext cx="558237" cy="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7" idx="1"/>
          </p:cNvCxnSpPr>
          <p:nvPr/>
        </p:nvCxnSpPr>
        <p:spPr>
          <a:xfrm flipV="1">
            <a:off x="1460831" y="1696954"/>
            <a:ext cx="653623" cy="2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34" idx="0"/>
          </p:cNvCxnSpPr>
          <p:nvPr/>
        </p:nvCxnSpPr>
        <p:spPr>
          <a:xfrm flipH="1">
            <a:off x="2890060" y="2183169"/>
            <a:ext cx="1" cy="13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10" idx="1"/>
          </p:cNvCxnSpPr>
          <p:nvPr/>
        </p:nvCxnSpPr>
        <p:spPr>
          <a:xfrm flipV="1">
            <a:off x="5428263" y="1687858"/>
            <a:ext cx="76351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 idx="3"/>
          </p:cNvCxnSpPr>
          <p:nvPr/>
        </p:nvCxnSpPr>
        <p:spPr>
          <a:xfrm>
            <a:off x="5163642" y="4772252"/>
            <a:ext cx="546704" cy="3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3"/>
            <a:endCxn id="14" idx="1"/>
          </p:cNvCxnSpPr>
          <p:nvPr/>
        </p:nvCxnSpPr>
        <p:spPr>
          <a:xfrm>
            <a:off x="8001902" y="168785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016811" y="14401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009356" y="19354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9708776" y="71718"/>
            <a:ext cx="2338442" cy="60063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Transcode + Analytics</a:t>
            </a:r>
            <a:endParaRPr lang="en-US" dirty="0">
              <a:solidFill>
                <a:srgbClr val="FF0000"/>
              </a:solidFill>
            </a:endParaRPr>
          </a:p>
        </p:txBody>
      </p:sp>
      <p:sp>
        <p:nvSpPr>
          <p:cNvPr id="41" name="TextBox 40"/>
          <p:cNvSpPr txBox="1"/>
          <p:nvPr/>
        </p:nvSpPr>
        <p:spPr>
          <a:xfrm>
            <a:off x="5711145" y="4676702"/>
            <a:ext cx="1509058" cy="523220"/>
          </a:xfrm>
          <a:prstGeom prst="rect">
            <a:avLst/>
          </a:prstGeom>
          <a:noFill/>
          <a:ln>
            <a:solidFill>
              <a:schemeClr val="tx1"/>
            </a:solidFill>
            <a:prstDash val="dash"/>
          </a:ln>
        </p:spPr>
        <p:txBody>
          <a:bodyPr wrap="square" rtlCol="0">
            <a:spAutoFit/>
          </a:bodyPr>
          <a:lstStyle/>
          <a:p>
            <a:pPr algn="ctr"/>
            <a:r>
              <a:rPr lang="en-US" sz="1400" dirty="0" smtClean="0"/>
              <a:t>Ad Decision Server</a:t>
            </a:r>
            <a:endParaRPr lang="en-US" sz="1400" dirty="0"/>
          </a:p>
        </p:txBody>
      </p:sp>
      <p:cxnSp>
        <p:nvCxnSpPr>
          <p:cNvPr id="42" name="Straight Arrow Connector 41"/>
          <p:cNvCxnSpPr/>
          <p:nvPr/>
        </p:nvCxnSpPr>
        <p:spPr>
          <a:xfrm flipV="1">
            <a:off x="6870120" y="3941545"/>
            <a:ext cx="1"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47591" y="3941545"/>
            <a:ext cx="0"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06979" y="3014169"/>
            <a:ext cx="1207382" cy="307777"/>
          </a:xfrm>
          <a:prstGeom prst="rect">
            <a:avLst/>
          </a:prstGeom>
          <a:noFill/>
        </p:spPr>
        <p:txBody>
          <a:bodyPr wrap="none" rtlCol="0">
            <a:spAutoFit/>
          </a:bodyPr>
          <a:lstStyle/>
          <a:p>
            <a:r>
              <a:rPr lang="en-US" sz="1400" dirty="0" smtClean="0"/>
              <a:t>Video + Audio</a:t>
            </a:r>
            <a:endParaRPr lang="en-US" sz="1400" dirty="0"/>
          </a:p>
        </p:txBody>
      </p:sp>
      <p:grpSp>
        <p:nvGrpSpPr>
          <p:cNvPr id="53" name="Group 52"/>
          <p:cNvGrpSpPr/>
          <p:nvPr/>
        </p:nvGrpSpPr>
        <p:grpSpPr>
          <a:xfrm>
            <a:off x="2897467" y="4374523"/>
            <a:ext cx="818532" cy="859885"/>
            <a:chOff x="7743238" y="4321475"/>
            <a:chExt cx="818532" cy="859885"/>
          </a:xfrm>
          <a:solidFill>
            <a:schemeClr val="accent1"/>
          </a:solidFill>
        </p:grpSpPr>
        <p:sp>
          <p:nvSpPr>
            <p:cNvPr id="54" name="Flowchart: Magnetic Disk 53"/>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2760304" y="5208504"/>
            <a:ext cx="897425" cy="738664"/>
          </a:xfrm>
          <a:prstGeom prst="rect">
            <a:avLst/>
          </a:prstGeom>
          <a:noFill/>
        </p:spPr>
        <p:txBody>
          <a:bodyPr wrap="none" rtlCol="0">
            <a:spAutoFit/>
          </a:bodyPr>
          <a:lstStyle/>
          <a:p>
            <a:r>
              <a:rPr lang="en-US" sz="1400" dirty="0" smtClean="0"/>
              <a:t>Metadata</a:t>
            </a:r>
          </a:p>
          <a:p>
            <a:r>
              <a:rPr lang="en-US" sz="1400" dirty="0" smtClean="0"/>
              <a:t>Database</a:t>
            </a:r>
          </a:p>
          <a:p>
            <a:r>
              <a:rPr lang="en-US" sz="1400" dirty="0" smtClean="0"/>
              <a:t>(HDFS)</a:t>
            </a:r>
            <a:endParaRPr lang="en-US" sz="1400" dirty="0"/>
          </a:p>
        </p:txBody>
      </p:sp>
      <p:sp>
        <p:nvSpPr>
          <p:cNvPr id="60" name="Rectangular Callout 59"/>
          <p:cNvSpPr/>
          <p:nvPr/>
        </p:nvSpPr>
        <p:spPr>
          <a:xfrm>
            <a:off x="168637" y="4202387"/>
            <a:ext cx="2241543" cy="2300013"/>
          </a:xfrm>
          <a:prstGeom prst="wedgeRectCallout">
            <a:avLst>
              <a:gd name="adj1" fmla="val 40738"/>
              <a:gd name="adj2" fmla="val -6310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solidFill>
                  <a:schemeClr val="tx1"/>
                </a:solidFill>
              </a:rPr>
              <a:t>Image classification</a:t>
            </a:r>
          </a:p>
          <a:p>
            <a:pPr marL="171450" indent="-171450">
              <a:buFont typeface="Arial" panose="020B0604020202020204" pitchFamily="34" charset="0"/>
              <a:buChar char="•"/>
            </a:pPr>
            <a:r>
              <a:rPr lang="en-US" sz="1400" dirty="0">
                <a:solidFill>
                  <a:schemeClr val="tx1"/>
                </a:solidFill>
              </a:rPr>
              <a:t>Logo/Object detection &amp; classification</a:t>
            </a:r>
          </a:p>
          <a:p>
            <a:pPr marL="171450" indent="-171450">
              <a:buFont typeface="Arial" panose="020B0604020202020204" pitchFamily="34" charset="0"/>
              <a:buChar char="•"/>
            </a:pPr>
            <a:r>
              <a:rPr lang="en-US" sz="1400" dirty="0">
                <a:solidFill>
                  <a:schemeClr val="tx1"/>
                </a:solidFill>
              </a:rPr>
              <a:t>Tracking (</a:t>
            </a:r>
            <a:r>
              <a:rPr lang="en-US" sz="1400" dirty="0" smtClean="0">
                <a:solidFill>
                  <a:schemeClr val="tx1"/>
                </a:solidFill>
              </a:rPr>
              <a:t>Object/Logo)</a:t>
            </a:r>
          </a:p>
          <a:p>
            <a:pPr marL="171450" indent="-171450">
              <a:buFont typeface="Arial" panose="020B0604020202020204" pitchFamily="34" charset="0"/>
              <a:buChar char="•"/>
            </a:pPr>
            <a:r>
              <a:rPr lang="en-US" sz="1400" dirty="0">
                <a:solidFill>
                  <a:schemeClr val="tx1"/>
                </a:solidFill>
              </a:rPr>
              <a:t>Sentiment Classification</a:t>
            </a:r>
          </a:p>
          <a:p>
            <a:pPr marL="171450" indent="-171450">
              <a:buFont typeface="Arial" panose="020B0604020202020204" pitchFamily="34" charset="0"/>
              <a:buChar char="•"/>
            </a:pPr>
            <a:r>
              <a:rPr lang="en-US" sz="1400" dirty="0">
                <a:solidFill>
                  <a:schemeClr val="tx1"/>
                </a:solidFill>
              </a:rPr>
              <a:t>Speech Recognition</a:t>
            </a:r>
          </a:p>
          <a:p>
            <a:pPr marL="171450" indent="-171450">
              <a:buFont typeface="Arial" panose="020B0604020202020204" pitchFamily="34" charset="0"/>
              <a:buChar char="•"/>
            </a:pPr>
            <a:r>
              <a:rPr lang="en-US" sz="1400" dirty="0">
                <a:solidFill>
                  <a:schemeClr val="tx1"/>
                </a:solidFill>
              </a:rPr>
              <a:t>Face/Person recognition</a:t>
            </a:r>
          </a:p>
          <a:p>
            <a:pPr marL="171450" indent="-171450">
              <a:buFont typeface="Arial" panose="020B0604020202020204" pitchFamily="34" charset="0"/>
              <a:buChar char="•"/>
            </a:pPr>
            <a:r>
              <a:rPr lang="en-US" sz="1400" dirty="0">
                <a:solidFill>
                  <a:schemeClr val="tx1"/>
                </a:solidFill>
              </a:rPr>
              <a:t>Action recognition</a:t>
            </a:r>
          </a:p>
          <a:p>
            <a:pPr marL="171450" indent="-171450">
              <a:buFont typeface="Arial" panose="020B0604020202020204" pitchFamily="34" charset="0"/>
              <a:buChar char="•"/>
            </a:pPr>
            <a:r>
              <a:rPr lang="en-US" sz="1400" dirty="0">
                <a:solidFill>
                  <a:schemeClr val="tx1"/>
                </a:solidFill>
              </a:rPr>
              <a:t>Scene transition analysis</a:t>
            </a:r>
          </a:p>
          <a:p>
            <a:pPr marL="171450" indent="-171450">
              <a:buFont typeface="Arial" panose="020B0604020202020204" pitchFamily="34" charset="0"/>
              <a:buChar char="•"/>
            </a:pPr>
            <a:r>
              <a:rPr lang="en-US" sz="1400" dirty="0">
                <a:solidFill>
                  <a:schemeClr val="tx1"/>
                </a:solidFill>
              </a:rPr>
              <a:t>Detect Black </a:t>
            </a:r>
            <a:r>
              <a:rPr lang="en-US" sz="1400" dirty="0" smtClean="0">
                <a:solidFill>
                  <a:schemeClr val="tx1"/>
                </a:solidFill>
              </a:rPr>
              <a:t>Frames</a:t>
            </a:r>
            <a:endParaRPr lang="en-US" sz="1400" dirty="0">
              <a:solidFill>
                <a:schemeClr val="tx1"/>
              </a:solidFill>
            </a:endParaRPr>
          </a:p>
        </p:txBody>
      </p:sp>
      <p:sp>
        <p:nvSpPr>
          <p:cNvPr id="65" name="TextBox 64"/>
          <p:cNvSpPr txBox="1"/>
          <p:nvPr/>
        </p:nvSpPr>
        <p:spPr>
          <a:xfrm rot="16200000">
            <a:off x="5659256" y="4063736"/>
            <a:ext cx="776175" cy="430887"/>
          </a:xfrm>
          <a:prstGeom prst="rect">
            <a:avLst/>
          </a:prstGeom>
          <a:noFill/>
        </p:spPr>
        <p:txBody>
          <a:bodyPr wrap="none" rtlCol="0">
            <a:spAutoFit/>
          </a:bodyPr>
          <a:lstStyle/>
          <a:p>
            <a:pPr algn="ctr"/>
            <a:r>
              <a:rPr lang="en-US" sz="1100" dirty="0" smtClean="0"/>
              <a:t>Metadata </a:t>
            </a:r>
          </a:p>
          <a:p>
            <a:pPr algn="ctr"/>
            <a:r>
              <a:rPr lang="en-US" sz="1100" dirty="0" smtClean="0"/>
              <a:t>URL</a:t>
            </a:r>
            <a:endParaRPr lang="en-US" sz="1100" dirty="0"/>
          </a:p>
        </p:txBody>
      </p:sp>
      <p:cxnSp>
        <p:nvCxnSpPr>
          <p:cNvPr id="44" name="Straight Arrow Connector 43"/>
          <p:cNvCxnSpPr/>
          <p:nvPr/>
        </p:nvCxnSpPr>
        <p:spPr>
          <a:xfrm flipH="1" flipV="1">
            <a:off x="3709370" y="5150805"/>
            <a:ext cx="2000976" cy="10814"/>
          </a:xfrm>
          <a:prstGeom prst="straightConnector1">
            <a:avLst/>
          </a:prstGeom>
          <a:ln>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6506517" y="4123624"/>
            <a:ext cx="732893" cy="430887"/>
          </a:xfrm>
          <a:prstGeom prst="rect">
            <a:avLst/>
          </a:prstGeom>
          <a:noFill/>
        </p:spPr>
        <p:txBody>
          <a:bodyPr wrap="none" rtlCol="0">
            <a:spAutoFit/>
          </a:bodyPr>
          <a:lstStyle/>
          <a:p>
            <a:pPr algn="ctr"/>
            <a:r>
              <a:rPr lang="en-US" sz="1100" dirty="0" smtClean="0"/>
              <a:t>VAST </a:t>
            </a:r>
          </a:p>
          <a:p>
            <a:pPr algn="ctr"/>
            <a:r>
              <a:rPr lang="en-US" sz="1100" dirty="0" smtClean="0"/>
              <a:t>Response</a:t>
            </a:r>
            <a:endParaRPr lang="en-US" sz="1100" dirty="0"/>
          </a:p>
        </p:txBody>
      </p:sp>
      <p:grpSp>
        <p:nvGrpSpPr>
          <p:cNvPr id="49" name="Group 48"/>
          <p:cNvGrpSpPr/>
          <p:nvPr/>
        </p:nvGrpSpPr>
        <p:grpSpPr>
          <a:xfrm>
            <a:off x="9562855" y="2993903"/>
            <a:ext cx="818532" cy="859885"/>
            <a:chOff x="7743238" y="4321475"/>
            <a:chExt cx="818532" cy="859885"/>
          </a:xfrm>
          <a:solidFill>
            <a:schemeClr val="accent1"/>
          </a:solidFill>
        </p:grpSpPr>
        <p:sp>
          <p:nvSpPr>
            <p:cNvPr id="50" name="Flowchart: Magnetic Disk 49"/>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p:cNvSpPr txBox="1"/>
          <p:nvPr/>
        </p:nvSpPr>
        <p:spPr>
          <a:xfrm>
            <a:off x="10374758" y="3033936"/>
            <a:ext cx="1671804" cy="307777"/>
          </a:xfrm>
          <a:prstGeom prst="rect">
            <a:avLst/>
          </a:prstGeom>
          <a:noFill/>
        </p:spPr>
        <p:txBody>
          <a:bodyPr wrap="none" rtlCol="0">
            <a:spAutoFit/>
          </a:bodyPr>
          <a:lstStyle/>
          <a:p>
            <a:r>
              <a:rPr lang="en-US" sz="1400" dirty="0" smtClean="0"/>
              <a:t>HLS Content on CDN</a:t>
            </a:r>
          </a:p>
        </p:txBody>
      </p:sp>
      <p:cxnSp>
        <p:nvCxnSpPr>
          <p:cNvPr id="35" name="Straight Arrow Connector 34"/>
          <p:cNvCxnSpPr>
            <a:stCxn id="15" idx="2"/>
            <a:endCxn id="57" idx="1"/>
          </p:cNvCxnSpPr>
          <p:nvPr/>
        </p:nvCxnSpPr>
        <p:spPr>
          <a:xfrm>
            <a:off x="2890061" y="3936913"/>
            <a:ext cx="413358" cy="4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349873" y="2930503"/>
            <a:ext cx="2324663" cy="101073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Playback App</a:t>
            </a:r>
          </a:p>
          <a:p>
            <a:pPr marL="285750" indent="-285750" algn="ctr">
              <a:buFont typeface="Arial" panose="020B0604020202020204" pitchFamily="34" charset="0"/>
              <a:buChar char="•"/>
            </a:pPr>
            <a:r>
              <a:rPr lang="en-US" sz="1400" dirty="0" smtClean="0"/>
              <a:t>Request Personal Ad</a:t>
            </a:r>
          </a:p>
          <a:p>
            <a:pPr marL="285750" indent="-285750" algn="ctr">
              <a:buFont typeface="Arial" panose="020B0604020202020204" pitchFamily="34" charset="0"/>
              <a:buChar char="•"/>
            </a:pPr>
            <a:r>
              <a:rPr lang="en-US" sz="1400" dirty="0" smtClean="0"/>
              <a:t>Request Ad Transcode</a:t>
            </a:r>
          </a:p>
          <a:p>
            <a:pPr marL="285750" indent="-285750" algn="ctr">
              <a:buFont typeface="Arial" panose="020B0604020202020204" pitchFamily="34" charset="0"/>
              <a:buChar char="•"/>
            </a:pPr>
            <a:r>
              <a:rPr lang="en-US" sz="1400" dirty="0" smtClean="0"/>
              <a:t>Manifest Manipulation</a:t>
            </a:r>
          </a:p>
        </p:txBody>
      </p:sp>
      <p:cxnSp>
        <p:nvCxnSpPr>
          <p:cNvPr id="39" name="Straight Arrow Connector 38"/>
          <p:cNvCxnSpPr>
            <a:stCxn id="14" idx="2"/>
            <a:endCxn id="67" idx="1"/>
          </p:cNvCxnSpPr>
          <p:nvPr/>
        </p:nvCxnSpPr>
        <p:spPr>
          <a:xfrm>
            <a:off x="9944413" y="2196203"/>
            <a:ext cx="24394" cy="79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379377" y="3528078"/>
            <a:ext cx="1601272" cy="307777"/>
          </a:xfrm>
          <a:prstGeom prst="rect">
            <a:avLst/>
          </a:prstGeom>
          <a:noFill/>
        </p:spPr>
        <p:txBody>
          <a:bodyPr wrap="none" rtlCol="0">
            <a:spAutoFit/>
          </a:bodyPr>
          <a:lstStyle/>
          <a:p>
            <a:r>
              <a:rPr lang="en-US" sz="1400" dirty="0" smtClean="0"/>
              <a:t>Ad Content on CDN</a:t>
            </a:r>
          </a:p>
        </p:txBody>
      </p:sp>
      <p:sp>
        <p:nvSpPr>
          <p:cNvPr id="79" name="TextBox 78"/>
          <p:cNvSpPr txBox="1"/>
          <p:nvPr/>
        </p:nvSpPr>
        <p:spPr>
          <a:xfrm>
            <a:off x="25267" y="3313832"/>
            <a:ext cx="1941685" cy="523220"/>
          </a:xfrm>
          <a:prstGeom prst="rect">
            <a:avLst/>
          </a:prstGeom>
          <a:noFill/>
        </p:spPr>
        <p:txBody>
          <a:bodyPr wrap="none" rtlCol="0">
            <a:spAutoFit/>
          </a:bodyPr>
          <a:lstStyle/>
          <a:p>
            <a:r>
              <a:rPr lang="en-US" sz="1400" dirty="0" smtClean="0"/>
              <a:t>Mezzanine/High Quality</a:t>
            </a:r>
          </a:p>
          <a:p>
            <a:pPr algn="ctr"/>
            <a:r>
              <a:rPr lang="en-US" sz="1400" dirty="0" smtClean="0"/>
              <a:t> Content</a:t>
            </a:r>
            <a:endParaRPr lang="en-US" sz="1400" dirty="0"/>
          </a:p>
        </p:txBody>
      </p:sp>
      <p:cxnSp>
        <p:nvCxnSpPr>
          <p:cNvPr id="81" name="Straight Arrow Connector 80"/>
          <p:cNvCxnSpPr>
            <a:endCxn id="6" idx="2"/>
          </p:cNvCxnSpPr>
          <p:nvPr/>
        </p:nvCxnSpPr>
        <p:spPr>
          <a:xfrm flipV="1">
            <a:off x="839575" y="2087418"/>
            <a:ext cx="16809" cy="446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53132" y="2492530"/>
            <a:ext cx="818532" cy="859885"/>
            <a:chOff x="7743238" y="4321475"/>
            <a:chExt cx="818532" cy="859885"/>
          </a:xfrm>
          <a:solidFill>
            <a:schemeClr val="accent1"/>
          </a:solidFill>
        </p:grpSpPr>
        <p:sp>
          <p:nvSpPr>
            <p:cNvPr id="85" name="Flowchart: Magnetic Disk 84"/>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Magnetic Disk 85"/>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agnetic Disk 86"/>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10557162" y="5137893"/>
            <a:ext cx="1510787" cy="351615"/>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Transcode Flow</a:t>
            </a:r>
            <a:endParaRPr lang="en-US" sz="1400" dirty="0">
              <a:solidFill>
                <a:schemeClr val="tx1"/>
              </a:solidFill>
            </a:endParaRPr>
          </a:p>
        </p:txBody>
      </p:sp>
      <p:sp>
        <p:nvSpPr>
          <p:cNvPr id="92" name="Rectangle 91"/>
          <p:cNvSpPr/>
          <p:nvPr/>
        </p:nvSpPr>
        <p:spPr>
          <a:xfrm>
            <a:off x="10557162" y="5598000"/>
            <a:ext cx="1510787" cy="351615"/>
          </a:xfrm>
          <a:prstGeom prst="rect">
            <a:avLst/>
          </a:prstGeom>
          <a:no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Analytics Flow</a:t>
            </a:r>
            <a:endParaRPr lang="en-US" sz="1400" dirty="0">
              <a:solidFill>
                <a:schemeClr val="tx1"/>
              </a:solidFill>
            </a:endParaRPr>
          </a:p>
        </p:txBody>
      </p:sp>
      <p:sp>
        <p:nvSpPr>
          <p:cNvPr id="93" name="Rectangle 92"/>
          <p:cNvSpPr/>
          <p:nvPr/>
        </p:nvSpPr>
        <p:spPr>
          <a:xfrm>
            <a:off x="10557162" y="6217468"/>
            <a:ext cx="1510787" cy="3516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Player Flow</a:t>
            </a:r>
            <a:endParaRPr lang="en-US" sz="1400" dirty="0">
              <a:solidFill>
                <a:schemeClr val="tx1"/>
              </a:solidFill>
            </a:endParaRPr>
          </a:p>
        </p:txBody>
      </p:sp>
      <p:sp>
        <p:nvSpPr>
          <p:cNvPr id="100" name="Rounded Rectangle 99"/>
          <p:cNvSpPr/>
          <p:nvPr/>
        </p:nvSpPr>
        <p:spPr>
          <a:xfrm>
            <a:off x="8275606" y="4502674"/>
            <a:ext cx="896280" cy="689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Device</a:t>
            </a:r>
            <a:endParaRPr lang="en-US" dirty="0"/>
          </a:p>
        </p:txBody>
      </p:sp>
      <p:cxnSp>
        <p:nvCxnSpPr>
          <p:cNvPr id="102" name="Straight Arrow Connector 101"/>
          <p:cNvCxnSpPr>
            <a:stCxn id="100" idx="0"/>
            <a:endCxn id="74" idx="3"/>
          </p:cNvCxnSpPr>
          <p:nvPr/>
        </p:nvCxnSpPr>
        <p:spPr>
          <a:xfrm flipH="1" flipV="1">
            <a:off x="7674536" y="3435869"/>
            <a:ext cx="1049210" cy="10668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0" idx="3"/>
          </p:cNvCxnSpPr>
          <p:nvPr/>
        </p:nvCxnSpPr>
        <p:spPr>
          <a:xfrm flipV="1">
            <a:off x="9171886" y="3830811"/>
            <a:ext cx="796920" cy="1016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4296778" y="2976232"/>
            <a:ext cx="818532" cy="859885"/>
            <a:chOff x="7743238" y="4321475"/>
            <a:chExt cx="818532" cy="859885"/>
          </a:xfrm>
          <a:solidFill>
            <a:schemeClr val="accent1"/>
          </a:solidFill>
        </p:grpSpPr>
        <p:sp>
          <p:nvSpPr>
            <p:cNvPr id="110" name="Flowchart: Magnetic Disk 109"/>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Magnetic Disk 110"/>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Magnetic Disk 111"/>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p:cNvSpPr txBox="1"/>
          <p:nvPr/>
        </p:nvSpPr>
        <p:spPr>
          <a:xfrm>
            <a:off x="4022247" y="3768028"/>
            <a:ext cx="1374222" cy="523220"/>
          </a:xfrm>
          <a:prstGeom prst="rect">
            <a:avLst/>
          </a:prstGeom>
          <a:noFill/>
        </p:spPr>
        <p:txBody>
          <a:bodyPr wrap="none" rtlCol="0">
            <a:spAutoFit/>
          </a:bodyPr>
          <a:lstStyle/>
          <a:p>
            <a:r>
              <a:rPr lang="en-US" sz="1400" dirty="0" smtClean="0"/>
              <a:t>Mezzanine/High</a:t>
            </a:r>
          </a:p>
          <a:p>
            <a:r>
              <a:rPr lang="en-US" sz="1400" dirty="0" smtClean="0"/>
              <a:t> Quality Ads</a:t>
            </a:r>
            <a:endParaRPr lang="en-US" sz="1400" dirty="0"/>
          </a:p>
        </p:txBody>
      </p:sp>
      <p:cxnSp>
        <p:nvCxnSpPr>
          <p:cNvPr id="133" name="Straight Arrow Connector 132"/>
          <p:cNvCxnSpPr>
            <a:stCxn id="110" idx="0"/>
            <a:endCxn id="3" idx="0"/>
          </p:cNvCxnSpPr>
          <p:nvPr/>
        </p:nvCxnSpPr>
        <p:spPr>
          <a:xfrm>
            <a:off x="4709359" y="3585328"/>
            <a:ext cx="8520" cy="103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12" idx="1"/>
          </p:cNvCxnSpPr>
          <p:nvPr/>
        </p:nvCxnSpPr>
        <p:spPr>
          <a:xfrm flipH="1" flipV="1">
            <a:off x="3657730" y="2087418"/>
            <a:ext cx="1045000" cy="88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74" idx="1"/>
            <a:endCxn id="111" idx="4"/>
          </p:cNvCxnSpPr>
          <p:nvPr/>
        </p:nvCxnSpPr>
        <p:spPr>
          <a:xfrm flipH="1" flipV="1">
            <a:off x="5111995" y="3416114"/>
            <a:ext cx="237878" cy="1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6488" y="4961024"/>
            <a:ext cx="776175" cy="261610"/>
          </a:xfrm>
          <a:prstGeom prst="rect">
            <a:avLst/>
          </a:prstGeom>
          <a:noFill/>
        </p:spPr>
        <p:txBody>
          <a:bodyPr wrap="none" rtlCol="0">
            <a:spAutoFit/>
          </a:bodyPr>
          <a:lstStyle/>
          <a:p>
            <a:pPr algn="ctr"/>
            <a:r>
              <a:rPr lang="en-US" sz="1100" dirty="0" smtClean="0"/>
              <a:t>Metadata </a:t>
            </a:r>
          </a:p>
        </p:txBody>
      </p:sp>
      <p:sp>
        <p:nvSpPr>
          <p:cNvPr id="149" name="Freeform 148"/>
          <p:cNvSpPr/>
          <p:nvPr/>
        </p:nvSpPr>
        <p:spPr>
          <a:xfrm>
            <a:off x="27709" y="1099127"/>
            <a:ext cx="12044218" cy="3011055"/>
          </a:xfrm>
          <a:custGeom>
            <a:avLst/>
            <a:gdLst>
              <a:gd name="connsiteX0" fmla="*/ 9236 w 12044218"/>
              <a:gd name="connsiteY0" fmla="*/ 2798618 h 3011055"/>
              <a:gd name="connsiteX1" fmla="*/ 0 w 12044218"/>
              <a:gd name="connsiteY1" fmla="*/ 0 h 3011055"/>
              <a:gd name="connsiteX2" fmla="*/ 12044218 w 12044218"/>
              <a:gd name="connsiteY2" fmla="*/ 18473 h 3011055"/>
              <a:gd name="connsiteX3" fmla="*/ 12044218 w 12044218"/>
              <a:gd name="connsiteY3" fmla="*/ 2281382 h 3011055"/>
              <a:gd name="connsiteX4" fmla="*/ 10409382 w 12044218"/>
              <a:gd name="connsiteY4" fmla="*/ 2290618 h 3011055"/>
              <a:gd name="connsiteX5" fmla="*/ 10418618 w 12044218"/>
              <a:gd name="connsiteY5" fmla="*/ 3001818 h 3011055"/>
              <a:gd name="connsiteX6" fmla="*/ 9365673 w 12044218"/>
              <a:gd name="connsiteY6" fmla="*/ 3011055 h 3011055"/>
              <a:gd name="connsiteX7" fmla="*/ 9347200 w 12044218"/>
              <a:gd name="connsiteY7" fmla="*/ 1145309 h 3011055"/>
              <a:gd name="connsiteX8" fmla="*/ 1921164 w 12044218"/>
              <a:gd name="connsiteY8" fmla="*/ 1154546 h 3011055"/>
              <a:gd name="connsiteX9" fmla="*/ 1930400 w 12044218"/>
              <a:gd name="connsiteY9" fmla="*/ 2752437 h 3011055"/>
              <a:gd name="connsiteX10" fmla="*/ 9236 w 12044218"/>
              <a:gd name="connsiteY10" fmla="*/ 2798618 h 3011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44218" h="3011055">
                <a:moveTo>
                  <a:pt x="9236" y="2798618"/>
                </a:moveTo>
                <a:cubicBezTo>
                  <a:pt x="6157" y="1865745"/>
                  <a:pt x="3079" y="932873"/>
                  <a:pt x="0" y="0"/>
                </a:cubicBezTo>
                <a:lnTo>
                  <a:pt x="12044218" y="18473"/>
                </a:lnTo>
                <a:lnTo>
                  <a:pt x="12044218" y="2281382"/>
                </a:lnTo>
                <a:lnTo>
                  <a:pt x="10409382" y="2290618"/>
                </a:lnTo>
                <a:lnTo>
                  <a:pt x="10418618" y="3001818"/>
                </a:lnTo>
                <a:lnTo>
                  <a:pt x="9365673" y="3011055"/>
                </a:lnTo>
                <a:lnTo>
                  <a:pt x="9347200" y="1145309"/>
                </a:lnTo>
                <a:lnTo>
                  <a:pt x="1921164" y="1154546"/>
                </a:lnTo>
                <a:cubicBezTo>
                  <a:pt x="1924243" y="1687176"/>
                  <a:pt x="1927321" y="2219807"/>
                  <a:pt x="1930400" y="2752437"/>
                </a:cubicBezTo>
                <a:lnTo>
                  <a:pt x="9236" y="2798618"/>
                </a:lnTo>
                <a:close/>
              </a:path>
            </a:pathLst>
          </a:cu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rot="2754491">
            <a:off x="7503910" y="3751593"/>
            <a:ext cx="1428597" cy="430887"/>
          </a:xfrm>
          <a:prstGeom prst="rect">
            <a:avLst/>
          </a:prstGeom>
          <a:noFill/>
        </p:spPr>
        <p:txBody>
          <a:bodyPr wrap="none" rtlCol="0">
            <a:spAutoFit/>
          </a:bodyPr>
          <a:lstStyle/>
          <a:p>
            <a:pPr algn="ctr"/>
            <a:r>
              <a:rPr lang="en-US" sz="1100" dirty="0" smtClean="0"/>
              <a:t>Request Playback</a:t>
            </a:r>
          </a:p>
          <a:p>
            <a:pPr algn="ctr"/>
            <a:r>
              <a:rPr lang="en-US" sz="1100" dirty="0" smtClean="0"/>
              <a:t>Send Player/User info</a:t>
            </a:r>
            <a:endParaRPr lang="en-US" sz="1100" dirty="0"/>
          </a:p>
        </p:txBody>
      </p:sp>
      <p:cxnSp>
        <p:nvCxnSpPr>
          <p:cNvPr id="188" name="Straight Arrow Connector 187"/>
          <p:cNvCxnSpPr>
            <a:stCxn id="50" idx="3"/>
          </p:cNvCxnSpPr>
          <p:nvPr/>
        </p:nvCxnSpPr>
        <p:spPr>
          <a:xfrm>
            <a:off x="9975436" y="3853788"/>
            <a:ext cx="82964" cy="2363680"/>
          </a:xfrm>
          <a:prstGeom prst="straightConnector1">
            <a:avLst/>
          </a:prstGeom>
          <a:ln>
            <a:prstDash val="lgDashDot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0" idx="2"/>
          </p:cNvCxnSpPr>
          <p:nvPr/>
        </p:nvCxnSpPr>
        <p:spPr>
          <a:xfrm>
            <a:off x="8723746" y="5192138"/>
            <a:ext cx="0" cy="571353"/>
          </a:xfrm>
          <a:prstGeom prst="straightConnector1">
            <a:avLst/>
          </a:prstGeom>
          <a:ln>
            <a:prstDash val="lgDashDot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4996873" y="5763491"/>
            <a:ext cx="3726873" cy="0"/>
          </a:xfrm>
          <a:prstGeom prst="straightConnector1">
            <a:avLst/>
          </a:prstGeom>
          <a:ln>
            <a:prstDash val="lgDashDot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H="1">
            <a:off x="4830618" y="6217468"/>
            <a:ext cx="5227782" cy="0"/>
          </a:xfrm>
          <a:prstGeom prst="straightConnector1">
            <a:avLst/>
          </a:prstGeom>
          <a:ln>
            <a:prstDash val="lgDashDot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p:nvPr/>
        </p:nvCxnSpPr>
        <p:spPr>
          <a:xfrm flipH="1" flipV="1">
            <a:off x="4830618" y="4926140"/>
            <a:ext cx="9237" cy="1291328"/>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flipV="1">
            <a:off x="4996873" y="4926140"/>
            <a:ext cx="0" cy="837351"/>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5520359" y="5849336"/>
            <a:ext cx="1857047" cy="276999"/>
          </a:xfrm>
          <a:prstGeom prst="rect">
            <a:avLst/>
          </a:prstGeom>
          <a:noFill/>
        </p:spPr>
        <p:txBody>
          <a:bodyPr wrap="none" rtlCol="0">
            <a:spAutoFit/>
          </a:bodyPr>
          <a:lstStyle/>
          <a:p>
            <a:r>
              <a:rPr lang="en-US" sz="1200" dirty="0" smtClean="0"/>
              <a:t>Ad Tracking/Reporting Info</a:t>
            </a:r>
            <a:endParaRPr lang="en-US" sz="1200" dirty="0"/>
          </a:p>
        </p:txBody>
      </p:sp>
      <p:sp>
        <p:nvSpPr>
          <p:cNvPr id="158" name="Rectangle 157"/>
          <p:cNvSpPr/>
          <p:nvPr/>
        </p:nvSpPr>
        <p:spPr>
          <a:xfrm>
            <a:off x="94749" y="1163779"/>
            <a:ext cx="3793760" cy="5405303"/>
          </a:xfrm>
          <a:prstGeom prst="rect">
            <a:avLst/>
          </a:prstGeom>
          <a:noFill/>
          <a:ln w="19050">
            <a:solidFill>
              <a:schemeClr val="accent6">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74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074521" y="2722810"/>
            <a:ext cx="1551213"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Content Analytics</a:t>
            </a:r>
            <a:endParaRPr lang="en-US" dirty="0"/>
          </a:p>
        </p:txBody>
      </p:sp>
      <p:sp>
        <p:nvSpPr>
          <p:cNvPr id="6" name="Rounded Rectangle 5"/>
          <p:cNvSpPr/>
          <p:nvPr/>
        </p:nvSpPr>
        <p:spPr>
          <a:xfrm>
            <a:off x="498073" y="1191590"/>
            <a:ext cx="1551214" cy="101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smtClean="0"/>
          </a:p>
          <a:p>
            <a:pPr algn="ctr"/>
            <a:r>
              <a:rPr lang="en-US" dirty="0" smtClean="0"/>
              <a:t>Ingest</a:t>
            </a:r>
          </a:p>
          <a:p>
            <a:pPr marL="171450" indent="-171450">
              <a:buFont typeface="Arial" panose="020B0604020202020204" pitchFamily="34" charset="0"/>
              <a:buChar char="•"/>
            </a:pPr>
            <a:r>
              <a:rPr lang="en-US" sz="1200" dirty="0" smtClean="0"/>
              <a:t>Live Stream from Network</a:t>
            </a:r>
          </a:p>
          <a:p>
            <a:pPr algn="ctr"/>
            <a:endParaRPr lang="en-US" dirty="0"/>
          </a:p>
        </p:txBody>
      </p:sp>
      <p:sp>
        <p:nvSpPr>
          <p:cNvPr id="7" name="Rounded Rectangle 6"/>
          <p:cNvSpPr/>
          <p:nvPr/>
        </p:nvSpPr>
        <p:spPr>
          <a:xfrm>
            <a:off x="2548559" y="1210739"/>
            <a:ext cx="1551214" cy="97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Decode</a:t>
            </a:r>
          </a:p>
          <a:p>
            <a:pPr marL="171450" indent="-171450">
              <a:buFont typeface="Arial" panose="020B0604020202020204" pitchFamily="34" charset="0"/>
              <a:buChar char="•"/>
            </a:pPr>
            <a:r>
              <a:rPr lang="en-US" sz="1200" dirty="0" smtClean="0"/>
              <a:t>Different formats</a:t>
            </a:r>
            <a:endParaRPr lang="en-US" sz="1200" dirty="0"/>
          </a:p>
        </p:txBody>
      </p:sp>
      <p:sp>
        <p:nvSpPr>
          <p:cNvPr id="10" name="Rounded Rectangle 9"/>
          <p:cNvSpPr/>
          <p:nvPr/>
        </p:nvSpPr>
        <p:spPr>
          <a:xfrm>
            <a:off x="6625884" y="1182493"/>
            <a:ext cx="1810123" cy="10107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Encode</a:t>
            </a:r>
          </a:p>
          <a:p>
            <a:pPr marL="171450" indent="-171450">
              <a:buFont typeface="Arial" panose="020B0604020202020204" pitchFamily="34" charset="0"/>
              <a:buChar char="•"/>
            </a:pPr>
            <a:r>
              <a:rPr lang="fr-FR" sz="1000" dirty="0"/>
              <a:t>Multiple encodes for multiple formats</a:t>
            </a:r>
          </a:p>
          <a:p>
            <a:pPr marL="171450" indent="-171450">
              <a:buFont typeface="Arial" panose="020B0604020202020204" pitchFamily="34" charset="0"/>
              <a:buChar char="•"/>
            </a:pPr>
            <a:r>
              <a:rPr lang="en-US" sz="1000" dirty="0"/>
              <a:t>Multiple channels</a:t>
            </a:r>
          </a:p>
          <a:p>
            <a:pPr marL="171450" indent="-171450">
              <a:buFont typeface="Arial" panose="020B0604020202020204" pitchFamily="34" charset="0"/>
              <a:buChar char="•"/>
            </a:pPr>
            <a:r>
              <a:rPr lang="en-US" sz="1000" dirty="0"/>
              <a:t>Append Metadata as </a:t>
            </a:r>
            <a:r>
              <a:rPr lang="en-US" sz="1000" dirty="0" smtClean="0"/>
              <a:t>SEI / Separate Manifest</a:t>
            </a:r>
            <a:endParaRPr lang="en-US" sz="1000" dirty="0"/>
          </a:p>
        </p:txBody>
      </p:sp>
      <p:sp>
        <p:nvSpPr>
          <p:cNvPr id="14" name="Rounded Rectangle 13"/>
          <p:cNvSpPr/>
          <p:nvPr/>
        </p:nvSpPr>
        <p:spPr>
          <a:xfrm>
            <a:off x="9276099" y="1185474"/>
            <a:ext cx="2204838" cy="101072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Manifest file update for HLS/DASH. Content cached on CDNs</a:t>
            </a:r>
            <a:endParaRPr lang="en-US" dirty="0"/>
          </a:p>
        </p:txBody>
      </p:sp>
      <p:sp>
        <p:nvSpPr>
          <p:cNvPr id="25" name="Rounded Rectangle 24"/>
          <p:cNvSpPr/>
          <p:nvPr/>
        </p:nvSpPr>
        <p:spPr>
          <a:xfrm>
            <a:off x="9276099" y="2722810"/>
            <a:ext cx="1578429" cy="101073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Ad / Synthesis</a:t>
            </a:r>
          </a:p>
        </p:txBody>
      </p:sp>
      <p:sp>
        <p:nvSpPr>
          <p:cNvPr id="30" name="Title 1"/>
          <p:cNvSpPr txBox="1">
            <a:spLocks/>
          </p:cNvSpPr>
          <p:nvPr/>
        </p:nvSpPr>
        <p:spPr>
          <a:xfrm>
            <a:off x="370936" y="285115"/>
            <a:ext cx="109828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1C0"/>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Centralized Ad Insertion – Live – Real Time </a:t>
            </a:r>
            <a:endParaRPr lang="en-US" dirty="0"/>
          </a:p>
        </p:txBody>
      </p:sp>
      <p:sp>
        <p:nvSpPr>
          <p:cNvPr id="34" name="Rounded Rectangle 33"/>
          <p:cNvSpPr/>
          <p:nvPr/>
        </p:nvSpPr>
        <p:spPr>
          <a:xfrm>
            <a:off x="2548560" y="2722810"/>
            <a:ext cx="1551213"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 scaling</a:t>
            </a:r>
            <a:endParaRPr lang="en-US" dirty="0"/>
          </a:p>
        </p:txBody>
      </p:sp>
      <p:sp>
        <p:nvSpPr>
          <p:cNvPr id="36" name="Rounded Rectangle 35"/>
          <p:cNvSpPr/>
          <p:nvPr/>
        </p:nvSpPr>
        <p:spPr>
          <a:xfrm>
            <a:off x="4658010" y="1182493"/>
            <a:ext cx="1204358" cy="1010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Scaling/</a:t>
            </a:r>
            <a:r>
              <a:rPr lang="en-US" dirty="0" err="1"/>
              <a:t>Deinterlacing</a:t>
            </a:r>
            <a:endParaRPr lang="en-US" dirty="0"/>
          </a:p>
        </p:txBody>
      </p:sp>
      <p:sp>
        <p:nvSpPr>
          <p:cNvPr id="3" name="TextBox 2"/>
          <p:cNvSpPr txBox="1"/>
          <p:nvPr/>
        </p:nvSpPr>
        <p:spPr>
          <a:xfrm>
            <a:off x="11259964" y="3074286"/>
            <a:ext cx="891526" cy="307777"/>
          </a:xfrm>
          <a:prstGeom prst="rect">
            <a:avLst/>
          </a:prstGeom>
          <a:noFill/>
          <a:ln>
            <a:solidFill>
              <a:schemeClr val="tx1"/>
            </a:solidFill>
            <a:prstDash val="dash"/>
          </a:ln>
        </p:spPr>
        <p:txBody>
          <a:bodyPr wrap="none" rtlCol="0">
            <a:spAutoFit/>
          </a:bodyPr>
          <a:lstStyle/>
          <a:p>
            <a:r>
              <a:rPr lang="en-US" sz="1400" dirty="0" smtClean="0"/>
              <a:t>Ad Server</a:t>
            </a:r>
            <a:endParaRPr lang="en-US" sz="1400" dirty="0"/>
          </a:p>
        </p:txBody>
      </p:sp>
      <p:cxnSp>
        <p:nvCxnSpPr>
          <p:cNvPr id="16" name="Straight Arrow Connector 15"/>
          <p:cNvCxnSpPr>
            <a:stCxn id="34" idx="3"/>
            <a:endCxn id="15" idx="1"/>
          </p:cNvCxnSpPr>
          <p:nvPr/>
        </p:nvCxnSpPr>
        <p:spPr>
          <a:xfrm>
            <a:off x="4099773" y="3228177"/>
            <a:ext cx="1974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36" idx="1"/>
          </p:cNvCxnSpPr>
          <p:nvPr/>
        </p:nvCxnSpPr>
        <p:spPr>
          <a:xfrm flipV="1">
            <a:off x="4099773" y="1687860"/>
            <a:ext cx="558237" cy="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7" idx="1"/>
          </p:cNvCxnSpPr>
          <p:nvPr/>
        </p:nvCxnSpPr>
        <p:spPr>
          <a:xfrm>
            <a:off x="2049287" y="1696954"/>
            <a:ext cx="499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34" idx="0"/>
          </p:cNvCxnSpPr>
          <p:nvPr/>
        </p:nvCxnSpPr>
        <p:spPr>
          <a:xfrm>
            <a:off x="3324166" y="2183169"/>
            <a:ext cx="1" cy="539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6" idx="1"/>
          </p:cNvCxnSpPr>
          <p:nvPr/>
        </p:nvCxnSpPr>
        <p:spPr>
          <a:xfrm flipV="1">
            <a:off x="-25743" y="1696954"/>
            <a:ext cx="523816" cy="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10" idx="1"/>
          </p:cNvCxnSpPr>
          <p:nvPr/>
        </p:nvCxnSpPr>
        <p:spPr>
          <a:xfrm flipV="1">
            <a:off x="5862368" y="1687858"/>
            <a:ext cx="76351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flipV="1">
            <a:off x="7625734" y="3228176"/>
            <a:ext cx="16503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0"/>
            <a:endCxn id="14" idx="2"/>
          </p:cNvCxnSpPr>
          <p:nvPr/>
        </p:nvCxnSpPr>
        <p:spPr>
          <a:xfrm flipV="1">
            <a:off x="10065314" y="2196203"/>
            <a:ext cx="313204" cy="52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 idx="1"/>
            <a:endCxn id="25" idx="3"/>
          </p:cNvCxnSpPr>
          <p:nvPr/>
        </p:nvCxnSpPr>
        <p:spPr>
          <a:xfrm flipH="1">
            <a:off x="10854528" y="3228175"/>
            <a:ext cx="405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3"/>
            <a:endCxn id="14" idx="1"/>
          </p:cNvCxnSpPr>
          <p:nvPr/>
        </p:nvCxnSpPr>
        <p:spPr>
          <a:xfrm>
            <a:off x="8436007" y="168785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450916" y="14401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443461" y="19354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0854528" y="1687858"/>
            <a:ext cx="840092" cy="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0869437" y="14401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0861982" y="1935480"/>
            <a:ext cx="82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9708776" y="71718"/>
            <a:ext cx="2338442" cy="60063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Transcode + Analytics</a:t>
            </a:r>
            <a:endParaRPr lang="en-US" dirty="0">
              <a:solidFill>
                <a:srgbClr val="FF0000"/>
              </a:solidFill>
            </a:endParaRPr>
          </a:p>
        </p:txBody>
      </p:sp>
      <p:sp>
        <p:nvSpPr>
          <p:cNvPr id="41" name="TextBox 40"/>
          <p:cNvSpPr txBox="1"/>
          <p:nvPr/>
        </p:nvSpPr>
        <p:spPr>
          <a:xfrm>
            <a:off x="9310784" y="4468698"/>
            <a:ext cx="1509058" cy="523220"/>
          </a:xfrm>
          <a:prstGeom prst="rect">
            <a:avLst/>
          </a:prstGeom>
          <a:noFill/>
          <a:ln>
            <a:solidFill>
              <a:schemeClr val="tx1"/>
            </a:solidFill>
            <a:prstDash val="dash"/>
          </a:ln>
        </p:spPr>
        <p:txBody>
          <a:bodyPr wrap="square" rtlCol="0">
            <a:spAutoFit/>
          </a:bodyPr>
          <a:lstStyle/>
          <a:p>
            <a:pPr algn="ctr"/>
            <a:r>
              <a:rPr lang="en-US" sz="1400" dirty="0" smtClean="0"/>
              <a:t>Ad Decision Server</a:t>
            </a:r>
            <a:endParaRPr lang="en-US" sz="1400" dirty="0"/>
          </a:p>
        </p:txBody>
      </p:sp>
      <p:cxnSp>
        <p:nvCxnSpPr>
          <p:cNvPr id="42" name="Straight Arrow Connector 41"/>
          <p:cNvCxnSpPr/>
          <p:nvPr/>
        </p:nvCxnSpPr>
        <p:spPr>
          <a:xfrm flipV="1">
            <a:off x="10469759" y="3733541"/>
            <a:ext cx="1"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647230" y="3733541"/>
            <a:ext cx="0" cy="73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24156" y="2968883"/>
            <a:ext cx="1207382" cy="307777"/>
          </a:xfrm>
          <a:prstGeom prst="rect">
            <a:avLst/>
          </a:prstGeom>
          <a:noFill/>
        </p:spPr>
        <p:txBody>
          <a:bodyPr wrap="none" rtlCol="0">
            <a:spAutoFit/>
          </a:bodyPr>
          <a:lstStyle/>
          <a:p>
            <a:r>
              <a:rPr lang="en-US" sz="1400" dirty="0" smtClean="0"/>
              <a:t>Video + Audio</a:t>
            </a:r>
            <a:endParaRPr lang="en-US" sz="1400" dirty="0"/>
          </a:p>
        </p:txBody>
      </p:sp>
      <p:cxnSp>
        <p:nvCxnSpPr>
          <p:cNvPr id="51" name="Straight Arrow Connector 50"/>
          <p:cNvCxnSpPr>
            <a:stCxn id="57" idx="1"/>
          </p:cNvCxnSpPr>
          <p:nvPr/>
        </p:nvCxnSpPr>
        <p:spPr>
          <a:xfrm flipV="1">
            <a:off x="8149190" y="3228176"/>
            <a:ext cx="1126909" cy="10932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7743238" y="4321475"/>
            <a:ext cx="818532" cy="859885"/>
            <a:chOff x="7743238" y="4321475"/>
            <a:chExt cx="818532" cy="859885"/>
          </a:xfrm>
          <a:solidFill>
            <a:schemeClr val="accent1"/>
          </a:solidFill>
        </p:grpSpPr>
        <p:sp>
          <p:nvSpPr>
            <p:cNvPr id="54" name="Flowchart: Magnetic Disk 53"/>
            <p:cNvSpPr/>
            <p:nvPr/>
          </p:nvSpPr>
          <p:spPr>
            <a:xfrm>
              <a:off x="7749867" y="4805177"/>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7746552" y="457326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7743238" y="4321475"/>
              <a:ext cx="811903" cy="37618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8" name="Straight Arrow Connector 57"/>
          <p:cNvCxnSpPr>
            <a:endCxn id="57" idx="1"/>
          </p:cNvCxnSpPr>
          <p:nvPr/>
        </p:nvCxnSpPr>
        <p:spPr>
          <a:xfrm>
            <a:off x="7625734" y="3228177"/>
            <a:ext cx="523456" cy="109329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15737" y="5192958"/>
            <a:ext cx="897425" cy="738664"/>
          </a:xfrm>
          <a:prstGeom prst="rect">
            <a:avLst/>
          </a:prstGeom>
          <a:noFill/>
        </p:spPr>
        <p:txBody>
          <a:bodyPr wrap="none" rtlCol="0">
            <a:spAutoFit/>
          </a:bodyPr>
          <a:lstStyle/>
          <a:p>
            <a:r>
              <a:rPr lang="en-US" sz="1400" dirty="0" smtClean="0"/>
              <a:t>Metadata</a:t>
            </a:r>
          </a:p>
          <a:p>
            <a:r>
              <a:rPr lang="en-US" sz="1400" dirty="0" smtClean="0"/>
              <a:t>Database</a:t>
            </a:r>
          </a:p>
          <a:p>
            <a:r>
              <a:rPr lang="en-US" sz="1400" dirty="0" smtClean="0"/>
              <a:t>(HDFS)</a:t>
            </a:r>
            <a:endParaRPr lang="en-US" sz="1400" dirty="0"/>
          </a:p>
        </p:txBody>
      </p:sp>
      <p:sp>
        <p:nvSpPr>
          <p:cNvPr id="60" name="Rectangular Callout 59"/>
          <p:cNvSpPr/>
          <p:nvPr/>
        </p:nvSpPr>
        <p:spPr>
          <a:xfrm>
            <a:off x="4010448" y="3915913"/>
            <a:ext cx="3278038" cy="2666042"/>
          </a:xfrm>
          <a:prstGeom prst="wedgeRectCallout">
            <a:avLst>
              <a:gd name="adj1" fmla="val 38946"/>
              <a:gd name="adj2" fmla="val -6206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25159" y="4025586"/>
            <a:ext cx="2050520" cy="8969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endParaRPr lang="en-US" sz="1400" dirty="0" smtClean="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Image </a:t>
            </a:r>
            <a:r>
              <a:rPr lang="en-US" sz="1400" dirty="0" smtClean="0"/>
              <a:t>classification</a:t>
            </a:r>
          </a:p>
          <a:p>
            <a:pPr marL="171450" indent="-171450">
              <a:buFont typeface="Arial" panose="020B0604020202020204" pitchFamily="34" charset="0"/>
              <a:buChar char="•"/>
            </a:pPr>
            <a:r>
              <a:rPr lang="en-US" sz="1400" dirty="0"/>
              <a:t>Logo/Object </a:t>
            </a:r>
            <a:r>
              <a:rPr lang="en-US" sz="1400" dirty="0" smtClean="0"/>
              <a:t>detection &amp; classification</a:t>
            </a:r>
            <a:endParaRPr lang="en-US" sz="1400" dirty="0"/>
          </a:p>
          <a:p>
            <a:pPr marL="171450" indent="-171450">
              <a:buFont typeface="Arial" panose="020B0604020202020204" pitchFamily="34" charset="0"/>
              <a:buChar char="•"/>
            </a:pPr>
            <a:r>
              <a:rPr lang="en-US" sz="1400" dirty="0"/>
              <a:t>Tracking (Object/Logo</a:t>
            </a:r>
            <a:r>
              <a:rPr lang="en-US" sz="1400" dirty="0" smtClean="0"/>
              <a:t>)</a:t>
            </a:r>
            <a:endParaRPr lang="en-US" sz="1400" dirty="0"/>
          </a:p>
          <a:p>
            <a:endParaRPr lang="en-US" sz="1400" dirty="0"/>
          </a:p>
          <a:p>
            <a:r>
              <a:rPr lang="en-US" sz="1400" dirty="0" smtClean="0"/>
              <a:t> </a:t>
            </a:r>
            <a:endParaRPr lang="en-US" sz="1400" dirty="0"/>
          </a:p>
        </p:txBody>
      </p:sp>
      <p:sp>
        <p:nvSpPr>
          <p:cNvPr id="62" name="Rectangle 61"/>
          <p:cNvSpPr/>
          <p:nvPr/>
        </p:nvSpPr>
        <p:spPr>
          <a:xfrm>
            <a:off x="4372775" y="4991918"/>
            <a:ext cx="2294597" cy="7098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r>
              <a:rPr lang="en-US" sz="1400" dirty="0"/>
              <a:t>Sentiment Classification</a:t>
            </a:r>
          </a:p>
          <a:p>
            <a:pPr marL="171450" indent="-171450">
              <a:buFont typeface="Arial" panose="020B0604020202020204" pitchFamily="34" charset="0"/>
              <a:buChar char="•"/>
            </a:pPr>
            <a:r>
              <a:rPr lang="en-US" sz="1400" dirty="0" smtClean="0">
                <a:solidFill>
                  <a:schemeClr val="tx1"/>
                </a:solidFill>
              </a:rPr>
              <a:t>Speech </a:t>
            </a:r>
            <a:r>
              <a:rPr lang="en-US" sz="1400" dirty="0">
                <a:solidFill>
                  <a:schemeClr val="tx1"/>
                </a:solidFill>
              </a:rPr>
              <a:t>Recognition</a:t>
            </a:r>
          </a:p>
          <a:p>
            <a:pPr marL="171450" indent="-171450">
              <a:buFont typeface="Arial" panose="020B0604020202020204" pitchFamily="34" charset="0"/>
              <a:buChar char="•"/>
            </a:pPr>
            <a:r>
              <a:rPr lang="en-US" sz="1400" dirty="0" smtClean="0"/>
              <a:t>Face/Person recognition</a:t>
            </a:r>
            <a:endParaRPr lang="en-US" sz="1400" dirty="0"/>
          </a:p>
        </p:txBody>
      </p:sp>
      <p:sp>
        <p:nvSpPr>
          <p:cNvPr id="64" name="Rectangle 63"/>
          <p:cNvSpPr/>
          <p:nvPr/>
        </p:nvSpPr>
        <p:spPr>
          <a:xfrm>
            <a:off x="4555263" y="5771189"/>
            <a:ext cx="2641521" cy="7503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anose="020B0604020202020204" pitchFamily="34" charset="0"/>
              <a:buChar char="•"/>
            </a:pPr>
            <a:r>
              <a:rPr lang="en-US" sz="1400" dirty="0" smtClean="0"/>
              <a:t>Action recognition</a:t>
            </a:r>
          </a:p>
          <a:p>
            <a:pPr marL="171450" indent="-171450">
              <a:buFont typeface="Arial" panose="020B0604020202020204" pitchFamily="34" charset="0"/>
              <a:buChar char="•"/>
            </a:pPr>
            <a:r>
              <a:rPr lang="en-US" sz="1400" dirty="0"/>
              <a:t>Scene transition </a:t>
            </a:r>
            <a:r>
              <a:rPr lang="en-US" sz="1400" dirty="0" smtClean="0"/>
              <a:t>analysis</a:t>
            </a:r>
          </a:p>
          <a:p>
            <a:pPr marL="171450" indent="-171450">
              <a:buFont typeface="Arial" panose="020B0604020202020204" pitchFamily="34" charset="0"/>
              <a:buChar char="•"/>
            </a:pPr>
            <a:r>
              <a:rPr lang="en-US" sz="1400" dirty="0" smtClean="0"/>
              <a:t>Detect Black Frames</a:t>
            </a:r>
            <a:endParaRPr lang="en-US" sz="1400" dirty="0"/>
          </a:p>
        </p:txBody>
      </p:sp>
      <p:sp>
        <p:nvSpPr>
          <p:cNvPr id="44" name="TextBox 43"/>
          <p:cNvSpPr txBox="1"/>
          <p:nvPr/>
        </p:nvSpPr>
        <p:spPr>
          <a:xfrm rot="16200000">
            <a:off x="9269405" y="3855732"/>
            <a:ext cx="776175" cy="430887"/>
          </a:xfrm>
          <a:prstGeom prst="rect">
            <a:avLst/>
          </a:prstGeom>
          <a:noFill/>
        </p:spPr>
        <p:txBody>
          <a:bodyPr wrap="none" rtlCol="0">
            <a:spAutoFit/>
          </a:bodyPr>
          <a:lstStyle/>
          <a:p>
            <a:pPr algn="ctr"/>
            <a:r>
              <a:rPr lang="en-US" sz="1100" dirty="0" smtClean="0"/>
              <a:t>Metadata </a:t>
            </a:r>
          </a:p>
          <a:p>
            <a:pPr algn="ctr"/>
            <a:r>
              <a:rPr lang="en-US" sz="1100" dirty="0" smtClean="0"/>
              <a:t>URL</a:t>
            </a:r>
            <a:endParaRPr lang="en-US" sz="1100" dirty="0"/>
          </a:p>
        </p:txBody>
      </p:sp>
      <p:cxnSp>
        <p:nvCxnSpPr>
          <p:cNvPr id="5" name="Straight Arrow Connector 4"/>
          <p:cNvCxnSpPr/>
          <p:nvPr/>
        </p:nvCxnSpPr>
        <p:spPr>
          <a:xfrm flipH="1">
            <a:off x="8585885" y="4771620"/>
            <a:ext cx="697621" cy="6090"/>
          </a:xfrm>
          <a:prstGeom prst="straightConnector1">
            <a:avLst/>
          </a:prstGeom>
          <a:ln>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6200000">
            <a:off x="10106156" y="3915620"/>
            <a:ext cx="732893" cy="430887"/>
          </a:xfrm>
          <a:prstGeom prst="rect">
            <a:avLst/>
          </a:prstGeom>
          <a:noFill/>
        </p:spPr>
        <p:txBody>
          <a:bodyPr wrap="none" rtlCol="0">
            <a:spAutoFit/>
          </a:bodyPr>
          <a:lstStyle/>
          <a:p>
            <a:pPr algn="ctr"/>
            <a:r>
              <a:rPr lang="en-US" sz="1100" dirty="0" smtClean="0"/>
              <a:t>VAST </a:t>
            </a:r>
          </a:p>
          <a:p>
            <a:pPr algn="ctr"/>
            <a:r>
              <a:rPr lang="en-US" sz="1100" dirty="0" smtClean="0"/>
              <a:t>Response</a:t>
            </a:r>
            <a:endParaRPr lang="en-US" sz="1100" dirty="0"/>
          </a:p>
        </p:txBody>
      </p:sp>
      <p:sp>
        <p:nvSpPr>
          <p:cNvPr id="50" name="TextBox 49"/>
          <p:cNvSpPr txBox="1"/>
          <p:nvPr/>
        </p:nvSpPr>
        <p:spPr>
          <a:xfrm>
            <a:off x="8561769" y="4569548"/>
            <a:ext cx="776175" cy="261610"/>
          </a:xfrm>
          <a:prstGeom prst="rect">
            <a:avLst/>
          </a:prstGeom>
          <a:noFill/>
        </p:spPr>
        <p:txBody>
          <a:bodyPr wrap="none" rtlCol="0">
            <a:spAutoFit/>
          </a:bodyPr>
          <a:lstStyle/>
          <a:p>
            <a:pPr algn="ctr"/>
            <a:r>
              <a:rPr lang="en-US" sz="1100" dirty="0" smtClean="0"/>
              <a:t>Metadata </a:t>
            </a:r>
          </a:p>
        </p:txBody>
      </p:sp>
    </p:spTree>
    <p:extLst>
      <p:ext uri="{BB962C8B-B14F-4D97-AF65-F5344CB8AC3E}">
        <p14:creationId xmlns:p14="http://schemas.microsoft.com/office/powerpoint/2010/main" val="1030766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a:t>
            </a:r>
            <a:endParaRPr lang="en-US" dirty="0"/>
          </a:p>
        </p:txBody>
      </p:sp>
      <p:sp>
        <p:nvSpPr>
          <p:cNvPr id="3" name="Content Placeholder 2"/>
          <p:cNvSpPr>
            <a:spLocks noGrp="1"/>
          </p:cNvSpPr>
          <p:nvPr>
            <p:ph sz="half" idx="1"/>
          </p:nvPr>
        </p:nvSpPr>
        <p:spPr/>
        <p:txBody>
          <a:bodyPr/>
          <a:lstStyle/>
          <a:p>
            <a:r>
              <a:rPr lang="en-US" dirty="0" smtClean="0"/>
              <a:t>Streams (Content)</a:t>
            </a:r>
          </a:p>
          <a:p>
            <a:r>
              <a:rPr lang="en-US" dirty="0" smtClean="0"/>
              <a:t>Ads</a:t>
            </a:r>
          </a:p>
          <a:p>
            <a:r>
              <a:rPr lang="en-US" dirty="0" smtClean="0"/>
              <a:t>DL Analytics Models</a:t>
            </a:r>
          </a:p>
          <a:p>
            <a:r>
              <a:rPr lang="en-US" dirty="0" smtClean="0"/>
              <a:t>Metadata DB</a:t>
            </a:r>
          </a:p>
          <a:p>
            <a:r>
              <a:rPr lang="en-US" dirty="0" smtClean="0"/>
              <a:t>VAST compliant Ad Server </a:t>
            </a:r>
          </a:p>
          <a:p>
            <a:r>
              <a:rPr lang="en-US" dirty="0" smtClean="0"/>
              <a:t>Manifest manipulation</a:t>
            </a:r>
          </a:p>
          <a:p>
            <a:r>
              <a:rPr lang="en-US" dirty="0" smtClean="0"/>
              <a:t>CDN for caching</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894924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Insertion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Target Customers</a:t>
            </a:r>
          </a:p>
          <a:p>
            <a:pPr lvl="1"/>
            <a:r>
              <a:rPr lang="en-US" dirty="0" smtClean="0"/>
              <a:t>Telcos, </a:t>
            </a:r>
            <a:r>
              <a:rPr lang="en-US" dirty="0" err="1" smtClean="0"/>
              <a:t>LibertyGlobal</a:t>
            </a:r>
            <a:r>
              <a:rPr lang="en-US" dirty="0" smtClean="0"/>
              <a:t>, Charter (Live, Linear)</a:t>
            </a:r>
          </a:p>
          <a:p>
            <a:pPr lvl="1"/>
            <a:r>
              <a:rPr lang="en-US" dirty="0" smtClean="0"/>
              <a:t>Not Google, not Netflix, not UGC !</a:t>
            </a:r>
          </a:p>
          <a:p>
            <a:pPr lvl="1"/>
            <a:endParaRPr lang="en-US" dirty="0" smtClean="0"/>
          </a:p>
          <a:p>
            <a:r>
              <a:rPr lang="en-US" dirty="0" smtClean="0"/>
              <a:t>Media Analytics enhanced Ad Insertion</a:t>
            </a:r>
          </a:p>
          <a:p>
            <a:pPr lvl="1"/>
            <a:r>
              <a:rPr lang="en-US" dirty="0" smtClean="0"/>
              <a:t>78% customers prefer personalized ads – will skip Ad Blockers !</a:t>
            </a:r>
          </a:p>
          <a:p>
            <a:endParaRPr lang="en-US" dirty="0"/>
          </a:p>
          <a:p>
            <a:r>
              <a:rPr lang="en-US" dirty="0" smtClean="0"/>
              <a:t>OTT cases</a:t>
            </a:r>
          </a:p>
          <a:p>
            <a:pPr lvl="1"/>
            <a:r>
              <a:rPr lang="en-US" dirty="0" smtClean="0"/>
              <a:t>Server Side Ad Insertion (SSAI) vs CSAI</a:t>
            </a:r>
          </a:p>
          <a:p>
            <a:pPr lvl="2"/>
            <a:r>
              <a:rPr lang="en-US" dirty="0" smtClean="0"/>
              <a:t>Material arrives as a single stream from a single source</a:t>
            </a:r>
          </a:p>
          <a:p>
            <a:pPr lvl="1"/>
            <a:r>
              <a:rPr lang="en-US" dirty="0" smtClean="0"/>
              <a:t>HLS/DASH streaming</a:t>
            </a:r>
          </a:p>
          <a:p>
            <a:pPr lvl="1"/>
            <a:endParaRPr lang="en-US" dirty="0" smtClean="0"/>
          </a:p>
          <a:p>
            <a:r>
              <a:rPr lang="en-US" dirty="0" smtClean="0"/>
              <a:t>Out of Scope</a:t>
            </a:r>
          </a:p>
          <a:p>
            <a:pPr lvl="1"/>
            <a:r>
              <a:rPr lang="en-US" dirty="0" smtClean="0"/>
              <a:t>Ad Blockers</a:t>
            </a:r>
            <a:endParaRPr lang="en-US" dirty="0"/>
          </a:p>
        </p:txBody>
      </p:sp>
    </p:spTree>
    <p:extLst>
      <p:ext uri="{BB962C8B-B14F-4D97-AF65-F5344CB8AC3E}">
        <p14:creationId xmlns:p14="http://schemas.microsoft.com/office/powerpoint/2010/main" val="320986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Localized Ad insertion</a:t>
            </a:r>
            <a:endParaRPr lang="en-US" dirty="0"/>
          </a:p>
        </p:txBody>
      </p:sp>
      <p:grpSp>
        <p:nvGrpSpPr>
          <p:cNvPr id="4" name="Group 3"/>
          <p:cNvGrpSpPr/>
          <p:nvPr/>
        </p:nvGrpSpPr>
        <p:grpSpPr>
          <a:xfrm>
            <a:off x="1849972" y="1333482"/>
            <a:ext cx="816256" cy="776885"/>
            <a:chOff x="1704883" y="2247974"/>
            <a:chExt cx="967027" cy="920979"/>
          </a:xfrm>
        </p:grpSpPr>
        <p:sp>
          <p:nvSpPr>
            <p:cNvPr id="5" name="Oval 4"/>
            <p:cNvSpPr/>
            <p:nvPr/>
          </p:nvSpPr>
          <p:spPr>
            <a:xfrm>
              <a:off x="1704883" y="2247974"/>
              <a:ext cx="967027" cy="920979"/>
            </a:xfrm>
            <a:prstGeom prst="ellips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1927137" y="2491930"/>
              <a:ext cx="522518" cy="433066"/>
              <a:chOff x="1927138" y="1611712"/>
              <a:chExt cx="522518" cy="433066"/>
            </a:xfrm>
          </p:grpSpPr>
          <p:cxnSp>
            <p:nvCxnSpPr>
              <p:cNvPr id="7" name="Straight Connector 6"/>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9" name="Oval 8"/>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 name="Oval 9"/>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1" name="Oval 10"/>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2" name="Straight Connector 11"/>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84883" y="2388672"/>
            <a:ext cx="816256" cy="776885"/>
            <a:chOff x="1704883" y="2247974"/>
            <a:chExt cx="967027" cy="920979"/>
          </a:xfrm>
        </p:grpSpPr>
        <p:sp>
          <p:nvSpPr>
            <p:cNvPr id="14" name="Oval 13"/>
            <p:cNvSpPr/>
            <p:nvPr/>
          </p:nvSpPr>
          <p:spPr>
            <a:xfrm>
              <a:off x="1704883" y="2247974"/>
              <a:ext cx="967027" cy="920979"/>
            </a:xfrm>
            <a:prstGeom prst="ellips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927137" y="2491930"/>
              <a:ext cx="522518" cy="433066"/>
              <a:chOff x="1927138" y="1611712"/>
              <a:chExt cx="522518" cy="433066"/>
            </a:xfrm>
          </p:grpSpPr>
          <p:cxnSp>
            <p:nvCxnSpPr>
              <p:cNvPr id="16" name="Straight Connector 1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Oval 1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9" name="Oval 1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0" name="Oval 1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1" name="Straight Connector 2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2542191" y="2388672"/>
            <a:ext cx="816256" cy="776885"/>
            <a:chOff x="1704883" y="2247974"/>
            <a:chExt cx="967027" cy="920979"/>
          </a:xfrm>
        </p:grpSpPr>
        <p:sp>
          <p:nvSpPr>
            <p:cNvPr id="23" name="Oval 22"/>
            <p:cNvSpPr/>
            <p:nvPr/>
          </p:nvSpPr>
          <p:spPr>
            <a:xfrm>
              <a:off x="1704883" y="2247974"/>
              <a:ext cx="967027" cy="920979"/>
            </a:xfrm>
            <a:prstGeom prst="ellips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927137" y="2491930"/>
              <a:ext cx="522518" cy="433066"/>
              <a:chOff x="1927138" y="1611712"/>
              <a:chExt cx="522518" cy="433066"/>
            </a:xfrm>
          </p:grpSpPr>
          <p:cxnSp>
            <p:nvCxnSpPr>
              <p:cNvPr id="25" name="Straight Connector 24"/>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Oval 26"/>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8" name="Oval 27"/>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9" name="Oval 28"/>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30" name="Straight Connector 29"/>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sp>
        <p:nvSpPr>
          <p:cNvPr id="31" name="TextBox 30"/>
          <p:cNvSpPr txBox="1"/>
          <p:nvPr/>
        </p:nvSpPr>
        <p:spPr>
          <a:xfrm>
            <a:off x="2561905" y="1358714"/>
            <a:ext cx="742254" cy="369332"/>
          </a:xfrm>
          <a:prstGeom prst="rect">
            <a:avLst/>
          </a:prstGeom>
          <a:noFill/>
        </p:spPr>
        <p:txBody>
          <a:bodyPr wrap="none" lIns="0" tIns="0" rIns="0" bIns="0" rtlCol="0" anchor="ctr">
            <a:spAutoFit/>
          </a:bodyPr>
          <a:lstStyle/>
          <a:p>
            <a:pPr eaLnBrk="1" hangingPunct="1"/>
            <a:r>
              <a:rPr lang="en-US" altLang="zh-CN" sz="1200" dirty="0">
                <a:ea typeface="Geneva" charset="0"/>
                <a:cs typeface="Geneva" charset="0"/>
              </a:rPr>
              <a:t>Central </a:t>
            </a:r>
          </a:p>
          <a:p>
            <a:pPr eaLnBrk="1" hangingPunct="1"/>
            <a:r>
              <a:rPr lang="en-US" altLang="zh-CN" sz="1200" dirty="0">
                <a:ea typeface="Geneva" charset="0"/>
                <a:cs typeface="Geneva" charset="0"/>
              </a:rPr>
              <a:t>Data Center</a:t>
            </a:r>
            <a:endParaRPr lang="en-US" sz="1200" dirty="0">
              <a:ea typeface="Geneva" charset="0"/>
              <a:cs typeface="Geneva" charset="0"/>
            </a:endParaRPr>
          </a:p>
        </p:txBody>
      </p:sp>
      <p:cxnSp>
        <p:nvCxnSpPr>
          <p:cNvPr id="32" name="Straight Connector 31"/>
          <p:cNvCxnSpPr>
            <a:stCxn id="5" idx="3"/>
          </p:cNvCxnSpPr>
          <p:nvPr/>
        </p:nvCxnSpPr>
        <p:spPr>
          <a:xfrm flipH="1">
            <a:off x="1693011" y="1996595"/>
            <a:ext cx="276500" cy="3920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5"/>
          </p:cNvCxnSpPr>
          <p:nvPr/>
        </p:nvCxnSpPr>
        <p:spPr>
          <a:xfrm>
            <a:off x="2546691" y="1996593"/>
            <a:ext cx="126003" cy="47334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237781" y="1720192"/>
            <a:ext cx="334642" cy="368773"/>
            <a:chOff x="2754608" y="1956499"/>
            <a:chExt cx="396454" cy="437172"/>
          </a:xfrm>
        </p:grpSpPr>
        <p:sp>
          <p:nvSpPr>
            <p:cNvPr id="35" name="Rounded Rectangle 34"/>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 name="TextBox 35"/>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37" name="Group 36"/>
          <p:cNvGrpSpPr/>
          <p:nvPr/>
        </p:nvGrpSpPr>
        <p:grpSpPr>
          <a:xfrm>
            <a:off x="2311301" y="1798079"/>
            <a:ext cx="334642" cy="368773"/>
            <a:chOff x="2754608" y="1956499"/>
            <a:chExt cx="396454" cy="437172"/>
          </a:xfrm>
        </p:grpSpPr>
        <p:sp>
          <p:nvSpPr>
            <p:cNvPr id="38" name="Rounded Rectangle 37"/>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TextBox 38"/>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0" name="Group 39"/>
          <p:cNvGrpSpPr/>
          <p:nvPr/>
        </p:nvGrpSpPr>
        <p:grpSpPr>
          <a:xfrm>
            <a:off x="1653920" y="2803264"/>
            <a:ext cx="334642" cy="368773"/>
            <a:chOff x="2754608" y="1956499"/>
            <a:chExt cx="396454" cy="437172"/>
          </a:xfrm>
        </p:grpSpPr>
        <p:sp>
          <p:nvSpPr>
            <p:cNvPr id="41" name="Rounded Rectangle 40"/>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3" name="Group 42"/>
          <p:cNvGrpSpPr/>
          <p:nvPr/>
        </p:nvGrpSpPr>
        <p:grpSpPr>
          <a:xfrm>
            <a:off x="1721770" y="2885262"/>
            <a:ext cx="334642" cy="368773"/>
            <a:chOff x="2754608" y="1956499"/>
            <a:chExt cx="396454" cy="437172"/>
          </a:xfrm>
        </p:grpSpPr>
        <p:sp>
          <p:nvSpPr>
            <p:cNvPr id="44" name="Rounded Rectangle 43"/>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TextBox 44"/>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6" name="Group 45"/>
          <p:cNvGrpSpPr/>
          <p:nvPr/>
        </p:nvGrpSpPr>
        <p:grpSpPr>
          <a:xfrm>
            <a:off x="2885228" y="2813740"/>
            <a:ext cx="334642" cy="368773"/>
            <a:chOff x="2754608" y="1956499"/>
            <a:chExt cx="396454" cy="437172"/>
          </a:xfrm>
        </p:grpSpPr>
        <p:sp>
          <p:nvSpPr>
            <p:cNvPr id="47" name="Rounded Rectangle 46"/>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TextBox 47"/>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grpSp>
        <p:nvGrpSpPr>
          <p:cNvPr id="49" name="Group 48"/>
          <p:cNvGrpSpPr/>
          <p:nvPr/>
        </p:nvGrpSpPr>
        <p:grpSpPr>
          <a:xfrm>
            <a:off x="2948260" y="2885262"/>
            <a:ext cx="334642" cy="368773"/>
            <a:chOff x="2754608" y="1956499"/>
            <a:chExt cx="396454" cy="437172"/>
          </a:xfrm>
        </p:grpSpPr>
        <p:sp>
          <p:nvSpPr>
            <p:cNvPr id="50" name="Rounded Rectangle 49"/>
            <p:cNvSpPr/>
            <p:nvPr/>
          </p:nvSpPr>
          <p:spPr>
            <a:xfrm>
              <a:off x="2754608" y="1956499"/>
              <a:ext cx="396454" cy="43717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TextBox 50"/>
            <p:cNvSpPr txBox="1"/>
            <p:nvPr/>
          </p:nvSpPr>
          <p:spPr>
            <a:xfrm>
              <a:off x="2801443" y="2077572"/>
              <a:ext cx="305755" cy="164187"/>
            </a:xfrm>
            <a:prstGeom prst="rect">
              <a:avLst/>
            </a:prstGeom>
            <a:noFill/>
          </p:spPr>
          <p:txBody>
            <a:bodyPr wrap="none" lIns="0" tIns="0" rIns="0" bIns="0" rtlCol="0" anchor="ctr">
              <a:spAutoFit/>
            </a:bodyPr>
            <a:lstStyle/>
            <a:p>
              <a:pPr eaLnBrk="1" hangingPunct="1"/>
              <a:r>
                <a:rPr lang="en-US" altLang="zh-CN" sz="900" dirty="0" err="1">
                  <a:ea typeface="Geneva" charset="0"/>
                  <a:cs typeface="Geneva" charset="0"/>
                </a:rPr>
                <a:t>vCDN</a:t>
              </a:r>
              <a:endParaRPr lang="en-US" sz="900" dirty="0">
                <a:ea typeface="Geneva" charset="0"/>
                <a:cs typeface="Geneva" charset="0"/>
              </a:endParaRPr>
            </a:p>
          </p:txBody>
        </p:sp>
      </p:grpSp>
      <p:sp>
        <p:nvSpPr>
          <p:cNvPr id="52" name="TextBox 51"/>
          <p:cNvSpPr txBox="1"/>
          <p:nvPr/>
        </p:nvSpPr>
        <p:spPr>
          <a:xfrm>
            <a:off x="2992956" y="2141335"/>
            <a:ext cx="742254" cy="369332"/>
          </a:xfrm>
          <a:prstGeom prst="rect">
            <a:avLst/>
          </a:prstGeom>
          <a:noFill/>
        </p:spPr>
        <p:txBody>
          <a:bodyPr wrap="none" lIns="0" tIns="0" rIns="0" bIns="0" rtlCol="0" anchor="ctr">
            <a:spAutoFit/>
          </a:bodyPr>
          <a:lstStyle/>
          <a:p>
            <a:pPr eaLnBrk="1" hangingPunct="1"/>
            <a:r>
              <a:rPr lang="en-US" altLang="zh-CN" sz="1200" dirty="0">
                <a:ea typeface="Geneva" charset="0"/>
                <a:cs typeface="Geneva" charset="0"/>
              </a:rPr>
              <a:t>Regional</a:t>
            </a:r>
          </a:p>
          <a:p>
            <a:pPr eaLnBrk="1" hangingPunct="1"/>
            <a:r>
              <a:rPr lang="en-US" altLang="zh-CN" sz="1200" dirty="0">
                <a:ea typeface="Geneva" charset="0"/>
                <a:cs typeface="Geneva" charset="0"/>
              </a:rPr>
              <a:t>Data Center</a:t>
            </a:r>
            <a:endParaRPr lang="en-US" sz="1200" dirty="0">
              <a:ea typeface="Geneva" charset="0"/>
              <a:cs typeface="Geneva" charset="0"/>
            </a:endParaRPr>
          </a:p>
        </p:txBody>
      </p:sp>
      <p:grpSp>
        <p:nvGrpSpPr>
          <p:cNvPr id="53" name="Group 52"/>
          <p:cNvGrpSpPr/>
          <p:nvPr/>
        </p:nvGrpSpPr>
        <p:grpSpPr>
          <a:xfrm>
            <a:off x="1006311" y="3523620"/>
            <a:ext cx="326799" cy="336325"/>
            <a:chOff x="1704883" y="2247974"/>
            <a:chExt cx="967027" cy="920979"/>
          </a:xfrm>
        </p:grpSpPr>
        <p:sp>
          <p:nvSpPr>
            <p:cNvPr id="54" name="Oval 53"/>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55" name="Group 54"/>
            <p:cNvGrpSpPr/>
            <p:nvPr/>
          </p:nvGrpSpPr>
          <p:grpSpPr>
            <a:xfrm>
              <a:off x="1927137" y="2491930"/>
              <a:ext cx="522518" cy="433066"/>
              <a:chOff x="1927138" y="1611712"/>
              <a:chExt cx="522518" cy="433066"/>
            </a:xfrm>
          </p:grpSpPr>
          <p:cxnSp>
            <p:nvCxnSpPr>
              <p:cNvPr id="56" name="Straight Connector 5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8" name="Oval 5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9" name="Oval 5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0" name="Oval 5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1" name="Straight Connector 6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cxnSp>
        <p:nvCxnSpPr>
          <p:cNvPr id="62" name="Straight Connector 61"/>
          <p:cNvCxnSpPr>
            <a:stCxn id="23" idx="2"/>
            <a:endCxn id="14" idx="6"/>
          </p:cNvCxnSpPr>
          <p:nvPr/>
        </p:nvCxnSpPr>
        <p:spPr>
          <a:xfrm flipH="1">
            <a:off x="2101140" y="2777113"/>
            <a:ext cx="441051" cy="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574166" y="3672047"/>
            <a:ext cx="326799" cy="336325"/>
            <a:chOff x="1704883" y="2247974"/>
            <a:chExt cx="967027" cy="920979"/>
          </a:xfrm>
        </p:grpSpPr>
        <p:sp>
          <p:nvSpPr>
            <p:cNvPr id="64" name="Oval 63"/>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5" name="Group 64"/>
            <p:cNvGrpSpPr/>
            <p:nvPr/>
          </p:nvGrpSpPr>
          <p:grpSpPr>
            <a:xfrm>
              <a:off x="1927137" y="2491930"/>
              <a:ext cx="522518" cy="433066"/>
              <a:chOff x="1927138" y="1611712"/>
              <a:chExt cx="522518" cy="433066"/>
            </a:xfrm>
          </p:grpSpPr>
          <p:cxnSp>
            <p:nvCxnSpPr>
              <p:cNvPr id="66" name="Straight Connector 65"/>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8" name="Oval 67"/>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9" name="Oval 68"/>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0" name="Oval 69"/>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71" name="Straight Connector 70"/>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72" name="Group 71"/>
          <p:cNvGrpSpPr/>
          <p:nvPr/>
        </p:nvGrpSpPr>
        <p:grpSpPr>
          <a:xfrm>
            <a:off x="2132150" y="3790350"/>
            <a:ext cx="326799" cy="336325"/>
            <a:chOff x="1704883" y="2247974"/>
            <a:chExt cx="967027" cy="920979"/>
          </a:xfrm>
        </p:grpSpPr>
        <p:sp>
          <p:nvSpPr>
            <p:cNvPr id="73" name="Oval 72"/>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74" name="Group 73"/>
            <p:cNvGrpSpPr/>
            <p:nvPr/>
          </p:nvGrpSpPr>
          <p:grpSpPr>
            <a:xfrm>
              <a:off x="1927137" y="2491930"/>
              <a:ext cx="522518" cy="433066"/>
              <a:chOff x="1927138" y="1611712"/>
              <a:chExt cx="522518" cy="433066"/>
            </a:xfrm>
          </p:grpSpPr>
          <p:cxnSp>
            <p:nvCxnSpPr>
              <p:cNvPr id="75" name="Straight Connector 74"/>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7" name="Oval 76"/>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8" name="Oval 77"/>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9" name="Oval 78"/>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2679411" y="3659792"/>
            <a:ext cx="326799" cy="336325"/>
            <a:chOff x="1704883" y="2247974"/>
            <a:chExt cx="967027" cy="920979"/>
          </a:xfrm>
        </p:grpSpPr>
        <p:sp>
          <p:nvSpPr>
            <p:cNvPr id="82" name="Oval 81"/>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83" name="Group 82"/>
            <p:cNvGrpSpPr/>
            <p:nvPr/>
          </p:nvGrpSpPr>
          <p:grpSpPr>
            <a:xfrm>
              <a:off x="1927137" y="2491930"/>
              <a:ext cx="522518" cy="433066"/>
              <a:chOff x="1927138" y="1611712"/>
              <a:chExt cx="522518" cy="433066"/>
            </a:xfrm>
          </p:grpSpPr>
          <p:cxnSp>
            <p:nvCxnSpPr>
              <p:cNvPr id="84" name="Straight Connector 83"/>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6" name="Oval 85"/>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7" name="Oval 86"/>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8" name="Oval 87"/>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9" name="Straight Connector 88"/>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grpSp>
        <p:nvGrpSpPr>
          <p:cNvPr id="90" name="Group 89"/>
          <p:cNvGrpSpPr/>
          <p:nvPr/>
        </p:nvGrpSpPr>
        <p:grpSpPr>
          <a:xfrm>
            <a:off x="3190695" y="3457602"/>
            <a:ext cx="326799" cy="336325"/>
            <a:chOff x="1704883" y="2247974"/>
            <a:chExt cx="967027" cy="920979"/>
          </a:xfrm>
        </p:grpSpPr>
        <p:sp>
          <p:nvSpPr>
            <p:cNvPr id="91" name="Oval 90"/>
            <p:cNvSpPr/>
            <p:nvPr/>
          </p:nvSpPr>
          <p:spPr>
            <a:xfrm>
              <a:off x="1704883" y="2247974"/>
              <a:ext cx="967027" cy="920979"/>
            </a:xfrm>
            <a:prstGeom prst="ellipse">
              <a:avLst/>
            </a:prstGeom>
            <a:solidFill>
              <a:schemeClr val="accent4">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92" name="Group 91"/>
            <p:cNvGrpSpPr/>
            <p:nvPr/>
          </p:nvGrpSpPr>
          <p:grpSpPr>
            <a:xfrm>
              <a:off x="1927137" y="2491930"/>
              <a:ext cx="522518" cy="433066"/>
              <a:chOff x="1927138" y="1611712"/>
              <a:chExt cx="522518" cy="433066"/>
            </a:xfrm>
          </p:grpSpPr>
          <p:cxnSp>
            <p:nvCxnSpPr>
              <p:cNvPr id="93" name="Straight Connector 92"/>
              <p:cNvCxnSpPr/>
              <p:nvPr/>
            </p:nvCxnSpPr>
            <p:spPr>
              <a:xfrm>
                <a:off x="1927138" y="1684074"/>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927138" y="1900053"/>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5" name="Oval 94"/>
              <p:cNvSpPr/>
              <p:nvPr/>
            </p:nvSpPr>
            <p:spPr>
              <a:xfrm>
                <a:off x="1927138" y="181232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6" name="Oval 95"/>
              <p:cNvSpPr/>
              <p:nvPr/>
            </p:nvSpPr>
            <p:spPr>
              <a:xfrm>
                <a:off x="1927138" y="1708918"/>
                <a:ext cx="522518" cy="144725"/>
              </a:xfrm>
              <a:prstGeom prst="ellipse">
                <a:avLst/>
              </a:prstGeom>
              <a:solidFill>
                <a:schemeClr val="bg1"/>
              </a:solid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7" name="Oval 96"/>
              <p:cNvSpPr/>
              <p:nvPr/>
            </p:nvSpPr>
            <p:spPr>
              <a:xfrm>
                <a:off x="1927138" y="1611712"/>
                <a:ext cx="522518" cy="144725"/>
              </a:xfrm>
              <a:prstGeom prst="ellipse">
                <a:avLst/>
              </a:prstGeom>
              <a:solidFill>
                <a:schemeClr val="bg1"/>
              </a:solidFill>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p:cNvCxnSpPr/>
              <p:nvPr/>
            </p:nvCxnSpPr>
            <p:spPr>
              <a:xfrm>
                <a:off x="2449656" y="1708918"/>
                <a:ext cx="0" cy="288341"/>
              </a:xfrm>
              <a:prstGeom prst="line">
                <a:avLst/>
              </a:prstGeom>
              <a:ln w="38100" cap="rnd">
                <a:solidFill>
                  <a:srgbClr val="FFC000"/>
                </a:solidFill>
                <a:headEnd w="lg" len="lg"/>
                <a:tailEnd w="lg" len="lg"/>
              </a:ln>
            </p:spPr>
            <p:style>
              <a:lnRef idx="1">
                <a:schemeClr val="accent1"/>
              </a:lnRef>
              <a:fillRef idx="0">
                <a:schemeClr val="accent1"/>
              </a:fillRef>
              <a:effectRef idx="0">
                <a:schemeClr val="accent1"/>
              </a:effectRef>
              <a:fontRef idx="minor">
                <a:schemeClr val="tx1"/>
              </a:fontRef>
            </p:style>
          </p:cxnSp>
        </p:grpSp>
      </p:grpSp>
      <p:cxnSp>
        <p:nvCxnSpPr>
          <p:cNvPr id="99" name="Straight Connector 98"/>
          <p:cNvCxnSpPr/>
          <p:nvPr/>
        </p:nvCxnSpPr>
        <p:spPr>
          <a:xfrm flipH="1">
            <a:off x="1246045" y="3136580"/>
            <a:ext cx="276500" cy="3920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64" idx="0"/>
          </p:cNvCxnSpPr>
          <p:nvPr/>
        </p:nvCxnSpPr>
        <p:spPr>
          <a:xfrm>
            <a:off x="1541337" y="3132186"/>
            <a:ext cx="196227" cy="53986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73" idx="0"/>
          </p:cNvCxnSpPr>
          <p:nvPr/>
        </p:nvCxnSpPr>
        <p:spPr>
          <a:xfrm>
            <a:off x="1693457" y="3141481"/>
            <a:ext cx="602091" cy="64887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73" idx="0"/>
          </p:cNvCxnSpPr>
          <p:nvPr/>
        </p:nvCxnSpPr>
        <p:spPr>
          <a:xfrm flipH="1">
            <a:off x="2295549" y="3132186"/>
            <a:ext cx="517449" cy="658165"/>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82" idx="0"/>
          </p:cNvCxnSpPr>
          <p:nvPr/>
        </p:nvCxnSpPr>
        <p:spPr>
          <a:xfrm flipH="1">
            <a:off x="2842810" y="3134816"/>
            <a:ext cx="6549" cy="52497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1" idx="1"/>
          </p:cNvCxnSpPr>
          <p:nvPr/>
        </p:nvCxnSpPr>
        <p:spPr>
          <a:xfrm>
            <a:off x="2825411" y="3135626"/>
            <a:ext cx="413143" cy="37123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868290" y="4994579"/>
            <a:ext cx="1450137" cy="887375"/>
            <a:chOff x="492868" y="4796306"/>
            <a:chExt cx="1717991" cy="1051963"/>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393" y="5007506"/>
              <a:ext cx="325121" cy="325121"/>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08" y="5383340"/>
              <a:ext cx="565732" cy="406196"/>
            </a:xfrm>
            <a:prstGeom prst="rect">
              <a:avLst/>
            </a:prstGeom>
          </p:spPr>
        </p:pic>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649" y="5038163"/>
              <a:ext cx="363510" cy="363510"/>
            </a:xfrm>
            <a:prstGeom prst="rect">
              <a:avLst/>
            </a:prstGeom>
          </p:spPr>
        </p:pic>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52" y="5245458"/>
              <a:ext cx="325121" cy="325121"/>
            </a:xfrm>
            <a:prstGeom prst="rect">
              <a:avLst/>
            </a:prstGeom>
          </p:spPr>
        </p:pic>
        <p:sp>
          <p:nvSpPr>
            <p:cNvPr id="110" name="Oval 109"/>
            <p:cNvSpPr/>
            <p:nvPr/>
          </p:nvSpPr>
          <p:spPr>
            <a:xfrm>
              <a:off x="492868" y="4796306"/>
              <a:ext cx="1717991" cy="1051963"/>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2407209" y="4991421"/>
            <a:ext cx="1450137" cy="887375"/>
            <a:chOff x="492868" y="4796306"/>
            <a:chExt cx="1717991" cy="1051963"/>
          </a:xfrm>
        </p:grpSpPr>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02" y="4985383"/>
              <a:ext cx="325121" cy="325121"/>
            </a:xfrm>
            <a:prstGeom prst="rect">
              <a:avLst/>
            </a:prstGeom>
          </p:spPr>
        </p:pic>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08" y="5383340"/>
              <a:ext cx="565732" cy="406196"/>
            </a:xfrm>
            <a:prstGeom prst="rect">
              <a:avLst/>
            </a:prstGeom>
          </p:spPr>
        </p:pic>
        <p:pic>
          <p:nvPicPr>
            <p:cNvPr id="114" name="Picture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8649" y="5038163"/>
              <a:ext cx="363510" cy="36351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852" y="5245458"/>
              <a:ext cx="325121" cy="325121"/>
            </a:xfrm>
            <a:prstGeom prst="rect">
              <a:avLst/>
            </a:prstGeom>
          </p:spPr>
        </p:pic>
        <p:sp>
          <p:nvSpPr>
            <p:cNvPr id="116" name="Oval 115"/>
            <p:cNvSpPr/>
            <p:nvPr/>
          </p:nvSpPr>
          <p:spPr>
            <a:xfrm>
              <a:off x="492868" y="4796306"/>
              <a:ext cx="1717991" cy="1051963"/>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17" name="Straight Connector 116"/>
          <p:cNvCxnSpPr>
            <a:stCxn id="64" idx="2"/>
          </p:cNvCxnSpPr>
          <p:nvPr/>
        </p:nvCxnSpPr>
        <p:spPr>
          <a:xfrm flipH="1" flipV="1">
            <a:off x="1319753" y="3749467"/>
            <a:ext cx="254411" cy="9074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73" idx="2"/>
          </p:cNvCxnSpPr>
          <p:nvPr/>
        </p:nvCxnSpPr>
        <p:spPr>
          <a:xfrm flipH="1" flipV="1">
            <a:off x="1908093" y="3905865"/>
            <a:ext cx="224057" cy="52649"/>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82" idx="2"/>
            <a:endCxn id="73" idx="6"/>
          </p:cNvCxnSpPr>
          <p:nvPr/>
        </p:nvCxnSpPr>
        <p:spPr>
          <a:xfrm flipH="1">
            <a:off x="2458949" y="3827954"/>
            <a:ext cx="220463" cy="130559"/>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91" idx="3"/>
          </p:cNvCxnSpPr>
          <p:nvPr/>
        </p:nvCxnSpPr>
        <p:spPr>
          <a:xfrm flipH="1">
            <a:off x="2986295" y="3744673"/>
            <a:ext cx="252259" cy="69312"/>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64" idx="4"/>
            <a:endCxn id="106" idx="0"/>
          </p:cNvCxnSpPr>
          <p:nvPr/>
        </p:nvCxnSpPr>
        <p:spPr>
          <a:xfrm flipH="1">
            <a:off x="1163793" y="4008372"/>
            <a:ext cx="573771" cy="116436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4" idx="4"/>
            <a:endCxn id="109" idx="0"/>
          </p:cNvCxnSpPr>
          <p:nvPr/>
        </p:nvCxnSpPr>
        <p:spPr>
          <a:xfrm flipH="1">
            <a:off x="1294169" y="4008371"/>
            <a:ext cx="443395" cy="136508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64" idx="4"/>
            <a:endCxn id="107" idx="0"/>
          </p:cNvCxnSpPr>
          <p:nvPr/>
        </p:nvCxnSpPr>
        <p:spPr>
          <a:xfrm flipH="1">
            <a:off x="1633713" y="4008372"/>
            <a:ext cx="103851" cy="1481395"/>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64" idx="4"/>
            <a:endCxn id="108" idx="0"/>
          </p:cNvCxnSpPr>
          <p:nvPr/>
        </p:nvCxnSpPr>
        <p:spPr>
          <a:xfrm>
            <a:off x="1737566" y="4008371"/>
            <a:ext cx="276607" cy="1190224"/>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82" idx="4"/>
            <a:endCxn id="114" idx="0"/>
          </p:cNvCxnSpPr>
          <p:nvPr/>
        </p:nvCxnSpPr>
        <p:spPr>
          <a:xfrm>
            <a:off x="2842811" y="3996116"/>
            <a:ext cx="710280" cy="1199320"/>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2" idx="4"/>
            <a:endCxn id="113" idx="0"/>
          </p:cNvCxnSpPr>
          <p:nvPr/>
        </p:nvCxnSpPr>
        <p:spPr>
          <a:xfrm>
            <a:off x="2842811" y="3996117"/>
            <a:ext cx="329823" cy="1490491"/>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82" idx="4"/>
            <a:endCxn id="115" idx="0"/>
          </p:cNvCxnSpPr>
          <p:nvPr/>
        </p:nvCxnSpPr>
        <p:spPr>
          <a:xfrm flipH="1">
            <a:off x="2833090" y="3996117"/>
            <a:ext cx="9721" cy="1374183"/>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82" idx="4"/>
            <a:endCxn id="112" idx="0"/>
          </p:cNvCxnSpPr>
          <p:nvPr/>
        </p:nvCxnSpPr>
        <p:spPr>
          <a:xfrm flipH="1">
            <a:off x="2721375" y="3996116"/>
            <a:ext cx="121436" cy="1154797"/>
          </a:xfrm>
          <a:prstGeom prst="line">
            <a:avLst/>
          </a:prstGeom>
          <a:ln w="3175" cap="rnd">
            <a:solidFill>
              <a:srgbClr val="92D050"/>
            </a:solidFill>
            <a:headEnd w="lg" len="lg"/>
            <a:tailEnd w="lg" len="lg"/>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244649" y="3833771"/>
            <a:ext cx="612027"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CDN Edge</a:t>
            </a:r>
          </a:p>
        </p:txBody>
      </p:sp>
      <p:sp>
        <p:nvSpPr>
          <p:cNvPr id="132" name="5-Point Star 131"/>
          <p:cNvSpPr/>
          <p:nvPr/>
        </p:nvSpPr>
        <p:spPr>
          <a:xfrm>
            <a:off x="3399004" y="3222382"/>
            <a:ext cx="567192" cy="511047"/>
          </a:xfrm>
          <a:prstGeom prst="star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33" name="Line Callout 1 132"/>
          <p:cNvSpPr/>
          <p:nvPr/>
        </p:nvSpPr>
        <p:spPr>
          <a:xfrm>
            <a:off x="4069468" y="1165822"/>
            <a:ext cx="2146435" cy="1543031"/>
          </a:xfrm>
          <a:prstGeom prst="borderCallout1">
            <a:avLst>
              <a:gd name="adj1" fmla="val 53930"/>
              <a:gd name="adj2" fmla="val -1378"/>
              <a:gd name="adj3" fmla="val 131160"/>
              <a:gd name="adj4" fmla="val -22670"/>
            </a:avLst>
          </a:prstGeom>
          <a:no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4103888" y="1327652"/>
            <a:ext cx="2146435" cy="1477328"/>
          </a:xfrm>
          <a:prstGeom prst="rect">
            <a:avLst/>
          </a:prstGeom>
          <a:noFill/>
        </p:spPr>
        <p:txBody>
          <a:bodyPr wrap="square" lIns="0" tIns="0" rIns="0" bIns="0" rtlCol="0" anchor="ctr">
            <a:spAutoFit/>
          </a:bodyPr>
          <a:lstStyle/>
          <a:p>
            <a:pPr marL="171446" indent="-171446">
              <a:buFont typeface="Arial" panose="020B0604020202020204" pitchFamily="34" charset="0"/>
              <a:buChar char="•"/>
            </a:pPr>
            <a:r>
              <a:rPr lang="en-US" sz="1200" dirty="0">
                <a:ea typeface="Geneva" charset="0"/>
                <a:cs typeface="Geneva" charset="0"/>
              </a:rPr>
              <a:t>Media analytics on video stream on logo, faces, objects</a:t>
            </a:r>
          </a:p>
          <a:p>
            <a:pPr marL="171446" indent="-171446">
              <a:buFont typeface="Arial" panose="020B0604020202020204" pitchFamily="34" charset="0"/>
              <a:buChar char="•"/>
            </a:pPr>
            <a:r>
              <a:rPr lang="en-US" sz="1200" dirty="0">
                <a:ea typeface="Geneva" charset="0"/>
                <a:cs typeface="Geneva" charset="0"/>
              </a:rPr>
              <a:t>Detecting on Ad time slot</a:t>
            </a:r>
          </a:p>
          <a:p>
            <a:pPr marL="171446" indent="-171446">
              <a:buFont typeface="Arial" panose="020B0604020202020204" pitchFamily="34" charset="0"/>
              <a:buChar char="•"/>
            </a:pPr>
            <a:r>
              <a:rPr lang="en-US" sz="1200" dirty="0">
                <a:ea typeface="Geneva" charset="0"/>
                <a:cs typeface="Geneva" charset="0"/>
              </a:rPr>
              <a:t>Adding new local Ad into original video</a:t>
            </a:r>
          </a:p>
          <a:p>
            <a:pPr marL="171446" indent="-171446">
              <a:buFont typeface="Arial" panose="020B0604020202020204" pitchFamily="34" charset="0"/>
              <a:buChar char="•"/>
            </a:pPr>
            <a:r>
              <a:rPr lang="en-US" sz="1200" dirty="0">
                <a:ea typeface="Geneva" charset="0"/>
                <a:cs typeface="Geneva" charset="0"/>
              </a:rPr>
              <a:t>Replace the Ad slot with local relevant Ads</a:t>
            </a:r>
          </a:p>
          <a:p>
            <a:pPr marL="171446" indent="-171446">
              <a:buFont typeface="Arial" panose="020B0604020202020204" pitchFamily="34" charset="0"/>
              <a:buChar char="•"/>
            </a:pPr>
            <a:endParaRPr lang="en-US" sz="1200" dirty="0">
              <a:ea typeface="Geneva" charset="0"/>
              <a:cs typeface="Geneva" charset="0"/>
            </a:endParaRPr>
          </a:p>
        </p:txBody>
      </p:sp>
      <p:pic>
        <p:nvPicPr>
          <p:cNvPr id="136" name="Picture 1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2085" y="3599540"/>
            <a:ext cx="4152096" cy="1442792"/>
          </a:xfrm>
          <a:prstGeom prst="rect">
            <a:avLst/>
          </a:prstGeom>
        </p:spPr>
      </p:pic>
      <p:pic>
        <p:nvPicPr>
          <p:cNvPr id="137"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76873" y="5122804"/>
            <a:ext cx="740883" cy="1043497"/>
          </a:xfrm>
          <a:prstGeom prst="rect">
            <a:avLst/>
          </a:prstGeom>
        </p:spPr>
      </p:pic>
      <p:pic>
        <p:nvPicPr>
          <p:cNvPr id="138" name="Picture 1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67541" y="5122803"/>
            <a:ext cx="1214795" cy="755384"/>
          </a:xfrm>
          <a:prstGeom prst="rect">
            <a:avLst/>
          </a:prstGeom>
        </p:spPr>
      </p:pic>
      <p:pic>
        <p:nvPicPr>
          <p:cNvPr id="139" name="Picture 138"/>
          <p:cNvPicPr>
            <a:picLocks noChangeAspect="1"/>
          </p:cNvPicPr>
          <p:nvPr/>
        </p:nvPicPr>
        <p:blipFill>
          <a:blip r:embed="rId9"/>
          <a:stretch>
            <a:fillRect/>
          </a:stretch>
        </p:blipFill>
        <p:spPr>
          <a:xfrm>
            <a:off x="10844417" y="2045391"/>
            <a:ext cx="1156723" cy="738964"/>
          </a:xfrm>
          <a:prstGeom prst="rect">
            <a:avLst/>
          </a:prstGeom>
        </p:spPr>
      </p:pic>
      <p:sp>
        <p:nvSpPr>
          <p:cNvPr id="140" name="Right Arrow 139"/>
          <p:cNvSpPr/>
          <p:nvPr/>
        </p:nvSpPr>
        <p:spPr>
          <a:xfrm>
            <a:off x="8737797" y="1063679"/>
            <a:ext cx="1213948" cy="244367"/>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p:cNvSpPr txBox="1"/>
          <p:nvPr/>
        </p:nvSpPr>
        <p:spPr>
          <a:xfrm>
            <a:off x="8807007" y="2355707"/>
            <a:ext cx="985847"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Shopping Guide</a:t>
            </a:r>
          </a:p>
        </p:txBody>
      </p:sp>
      <p:sp>
        <p:nvSpPr>
          <p:cNvPr id="142" name="Right Arrow 141"/>
          <p:cNvSpPr/>
          <p:nvPr/>
        </p:nvSpPr>
        <p:spPr>
          <a:xfrm>
            <a:off x="8812791" y="2156616"/>
            <a:ext cx="1213948" cy="222637"/>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TextBox 142"/>
          <p:cNvSpPr txBox="1"/>
          <p:nvPr/>
        </p:nvSpPr>
        <p:spPr>
          <a:xfrm>
            <a:off x="8705484" y="1296541"/>
            <a:ext cx="1183850"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Video Recommend</a:t>
            </a:r>
          </a:p>
        </p:txBody>
      </p:sp>
      <p:sp>
        <p:nvSpPr>
          <p:cNvPr id="144" name="TextBox 143"/>
          <p:cNvSpPr txBox="1"/>
          <p:nvPr/>
        </p:nvSpPr>
        <p:spPr>
          <a:xfrm>
            <a:off x="11036606" y="2837688"/>
            <a:ext cx="734047"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Local stores</a:t>
            </a:r>
          </a:p>
        </p:txBody>
      </p:sp>
      <p:sp>
        <p:nvSpPr>
          <p:cNvPr id="145" name="TextBox 144"/>
          <p:cNvSpPr txBox="1"/>
          <p:nvPr/>
        </p:nvSpPr>
        <p:spPr>
          <a:xfrm>
            <a:off x="10143827" y="1375461"/>
            <a:ext cx="1332801" cy="184666"/>
          </a:xfrm>
          <a:prstGeom prst="rect">
            <a:avLst/>
          </a:prstGeom>
          <a:noFill/>
        </p:spPr>
        <p:txBody>
          <a:bodyPr wrap="none" lIns="0" tIns="0" rIns="0" bIns="0" rtlCol="0" anchor="ctr">
            <a:spAutoFit/>
          </a:bodyPr>
          <a:lstStyle/>
          <a:p>
            <a:pPr eaLnBrk="1" hangingPunct="1"/>
            <a:r>
              <a:rPr lang="en-US" sz="1200" dirty="0">
                <a:ea typeface="Geneva" charset="0"/>
                <a:cs typeface="Geneva" charset="0"/>
              </a:rPr>
              <a:t>User profile Video Ad</a:t>
            </a:r>
          </a:p>
        </p:txBody>
      </p:sp>
      <p:sp>
        <p:nvSpPr>
          <p:cNvPr id="131" name="Oval 130"/>
          <p:cNvSpPr/>
          <p:nvPr/>
        </p:nvSpPr>
        <p:spPr>
          <a:xfrm>
            <a:off x="8505929" y="3739136"/>
            <a:ext cx="1983849" cy="557240"/>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8767465" y="902560"/>
            <a:ext cx="1028102" cy="184666"/>
          </a:xfrm>
          <a:prstGeom prst="rect">
            <a:avLst/>
          </a:prstGeom>
          <a:noFill/>
        </p:spPr>
        <p:txBody>
          <a:bodyPr wrap="none" lIns="0" tIns="0" rIns="0" bIns="0" rtlCol="0" anchor="ctr">
            <a:spAutoFit/>
          </a:bodyPr>
          <a:lstStyle/>
          <a:p>
            <a:pPr eaLnBrk="1" hangingPunct="1"/>
            <a:r>
              <a:rPr lang="en-US" altLang="zh-CN" sz="1200" dirty="0">
                <a:ea typeface="Geneva" charset="0"/>
                <a:cs typeface="Geneva" charset="0"/>
              </a:rPr>
              <a:t>Face recognition</a:t>
            </a:r>
            <a:endParaRPr lang="en-US" sz="1200" dirty="0">
              <a:ea typeface="Geneva" charset="0"/>
              <a:cs typeface="Geneva" charset="0"/>
            </a:endParaRPr>
          </a:p>
        </p:txBody>
      </p:sp>
      <p:sp>
        <p:nvSpPr>
          <p:cNvPr id="147" name="TextBox 146"/>
          <p:cNvSpPr txBox="1"/>
          <p:nvPr/>
        </p:nvSpPr>
        <p:spPr>
          <a:xfrm>
            <a:off x="8663321" y="1956602"/>
            <a:ext cx="1558119" cy="164212"/>
          </a:xfrm>
          <a:prstGeom prst="rect">
            <a:avLst/>
          </a:prstGeom>
          <a:noFill/>
        </p:spPr>
        <p:txBody>
          <a:bodyPr wrap="none" lIns="0" tIns="0" rIns="0" bIns="0" rtlCol="0" anchor="ctr">
            <a:spAutoFit/>
          </a:bodyPr>
          <a:lstStyle/>
          <a:p>
            <a:pPr eaLnBrk="1" hangingPunct="1"/>
            <a:r>
              <a:rPr lang="en-US" altLang="zh-CN" sz="1067" dirty="0">
                <a:ea typeface="Geneva" charset="0"/>
                <a:cs typeface="Geneva" charset="0"/>
              </a:rPr>
              <a:t>Logo/car/object recognition</a:t>
            </a:r>
            <a:endParaRPr lang="en-US" sz="1067" dirty="0">
              <a:ea typeface="Geneva" charset="0"/>
              <a:cs typeface="Geneva" charset="0"/>
            </a:endParaRPr>
          </a:p>
        </p:txBody>
      </p:sp>
      <p:pic>
        <p:nvPicPr>
          <p:cNvPr id="149" name="Picture 148"/>
          <p:cNvPicPr>
            <a:picLocks noChangeAspect="1"/>
          </p:cNvPicPr>
          <p:nvPr/>
        </p:nvPicPr>
        <p:blipFill>
          <a:blip r:embed="rId10"/>
          <a:stretch>
            <a:fillRect/>
          </a:stretch>
        </p:blipFill>
        <p:spPr>
          <a:xfrm>
            <a:off x="10119458" y="2310016"/>
            <a:ext cx="644997" cy="460712"/>
          </a:xfrm>
          <a:prstGeom prst="rect">
            <a:avLst/>
          </a:prstGeom>
        </p:spPr>
      </p:pic>
      <p:sp>
        <p:nvSpPr>
          <p:cNvPr id="150" name="TextBox 149"/>
          <p:cNvSpPr txBox="1"/>
          <p:nvPr/>
        </p:nvSpPr>
        <p:spPr>
          <a:xfrm>
            <a:off x="10097147" y="2818750"/>
            <a:ext cx="589905" cy="164212"/>
          </a:xfrm>
          <a:prstGeom prst="rect">
            <a:avLst/>
          </a:prstGeom>
          <a:noFill/>
        </p:spPr>
        <p:txBody>
          <a:bodyPr wrap="none" lIns="0" tIns="0" rIns="0" bIns="0" rtlCol="0" anchor="ctr">
            <a:spAutoFit/>
          </a:bodyPr>
          <a:lstStyle/>
          <a:p>
            <a:pPr eaLnBrk="1" hangingPunct="1"/>
            <a:r>
              <a:rPr lang="en-US" altLang="zh-CN" sz="1067">
                <a:ea typeface="Geneva" charset="0"/>
                <a:cs typeface="Geneva" charset="0"/>
              </a:rPr>
              <a:t>Add-on Ad</a:t>
            </a:r>
            <a:endParaRPr lang="en-US" sz="1067" dirty="0">
              <a:ea typeface="Geneva" charset="0"/>
              <a:cs typeface="Geneva" charset="0"/>
            </a:endParaRPr>
          </a:p>
        </p:txBody>
      </p:sp>
      <p:pic>
        <p:nvPicPr>
          <p:cNvPr id="152" name="Picture 1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71450" y="1893766"/>
            <a:ext cx="1737967" cy="1087945"/>
          </a:xfrm>
          <a:prstGeom prst="rect">
            <a:avLst/>
          </a:prstGeom>
        </p:spPr>
      </p:pic>
      <p:pic>
        <p:nvPicPr>
          <p:cNvPr id="153" name="Picture 1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77317" y="633833"/>
            <a:ext cx="1080171" cy="720113"/>
          </a:xfrm>
          <a:prstGeom prst="rect">
            <a:avLst/>
          </a:prstGeom>
        </p:spPr>
      </p:pic>
      <p:pic>
        <p:nvPicPr>
          <p:cNvPr id="154" name="Picture 1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091908" y="637906"/>
            <a:ext cx="1084280" cy="716039"/>
          </a:xfrm>
          <a:prstGeom prst="rect">
            <a:avLst/>
          </a:prstGeom>
        </p:spPr>
      </p:pic>
      <p:pic>
        <p:nvPicPr>
          <p:cNvPr id="155" name="Picture 1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46707" y="494092"/>
            <a:ext cx="1158647" cy="1275445"/>
          </a:xfrm>
          <a:prstGeom prst="rect">
            <a:avLst/>
          </a:prstGeom>
        </p:spPr>
      </p:pic>
      <p:sp>
        <p:nvSpPr>
          <p:cNvPr id="156" name="Oval 155"/>
          <p:cNvSpPr/>
          <p:nvPr/>
        </p:nvSpPr>
        <p:spPr>
          <a:xfrm>
            <a:off x="6974136" y="218516"/>
            <a:ext cx="744881" cy="81395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157" name="Oval 156"/>
          <p:cNvSpPr/>
          <p:nvPr/>
        </p:nvSpPr>
        <p:spPr>
          <a:xfrm>
            <a:off x="6504236" y="1517312"/>
            <a:ext cx="744881" cy="81395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158" name="Oval 157"/>
          <p:cNvSpPr/>
          <p:nvPr/>
        </p:nvSpPr>
        <p:spPr>
          <a:xfrm>
            <a:off x="7274126" y="3372353"/>
            <a:ext cx="744881" cy="813953"/>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3" name="TextBox 2"/>
          <p:cNvSpPr txBox="1"/>
          <p:nvPr/>
        </p:nvSpPr>
        <p:spPr>
          <a:xfrm>
            <a:off x="4046897" y="4319382"/>
            <a:ext cx="3241728" cy="1231106"/>
          </a:xfrm>
          <a:prstGeom prst="rect">
            <a:avLst/>
          </a:prstGeom>
          <a:noFill/>
        </p:spPr>
        <p:txBody>
          <a:bodyPr wrap="square" lIns="0" tIns="0" rIns="0" bIns="0" rtlCol="0" anchor="ctr">
            <a:spAutoFit/>
          </a:bodyPr>
          <a:lstStyle/>
          <a:p>
            <a:pPr marL="304792" indent="-304792">
              <a:buFont typeface="+mj-lt"/>
              <a:buAutoNum type="arabicPeriod"/>
            </a:pPr>
            <a:r>
              <a:rPr lang="en-US" altLang="zh-CN" sz="1600" dirty="0">
                <a:ea typeface="Geneva" charset="0"/>
                <a:cs typeface="Geneva" charset="0"/>
              </a:rPr>
              <a:t>Phase 1: Face recognition for video recommendation</a:t>
            </a:r>
          </a:p>
          <a:p>
            <a:pPr marL="304792" indent="-304792">
              <a:buFont typeface="+mj-lt"/>
              <a:buAutoNum type="arabicPeriod"/>
            </a:pPr>
            <a:r>
              <a:rPr lang="en-US" sz="1600" dirty="0">
                <a:ea typeface="Geneva" charset="0"/>
                <a:cs typeface="Geneva" charset="0"/>
              </a:rPr>
              <a:t>Phase 2: Logo/Car/Object recognition for Add-on Ad</a:t>
            </a:r>
          </a:p>
          <a:p>
            <a:pPr marL="304792" indent="-304792">
              <a:buFont typeface="+mj-lt"/>
              <a:buAutoNum type="arabicPeriod"/>
            </a:pPr>
            <a:r>
              <a:rPr lang="en-US" sz="1600" dirty="0">
                <a:ea typeface="Geneva" charset="0"/>
                <a:cs typeface="Geneva" charset="0"/>
              </a:rPr>
              <a:t>Phase 3: I</a:t>
            </a:r>
            <a:r>
              <a:rPr lang="en-US" altLang="zh-CN" sz="1600" dirty="0">
                <a:ea typeface="Geneva" charset="0"/>
                <a:cs typeface="Geneva" charset="0"/>
              </a:rPr>
              <a:t>m</a:t>
            </a:r>
            <a:r>
              <a:rPr lang="en-US" sz="1600" dirty="0">
                <a:ea typeface="Geneva" charset="0"/>
                <a:cs typeface="Geneva" charset="0"/>
              </a:rPr>
              <a:t>plant Video Ad</a:t>
            </a:r>
          </a:p>
        </p:txBody>
      </p:sp>
      <p:sp>
        <p:nvSpPr>
          <p:cNvPr id="148" name="TextBox 147"/>
          <p:cNvSpPr txBox="1"/>
          <p:nvPr/>
        </p:nvSpPr>
        <p:spPr>
          <a:xfrm rot="19268018">
            <a:off x="-168433" y="380088"/>
            <a:ext cx="1792286" cy="369332"/>
          </a:xfrm>
          <a:prstGeom prst="rect">
            <a:avLst/>
          </a:prstGeom>
          <a:noFill/>
        </p:spPr>
        <p:txBody>
          <a:bodyPr wrap="none" rtlCol="0">
            <a:spAutoFit/>
          </a:bodyPr>
          <a:lstStyle/>
          <a:p>
            <a:r>
              <a:rPr lang="en-US" dirty="0" smtClean="0"/>
              <a:t>Ongoing CTC </a:t>
            </a:r>
            <a:r>
              <a:rPr lang="en-US" dirty="0" err="1" smtClean="0"/>
              <a:t>PoC</a:t>
            </a:r>
            <a:endParaRPr lang="en-US" dirty="0"/>
          </a:p>
        </p:txBody>
      </p:sp>
    </p:spTree>
    <p:extLst>
      <p:ext uri="{BB962C8B-B14F-4D97-AF65-F5344CB8AC3E}">
        <p14:creationId xmlns:p14="http://schemas.microsoft.com/office/powerpoint/2010/main" val="233758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CSAI</a:t>
            </a:r>
            <a:endParaRPr lang="en-US" dirty="0"/>
          </a:p>
        </p:txBody>
      </p:sp>
      <p:pic>
        <p:nvPicPr>
          <p:cNvPr id="4" name="Picture 3"/>
          <p:cNvPicPr>
            <a:picLocks noChangeAspect="1"/>
          </p:cNvPicPr>
          <p:nvPr/>
        </p:nvPicPr>
        <p:blipFill>
          <a:blip r:embed="rId3"/>
          <a:stretch>
            <a:fillRect/>
          </a:stretch>
        </p:blipFill>
        <p:spPr>
          <a:xfrm>
            <a:off x="2321704" y="0"/>
            <a:ext cx="9956559" cy="4132142"/>
          </a:xfrm>
          <a:prstGeom prst="rect">
            <a:avLst/>
          </a:prstGeom>
        </p:spPr>
      </p:pic>
      <p:sp>
        <p:nvSpPr>
          <p:cNvPr id="5" name="TextBox 4"/>
          <p:cNvSpPr txBox="1"/>
          <p:nvPr/>
        </p:nvSpPr>
        <p:spPr>
          <a:xfrm>
            <a:off x="621102" y="4502989"/>
            <a:ext cx="2631361"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Quality Issues</a:t>
            </a:r>
          </a:p>
          <a:p>
            <a:pPr marL="742950" lvl="1" indent="-285750">
              <a:buFont typeface="Arial" panose="020B0604020202020204" pitchFamily="34" charset="0"/>
              <a:buChar char="•"/>
            </a:pPr>
            <a:r>
              <a:rPr lang="en-US" dirty="0" smtClean="0"/>
              <a:t>Format of content</a:t>
            </a:r>
          </a:p>
          <a:p>
            <a:pPr marL="285750" indent="-285750">
              <a:buFont typeface="Arial" panose="020B0604020202020204" pitchFamily="34" charset="0"/>
              <a:buChar char="•"/>
            </a:pPr>
            <a:r>
              <a:rPr lang="en-US" dirty="0" smtClean="0"/>
              <a:t>ABR &amp; HLS</a:t>
            </a:r>
          </a:p>
          <a:p>
            <a:pPr marL="742950" lvl="1" indent="-285750">
              <a:buFont typeface="Arial" panose="020B0604020202020204" pitchFamily="34" charset="0"/>
              <a:buChar char="•"/>
            </a:pPr>
            <a:r>
              <a:rPr lang="en-US" dirty="0" smtClean="0"/>
              <a:t>Change in BW</a:t>
            </a:r>
          </a:p>
          <a:p>
            <a:pPr marL="285750" indent="-285750">
              <a:buFont typeface="Arial" panose="020B0604020202020204" pitchFamily="34" charset="0"/>
              <a:buChar char="•"/>
            </a:pPr>
            <a:r>
              <a:rPr lang="en-US" dirty="0" smtClean="0"/>
              <a:t>Delays in switching</a:t>
            </a:r>
          </a:p>
          <a:p>
            <a:pPr marL="285750" indent="-285750">
              <a:buFont typeface="Arial" panose="020B0604020202020204" pitchFamily="34" charset="0"/>
              <a:buChar char="•"/>
            </a:pPr>
            <a:r>
              <a:rPr lang="en-US" dirty="0" smtClean="0"/>
              <a:t>Impact on Quality !</a:t>
            </a:r>
          </a:p>
          <a:p>
            <a:pPr marL="285750" indent="-285750">
              <a:buFont typeface="Arial" panose="020B0604020202020204" pitchFamily="34" charset="0"/>
              <a:buChar char="•"/>
            </a:pPr>
            <a:r>
              <a:rPr lang="en-US" dirty="0" smtClean="0"/>
              <a:t>Simple Ad Blockers !</a:t>
            </a:r>
          </a:p>
          <a:p>
            <a:endParaRPr lang="en-US" dirty="0"/>
          </a:p>
        </p:txBody>
      </p:sp>
      <p:sp>
        <p:nvSpPr>
          <p:cNvPr id="6" name="TextBox 5"/>
          <p:cNvSpPr txBox="1"/>
          <p:nvPr/>
        </p:nvSpPr>
        <p:spPr>
          <a:xfrm>
            <a:off x="7496754" y="4383372"/>
            <a:ext cx="4472956"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Client makes call to ADS</a:t>
            </a:r>
          </a:p>
          <a:p>
            <a:pPr marL="285750" indent="-285750">
              <a:buFont typeface="Arial" panose="020B0604020202020204" pitchFamily="34" charset="0"/>
              <a:buChar char="•"/>
            </a:pPr>
            <a:r>
              <a:rPr lang="en-US" dirty="0" smtClean="0"/>
              <a:t>Great Revenue Attribution</a:t>
            </a:r>
          </a:p>
          <a:p>
            <a:pPr marL="742950" lvl="1" indent="-285750">
              <a:buFont typeface="Arial" panose="020B0604020202020204" pitchFamily="34" charset="0"/>
              <a:buChar char="•"/>
            </a:pPr>
            <a:r>
              <a:rPr lang="en-US" dirty="0" smtClean="0"/>
              <a:t>Also gets spoofed by some Ad Servers</a:t>
            </a:r>
            <a:endParaRPr lang="en-US" dirty="0"/>
          </a:p>
        </p:txBody>
      </p:sp>
    </p:spTree>
    <p:extLst>
      <p:ext uri="{BB962C8B-B14F-4D97-AF65-F5344CB8AC3E}">
        <p14:creationId xmlns:p14="http://schemas.microsoft.com/office/powerpoint/2010/main" val="3085975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18251"/>
            <a:ext cx="12192000" cy="6021498"/>
          </a:xfrm>
          <a:prstGeom prst="rect">
            <a:avLst/>
          </a:prstGeom>
        </p:spPr>
      </p:pic>
      <p:sp>
        <p:nvSpPr>
          <p:cNvPr id="2" name="Title 1"/>
          <p:cNvSpPr>
            <a:spLocks noGrp="1"/>
          </p:cNvSpPr>
          <p:nvPr>
            <p:ph type="title"/>
          </p:nvPr>
        </p:nvSpPr>
        <p:spPr>
          <a:xfrm>
            <a:off x="838200" y="0"/>
            <a:ext cx="10515600" cy="1325563"/>
          </a:xfrm>
        </p:spPr>
        <p:txBody>
          <a:bodyPr/>
          <a:lstStyle/>
          <a:p>
            <a:r>
              <a:rPr lang="en-US" dirty="0" smtClean="0"/>
              <a:t>Server Side Ad Insertion</a:t>
            </a:r>
            <a:endParaRPr lang="en-US" dirty="0"/>
          </a:p>
        </p:txBody>
      </p:sp>
      <p:sp>
        <p:nvSpPr>
          <p:cNvPr id="3" name="Rectangle 2"/>
          <p:cNvSpPr/>
          <p:nvPr/>
        </p:nvSpPr>
        <p:spPr>
          <a:xfrm>
            <a:off x="0" y="6427602"/>
            <a:ext cx="6096000" cy="461665"/>
          </a:xfrm>
          <a:prstGeom prst="rect">
            <a:avLst/>
          </a:prstGeom>
        </p:spPr>
        <p:txBody>
          <a:bodyPr>
            <a:spAutoFit/>
          </a:bodyPr>
          <a:lstStyle/>
          <a:p>
            <a:r>
              <a:rPr lang="en-US" sz="1200" dirty="0">
                <a:hlinkClick r:id="rId4"/>
              </a:rPr>
              <a:t>https://</a:t>
            </a:r>
            <a:r>
              <a:rPr lang="en-US" sz="1200" dirty="0" smtClean="0">
                <a:hlinkClick r:id="rId4"/>
              </a:rPr>
              <a:t>www.elemental.com/applications/what-server-side-ad-insertion-ssai</a:t>
            </a:r>
            <a:endParaRPr lang="en-US" sz="1200" dirty="0" smtClean="0"/>
          </a:p>
          <a:p>
            <a:endParaRPr lang="en-US" sz="1200" dirty="0" smtClean="0"/>
          </a:p>
        </p:txBody>
      </p:sp>
    </p:spTree>
    <p:extLst>
      <p:ext uri="{BB962C8B-B14F-4D97-AF65-F5344CB8AC3E}">
        <p14:creationId xmlns:p14="http://schemas.microsoft.com/office/powerpoint/2010/main" val="392796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a:t>
            </a:r>
            <a:endParaRPr lang="en-US" dirty="0"/>
          </a:p>
        </p:txBody>
      </p:sp>
      <p:sp>
        <p:nvSpPr>
          <p:cNvPr id="3" name="Content Placeholder 2"/>
          <p:cNvSpPr>
            <a:spLocks noGrp="1"/>
          </p:cNvSpPr>
          <p:nvPr>
            <p:ph idx="1"/>
          </p:nvPr>
        </p:nvSpPr>
        <p:spPr/>
        <p:txBody>
          <a:bodyPr/>
          <a:lstStyle/>
          <a:p>
            <a:r>
              <a:rPr lang="en-US" dirty="0"/>
              <a:t>Use SSAI features for avoiding Ad Blocking</a:t>
            </a:r>
          </a:p>
          <a:p>
            <a:endParaRPr lang="en-US" dirty="0" smtClean="0"/>
          </a:p>
          <a:p>
            <a:r>
              <a:rPr lang="en-US" dirty="0" smtClean="0"/>
              <a:t>Use CSAI features for Ad Tracking / Reporting / Interactivity</a:t>
            </a:r>
          </a:p>
          <a:p>
            <a:pPr lvl="1"/>
            <a:r>
              <a:rPr lang="en-US" dirty="0" smtClean="0"/>
              <a:t>Needs integration into players for different device/SW variations</a:t>
            </a:r>
          </a:p>
          <a:p>
            <a:endParaRPr lang="en-US" dirty="0" smtClean="0"/>
          </a:p>
          <a:p>
            <a:r>
              <a:rPr lang="en-US" dirty="0" smtClean="0"/>
              <a:t>Content with VPAID needs CSAI, choose approach based on available Ads</a:t>
            </a:r>
          </a:p>
          <a:p>
            <a:endParaRPr lang="en-US" dirty="0"/>
          </a:p>
          <a:p>
            <a:r>
              <a:rPr lang="en-US" dirty="0" smtClean="0"/>
              <a:t>Hybrid Approach is proposed by some companies</a:t>
            </a:r>
            <a:endParaRPr lang="en-US" dirty="0"/>
          </a:p>
        </p:txBody>
      </p:sp>
    </p:spTree>
    <p:extLst>
      <p:ext uri="{BB962C8B-B14F-4D97-AF65-F5344CB8AC3E}">
        <p14:creationId xmlns:p14="http://schemas.microsoft.com/office/powerpoint/2010/main" val="573597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Setup – VOD</a:t>
            </a:r>
            <a:endParaRPr lang="en-US" dirty="0"/>
          </a:p>
        </p:txBody>
      </p:sp>
      <p:sp>
        <p:nvSpPr>
          <p:cNvPr id="4" name="Content Placeholder 3"/>
          <p:cNvSpPr>
            <a:spLocks noGrp="1"/>
          </p:cNvSpPr>
          <p:nvPr>
            <p:ph sz="half" idx="2"/>
          </p:nvPr>
        </p:nvSpPr>
        <p:spPr>
          <a:xfrm>
            <a:off x="228600" y="1629682"/>
            <a:ext cx="5875560" cy="4351338"/>
          </a:xfrm>
        </p:spPr>
        <p:txBody>
          <a:bodyPr>
            <a:normAutofit fontScale="92500"/>
          </a:bodyPr>
          <a:lstStyle/>
          <a:p>
            <a:r>
              <a:rPr lang="en-US" dirty="0" smtClean="0"/>
              <a:t>Phase 1: Ingesting and Analytics</a:t>
            </a:r>
          </a:p>
          <a:p>
            <a:pPr lvl="1"/>
            <a:r>
              <a:rPr lang="en-US" dirty="0"/>
              <a:t>Ingest Streams to create HLS segments</a:t>
            </a:r>
          </a:p>
          <a:p>
            <a:pPr lvl="1"/>
            <a:r>
              <a:rPr lang="en-US" dirty="0"/>
              <a:t>Ingest Ads to create HLS segments</a:t>
            </a:r>
          </a:p>
          <a:p>
            <a:pPr lvl="1"/>
            <a:r>
              <a:rPr lang="en-US" dirty="0"/>
              <a:t>Analytics to create Metadata DB</a:t>
            </a:r>
          </a:p>
          <a:p>
            <a:r>
              <a:rPr lang="en-US" dirty="0" smtClean="0"/>
              <a:t>Phase 2: Dynamic Ad Insertion and Streaming</a:t>
            </a:r>
          </a:p>
          <a:p>
            <a:pPr lvl="1"/>
            <a:r>
              <a:rPr lang="en-US" dirty="0" smtClean="0"/>
              <a:t>VAST request creation</a:t>
            </a:r>
          </a:p>
          <a:p>
            <a:pPr lvl="1"/>
            <a:r>
              <a:rPr lang="en-US" dirty="0" smtClean="0"/>
              <a:t>VAST response</a:t>
            </a:r>
          </a:p>
          <a:p>
            <a:pPr lvl="1"/>
            <a:r>
              <a:rPr lang="en-US" dirty="0" smtClean="0"/>
              <a:t>Manifest manipulation</a:t>
            </a:r>
          </a:p>
          <a:p>
            <a:pPr lvl="1"/>
            <a:r>
              <a:rPr lang="en-US" dirty="0" smtClean="0"/>
              <a:t>HLS enabled client app</a:t>
            </a:r>
          </a:p>
          <a:p>
            <a:r>
              <a:rPr lang="en-US" dirty="0" smtClean="0"/>
              <a:t>Phase 3: Enable CDN</a:t>
            </a:r>
            <a:endParaRPr lang="en-US" dirty="0"/>
          </a:p>
        </p:txBody>
      </p:sp>
      <p:sp>
        <p:nvSpPr>
          <p:cNvPr id="7" name="Rectangle 6"/>
          <p:cNvSpPr/>
          <p:nvPr/>
        </p:nvSpPr>
        <p:spPr>
          <a:xfrm>
            <a:off x="7753347" y="3322865"/>
            <a:ext cx="1951265" cy="11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Egress Web Server</a:t>
            </a:r>
            <a:endParaRPr lang="en-US" dirty="0"/>
          </a:p>
        </p:txBody>
      </p:sp>
      <p:sp>
        <p:nvSpPr>
          <p:cNvPr id="8" name="Rectangle 7"/>
          <p:cNvSpPr/>
          <p:nvPr/>
        </p:nvSpPr>
        <p:spPr>
          <a:xfrm>
            <a:off x="7753348" y="1629682"/>
            <a:ext cx="1951265" cy="11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Server</a:t>
            </a:r>
            <a:endParaRPr lang="en-US" dirty="0"/>
          </a:p>
        </p:txBody>
      </p:sp>
      <p:sp>
        <p:nvSpPr>
          <p:cNvPr id="9" name="Rectangle 8"/>
          <p:cNvSpPr/>
          <p:nvPr/>
        </p:nvSpPr>
        <p:spPr>
          <a:xfrm>
            <a:off x="7753347" y="5016048"/>
            <a:ext cx="1951265" cy="11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App</a:t>
            </a:r>
            <a:endParaRPr lang="en-US" dirty="0"/>
          </a:p>
        </p:txBody>
      </p:sp>
      <p:sp>
        <p:nvSpPr>
          <p:cNvPr id="10" name="Rectangle 9"/>
          <p:cNvSpPr/>
          <p:nvPr/>
        </p:nvSpPr>
        <p:spPr>
          <a:xfrm>
            <a:off x="10096494" y="3322864"/>
            <a:ext cx="1951265" cy="11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 Server </a:t>
            </a:r>
          </a:p>
          <a:p>
            <a:pPr algn="ctr"/>
            <a:r>
              <a:rPr lang="en-US" dirty="0" smtClean="0"/>
              <a:t>(Content and ADS)</a:t>
            </a:r>
            <a:endParaRPr lang="en-US" dirty="0"/>
          </a:p>
        </p:txBody>
      </p:sp>
      <p:sp>
        <p:nvSpPr>
          <p:cNvPr id="11" name="Up-Down Arrow 10"/>
          <p:cNvSpPr/>
          <p:nvPr/>
        </p:nvSpPr>
        <p:spPr>
          <a:xfrm>
            <a:off x="8629650" y="2813503"/>
            <a:ext cx="236764" cy="5093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p:cNvSpPr/>
          <p:nvPr/>
        </p:nvSpPr>
        <p:spPr>
          <a:xfrm>
            <a:off x="8629650" y="4506687"/>
            <a:ext cx="236764" cy="5093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9704612" y="3832226"/>
            <a:ext cx="391882" cy="2458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7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14638226"/>
              </p:ext>
            </p:extLst>
          </p:nvPr>
        </p:nvGraphicFramePr>
        <p:xfrm>
          <a:off x="950868" y="1466600"/>
          <a:ext cx="7899218" cy="3680460"/>
        </p:xfrm>
        <a:graphic>
          <a:graphicData uri="http://schemas.openxmlformats.org/drawingml/2006/table">
            <a:tbl>
              <a:tblPr>
                <a:tableStyleId>{BC89EF96-8CEA-46FF-86C4-4CE0E7609802}</a:tableStyleId>
              </a:tblPr>
              <a:tblGrid>
                <a:gridCol w="1528590"/>
                <a:gridCol w="6370628"/>
              </a:tblGrid>
              <a:tr h="211455">
                <a:tc>
                  <a:txBody>
                    <a:bodyPr/>
                    <a:lstStyle/>
                    <a:p>
                      <a:pPr marL="0" marR="0">
                        <a:lnSpc>
                          <a:spcPct val="115000"/>
                        </a:lnSpc>
                        <a:spcBef>
                          <a:spcPts val="200"/>
                        </a:spcBef>
                        <a:spcAft>
                          <a:spcPts val="200"/>
                        </a:spcAft>
                      </a:pPr>
                      <a:r>
                        <a:rPr lang="en-US" sz="1400" dirty="0">
                          <a:effectLst/>
                        </a:rPr>
                        <a:t>Metadata</a:t>
                      </a:r>
                      <a:endParaRPr lang="en-US" sz="14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15000"/>
                        </a:lnSpc>
                        <a:spcBef>
                          <a:spcPts val="200"/>
                        </a:spcBef>
                        <a:spcAft>
                          <a:spcPts val="200"/>
                        </a:spcAft>
                      </a:pPr>
                      <a:r>
                        <a:rPr lang="en-US" sz="1400" dirty="0">
                          <a:effectLst/>
                        </a:rPr>
                        <a:t>Description</a:t>
                      </a:r>
                      <a:endParaRPr lang="en-US" sz="14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solidFill>
                      <a:schemeClr val="accent1">
                        <a:lumMod val="60000"/>
                        <a:lumOff val="40000"/>
                      </a:schemeClr>
                    </a:solidFill>
                  </a:tcPr>
                </a:tc>
              </a:tr>
              <a:tr h="185420">
                <a:tc>
                  <a:txBody>
                    <a:bodyPr/>
                    <a:lstStyle/>
                    <a:p>
                      <a:pPr marL="0" marR="0">
                        <a:lnSpc>
                          <a:spcPct val="115000"/>
                        </a:lnSpc>
                        <a:spcBef>
                          <a:spcPts val="100"/>
                        </a:spcBef>
                        <a:spcAft>
                          <a:spcPts val="100"/>
                        </a:spcAft>
                      </a:pPr>
                      <a:r>
                        <a:rPr lang="en-US" sz="1400">
                          <a:effectLst/>
                        </a:rPr>
                        <a:t>Image Class</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Image Classification Analytic; Includes Start time, duration and confidence; Applies of Video</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0340">
                <a:tc>
                  <a:txBody>
                    <a:bodyPr/>
                    <a:lstStyle/>
                    <a:p>
                      <a:pPr marL="0" marR="0">
                        <a:lnSpc>
                          <a:spcPct val="115000"/>
                        </a:lnSpc>
                        <a:spcBef>
                          <a:spcPts val="100"/>
                        </a:spcBef>
                        <a:spcAft>
                          <a:spcPts val="100"/>
                        </a:spcAft>
                      </a:pPr>
                      <a:r>
                        <a:rPr lang="en-US" sz="1400">
                          <a:effectLst/>
                        </a:rPr>
                        <a:t>Logo</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Logo Detection Analytic; Includes Start time, duration size and confidence; Applies on Video</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5420">
                <a:tc>
                  <a:txBody>
                    <a:bodyPr/>
                    <a:lstStyle/>
                    <a:p>
                      <a:pPr marL="0" marR="0">
                        <a:lnSpc>
                          <a:spcPct val="115000"/>
                        </a:lnSpc>
                        <a:spcBef>
                          <a:spcPts val="100"/>
                        </a:spcBef>
                        <a:spcAft>
                          <a:spcPts val="100"/>
                        </a:spcAft>
                      </a:pPr>
                      <a:r>
                        <a:rPr lang="en-US" sz="1400">
                          <a:effectLst/>
                        </a:rPr>
                        <a:t>Sentiment </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Sentiment Classification Analytic; Includes Start time, duration and confidence; Applies on Video, Audio and Text</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5420">
                <a:tc>
                  <a:txBody>
                    <a:bodyPr/>
                    <a:lstStyle/>
                    <a:p>
                      <a:pPr marL="0" marR="0">
                        <a:lnSpc>
                          <a:spcPct val="115000"/>
                        </a:lnSpc>
                        <a:spcBef>
                          <a:spcPts val="100"/>
                        </a:spcBef>
                        <a:spcAft>
                          <a:spcPts val="100"/>
                        </a:spcAft>
                      </a:pPr>
                      <a:r>
                        <a:rPr lang="en-US" sz="1400">
                          <a:effectLst/>
                        </a:rPr>
                        <a:t>Emotion</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Emotion Classification Analytic; Includes Start time, duration and confidence; Applies on Video, Audio and Text</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5420">
                <a:tc>
                  <a:txBody>
                    <a:bodyPr/>
                    <a:lstStyle/>
                    <a:p>
                      <a:pPr marL="0" marR="0">
                        <a:lnSpc>
                          <a:spcPct val="115000"/>
                        </a:lnSpc>
                        <a:spcBef>
                          <a:spcPts val="100"/>
                        </a:spcBef>
                        <a:spcAft>
                          <a:spcPts val="100"/>
                        </a:spcAft>
                      </a:pPr>
                      <a:r>
                        <a:rPr lang="en-US" sz="1400" dirty="0">
                          <a:effectLst/>
                        </a:rPr>
                        <a:t>Face</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Face Detection and Recognition Analytic; Includes Start time, duration and confidence; Applies on Video</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5420">
                <a:tc>
                  <a:txBody>
                    <a:bodyPr/>
                    <a:lstStyle/>
                    <a:p>
                      <a:pPr marL="0" marR="0">
                        <a:lnSpc>
                          <a:spcPct val="115000"/>
                        </a:lnSpc>
                        <a:spcBef>
                          <a:spcPts val="100"/>
                        </a:spcBef>
                        <a:spcAft>
                          <a:spcPts val="100"/>
                        </a:spcAft>
                      </a:pPr>
                      <a:r>
                        <a:rPr lang="en-US" sz="1400">
                          <a:effectLst/>
                        </a:rPr>
                        <a:t>Action</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a:effectLst/>
                        </a:rPr>
                        <a:t>Action Recognition Analytic; Includes Start time, duration and confidence; Applies on Video</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185420">
                <a:tc>
                  <a:txBody>
                    <a:bodyPr/>
                    <a:lstStyle/>
                    <a:p>
                      <a:pPr marL="0" marR="0">
                        <a:lnSpc>
                          <a:spcPct val="115000"/>
                        </a:lnSpc>
                        <a:spcBef>
                          <a:spcPts val="100"/>
                        </a:spcBef>
                        <a:spcAft>
                          <a:spcPts val="100"/>
                        </a:spcAft>
                      </a:pPr>
                      <a:r>
                        <a:rPr lang="en-US" sz="1400">
                          <a:effectLst/>
                        </a:rPr>
                        <a:t>Place</a:t>
                      </a:r>
                      <a:endParaRPr lang="en-US"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100"/>
                        </a:spcBef>
                        <a:spcAft>
                          <a:spcPts val="100"/>
                        </a:spcAft>
                      </a:pPr>
                      <a:r>
                        <a:rPr lang="en-US" sz="1400" dirty="0">
                          <a:effectLst/>
                        </a:rPr>
                        <a:t>Place Detection Analytic; Includes Start time, duration and confidence; Applies on Video</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6" name="TextBox 5"/>
          <p:cNvSpPr txBox="1"/>
          <p:nvPr/>
        </p:nvSpPr>
        <p:spPr>
          <a:xfrm>
            <a:off x="950868" y="5641521"/>
            <a:ext cx="4746556" cy="369332"/>
          </a:xfrm>
          <a:prstGeom prst="rect">
            <a:avLst/>
          </a:prstGeom>
          <a:noFill/>
        </p:spPr>
        <p:txBody>
          <a:bodyPr wrap="none" rtlCol="0">
            <a:spAutoFit/>
          </a:bodyPr>
          <a:lstStyle/>
          <a:p>
            <a:r>
              <a:rPr lang="en-US" dirty="0" smtClean="0"/>
              <a:t>Models to be selected based on Content chosen </a:t>
            </a:r>
            <a:endParaRPr lang="en-US" dirty="0"/>
          </a:p>
        </p:txBody>
      </p:sp>
    </p:spTree>
    <p:extLst>
      <p:ext uri="{BB962C8B-B14F-4D97-AF65-F5344CB8AC3E}">
        <p14:creationId xmlns:p14="http://schemas.microsoft.com/office/powerpoint/2010/main" val="3902978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PG-VC-Architecture.potx" id="{78B42B15-C0A9-44D1-BB08-1F20A1A2AEFD}" vid="{4536E64A-616B-4F23-912A-AE296AC362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NPG-VC-Architecture</Template>
  <TotalTime>56656</TotalTime>
  <Words>2285</Words>
  <Application>Microsoft Office PowerPoint</Application>
  <PresentationFormat>Widescreen</PresentationFormat>
  <Paragraphs>544</Paragraphs>
  <Slides>28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Geneva</vt:lpstr>
      <vt:lpstr>宋体</vt:lpstr>
      <vt:lpstr>宋体</vt:lpstr>
      <vt:lpstr>Arial</vt:lpstr>
      <vt:lpstr>Calibri</vt:lpstr>
      <vt:lpstr>Calibri Light</vt:lpstr>
      <vt:lpstr>Intel Clear</vt:lpstr>
      <vt:lpstr>Intel Clear Pro</vt:lpstr>
      <vt:lpstr>Times New Roman</vt:lpstr>
      <vt:lpstr>Office Theme</vt:lpstr>
      <vt:lpstr>Ad Insertion  (with Media Analytics)</vt:lpstr>
      <vt:lpstr>UseCase: Content Analysis for Ad insertion</vt:lpstr>
      <vt:lpstr>Ad Insertion</vt:lpstr>
      <vt:lpstr>Localized Ad insertion</vt:lpstr>
      <vt:lpstr>CSAI</vt:lpstr>
      <vt:lpstr>Server Side Ad Insertion</vt:lpstr>
      <vt:lpstr>Hybrid Approach</vt:lpstr>
      <vt:lpstr>Demo Setup – VOD</vt:lpstr>
      <vt:lpstr>Analytics</vt:lpstr>
      <vt:lpstr>Ad Servers</vt:lpstr>
      <vt:lpstr>Models</vt:lpstr>
      <vt:lpstr>VOD Pipeline</vt:lpstr>
      <vt:lpstr>Serving/Playback</vt:lpstr>
      <vt:lpstr>Metadata Handling</vt:lpstr>
      <vt:lpstr>Streaming</vt:lpstr>
      <vt:lpstr>HLS</vt:lpstr>
      <vt:lpstr>Ad Insertion – manifest manipulation</vt:lpstr>
      <vt:lpstr>Manifests with Ads</vt:lpstr>
      <vt:lpstr>Targeting/Personalization Example</vt:lpstr>
      <vt:lpstr>Server Side Reporting</vt:lpstr>
      <vt:lpstr>Client Side Reporting</vt:lpstr>
      <vt:lpstr>Backup</vt:lpstr>
      <vt:lpstr>Server Side Ad Insertion</vt:lpstr>
      <vt:lpstr>Manifest Example</vt:lpstr>
      <vt:lpstr>PowerPoint Presentation</vt:lpstr>
      <vt:lpstr>PowerPoint Presentation</vt:lpstr>
      <vt:lpstr>PowerPoint Presentation</vt:lpstr>
      <vt:lpstr>Opens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ATS MA KPIs</dc:title>
  <dc:creator>anand.v.bodas@intel.com</dc:creator>
  <cp:keywords>CTPClassification=CTP_IC:VisualMarkings=, CTPClassification=CTP_NT</cp:keywords>
  <cp:lastModifiedBy>Qu, Pengfei</cp:lastModifiedBy>
  <cp:revision>1220</cp:revision>
  <dcterms:created xsi:type="dcterms:W3CDTF">2018-03-28T17:17:41Z</dcterms:created>
  <dcterms:modified xsi:type="dcterms:W3CDTF">2018-12-26T08:17:35Z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bba86de6-f70f-4cd2-b1e2-0169a7502d3b</vt:lpwstr>
  </property>
  <property fmtid="{D5CDD505-2E9C-101B-9397-08002B2CF9AE}" pid="3" name="CTP_BU">
    <vt:lpwstr>NA</vt:lpwstr>
  </property>
  <property fmtid="{D5CDD505-2E9C-101B-9397-08002B2CF9AE}" pid="4" name="CTP_TimeStamp">
    <vt:lpwstr>2018-12-26 08:17:35Z</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Jive_LatestUserAccountName">
    <vt:lpwstr>pengfeiq</vt:lpwstr>
  </property>
  <property fmtid="{D5CDD505-2E9C-101B-9397-08002B2CF9AE}" pid="9" name="Offisync_UniqueId">
    <vt:lpwstr>2565090</vt:lpwstr>
  </property>
  <property fmtid="{D5CDD505-2E9C-101B-9397-08002B2CF9AE}" pid="10" name="Jive_VersionGuid">
    <vt:lpwstr>95c82ab4-1aa3-4add-957a-3161f7d00a6c</vt:lpwstr>
  </property>
  <property fmtid="{D5CDD505-2E9C-101B-9397-08002B2CF9AE}" pid="11" name="Offisync_UpdateToken">
    <vt:lpwstr>2</vt:lpwstr>
  </property>
  <property fmtid="{D5CDD505-2E9C-101B-9397-08002B2CF9AE}" pid="12" name="Offisync_ServerID">
    <vt:lpwstr>d001a694-7c66-4352-b53b-895ffdce369f</vt:lpwstr>
  </property>
  <property fmtid="{D5CDD505-2E9C-101B-9397-08002B2CF9AE}" pid="13" name="Offisync_ProviderInitializationData">
    <vt:lpwstr>https://soco.intel.com</vt:lpwstr>
  </property>
  <property fmtid="{D5CDD505-2E9C-101B-9397-08002B2CF9AE}" pid="14" name="Jive_ModifiedButNotPublished">
    <vt:lpwstr>True</vt:lpwstr>
  </property>
</Properties>
</file>