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765800" cy="3244850"/>
  <p:notesSz cx="5765800" cy="3244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2" d="100"/>
          <a:sy n="312" d="100"/>
        </p:scale>
        <p:origin x="1048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302" y="289836"/>
            <a:ext cx="49811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2302" y="1918989"/>
            <a:ext cx="4981194" cy="58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83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83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2302" y="822944"/>
            <a:ext cx="1965325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62325" y="822894"/>
            <a:ext cx="1965325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83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958" cy="32400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302" y="289836"/>
            <a:ext cx="49811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83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463" y="843341"/>
            <a:ext cx="4798872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6153" y="3004322"/>
            <a:ext cx="25209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58" cy="32400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5887" y="320403"/>
            <a:ext cx="596900" cy="283210"/>
            <a:chOff x="425887" y="320403"/>
            <a:chExt cx="596900" cy="2832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953" y="325796"/>
              <a:ext cx="275288" cy="274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887" y="320403"/>
              <a:ext cx="284315" cy="28321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246" y="324041"/>
            <a:ext cx="583494" cy="263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2302" y="987334"/>
            <a:ext cx="4432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25" dirty="0">
                <a:solidFill>
                  <a:srgbClr val="FFFFFF"/>
                </a:solidFill>
                <a:latin typeface="Microsoft YaHei UI"/>
                <a:cs typeface="Microsoft YaHei UI"/>
              </a:rPr>
              <a:t>小鼠皮层神经活动变化规律探究</a:t>
            </a:r>
            <a:endParaRPr sz="245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652" y="1462227"/>
            <a:ext cx="4950460" cy="0"/>
          </a:xfrm>
          <a:custGeom>
            <a:avLst/>
            <a:gdLst/>
            <a:ahLst/>
            <a:cxnLst/>
            <a:rect l="l" t="t" r="r" b="b"/>
            <a:pathLst>
              <a:path w="4950460">
                <a:moveTo>
                  <a:pt x="0" y="0"/>
                </a:moveTo>
                <a:lnTo>
                  <a:pt x="4950064" y="0"/>
                </a:lnTo>
              </a:path>
            </a:pathLst>
          </a:custGeom>
          <a:ln w="25305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302" y="1918989"/>
            <a:ext cx="3023870" cy="5880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2023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Microsoft YaHei UI"/>
                <a:cs typeface="Microsoft YaHei UI"/>
              </a:rPr>
              <a:t>年清华大学数学建模竞赛校内赛</a:t>
            </a:r>
            <a:endParaRPr sz="14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-5" dirty="0">
                <a:solidFill>
                  <a:srgbClr val="FFFFFF"/>
                </a:solidFill>
                <a:latin typeface="Microsoft YaHei UI"/>
                <a:cs typeface="Microsoft YaHei UI"/>
              </a:rPr>
              <a:t>赵晨阳，李飞翰，童雨轩，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Microsoft YaHei UI"/>
                <a:cs typeface="Microsoft YaHei UI"/>
              </a:rPr>
              <a:t>年</a:t>
            </a:r>
            <a:r>
              <a:rPr sz="1200" b="1" spc="-90" dirty="0">
                <a:solidFill>
                  <a:srgbClr val="FFFFFF"/>
                </a:solidFill>
                <a:latin typeface="Microsoft YaHei UI"/>
                <a:cs typeface="Microsoft YaHei U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Microsoft YaHei UI"/>
                <a:cs typeface="Microsoft YaHei UI"/>
              </a:rPr>
              <a:t>月</a:t>
            </a:r>
            <a:r>
              <a:rPr sz="1200" b="1" spc="-90" dirty="0">
                <a:solidFill>
                  <a:srgbClr val="FFFFFF"/>
                </a:solidFill>
                <a:latin typeface="Microsoft YaHei UI"/>
                <a:cs typeface="Microsoft YaHei U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Microsoft YaHei UI"/>
                <a:cs typeface="Microsoft YaHei UI"/>
              </a:rPr>
              <a:t>日</a:t>
            </a:r>
            <a:endParaRPr sz="1200">
              <a:latin typeface="Microsoft YaHei UI"/>
              <a:cs typeface="Microsoft YaHei U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302" y="162478"/>
            <a:ext cx="4173854" cy="8324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问题二：按活</a:t>
            </a:r>
            <a:r>
              <a:rPr sz="1400" spc="350" dirty="0">
                <a:solidFill>
                  <a:srgbClr val="283888"/>
                </a:solidFill>
                <a:latin typeface="SimSun"/>
                <a:cs typeface="SimSun"/>
              </a:rPr>
              <a:t>动</a:t>
            </a:r>
            <a:r>
              <a:rPr sz="1400" spc="30" dirty="0">
                <a:solidFill>
                  <a:srgbClr val="283888"/>
                </a:solidFill>
                <a:latin typeface="Calibri"/>
                <a:cs typeface="Calibri"/>
              </a:rPr>
              <a:t>@</a:t>
            </a:r>
            <a:r>
              <a:rPr sz="1400" dirty="0">
                <a:solidFill>
                  <a:srgbClr val="283888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时间特征分组的脑区</a:t>
            </a:r>
            <a:r>
              <a:rPr sz="1400" spc="10" dirty="0">
                <a:solidFill>
                  <a:srgbClr val="283888"/>
                </a:solidFill>
                <a:latin typeface="Calibri"/>
                <a:cs typeface="Calibri"/>
              </a:rPr>
              <a:t>-</a:t>
            </a: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空间差异性</a:t>
            </a:r>
            <a:endParaRPr sz="14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76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组：麻醉时受到明显抑制，以至于几乎不活动——后半部分</a:t>
            </a:r>
            <a:endParaRPr sz="11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24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组：几乎不受麻醉抑制，全程都较为活跃——前半部分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054" y="1050764"/>
            <a:ext cx="4733925" cy="2189480"/>
            <a:chOff x="513054" y="1050764"/>
            <a:chExt cx="4733925" cy="2189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54" y="1050764"/>
              <a:ext cx="2351286" cy="21892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63" y="1050764"/>
              <a:ext cx="2351286" cy="21892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9/13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3487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问题二：脑区活动在整个观测范围内的特征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10/13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02" y="1083434"/>
            <a:ext cx="3766185" cy="13646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34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如何刻画脑区活动在整个观测范围内的特征？</a:t>
            </a:r>
            <a:endParaRPr sz="1100" dirty="0">
              <a:latin typeface="SimSun"/>
              <a:cs typeface="SimSun"/>
            </a:endParaRPr>
          </a:p>
          <a:p>
            <a:pPr marL="289560">
              <a:lnSpc>
                <a:spcPct val="100000"/>
              </a:lnSpc>
              <a:spcBef>
                <a:spcPts val="235"/>
              </a:spcBef>
            </a:pPr>
            <a:r>
              <a:rPr lang="zh-CN" altLang="en-US" sz="1100" spc="434" dirty="0">
                <a:latin typeface="Calibri"/>
                <a:cs typeface="Calibri"/>
              </a:rPr>
              <a:t>→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活跃脑区的空间分</a:t>
            </a:r>
            <a:r>
              <a:rPr sz="1100" spc="235" dirty="0">
                <a:latin typeface="SimSun"/>
                <a:cs typeface="SimSun"/>
              </a:rPr>
              <a:t>布</a:t>
            </a:r>
            <a:r>
              <a:rPr sz="1100" spc="-5" dirty="0">
                <a:latin typeface="Calibri"/>
                <a:cs typeface="Calibri"/>
              </a:rPr>
              <a:t>+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随时间变化</a:t>
            </a:r>
            <a:endParaRPr sz="1100" dirty="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选定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50%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作为相对活跃阈值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100" spc="-10" dirty="0">
                <a:latin typeface="SimSun"/>
                <a:cs typeface="SimSun"/>
              </a:rPr>
              <a:t>比较不同时间段上的活跃脑区空间分布图，我们发现：</a:t>
            </a:r>
            <a:endParaRPr sz="1100" dirty="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一部分脑区的活跃程度具有稳定性；</a:t>
            </a:r>
            <a:endParaRPr sz="1100" dirty="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535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在其之外剩余的脑区，活跃程度则呈现阶段式的差异性。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33610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问题二：脑区活动的空间特</a:t>
            </a:r>
            <a:r>
              <a:rPr spc="25" dirty="0">
                <a:latin typeface="SimSun"/>
                <a:cs typeface="SimSun"/>
              </a:rPr>
              <a:t>征</a:t>
            </a:r>
            <a:r>
              <a:rPr spc="10" dirty="0"/>
              <a:t>-</a:t>
            </a:r>
            <a:r>
              <a:rPr spc="30" dirty="0">
                <a:latin typeface="SimSun"/>
                <a:cs typeface="SimSun"/>
              </a:rPr>
              <a:t>时间差异性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11/13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02" y="860425"/>
            <a:ext cx="224472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marR="5080" indent="-141605">
              <a:lnSpc>
                <a:spcPct val="118000"/>
              </a:lnSpc>
              <a:spcBef>
                <a:spcPts val="100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中部及中后部后部的脑区几乎全程 都相对活跃；</a:t>
            </a:r>
            <a:endParaRPr sz="1100" dirty="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清醒阶段：侧后方脑区相对活跃；</a:t>
            </a:r>
            <a:endParaRPr sz="1100" dirty="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35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麻醉阶段：侧方脑区相对活跃；</a:t>
            </a:r>
            <a:endParaRPr sz="1100" dirty="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35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苏醒阶段：前方脑区相对活跃。</a:t>
            </a:r>
            <a:endParaRPr sz="1100" dirty="0">
              <a:latin typeface="SimSun"/>
              <a:cs typeface="SimSun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A2105-42FE-B234-3F19-BE22B02FD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561056"/>
            <a:ext cx="2429590" cy="2429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302" y="289836"/>
            <a:ext cx="389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总结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12/13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02" y="1135898"/>
            <a:ext cx="501332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latin typeface="SimSun"/>
                <a:cs typeface="SimSun"/>
              </a:rPr>
              <a:t>我们研究了清</a:t>
            </a:r>
            <a:r>
              <a:rPr sz="1100" spc="-15" dirty="0">
                <a:latin typeface="SimSun"/>
                <a:cs typeface="SimSun"/>
              </a:rPr>
              <a:t>醒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SimSun"/>
                <a:cs typeface="SimSun"/>
              </a:rPr>
              <a:t>麻醉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SimSun"/>
                <a:cs typeface="SimSun"/>
              </a:rPr>
              <a:t>苏醒三个阶段小鼠皮层神经元的活动变化规律。首先通过尖 峰放电率</a:t>
            </a:r>
            <a:r>
              <a:rPr sz="1100" spc="-110" dirty="0">
                <a:latin typeface="SimSun"/>
                <a:cs typeface="SimSun"/>
              </a:rPr>
              <a:t>、</a:t>
            </a:r>
            <a:r>
              <a:rPr sz="1100" spc="-10" dirty="0">
                <a:latin typeface="SimSun"/>
                <a:cs typeface="SimSun"/>
              </a:rPr>
              <a:t>电势均值与钙信号变化这三个特征</a:t>
            </a:r>
            <a:r>
              <a:rPr sz="1100" spc="-110" dirty="0">
                <a:latin typeface="SimSun"/>
                <a:cs typeface="SimSun"/>
              </a:rPr>
              <a:t>，</a:t>
            </a:r>
            <a:r>
              <a:rPr sz="1100" spc="-10" dirty="0">
                <a:latin typeface="SimSun"/>
                <a:cs typeface="SimSun"/>
              </a:rPr>
              <a:t>构造出脑区的表征张量</a:t>
            </a:r>
            <a:r>
              <a:rPr sz="1100" spc="-110" dirty="0">
                <a:latin typeface="SimSun"/>
                <a:cs typeface="SimSun"/>
              </a:rPr>
              <a:t>，</a:t>
            </a:r>
            <a:r>
              <a:rPr sz="1100" spc="-10" dirty="0">
                <a:latin typeface="SimSun"/>
                <a:cs typeface="SimSun"/>
              </a:rPr>
              <a:t>发现全脑 神经元明确具有多种发放规律</a:t>
            </a:r>
            <a:r>
              <a:rPr sz="1100" spc="-110" dirty="0">
                <a:latin typeface="SimSun"/>
                <a:cs typeface="SimSun"/>
              </a:rPr>
              <a:t>。</a:t>
            </a:r>
            <a:r>
              <a:rPr sz="1100" spc="-10" dirty="0">
                <a:latin typeface="SimSun"/>
                <a:cs typeface="SimSun"/>
              </a:rPr>
              <a:t>随后</a:t>
            </a:r>
            <a:r>
              <a:rPr sz="1100" spc="-110" dirty="0">
                <a:latin typeface="SimSun"/>
                <a:cs typeface="SimSun"/>
              </a:rPr>
              <a:t>，</a:t>
            </a:r>
            <a:r>
              <a:rPr sz="1100" spc="-10" dirty="0">
                <a:latin typeface="SimSun"/>
                <a:cs typeface="SimSun"/>
              </a:rPr>
              <a:t>通过时间窗口滑动平均</a:t>
            </a:r>
            <a:r>
              <a:rPr sz="1100" spc="-110" dirty="0">
                <a:latin typeface="SimSun"/>
                <a:cs typeface="SimSun"/>
              </a:rPr>
              <a:t>，</a:t>
            </a:r>
            <a:r>
              <a:rPr sz="1100" spc="-10" dirty="0">
                <a:latin typeface="SimSun"/>
                <a:cs typeface="SimSun"/>
              </a:rPr>
              <a:t>我们得到小鼠不同 窗口内活跃脑区的空间分布与不同脑区的活跃曲线，发现不同组脑区的空间分布 </a:t>
            </a:r>
            <a:r>
              <a:rPr sz="1100" spc="-5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和功能特点差异显著，而同组脑区则明显相关，进一步验证了脑区分组的正确性。 本文所提出的模型具有数学上的合理性，同时也符合脑神经科学中的相关理论。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13/13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166" y="843341"/>
            <a:ext cx="478917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161290" indent="-150495" algn="just">
              <a:lnSpc>
                <a:spcPct val="118000"/>
              </a:lnSpc>
              <a:spcBef>
                <a:spcPts val="100"/>
              </a:spcBef>
              <a:buClr>
                <a:srgbClr val="283888"/>
              </a:buClr>
              <a:buAutoNum type="arabicPeriod"/>
              <a:tabLst>
                <a:tab pos="189230" algn="l"/>
              </a:tabLst>
            </a:pPr>
            <a:r>
              <a:rPr sz="1100" spc="-10" dirty="0">
                <a:latin typeface="Calibri"/>
                <a:cs typeface="Calibri"/>
              </a:rPr>
              <a:t>Stephen </a:t>
            </a:r>
            <a:r>
              <a:rPr sz="1100" spc="-5" dirty="0">
                <a:latin typeface="Calibri"/>
                <a:cs typeface="Calibri"/>
              </a:rPr>
              <a:t>B </a:t>
            </a:r>
            <a:r>
              <a:rPr sz="1100" spc="-10" dirty="0">
                <a:latin typeface="Calibri"/>
                <a:cs typeface="Calibri"/>
              </a:rPr>
              <a:t>Freedman, </a:t>
            </a:r>
            <a:r>
              <a:rPr sz="1100" spc="-5" dirty="0">
                <a:latin typeface="Calibri"/>
                <a:cs typeface="Calibri"/>
              </a:rPr>
              <a:t>Mark </a:t>
            </a:r>
            <a:r>
              <a:rPr sz="1100" spc="-20" dirty="0">
                <a:latin typeface="Calibri"/>
                <a:cs typeface="Calibri"/>
              </a:rPr>
              <a:t>Adler, </a:t>
            </a:r>
            <a:r>
              <a:rPr sz="1100" spc="-10" dirty="0">
                <a:latin typeface="Calibri"/>
                <a:cs typeface="Calibri"/>
              </a:rPr>
              <a:t>Rangasamy Seshadri,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Elizabeth </a:t>
            </a:r>
            <a:r>
              <a:rPr sz="1100" spc="-5" dirty="0">
                <a:latin typeface="Calibri"/>
                <a:cs typeface="Calibri"/>
              </a:rPr>
              <a:t>C </a:t>
            </a:r>
            <a:r>
              <a:rPr sz="1100" spc="-10" dirty="0">
                <a:latin typeface="Calibri"/>
                <a:cs typeface="Calibri"/>
              </a:rPr>
              <a:t>Powell.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Oral </a:t>
            </a:r>
            <a:r>
              <a:rPr sz="1100" spc="-10" dirty="0">
                <a:latin typeface="Calibri"/>
                <a:cs typeface="Calibri"/>
              </a:rPr>
              <a:t>ondansetron </a:t>
            </a:r>
            <a:r>
              <a:rPr sz="1100" spc="-15" dirty="0">
                <a:latin typeface="Calibri"/>
                <a:cs typeface="Calibri"/>
              </a:rPr>
              <a:t>for gastroenteritis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pediatric emergency department. The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Englan</a:t>
            </a:r>
            <a:r>
              <a:rPr sz="1100" spc="-5" dirty="0">
                <a:latin typeface="Calibri"/>
                <a:cs typeface="Calibri"/>
              </a:rPr>
              <a:t>d </a:t>
            </a:r>
            <a:r>
              <a:rPr sz="1100" spc="-10" dirty="0">
                <a:latin typeface="Calibri"/>
                <a:cs typeface="Calibri"/>
              </a:rPr>
              <a:t>journa</a:t>
            </a:r>
            <a:r>
              <a:rPr sz="1100" spc="-5" dirty="0">
                <a:latin typeface="Calibri"/>
                <a:cs typeface="Calibri"/>
              </a:rPr>
              <a:t>l 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f medicine, </a:t>
            </a:r>
            <a:r>
              <a:rPr sz="1100" spc="-35" dirty="0">
                <a:latin typeface="Calibri"/>
                <a:cs typeface="Calibri"/>
              </a:rPr>
              <a:t>3</a:t>
            </a:r>
            <a:r>
              <a:rPr sz="1100" spc="-25" dirty="0">
                <a:latin typeface="Calibri"/>
                <a:cs typeface="Calibri"/>
              </a:rPr>
              <a:t>5</a:t>
            </a:r>
            <a:r>
              <a:rPr sz="1100" spc="-30" dirty="0">
                <a:latin typeface="Calibri"/>
                <a:cs typeface="Calibri"/>
              </a:rPr>
              <a:t>4(16)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40" dirty="0">
                <a:latin typeface="Calibri"/>
                <a:cs typeface="Calibri"/>
              </a:rPr>
              <a:t>169</a:t>
            </a:r>
            <a:r>
              <a:rPr sz="1100" spc="-35" dirty="0">
                <a:latin typeface="Calibri"/>
                <a:cs typeface="Calibri"/>
              </a:rPr>
              <a:t>8</a:t>
            </a:r>
            <a:r>
              <a:rPr sz="1100" spc="-560" dirty="0">
                <a:latin typeface="SimSun"/>
                <a:cs typeface="SimSun"/>
              </a:rPr>
              <a:t>–</a:t>
            </a:r>
            <a:r>
              <a:rPr sz="1100" spc="-190" dirty="0">
                <a:latin typeface="Calibri"/>
                <a:cs typeface="Calibri"/>
              </a:rPr>
              <a:t>1</a:t>
            </a:r>
            <a:r>
              <a:rPr sz="1100" spc="-85" dirty="0">
                <a:latin typeface="Calibri"/>
                <a:cs typeface="Calibri"/>
              </a:rPr>
              <a:t>7</a:t>
            </a:r>
            <a:r>
              <a:rPr sz="1100" spc="75" dirty="0">
                <a:latin typeface="Calibri"/>
                <a:cs typeface="Calibri"/>
              </a:rPr>
              <a:t>0</a:t>
            </a:r>
            <a:r>
              <a:rPr sz="1100" spc="-65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,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2</a:t>
            </a:r>
            <a:r>
              <a:rPr sz="1100" spc="35" dirty="0">
                <a:latin typeface="Calibri"/>
                <a:cs typeface="Calibri"/>
              </a:rPr>
              <a:t>0</a:t>
            </a:r>
            <a:r>
              <a:rPr sz="1100" spc="7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8595" marR="185420" indent="-172720" algn="just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AutoNum type="arabicPeriod"/>
              <a:tabLst>
                <a:tab pos="189230" algn="l"/>
              </a:tabLst>
            </a:pPr>
            <a:r>
              <a:rPr sz="1100" spc="-10" dirty="0">
                <a:latin typeface="Calibri"/>
                <a:cs typeface="Calibri"/>
              </a:rPr>
              <a:t>CM </a:t>
            </a:r>
            <a:r>
              <a:rPr sz="1100" spc="-5" dirty="0">
                <a:latin typeface="Calibri"/>
                <a:cs typeface="Calibri"/>
              </a:rPr>
              <a:t>Niell and </a:t>
            </a:r>
            <a:r>
              <a:rPr sz="1100" spc="-10" dirty="0">
                <a:latin typeface="Calibri"/>
                <a:cs typeface="Calibri"/>
              </a:rPr>
              <a:t>MP </a:t>
            </a:r>
            <a:r>
              <a:rPr sz="1100" spc="-25" dirty="0">
                <a:latin typeface="Calibri"/>
                <a:cs typeface="Calibri"/>
              </a:rPr>
              <a:t>Stryker. </a:t>
            </a:r>
            <a:r>
              <a:rPr sz="1100" spc="-10" dirty="0">
                <a:latin typeface="Calibri"/>
                <a:cs typeface="Calibri"/>
              </a:rPr>
              <a:t>Modulation of </a:t>
            </a:r>
            <a:r>
              <a:rPr sz="1100" spc="-5" dirty="0">
                <a:latin typeface="Calibri"/>
                <a:cs typeface="Calibri"/>
              </a:rPr>
              <a:t>visual </a:t>
            </a:r>
            <a:r>
              <a:rPr sz="1100" spc="-10" dirty="0">
                <a:latin typeface="Calibri"/>
                <a:cs typeface="Calibri"/>
              </a:rPr>
              <a:t>responses by behavioral </a:t>
            </a:r>
            <a:r>
              <a:rPr sz="1100" spc="-20" dirty="0">
                <a:latin typeface="Calibri"/>
                <a:cs typeface="Calibri"/>
              </a:rPr>
              <a:t>state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 mouse visual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or</a:t>
            </a:r>
            <a:r>
              <a:rPr sz="1100" spc="-20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x</a:t>
            </a:r>
            <a:r>
              <a:rPr sz="1100" spc="-5" dirty="0">
                <a:latin typeface="Calibri"/>
                <a:cs typeface="Calibri"/>
              </a:rPr>
              <a:t>. </a:t>
            </a:r>
            <a:r>
              <a:rPr sz="1100" spc="-10" dirty="0">
                <a:latin typeface="Calibri"/>
                <a:cs typeface="Calibri"/>
              </a:rPr>
              <a:t>Neu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, </a:t>
            </a:r>
            <a:r>
              <a:rPr sz="1100" spc="15" dirty="0">
                <a:latin typeface="Calibri"/>
                <a:cs typeface="Calibri"/>
              </a:rPr>
              <a:t>6</a:t>
            </a:r>
            <a:r>
              <a:rPr sz="1100" spc="-5" dirty="0">
                <a:latin typeface="Calibri"/>
                <a:cs typeface="Calibri"/>
              </a:rPr>
              <a:t>5(4):</a:t>
            </a:r>
            <a:r>
              <a:rPr sz="1100" spc="-55" dirty="0">
                <a:latin typeface="Calibri"/>
                <a:cs typeface="Calibri"/>
              </a:rPr>
              <a:t>4</a:t>
            </a:r>
            <a:r>
              <a:rPr sz="1100" spc="-60" dirty="0">
                <a:latin typeface="Calibri"/>
                <a:cs typeface="Calibri"/>
              </a:rPr>
              <a:t>7</a:t>
            </a:r>
            <a:r>
              <a:rPr sz="1100" spc="-30" dirty="0">
                <a:latin typeface="Calibri"/>
                <a:cs typeface="Calibri"/>
              </a:rPr>
              <a:t>2</a:t>
            </a:r>
            <a:r>
              <a:rPr sz="1100" spc="-560" dirty="0">
                <a:latin typeface="SimSun"/>
                <a:cs typeface="SimSun"/>
              </a:rPr>
              <a:t>–</a:t>
            </a:r>
            <a:r>
              <a:rPr sz="1100" spc="-45" dirty="0">
                <a:latin typeface="Calibri"/>
                <a:cs typeface="Calibri"/>
              </a:rPr>
              <a:t>4</a:t>
            </a:r>
            <a:r>
              <a:rPr sz="1100" spc="-20" dirty="0">
                <a:latin typeface="Calibri"/>
                <a:cs typeface="Calibri"/>
              </a:rPr>
              <a:t>7</a:t>
            </a:r>
            <a:r>
              <a:rPr sz="1100" spc="-65" dirty="0">
                <a:latin typeface="Calibri"/>
                <a:cs typeface="Calibri"/>
              </a:rPr>
              <a:t>9</a:t>
            </a:r>
            <a:r>
              <a:rPr sz="1100" spc="-5" dirty="0">
                <a:latin typeface="Calibri"/>
                <a:cs typeface="Calibri"/>
              </a:rPr>
              <a:t>, </a:t>
            </a:r>
            <a:r>
              <a:rPr sz="1100" spc="-25" dirty="0">
                <a:latin typeface="Calibri"/>
                <a:cs typeface="Calibri"/>
              </a:rPr>
              <a:t>201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88595" marR="19050" indent="-170815" algn="just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AutoNum type="arabicPeriod"/>
              <a:tabLst>
                <a:tab pos="189230" algn="l"/>
              </a:tabLst>
            </a:pPr>
            <a:r>
              <a:rPr sz="1100" spc="-10" dirty="0">
                <a:latin typeface="Calibri"/>
                <a:cs typeface="Calibri"/>
              </a:rPr>
              <a:t>CC </a:t>
            </a:r>
            <a:r>
              <a:rPr sz="1100" spc="-15" dirty="0">
                <a:latin typeface="Calibri"/>
                <a:cs typeface="Calibri"/>
              </a:rPr>
              <a:t>Petersen. </a:t>
            </a:r>
            <a:r>
              <a:rPr sz="1100" spc="-10" dirty="0">
                <a:latin typeface="Calibri"/>
                <a:cs typeface="Calibri"/>
              </a:rPr>
              <a:t>The functional </a:t>
            </a:r>
            <a:r>
              <a:rPr sz="1100" spc="-15" dirty="0">
                <a:latin typeface="Calibri"/>
                <a:cs typeface="Calibri"/>
              </a:rPr>
              <a:t>organization </a:t>
            </a:r>
            <a:r>
              <a:rPr sz="1100" spc="-1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barrel </a:t>
            </a:r>
            <a:r>
              <a:rPr sz="1100" spc="-15" dirty="0">
                <a:latin typeface="Calibri"/>
                <a:cs typeface="Calibri"/>
              </a:rPr>
              <a:t>cortex. </a:t>
            </a:r>
            <a:r>
              <a:rPr sz="1100" spc="-10" dirty="0">
                <a:latin typeface="Calibri"/>
                <a:cs typeface="Calibri"/>
              </a:rPr>
              <a:t>Neuron, </a:t>
            </a:r>
            <a:r>
              <a:rPr sz="1100" spc="-95" dirty="0">
                <a:latin typeface="Calibri"/>
                <a:cs typeface="Calibri"/>
              </a:rPr>
              <a:t>79(6):1197</a:t>
            </a:r>
            <a:r>
              <a:rPr sz="1100" spc="-95" dirty="0">
                <a:latin typeface="SimSun"/>
                <a:cs typeface="SimSun"/>
              </a:rPr>
              <a:t>–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-40" dirty="0">
                <a:latin typeface="Calibri"/>
                <a:cs typeface="Calibri"/>
              </a:rPr>
              <a:t>1209,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2014.</a:t>
            </a:r>
            <a:endParaRPr sz="1100">
              <a:latin typeface="Calibri"/>
              <a:cs typeface="Calibri"/>
            </a:endParaRPr>
          </a:p>
          <a:p>
            <a:pPr marL="188595" marR="5080" indent="-176530" algn="just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AutoNum type="arabicPeriod"/>
              <a:tabLst>
                <a:tab pos="189230" algn="l"/>
              </a:tabLst>
            </a:pPr>
            <a:r>
              <a:rPr sz="1100" spc="-10" dirty="0">
                <a:latin typeface="Calibri"/>
                <a:cs typeface="Calibri"/>
              </a:rPr>
              <a:t>Laurens van der Maaten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5" dirty="0">
                <a:latin typeface="Calibri"/>
                <a:cs typeface="Calibri"/>
              </a:rPr>
              <a:t>Geoffrey </a:t>
            </a:r>
            <a:r>
              <a:rPr sz="1100" spc="-10" dirty="0">
                <a:latin typeface="Calibri"/>
                <a:cs typeface="Calibri"/>
              </a:rPr>
              <a:t>Hinton. Visualizing </a:t>
            </a:r>
            <a:r>
              <a:rPr sz="1100" spc="-15" dirty="0">
                <a:latin typeface="Calibri"/>
                <a:cs typeface="Calibri"/>
              </a:rPr>
              <a:t>data </a:t>
            </a:r>
            <a:r>
              <a:rPr sz="1100" spc="-10" dirty="0">
                <a:latin typeface="Calibri"/>
                <a:cs typeface="Calibri"/>
              </a:rPr>
              <a:t>using </a:t>
            </a:r>
            <a:r>
              <a:rPr sz="1100" spc="-15" dirty="0">
                <a:latin typeface="Calibri"/>
                <a:cs typeface="Calibri"/>
              </a:rPr>
              <a:t>t-sne. </a:t>
            </a:r>
            <a:r>
              <a:rPr sz="1100" spc="-5" dirty="0">
                <a:latin typeface="Calibri"/>
                <a:cs typeface="Calibri"/>
              </a:rPr>
              <a:t>Journal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Machine </a:t>
            </a:r>
            <a:r>
              <a:rPr sz="1100" spc="-10" dirty="0">
                <a:latin typeface="Calibri"/>
                <a:cs typeface="Calibri"/>
              </a:rPr>
              <a:t>Learning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Research,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9(86):2579</a:t>
            </a:r>
            <a:r>
              <a:rPr sz="1100" spc="-45" dirty="0">
                <a:latin typeface="SimSun"/>
                <a:cs typeface="SimSun"/>
              </a:rPr>
              <a:t>–</a:t>
            </a:r>
            <a:r>
              <a:rPr sz="1100" spc="-45" dirty="0">
                <a:latin typeface="Calibri"/>
                <a:cs typeface="Calibri"/>
              </a:rPr>
              <a:t>2605,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2008.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模型构建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1/13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10" dirty="0"/>
              <a:t>构造清醒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spc="-10" dirty="0"/>
              <a:t>麻醉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spc="-10" dirty="0"/>
              <a:t>苏醒三个阶段的 神经元特征张量，并利用欧式距 离构造关联度矩阵和度矩阵，进 行特征分解，最后谱聚类分析得 出结论。</a:t>
            </a:r>
          </a:p>
          <a:p>
            <a:pPr marL="289560" marR="5080" indent="-141605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pc="-10" dirty="0"/>
              <a:t>同一脑区内的神经元具有相 似的发放规律；</a:t>
            </a:r>
          </a:p>
          <a:p>
            <a:pPr marL="289560" marR="5080" indent="-141605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pc="-10" dirty="0"/>
              <a:t>全脑神经元具有多种发放规 律，并可将脑区分为</a:t>
            </a:r>
            <a:r>
              <a:rPr spc="-305" dirty="0"/>
              <a:t> </a:t>
            </a:r>
            <a:r>
              <a:rPr spc="5" dirty="0">
                <a:latin typeface="Calibri"/>
                <a:cs typeface="Calibri"/>
              </a:rPr>
              <a:t>4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/>
              <a:t>组。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pc="-10" dirty="0"/>
              <a:t>采用滑动窗口建模不同脑区的峰 值特征，并绘制各组脑区的活跃 曲线。</a:t>
            </a:r>
          </a:p>
          <a:p>
            <a:pPr marL="289560" marR="5080" indent="-141605" algn="just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pc="-10" dirty="0"/>
              <a:t>按照第一问中进行分组后， 同组脑区的活跃程度曲线相 似，而不同组间差异较大；</a:t>
            </a:r>
          </a:p>
          <a:p>
            <a:pPr marL="289560" marR="5080" indent="-141605" algn="just">
              <a:lnSpc>
                <a:spcPct val="118000"/>
              </a:lnSpc>
              <a:spcBef>
                <a:spcPts val="30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pc="-10" dirty="0"/>
              <a:t>发现三个阶段内，同组脑区 的空间分布和功能特点明显 相关，而组间差异显著。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58" cy="32400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302" y="289836"/>
            <a:ext cx="148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问题一：探究历程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302" y="656168"/>
            <a:ext cx="4669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i="1" spc="-5" dirty="0">
                <a:latin typeface="Calibri"/>
                <a:cs typeface="Calibri"/>
              </a:rPr>
              <a:t>p</a:t>
            </a:r>
            <a:r>
              <a:rPr sz="1100" spc="-10" dirty="0">
                <a:latin typeface="SimSun"/>
                <a:cs typeface="SimSun"/>
              </a:rPr>
              <a:t>：每个阶段内，该脑区的每个神经元细胞内外电势和对于阶段长度的均值。  </a:t>
            </a:r>
            <a:r>
              <a:rPr sz="1100" i="1" spc="-10" dirty="0">
                <a:latin typeface="Calibri"/>
                <a:cs typeface="Calibri"/>
              </a:rPr>
              <a:t>c</a:t>
            </a:r>
            <a:r>
              <a:rPr sz="1100" spc="-10" dirty="0">
                <a:latin typeface="SimSun"/>
                <a:cs typeface="SimSun"/>
              </a:rPr>
              <a:t>：每个阶段内，该脑区的每个神经元的钙信号变化，对于阶段长度的均值。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054" y="1190203"/>
            <a:ext cx="4733925" cy="1423670"/>
            <a:chOff x="513054" y="1190203"/>
            <a:chExt cx="4733925" cy="1423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054" y="1190203"/>
              <a:ext cx="2351286" cy="7053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663" y="1190203"/>
              <a:ext cx="2351286" cy="7053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054" y="1908235"/>
              <a:ext cx="2351286" cy="7053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663" y="1908235"/>
              <a:ext cx="2351286" cy="7053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39900" y="2626267"/>
            <a:ext cx="2810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 err="1">
                <a:latin typeface="SimSun"/>
                <a:cs typeface="SimSun"/>
              </a:rPr>
              <a:t>类内不具有明显共同特征，类间差异不明显</a:t>
            </a:r>
            <a:endParaRPr sz="10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2/13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202" y="289836"/>
            <a:ext cx="4479925" cy="669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问题一：探究历程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</a:pPr>
            <a:r>
              <a:rPr sz="1100" i="1" spc="10" dirty="0">
                <a:latin typeface="Calibri"/>
                <a:cs typeface="Calibri"/>
              </a:rPr>
              <a:t>f</a:t>
            </a:r>
            <a:r>
              <a:rPr sz="1200" i="1" spc="15" baseline="-10416" dirty="0">
                <a:latin typeface="Calibri"/>
                <a:cs typeface="Calibri"/>
              </a:rPr>
              <a:t>r</a:t>
            </a:r>
            <a:r>
              <a:rPr sz="1100" spc="10" dirty="0">
                <a:latin typeface="SimSun"/>
                <a:cs typeface="SimSun"/>
              </a:rPr>
              <a:t>：</a:t>
            </a:r>
            <a:r>
              <a:rPr sz="1100" spc="-10" dirty="0">
                <a:latin typeface="SimSun"/>
                <a:cs typeface="SimSun"/>
              </a:rPr>
              <a:t>发放率，阶段内该脑区的每个神经元放电次数对于阶段长度的均值。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054" y="1071471"/>
            <a:ext cx="4733925" cy="1423670"/>
            <a:chOff x="513054" y="1071471"/>
            <a:chExt cx="4733925" cy="142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54" y="1071471"/>
              <a:ext cx="2351286" cy="7053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63" y="1071471"/>
              <a:ext cx="2351286" cy="705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054" y="1789503"/>
              <a:ext cx="2351286" cy="7053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63" y="1789503"/>
              <a:ext cx="2351286" cy="70538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73300" y="2507535"/>
            <a:ext cx="20167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 err="1">
                <a:latin typeface="SimSun"/>
                <a:cs typeface="SimSun"/>
              </a:rPr>
              <a:t>类内产生了显著共同特征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3/13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148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问题一：最终方法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4/13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581" y="954923"/>
            <a:ext cx="406654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66370" indent="-141605">
              <a:lnSpc>
                <a:spcPct val="100000"/>
              </a:lnSpc>
              <a:spcBef>
                <a:spcPts val="340"/>
              </a:spcBef>
              <a:buClr>
                <a:srgbClr val="283888"/>
              </a:buClr>
              <a:buFont typeface="Times New Roman"/>
              <a:buChar char="•"/>
              <a:tabLst>
                <a:tab pos="167005" algn="l"/>
              </a:tabLst>
            </a:pPr>
            <a:r>
              <a:rPr sz="1100" spc="-10" dirty="0">
                <a:latin typeface="SimSun"/>
                <a:cs typeface="SimSun"/>
              </a:rPr>
              <a:t>特征建模：</a:t>
            </a:r>
            <a:endParaRPr sz="1100">
              <a:latin typeface="SimSun"/>
              <a:cs typeface="SimSun"/>
            </a:endParaRPr>
          </a:p>
          <a:p>
            <a:pPr marL="16637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alibri"/>
                <a:cs typeface="Calibri"/>
              </a:rPr>
              <a:t>9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维特征，构建相似度矩阵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200" spc="-127" baseline="-10416" dirty="0">
                <a:latin typeface="Calibri"/>
                <a:cs typeface="Calibri"/>
              </a:rPr>
              <a:t>1</a:t>
            </a:r>
            <a:r>
              <a:rPr sz="1100" spc="-10" dirty="0">
                <a:latin typeface="SimSun"/>
                <a:cs typeface="SimSun"/>
              </a:rPr>
              <a:t>；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维特征，构建相似度矩阵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200" spc="44" baseline="-10416" dirty="0">
                <a:latin typeface="Calibri"/>
                <a:cs typeface="Calibri"/>
              </a:rPr>
              <a:t>2</a:t>
            </a:r>
            <a:r>
              <a:rPr sz="1100" spc="-10" dirty="0"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281" y="1618181"/>
            <a:ext cx="859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670" indent="-141605">
              <a:lnSpc>
                <a:spcPct val="100000"/>
              </a:lnSpc>
              <a:spcBef>
                <a:spcPts val="90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聚类方法：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991" y="1382330"/>
            <a:ext cx="4079875" cy="625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imSun"/>
                <a:cs typeface="SimSun"/>
              </a:rPr>
              <a:t>最终特征矩阵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b="1" spc="80" dirty="0">
                <a:latin typeface="Georgia"/>
                <a:cs typeface="Georgia"/>
              </a:rPr>
              <a:t>=</a:t>
            </a:r>
            <a:r>
              <a:rPr sz="1100" b="1" spc="10" dirty="0">
                <a:latin typeface="Georgia"/>
                <a:cs typeface="Georgia"/>
              </a:rPr>
              <a:t> </a:t>
            </a:r>
            <a:r>
              <a:rPr sz="900" i="1" spc="170" dirty="0">
                <a:latin typeface="Trebuchet MS"/>
                <a:cs typeface="Trebuchet MS"/>
              </a:rPr>
              <a:t>α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200" spc="-195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35" baseline="-10416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Georgia"/>
                <a:cs typeface="Georgia"/>
              </a:rPr>
              <a:t>+ </a:t>
            </a:r>
            <a:r>
              <a:rPr sz="1100" b="1" spc="-35" dirty="0">
                <a:latin typeface="Georgia"/>
                <a:cs typeface="Georgia"/>
              </a:rPr>
              <a:t>(</a:t>
            </a:r>
            <a:r>
              <a:rPr sz="1100" spc="-180" dirty="0">
                <a:latin typeface="Calibri"/>
                <a:cs typeface="Calibri"/>
              </a:rPr>
              <a:t>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b="1" i="1" spc="125" dirty="0">
                <a:latin typeface="Times New Roman"/>
                <a:cs typeface="Times New Roman"/>
              </a:rPr>
              <a:t>−</a:t>
            </a:r>
            <a:r>
              <a:rPr sz="1100" b="1" i="1" spc="25" dirty="0">
                <a:latin typeface="Times New Roman"/>
                <a:cs typeface="Times New Roman"/>
              </a:rPr>
              <a:t> </a:t>
            </a:r>
            <a:r>
              <a:rPr sz="900" i="1" spc="170" dirty="0">
                <a:latin typeface="Trebuchet MS"/>
                <a:cs typeface="Trebuchet MS"/>
              </a:rPr>
              <a:t>α</a:t>
            </a:r>
            <a:r>
              <a:rPr sz="1100" i="1" spc="-10" dirty="0">
                <a:latin typeface="Calibri"/>
                <a:cs typeface="Calibri"/>
              </a:rPr>
              <a:t>A</a:t>
            </a:r>
            <a:r>
              <a:rPr sz="1200" spc="67" baseline="-10416" dirty="0">
                <a:latin typeface="Calibri"/>
                <a:cs typeface="Calibri"/>
              </a:rPr>
              <a:t>2</a:t>
            </a:r>
            <a:r>
              <a:rPr sz="1100" b="1" spc="-35" dirty="0">
                <a:latin typeface="Georgia"/>
                <a:cs typeface="Georgia"/>
              </a:rPr>
              <a:t>)</a:t>
            </a:r>
            <a:r>
              <a:rPr sz="1100" spc="-10" dirty="0">
                <a:latin typeface="SimSun"/>
                <a:cs typeface="SimSun"/>
              </a:rPr>
              <a:t>，其中</a:t>
            </a:r>
            <a:r>
              <a:rPr sz="1100" spc="-295" dirty="0">
                <a:latin typeface="SimSun"/>
                <a:cs typeface="SimSun"/>
              </a:rPr>
              <a:t> </a:t>
            </a:r>
            <a:r>
              <a:rPr sz="900" i="1" spc="140" dirty="0">
                <a:latin typeface="Trebuchet MS"/>
                <a:cs typeface="Trebuchet MS"/>
              </a:rPr>
              <a:t>α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SimSun"/>
                <a:cs typeface="SimSun"/>
              </a:rPr>
              <a:t>为后续搜索的超参数。</a:t>
            </a:r>
            <a:endParaRPr sz="11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2095"/>
              </a:spcBef>
            </a:pPr>
            <a:r>
              <a:rPr sz="1100" spc="-10" dirty="0">
                <a:latin typeface="SimSun"/>
                <a:cs typeface="SimSun"/>
              </a:rPr>
              <a:t>利用谱聚类针对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25" dirty="0">
                <a:latin typeface="Calibri"/>
                <a:cs typeface="Calibri"/>
              </a:rPr>
              <a:t>171</a:t>
            </a:r>
            <a:r>
              <a:rPr sz="1100" spc="-120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的相似度矩阵进行聚类，设定超参数簇数。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281" y="2020262"/>
            <a:ext cx="4809490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3670" indent="-141605">
              <a:lnSpc>
                <a:spcPct val="100000"/>
              </a:lnSpc>
              <a:spcBef>
                <a:spcPts val="340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超参数评估与选择：</a:t>
            </a:r>
            <a:endParaRPr sz="1100">
              <a:latin typeface="SimSun"/>
              <a:cs typeface="SimSun"/>
            </a:endParaRPr>
          </a:p>
          <a:p>
            <a:pPr marL="15367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SimSun"/>
                <a:cs typeface="SimSun"/>
              </a:rPr>
              <a:t>利用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5" dirty="0">
                <a:latin typeface="Calibri"/>
                <a:cs typeface="Calibri"/>
              </a:rPr>
              <a:t>D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vies-Bouldin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指数对参数</a:t>
            </a:r>
            <a:r>
              <a:rPr sz="1100" spc="-295" dirty="0">
                <a:latin typeface="SimSun"/>
                <a:cs typeface="SimSun"/>
              </a:rPr>
              <a:t> </a:t>
            </a:r>
            <a:r>
              <a:rPr sz="900" i="1" spc="140" dirty="0">
                <a:latin typeface="Trebuchet MS"/>
                <a:cs typeface="Trebuchet MS"/>
              </a:rPr>
              <a:t>α</a:t>
            </a:r>
            <a:r>
              <a:rPr sz="900" i="1" spc="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SimSun"/>
                <a:cs typeface="SimSun"/>
              </a:rPr>
              <a:t>进行选择。</a:t>
            </a:r>
            <a:endParaRPr sz="1100">
              <a:latin typeface="SimSun"/>
              <a:cs typeface="SimSun"/>
            </a:endParaRPr>
          </a:p>
          <a:p>
            <a:pPr marL="15367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latin typeface="SimSun"/>
                <a:cs typeface="SimSun"/>
              </a:rPr>
              <a:t>利用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5" dirty="0">
                <a:latin typeface="Calibri"/>
                <a:cs typeface="Calibri"/>
              </a:rPr>
              <a:t>D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vies-Bouldin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指数，可视化结果与生物学知识对簇数的结果综合评估。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2030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问题一：最终可视化结果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281" y="566963"/>
            <a:ext cx="3206750" cy="9525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53670" indent="-141605">
              <a:lnSpc>
                <a:spcPct val="100000"/>
              </a:lnSpc>
              <a:spcBef>
                <a:spcPts val="605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8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组：麻醉时受到一定抑制，但仍相对活跃</a:t>
            </a:r>
            <a:endParaRPr sz="110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05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25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组：麻醉时受到一定抑制，且全程都不太活跃</a:t>
            </a:r>
            <a:endParaRPr sz="110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00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25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组：麻醉时受到明显抑制，以至于几乎不活动</a:t>
            </a:r>
            <a:endParaRPr sz="1100">
              <a:latin typeface="SimSun"/>
              <a:cs typeface="SimSun"/>
            </a:endParaRPr>
          </a:p>
          <a:p>
            <a:pPr marL="153670" indent="-141605">
              <a:lnSpc>
                <a:spcPct val="100000"/>
              </a:lnSpc>
              <a:spcBef>
                <a:spcPts val="505"/>
              </a:spcBef>
              <a:buClr>
                <a:srgbClr val="283888"/>
              </a:buClr>
              <a:buFont typeface="Times New Roman"/>
              <a:buChar char="•"/>
              <a:tabLst>
                <a:tab pos="15430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5" dirty="0">
                <a:latin typeface="Calibri"/>
                <a:cs typeface="Calibri"/>
              </a:rPr>
              <a:t>4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组：几乎不受麻醉抑制，全程都较为活跃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3054" y="1659188"/>
            <a:ext cx="4733925" cy="1423670"/>
            <a:chOff x="513054" y="1659188"/>
            <a:chExt cx="4733925" cy="1423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54" y="1659188"/>
              <a:ext cx="2351286" cy="705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63" y="1659188"/>
              <a:ext cx="2351286" cy="7053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054" y="2377145"/>
              <a:ext cx="2351286" cy="7053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63" y="2377145"/>
              <a:ext cx="2351286" cy="70538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5/13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148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问题二：基本思路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6/13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251" y="753234"/>
            <a:ext cx="4820920" cy="204620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latin typeface="SimSun"/>
                <a:cs typeface="SimSun"/>
              </a:rPr>
              <a:t>“对清醒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SimSun"/>
                <a:cs typeface="SimSun"/>
              </a:rPr>
              <a:t>麻醉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SimSun"/>
                <a:cs typeface="SimSun"/>
              </a:rPr>
              <a:t>苏醒过程在脑区间的空间差异性和时间差异性进行识别和判断”</a:t>
            </a:r>
            <a:endParaRPr sz="1100" dirty="0">
              <a:latin typeface="SimSun"/>
              <a:cs typeface="SimSun"/>
            </a:endParaRPr>
          </a:p>
          <a:p>
            <a:pPr marL="37084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370840" algn="l"/>
              </a:tabLst>
            </a:pPr>
            <a:r>
              <a:rPr sz="1100" spc="-10" dirty="0">
                <a:latin typeface="SimSun"/>
                <a:cs typeface="SimSun"/>
              </a:rPr>
              <a:t>脑区活动</a:t>
            </a:r>
            <a:endParaRPr sz="1100" dirty="0">
              <a:latin typeface="SimSun"/>
              <a:cs typeface="SimSun"/>
            </a:endParaRPr>
          </a:p>
          <a:p>
            <a:pPr marL="370840" indent="-141605">
              <a:lnSpc>
                <a:spcPct val="100000"/>
              </a:lnSpc>
              <a:spcBef>
                <a:spcPts val="535"/>
              </a:spcBef>
              <a:buClr>
                <a:srgbClr val="283888"/>
              </a:buClr>
              <a:buFont typeface="Times New Roman"/>
              <a:buChar char="•"/>
              <a:tabLst>
                <a:tab pos="370840" algn="l"/>
              </a:tabLst>
            </a:pPr>
            <a:r>
              <a:rPr sz="1100" spc="-10" dirty="0" err="1">
                <a:latin typeface="SimSun"/>
                <a:cs typeface="SimSun"/>
              </a:rPr>
              <a:t>空间</a:t>
            </a:r>
            <a:endParaRPr lang="en-US" sz="1100" spc="-10" dirty="0">
              <a:latin typeface="SimSun"/>
              <a:cs typeface="SimSun"/>
            </a:endParaRPr>
          </a:p>
          <a:p>
            <a:pPr marL="370840" indent="-141605">
              <a:spcBef>
                <a:spcPts val="535"/>
              </a:spcBef>
              <a:buClr>
                <a:srgbClr val="283888"/>
              </a:buClr>
              <a:buFont typeface="Times New Roman"/>
              <a:buChar char="•"/>
              <a:tabLst>
                <a:tab pos="370840" algn="l"/>
              </a:tabLst>
            </a:pPr>
            <a:r>
              <a:rPr lang="zh-CN" altLang="en-US" sz="1100" spc="-10" dirty="0">
                <a:latin typeface="SimSun"/>
                <a:cs typeface="SimSun"/>
              </a:rPr>
              <a:t>时间 </a:t>
            </a:r>
            <a:r>
              <a:rPr lang="zh-CN" altLang="en-US" sz="1100" spc="-5" dirty="0">
                <a:latin typeface="SimSun"/>
                <a:cs typeface="SimSun"/>
              </a:rPr>
              <a:t> </a:t>
            </a:r>
            <a:endParaRPr sz="1100" dirty="0">
              <a:latin typeface="SimSun"/>
              <a:cs typeface="SimSun"/>
            </a:endParaRPr>
          </a:p>
          <a:p>
            <a:pPr marL="93345" marR="4026535">
              <a:lnSpc>
                <a:spcPct val="140700"/>
              </a:lnSpc>
              <a:buClr>
                <a:srgbClr val="283888"/>
              </a:buClr>
              <a:tabLst>
                <a:tab pos="370840" algn="l"/>
              </a:tabLst>
            </a:pPr>
            <a:r>
              <a:rPr sz="1100" spc="-10" dirty="0" err="1">
                <a:latin typeface="SimSun"/>
                <a:cs typeface="SimSun"/>
              </a:rPr>
              <a:t>控制变量</a:t>
            </a:r>
            <a:endParaRPr sz="1100" dirty="0">
              <a:latin typeface="SimSun"/>
              <a:cs typeface="SimSun"/>
            </a:endParaRPr>
          </a:p>
          <a:p>
            <a:pPr marL="37084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370840" algn="l"/>
              </a:tabLst>
            </a:pPr>
            <a:r>
              <a:rPr sz="1100" spc="-10" dirty="0">
                <a:latin typeface="SimSun"/>
                <a:cs typeface="SimSun"/>
              </a:rPr>
              <a:t>比较空间差异性：</a:t>
            </a:r>
            <a:endParaRPr sz="1100" dirty="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SimSun"/>
                <a:cs typeface="SimSun"/>
              </a:rPr>
              <a:t>刻画脑区活动在整个时间线上的特</a:t>
            </a:r>
            <a:r>
              <a:rPr sz="1100" spc="235" dirty="0">
                <a:latin typeface="SimSun"/>
                <a:cs typeface="SimSun"/>
              </a:rPr>
              <a:t>征</a:t>
            </a:r>
            <a:r>
              <a:rPr sz="1100" spc="795" dirty="0">
                <a:latin typeface="Calibri"/>
                <a:cs typeface="Calibri"/>
              </a:rPr>
              <a:t>→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探究该特征与空间的关系</a:t>
            </a:r>
            <a:endParaRPr sz="1100" dirty="0">
              <a:latin typeface="SimSun"/>
              <a:cs typeface="SimSun"/>
            </a:endParaRPr>
          </a:p>
          <a:p>
            <a:pPr marL="370840" indent="-141605">
              <a:lnSpc>
                <a:spcPct val="100000"/>
              </a:lnSpc>
              <a:spcBef>
                <a:spcPts val="540"/>
              </a:spcBef>
              <a:buClr>
                <a:srgbClr val="283888"/>
              </a:buClr>
              <a:buFont typeface="Times New Roman"/>
              <a:buChar char="•"/>
              <a:tabLst>
                <a:tab pos="370840" algn="l"/>
              </a:tabLst>
            </a:pPr>
            <a:r>
              <a:rPr sz="1100" spc="-10" dirty="0">
                <a:latin typeface="SimSun"/>
                <a:cs typeface="SimSun"/>
              </a:rPr>
              <a:t>比较时间差异性：</a:t>
            </a:r>
            <a:endParaRPr sz="1100" dirty="0">
              <a:latin typeface="SimSun"/>
              <a:cs typeface="SimSun"/>
            </a:endParaRPr>
          </a:p>
          <a:p>
            <a:pPr marL="37020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latin typeface="SimSun"/>
                <a:cs typeface="SimSun"/>
              </a:rPr>
              <a:t>刻画脑区活动在整个观测范围内的特</a:t>
            </a:r>
            <a:r>
              <a:rPr sz="1100" spc="235" dirty="0">
                <a:latin typeface="SimSun"/>
                <a:cs typeface="SimSun"/>
              </a:rPr>
              <a:t>征</a:t>
            </a:r>
            <a:r>
              <a:rPr sz="1100" spc="795" dirty="0">
                <a:latin typeface="Calibri"/>
                <a:cs typeface="Calibri"/>
              </a:rPr>
              <a:t>→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在不同的时间段间比较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02" y="289836"/>
            <a:ext cx="3305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>
                <a:latin typeface="SimSun"/>
                <a:cs typeface="SimSun"/>
              </a:rPr>
              <a:t>问题二：脑区活动在整个时间线上的特征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02" y="542046"/>
            <a:ext cx="2796540" cy="9131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10" dirty="0">
                <a:latin typeface="SimSun"/>
                <a:cs typeface="SimSun"/>
              </a:rPr>
              <a:t>如何刻画脑区活动在整个时间线上的特征？</a:t>
            </a:r>
            <a:endParaRPr sz="11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434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尽可能利用所有观测时间点的数据？</a:t>
            </a:r>
            <a:endParaRPr sz="11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42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仅考虑脑区在三个阶段的平均活跃程度？</a:t>
            </a:r>
            <a:endParaRPr sz="11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415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滑动窗口平均！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913" y="1523284"/>
            <a:ext cx="5309044" cy="16200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7/13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302" y="162478"/>
            <a:ext cx="4152900" cy="8324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问题二：按活</a:t>
            </a:r>
            <a:r>
              <a:rPr sz="1400" spc="350" dirty="0">
                <a:solidFill>
                  <a:srgbClr val="283888"/>
                </a:solidFill>
                <a:latin typeface="SimSun"/>
                <a:cs typeface="SimSun"/>
              </a:rPr>
              <a:t>动</a:t>
            </a:r>
            <a:r>
              <a:rPr sz="1400" spc="30" dirty="0">
                <a:solidFill>
                  <a:srgbClr val="283888"/>
                </a:solidFill>
                <a:latin typeface="Calibri"/>
                <a:cs typeface="Calibri"/>
              </a:rPr>
              <a:t>@</a:t>
            </a:r>
            <a:r>
              <a:rPr sz="1400" dirty="0">
                <a:solidFill>
                  <a:srgbClr val="283888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时间特征分组的脑区</a:t>
            </a:r>
            <a:r>
              <a:rPr sz="1400" spc="10" dirty="0">
                <a:solidFill>
                  <a:srgbClr val="283888"/>
                </a:solidFill>
                <a:latin typeface="Calibri"/>
                <a:cs typeface="Calibri"/>
              </a:rPr>
              <a:t>-</a:t>
            </a:r>
            <a:r>
              <a:rPr sz="1400" spc="30" dirty="0">
                <a:solidFill>
                  <a:srgbClr val="283888"/>
                </a:solidFill>
                <a:latin typeface="SimSun"/>
                <a:cs typeface="SimSun"/>
              </a:rPr>
              <a:t>空间差异性</a:t>
            </a:r>
            <a:endParaRPr sz="14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76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8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组：麻醉时受到一定抑制，但仍相对活跃——中间</a:t>
            </a:r>
            <a:endParaRPr sz="1100">
              <a:latin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240"/>
              </a:spcBef>
              <a:buClr>
                <a:srgbClr val="283888"/>
              </a:buClr>
              <a:buFont typeface="Times New Roman"/>
              <a:buChar char="•"/>
              <a:tabLst>
                <a:tab pos="290195" algn="l"/>
              </a:tabLst>
            </a:pPr>
            <a:r>
              <a:rPr sz="1100" spc="-10" dirty="0">
                <a:latin typeface="SimSun"/>
                <a:cs typeface="SimSun"/>
              </a:rPr>
              <a:t>第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25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SimSun"/>
                <a:cs typeface="SimSun"/>
              </a:rPr>
              <a:t>组：麻醉时受到一定抑制，且全程都不太活跃——四周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054" y="1050764"/>
            <a:ext cx="4733925" cy="2189480"/>
            <a:chOff x="513054" y="1050764"/>
            <a:chExt cx="4733925" cy="2189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54" y="1050764"/>
              <a:ext cx="2351286" cy="21892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63" y="1050764"/>
              <a:ext cx="2351286" cy="21892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spc="-40" dirty="0"/>
              <a:t>8/13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463</Words>
  <Application>Microsoft Office PowerPoint</Application>
  <PresentationFormat>自定义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SimSun</vt:lpstr>
      <vt:lpstr>Calibri</vt:lpstr>
      <vt:lpstr>Georgia</vt:lpstr>
      <vt:lpstr>Times New Roman</vt:lpstr>
      <vt:lpstr>Trebuchet MS</vt:lpstr>
      <vt:lpstr>Office Theme</vt:lpstr>
      <vt:lpstr>PowerPoint 演示文稿</vt:lpstr>
      <vt:lpstr>模型构建</vt:lpstr>
      <vt:lpstr>PowerPoint 演示文稿</vt:lpstr>
      <vt:lpstr>PowerPoint 演示文稿</vt:lpstr>
      <vt:lpstr>问题一：最终方法</vt:lpstr>
      <vt:lpstr>问题一：最终可视化结果</vt:lpstr>
      <vt:lpstr>问题二：基本思路</vt:lpstr>
      <vt:lpstr>问题二：脑区活动在整个时间线上的特征</vt:lpstr>
      <vt:lpstr>PowerPoint 演示文稿</vt:lpstr>
      <vt:lpstr>PowerPoint 演示文稿</vt:lpstr>
      <vt:lpstr>问题二：脑区活动在整个观测范围内的特征</vt:lpstr>
      <vt:lpstr>问题二：脑区活动的空间特征-时间差异性</vt:lpstr>
      <vt:lpstr>PowerPoint 演示文稿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小鼠皮层神经活动变化规律探究 - 2023 年清华大学数学建模竞赛校内赛</dc:title>
  <dc:creator>赵晨阳，李飞翰，童雨轩，2023 年 4 月 24 日</dc:creator>
  <cp:lastModifiedBy>Tong Yuxuan</cp:lastModifiedBy>
  <cp:revision>2</cp:revision>
  <dcterms:created xsi:type="dcterms:W3CDTF">2023-04-24T16:08:06Z</dcterms:created>
  <dcterms:modified xsi:type="dcterms:W3CDTF">2023-04-25T03:42:08Z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2021/09/07 v1.2.0 fibeamer MU beamer theme</vt:lpwstr>
  </property>
  <property fmtid="{D5CDD505-2E9C-101B-9397-08002B2CF9AE}" pid="4" name="LastSaved">
    <vt:filetime>2023-04-24T00:00:00Z</vt:filetime>
  </property>
</Properties>
</file>