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0"/>
  </p:notesMasterIdLst>
  <p:handoutMasterIdLst>
    <p:handoutMasterId r:id="rId11"/>
  </p:handoutMasterIdLst>
  <p:sldIdLst>
    <p:sldId id="730" r:id="rId2"/>
    <p:sldId id="860" r:id="rId3"/>
    <p:sldId id="856" r:id="rId4"/>
    <p:sldId id="859" r:id="rId5"/>
    <p:sldId id="851" r:id="rId6"/>
    <p:sldId id="854" r:id="rId7"/>
    <p:sldId id="857" r:id="rId8"/>
    <p:sldId id="850"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3DEC67-D806-4995-AABB-192EF5060B06}">
          <p14:sldIdLst>
            <p14:sldId id="730"/>
            <p14:sldId id="860"/>
            <p14:sldId id="856"/>
            <p14:sldId id="859"/>
            <p14:sldId id="851"/>
            <p14:sldId id="854"/>
            <p14:sldId id="857"/>
            <p14:sldId id="8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A30000"/>
    <a:srgbClr val="D27ADA"/>
    <a:srgbClr val="D947DA"/>
    <a:srgbClr val="FF2600"/>
    <a:srgbClr val="AB7942"/>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2517" autoAdjust="0"/>
  </p:normalViewPr>
  <p:slideViewPr>
    <p:cSldViewPr snapToGrid="0">
      <p:cViewPr varScale="1">
        <p:scale>
          <a:sx n="118" d="100"/>
          <a:sy n="118" d="100"/>
        </p:scale>
        <p:origin x="1016"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C6E495-074D-4A49-A062-D8E5D467D02D}" type="datetimeFigureOut">
              <a:rPr lang="en-US" smtClean="0"/>
              <a:t>12/28/22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CF7EF5-C109-324F-9D29-7407436FD491}" type="slidenum">
              <a:rPr lang="en-US" smtClean="0"/>
              <a:t>‹#›</a:t>
            </a:fld>
            <a:endParaRPr lang="en-US"/>
          </a:p>
        </p:txBody>
      </p:sp>
    </p:spTree>
    <p:extLst>
      <p:ext uri="{BB962C8B-B14F-4D97-AF65-F5344CB8AC3E}">
        <p14:creationId xmlns:p14="http://schemas.microsoft.com/office/powerpoint/2010/main" val="1351265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4AD7-4E24-49EC-8378-ED00CCEB1ED7}" type="datetimeFigureOut">
              <a:rPr lang="zh-CN" altLang="en-US" smtClean="0"/>
              <a:t>2022/12/28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317EA-879D-4C18-A7FE-780B87215D61}" type="slidenum">
              <a:rPr lang="zh-CN" altLang="en-US" smtClean="0"/>
              <a:t>‹#›</a:t>
            </a:fld>
            <a:endParaRPr lang="zh-CN" altLang="en-US"/>
          </a:p>
        </p:txBody>
      </p:sp>
    </p:spTree>
    <p:extLst>
      <p:ext uri="{BB962C8B-B14F-4D97-AF65-F5344CB8AC3E}">
        <p14:creationId xmlns:p14="http://schemas.microsoft.com/office/powerpoint/2010/main" val="8512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1</a:t>
            </a:fld>
            <a:endParaRPr lang="zh-CN" altLang="en-US"/>
          </a:p>
        </p:txBody>
      </p:sp>
    </p:spTree>
    <p:extLst>
      <p:ext uri="{BB962C8B-B14F-4D97-AF65-F5344CB8AC3E}">
        <p14:creationId xmlns:p14="http://schemas.microsoft.com/office/powerpoint/2010/main" val="21168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2</a:t>
            </a:fld>
            <a:endParaRPr lang="zh-CN" altLang="en-US"/>
          </a:p>
        </p:txBody>
      </p:sp>
    </p:spTree>
    <p:extLst>
      <p:ext uri="{BB962C8B-B14F-4D97-AF65-F5344CB8AC3E}">
        <p14:creationId xmlns:p14="http://schemas.microsoft.com/office/powerpoint/2010/main" val="88603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3</a:t>
            </a:fld>
            <a:endParaRPr lang="zh-CN" altLang="en-US"/>
          </a:p>
        </p:txBody>
      </p:sp>
    </p:spTree>
    <p:extLst>
      <p:ext uri="{BB962C8B-B14F-4D97-AF65-F5344CB8AC3E}">
        <p14:creationId xmlns:p14="http://schemas.microsoft.com/office/powerpoint/2010/main" val="57033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4</a:t>
            </a:fld>
            <a:endParaRPr lang="zh-CN" altLang="en-US"/>
          </a:p>
        </p:txBody>
      </p:sp>
    </p:spTree>
    <p:extLst>
      <p:ext uri="{BB962C8B-B14F-4D97-AF65-F5344CB8AC3E}">
        <p14:creationId xmlns:p14="http://schemas.microsoft.com/office/powerpoint/2010/main" val="2898485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5</a:t>
            </a:fld>
            <a:endParaRPr lang="zh-CN" altLang="en-US"/>
          </a:p>
        </p:txBody>
      </p:sp>
    </p:spTree>
    <p:extLst>
      <p:ext uri="{BB962C8B-B14F-4D97-AF65-F5344CB8AC3E}">
        <p14:creationId xmlns:p14="http://schemas.microsoft.com/office/powerpoint/2010/main" val="163854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6</a:t>
            </a:fld>
            <a:endParaRPr lang="zh-CN" altLang="en-US"/>
          </a:p>
        </p:txBody>
      </p:sp>
    </p:spTree>
    <p:extLst>
      <p:ext uri="{BB962C8B-B14F-4D97-AF65-F5344CB8AC3E}">
        <p14:creationId xmlns:p14="http://schemas.microsoft.com/office/powerpoint/2010/main" val="20845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7</a:t>
            </a:fld>
            <a:endParaRPr lang="zh-CN" altLang="en-US"/>
          </a:p>
        </p:txBody>
      </p:sp>
    </p:spTree>
    <p:extLst>
      <p:ext uri="{BB962C8B-B14F-4D97-AF65-F5344CB8AC3E}">
        <p14:creationId xmlns:p14="http://schemas.microsoft.com/office/powerpoint/2010/main" val="302069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B317EA-879D-4C18-A7FE-780B87215D61}" type="slidenum">
              <a:rPr lang="zh-CN" altLang="en-US" smtClean="0"/>
              <a:t>8</a:t>
            </a:fld>
            <a:endParaRPr lang="zh-CN" altLang="en-US"/>
          </a:p>
        </p:txBody>
      </p:sp>
    </p:spTree>
    <p:extLst>
      <p:ext uri="{BB962C8B-B14F-4D97-AF65-F5344CB8AC3E}">
        <p14:creationId xmlns:p14="http://schemas.microsoft.com/office/powerpoint/2010/main" val="221914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0808"/>
            <a:ext cx="7772400" cy="1470025"/>
          </a:xfrm>
        </p:spPr>
        <p:txBody>
          <a:bodyPr>
            <a:normAutofit/>
          </a:bodyPr>
          <a:lstStyle>
            <a:lvl1pPr>
              <a:defRPr sz="3600">
                <a:latin typeface="Courier" charset="0"/>
                <a:ea typeface="Courier" charset="0"/>
                <a:cs typeface="Courier"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urier" charset="0"/>
                <a:ea typeface="Courier" charset="0"/>
                <a:cs typeface="Courier"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31179"/>
            <a:ext cx="9144000" cy="2138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7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402554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60052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7776888" cy="922114"/>
          </a:xfrm>
        </p:spPr>
        <p:txBody>
          <a:bodyPr>
            <a:noAutofit/>
          </a:bodyPr>
          <a:lstStyle>
            <a:lvl1pPr algn="l">
              <a:defRPr sz="3600" b="1">
                <a:latin typeface="Courier" charset="0"/>
                <a:ea typeface="Courier" charset="0"/>
                <a:cs typeface="Courier" charset="0"/>
              </a:defRPr>
            </a:lvl1pPr>
          </a:lstStyle>
          <a:p>
            <a:r>
              <a:rPr lang="zh-CN" altLang="en-US" dirty="0"/>
              <a:t>单击此处编辑母版标题样式</a:t>
            </a:r>
          </a:p>
        </p:txBody>
      </p:sp>
      <p:sp>
        <p:nvSpPr>
          <p:cNvPr id="3" name="内容占位符 2"/>
          <p:cNvSpPr>
            <a:spLocks noGrp="1"/>
          </p:cNvSpPr>
          <p:nvPr>
            <p:ph idx="1"/>
          </p:nvPr>
        </p:nvSpPr>
        <p:spPr>
          <a:xfrm>
            <a:off x="251520" y="1600200"/>
            <a:ext cx="8675504" cy="4525963"/>
          </a:xfrm>
        </p:spPr>
        <p:txBody>
          <a:bodyPr>
            <a:normAutofit/>
          </a:bodyPr>
          <a:lstStyle>
            <a:lvl1pPr marL="342900" indent="-342900" algn="l" rtl="0" eaLnBrk="1" fontAlgn="base" latinLnBrk="0" hangingPunct="1">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buClr>
                <a:srgbClr val="B418B8"/>
              </a:buClr>
              <a:buSzPct val="80000"/>
              <a:buFont typeface="Wingdings" pitchFamily="2" charset="2"/>
              <a:buChar char="u"/>
              <a:defRPr lang="zh-CN" altLang="en-US" sz="2300" kern="1200" dirty="0" smtClean="0">
                <a:solidFill>
                  <a:schemeClr val="tx1"/>
                </a:solidFill>
                <a:latin typeface="Times New Roman"/>
                <a:ea typeface="黑体"/>
                <a:cs typeface="+mn-cs"/>
              </a:defRPr>
            </a:lvl2pPr>
            <a:lvl3pPr marL="1143000" indent="-228600">
              <a:defRPr lang="zh-CN" altLang="en-US" sz="2000" kern="1200" dirty="0" smtClean="0">
                <a:solidFill>
                  <a:schemeClr val="tx1"/>
                </a:solidFill>
                <a:latin typeface="Times New Roman"/>
                <a:ea typeface="黑体"/>
                <a:cs typeface="+mn-cs"/>
              </a:defRPr>
            </a:lvl3pPr>
            <a:lvl4pPr>
              <a:defRPr sz="1600">
                <a:latin typeface="Times New Roman"/>
                <a:ea typeface="黑体"/>
              </a:defRPr>
            </a:lvl4pPr>
            <a:lvl5pPr>
              <a:defRPr sz="1600">
                <a:latin typeface="Times New Roman"/>
                <a:ea typeface="黑体"/>
              </a:defRPr>
            </a:lvl5pPr>
          </a:lstStyle>
          <a:p>
            <a:pPr lvl="0"/>
            <a:r>
              <a:rPr lang="zh-CN" altLang="en-US" dirty="0"/>
              <a:t>单击此处编辑母版文本样式</a:t>
            </a:r>
          </a:p>
          <a:p>
            <a:pPr marL="742950" lvl="1" indent="-285750" algn="l" defTabSz="914400"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defTabSz="914400"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5323"/>
            <a:ext cx="5608948" cy="123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9" name="Group 40"/>
          <p:cNvGrpSpPr>
            <a:grpSpLocks noChangeAspect="1"/>
          </p:cNvGrpSpPr>
          <p:nvPr/>
        </p:nvGrpSpPr>
        <p:grpSpPr bwMode="auto">
          <a:xfrm>
            <a:off x="565079" y="5963970"/>
            <a:ext cx="8131034" cy="701675"/>
            <a:chOff x="0" y="3702"/>
            <a:chExt cx="5760" cy="465"/>
          </a:xfrm>
        </p:grpSpPr>
        <p:sp>
          <p:nvSpPr>
            <p:cNvPr id="10"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 name="Group 45"/>
            <p:cNvGrpSpPr>
              <a:grpSpLocks noChangeAspect="1"/>
            </p:cNvGrpSpPr>
            <p:nvPr/>
          </p:nvGrpSpPr>
          <p:grpSpPr bwMode="auto">
            <a:xfrm>
              <a:off x="5249" y="3981"/>
              <a:ext cx="98" cy="48"/>
              <a:chOff x="2595" y="2388"/>
              <a:chExt cx="389" cy="195"/>
            </a:xfrm>
          </p:grpSpPr>
          <p:sp>
            <p:nvSpPr>
              <p:cNvPr id="72"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 name="Group 60"/>
            <p:cNvGrpSpPr>
              <a:grpSpLocks noChangeAspect="1"/>
            </p:cNvGrpSpPr>
            <p:nvPr/>
          </p:nvGrpSpPr>
          <p:grpSpPr bwMode="auto">
            <a:xfrm>
              <a:off x="5287" y="4028"/>
              <a:ext cx="23" cy="13"/>
              <a:chOff x="2744" y="2557"/>
              <a:chExt cx="114" cy="57"/>
            </a:xfrm>
          </p:grpSpPr>
          <p:sp>
            <p:nvSpPr>
              <p:cNvPr id="70"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 name="Group 77"/>
            <p:cNvGrpSpPr>
              <a:grpSpLocks noChangeAspect="1"/>
            </p:cNvGrpSpPr>
            <p:nvPr/>
          </p:nvGrpSpPr>
          <p:grpSpPr bwMode="auto">
            <a:xfrm>
              <a:off x="5078" y="3849"/>
              <a:ext cx="66" cy="67"/>
              <a:chOff x="1882" y="1842"/>
              <a:chExt cx="249" cy="250"/>
            </a:xfrm>
          </p:grpSpPr>
          <p:sp>
            <p:nvSpPr>
              <p:cNvPr id="66"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 name="Group 82"/>
            <p:cNvGrpSpPr>
              <a:grpSpLocks noChangeAspect="1"/>
            </p:cNvGrpSpPr>
            <p:nvPr/>
          </p:nvGrpSpPr>
          <p:grpSpPr bwMode="auto">
            <a:xfrm>
              <a:off x="5512" y="3849"/>
              <a:ext cx="66" cy="67"/>
              <a:chOff x="1882" y="1842"/>
              <a:chExt cx="249" cy="250"/>
            </a:xfrm>
          </p:grpSpPr>
          <p:sp>
            <p:nvSpPr>
              <p:cNvPr id="62"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 name="Group 89"/>
            <p:cNvGrpSpPr>
              <a:grpSpLocks noChangeAspect="1"/>
            </p:cNvGrpSpPr>
            <p:nvPr/>
          </p:nvGrpSpPr>
          <p:grpSpPr bwMode="auto">
            <a:xfrm>
              <a:off x="5175" y="3702"/>
              <a:ext cx="306" cy="175"/>
              <a:chOff x="2301" y="1281"/>
              <a:chExt cx="1220" cy="697"/>
            </a:xfrm>
          </p:grpSpPr>
          <p:sp>
            <p:nvSpPr>
              <p:cNvPr id="60"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 name="Group 98"/>
            <p:cNvGrpSpPr>
              <a:grpSpLocks noChangeAspect="1"/>
            </p:cNvGrpSpPr>
            <p:nvPr/>
          </p:nvGrpSpPr>
          <p:grpSpPr bwMode="auto">
            <a:xfrm>
              <a:off x="5404" y="4028"/>
              <a:ext cx="23" cy="13"/>
              <a:chOff x="2744" y="2557"/>
              <a:chExt cx="114" cy="57"/>
            </a:xfrm>
          </p:grpSpPr>
          <p:sp>
            <p:nvSpPr>
              <p:cNvPr id="58"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 name="Group 102"/>
            <p:cNvGrpSpPr>
              <a:grpSpLocks noChangeAspect="1"/>
            </p:cNvGrpSpPr>
            <p:nvPr/>
          </p:nvGrpSpPr>
          <p:grpSpPr bwMode="auto">
            <a:xfrm>
              <a:off x="5366" y="3980"/>
              <a:ext cx="98" cy="49"/>
              <a:chOff x="2595" y="2388"/>
              <a:chExt cx="389" cy="195"/>
            </a:xfrm>
          </p:grpSpPr>
          <p:sp>
            <p:nvSpPr>
              <p:cNvPr id="56"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9004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grpSp>
        <p:nvGrpSpPr>
          <p:cNvPr id="7" name="Group 40"/>
          <p:cNvGrpSpPr>
            <a:grpSpLocks noChangeAspect="1"/>
          </p:cNvGrpSpPr>
          <p:nvPr userDrawn="1"/>
        </p:nvGrpSpPr>
        <p:grpSpPr bwMode="auto">
          <a:xfrm>
            <a:off x="565079" y="5963970"/>
            <a:ext cx="8131034" cy="701675"/>
            <a:chOff x="0" y="3702"/>
            <a:chExt cx="5760" cy="465"/>
          </a:xfrm>
        </p:grpSpPr>
        <p:sp>
          <p:nvSpPr>
            <p:cNvPr id="8"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Group 45"/>
            <p:cNvGrpSpPr>
              <a:grpSpLocks noChangeAspect="1"/>
            </p:cNvGrpSpPr>
            <p:nvPr/>
          </p:nvGrpSpPr>
          <p:grpSpPr bwMode="auto">
            <a:xfrm>
              <a:off x="5249" y="3981"/>
              <a:ext cx="98" cy="48"/>
              <a:chOff x="2595" y="2388"/>
              <a:chExt cx="389" cy="195"/>
            </a:xfrm>
          </p:grpSpPr>
          <p:sp>
            <p:nvSpPr>
              <p:cNvPr id="70"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 name="Group 60"/>
            <p:cNvGrpSpPr>
              <a:grpSpLocks noChangeAspect="1"/>
            </p:cNvGrpSpPr>
            <p:nvPr/>
          </p:nvGrpSpPr>
          <p:grpSpPr bwMode="auto">
            <a:xfrm>
              <a:off x="5287" y="4028"/>
              <a:ext cx="23" cy="13"/>
              <a:chOff x="2744" y="2557"/>
              <a:chExt cx="114" cy="57"/>
            </a:xfrm>
          </p:grpSpPr>
          <p:sp>
            <p:nvSpPr>
              <p:cNvPr id="68"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 name="Group 77"/>
            <p:cNvGrpSpPr>
              <a:grpSpLocks noChangeAspect="1"/>
            </p:cNvGrpSpPr>
            <p:nvPr/>
          </p:nvGrpSpPr>
          <p:grpSpPr bwMode="auto">
            <a:xfrm>
              <a:off x="5078" y="3849"/>
              <a:ext cx="66" cy="67"/>
              <a:chOff x="1882" y="1842"/>
              <a:chExt cx="249" cy="250"/>
            </a:xfrm>
          </p:grpSpPr>
          <p:sp>
            <p:nvSpPr>
              <p:cNvPr id="64"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82"/>
            <p:cNvGrpSpPr>
              <a:grpSpLocks noChangeAspect="1"/>
            </p:cNvGrpSpPr>
            <p:nvPr/>
          </p:nvGrpSpPr>
          <p:grpSpPr bwMode="auto">
            <a:xfrm>
              <a:off x="5512" y="3849"/>
              <a:ext cx="66" cy="67"/>
              <a:chOff x="1882" y="1842"/>
              <a:chExt cx="249" cy="250"/>
            </a:xfrm>
          </p:grpSpPr>
          <p:sp>
            <p:nvSpPr>
              <p:cNvPr id="60"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 name="Group 89"/>
            <p:cNvGrpSpPr>
              <a:grpSpLocks noChangeAspect="1"/>
            </p:cNvGrpSpPr>
            <p:nvPr/>
          </p:nvGrpSpPr>
          <p:grpSpPr bwMode="auto">
            <a:xfrm>
              <a:off x="5175" y="3702"/>
              <a:ext cx="306" cy="175"/>
              <a:chOff x="2301" y="1281"/>
              <a:chExt cx="1220" cy="697"/>
            </a:xfrm>
          </p:grpSpPr>
          <p:sp>
            <p:nvSpPr>
              <p:cNvPr id="58"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 name="Group 98"/>
            <p:cNvGrpSpPr>
              <a:grpSpLocks noChangeAspect="1"/>
            </p:cNvGrpSpPr>
            <p:nvPr/>
          </p:nvGrpSpPr>
          <p:grpSpPr bwMode="auto">
            <a:xfrm>
              <a:off x="5404" y="4028"/>
              <a:ext cx="23" cy="13"/>
              <a:chOff x="2744" y="2557"/>
              <a:chExt cx="114" cy="57"/>
            </a:xfrm>
          </p:grpSpPr>
          <p:sp>
            <p:nvSpPr>
              <p:cNvPr id="56"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 name="Group 102"/>
            <p:cNvGrpSpPr>
              <a:grpSpLocks noChangeAspect="1"/>
            </p:cNvGrpSpPr>
            <p:nvPr/>
          </p:nvGrpSpPr>
          <p:grpSpPr bwMode="auto">
            <a:xfrm>
              <a:off x="5366" y="3980"/>
              <a:ext cx="98" cy="49"/>
              <a:chOff x="2595" y="2388"/>
              <a:chExt cx="389" cy="195"/>
            </a:xfrm>
          </p:grpSpPr>
          <p:sp>
            <p:nvSpPr>
              <p:cNvPr id="54"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358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5197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3242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1315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352519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208806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311432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marL="742950" lvl="1" indent="-285750" algn="l"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553200" y="630872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654564" y="116632"/>
            <a:ext cx="1317763" cy="5395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userDrawn="1"/>
        </p:nvSpPr>
        <p:spPr>
          <a:xfrm>
            <a:off x="321901" y="6295938"/>
            <a:ext cx="520578" cy="365125"/>
          </a:xfrm>
          <a:prstGeom prst="rect">
            <a:avLst/>
          </a:prstGeom>
        </p:spPr>
        <p:txBody>
          <a:bodyPr/>
          <a:lstStyle>
            <a:defPPr>
              <a:defRPr lang="zh-CN"/>
            </a:defPPr>
            <a:lvl1pPr marL="0" algn="l" defTabSz="914400" rtl="0" eaLnBrk="1" latinLnBrk="0" hangingPunct="1">
              <a:defRPr sz="1800" b="1" kern="1200">
                <a:solidFill>
                  <a:srgbClr val="7030A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DB592A-0909-472D-A1D6-B1E0A3795436}" type="slidenum">
              <a:rPr lang="zh-CN" altLang="en-US" sz="1600" smtClean="0"/>
              <a:pPr/>
              <a:t>‹#›</a:t>
            </a:fld>
            <a:endParaRPr lang="zh-CN" altLang="en-US" dirty="0"/>
          </a:p>
        </p:txBody>
      </p:sp>
    </p:spTree>
    <p:extLst>
      <p:ext uri="{BB962C8B-B14F-4D97-AF65-F5344CB8AC3E}">
        <p14:creationId xmlns:p14="http://schemas.microsoft.com/office/powerpoint/2010/main" val="31604144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defTabSz="914400" rtl="0" eaLnBrk="1" latinLnBrk="0" hangingPunct="1">
        <a:spcBef>
          <a:spcPct val="0"/>
        </a:spcBef>
        <a:buNone/>
        <a:defRPr sz="4400" kern="1200">
          <a:solidFill>
            <a:schemeClr val="tx1"/>
          </a:solidFill>
          <a:latin typeface="Times New Roman"/>
          <a:ea typeface="黑体"/>
          <a:cs typeface="+mj-cs"/>
        </a:defRPr>
      </a:lvl1pPr>
    </p:titleStyle>
    <p:body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s.tsinghua.edu.cn/cs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s.tsinghua.edu.cn/cse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a:bodyPr>
          <a:lstStyle/>
          <a:p>
            <a:r>
              <a:rPr lang="en-US" altLang="zh-CN" sz="3100" dirty="0">
                <a:latin typeface="Times New Roman" panose="02020603050405020304" pitchFamily="18" charset="0"/>
                <a:cs typeface="Times New Roman" panose="02020603050405020304" pitchFamily="18" charset="0"/>
              </a:rPr>
              <a:t>Teacher</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LM: A Generalized</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Reasoning</a:t>
            </a:r>
            <a:r>
              <a:rPr lang="zh-CN" altLang="en-US" sz="3100" dirty="0">
                <a:latin typeface="Times New Roman" panose="02020603050405020304" pitchFamily="18" charset="0"/>
                <a:cs typeface="Times New Roman" panose="02020603050405020304" pitchFamily="18" charset="0"/>
              </a:rPr>
              <a:t> </a:t>
            </a:r>
            <a:r>
              <a:rPr lang="en-US" altLang="zh-CN" sz="3100" dirty="0">
                <a:latin typeface="Times New Roman" panose="02020603050405020304" pitchFamily="18" charset="0"/>
                <a:cs typeface="Times New Roman" panose="02020603050405020304" pitchFamily="18" charset="0"/>
              </a:rPr>
              <a:t>Model</a:t>
            </a:r>
            <a:endParaRPr lang="zh-CN" altLang="en-US" sz="3100" b="1" dirty="0">
              <a:latin typeface="Times New Roman" panose="02020603050405020304" pitchFamily="18" charset="0"/>
              <a:ea typeface="+mn-ea"/>
              <a:cs typeface="Times New Roman" panose="02020603050405020304" pitchFamily="18" charset="0"/>
            </a:endParaRP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55612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r>
              <a:rPr lang="en-US" altLang="zh-CN" sz="2000" b="0" i="0" u="none" strike="noStrike" dirty="0" err="1">
                <a:solidFill>
                  <a:srgbClr val="333333"/>
                </a:solidFill>
                <a:effectLst/>
                <a:latin typeface="Times New Roman" panose="02020603050405020304" pitchFamily="18" charset="0"/>
                <a:cs typeface="Times New Roman" panose="02020603050405020304" pitchFamily="18" charset="0"/>
              </a:rPr>
              <a:t>Chenyang</a:t>
            </a:r>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 Zhao</a:t>
            </a:r>
          </a:p>
          <a:p>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Junior in Computer Science and Technology (CST)</a:t>
            </a:r>
          </a:p>
          <a:p>
            <a:r>
              <a:rPr lang="en-US" altLang="zh-CN" sz="2000" b="0" i="0" u="none" strike="noStrike" dirty="0">
                <a:solidFill>
                  <a:srgbClr val="333333"/>
                </a:solidFill>
                <a:effectLst/>
                <a:latin typeface="Times New Roman" panose="02020603050405020304" pitchFamily="18" charset="0"/>
                <a:cs typeface="Times New Roman" panose="02020603050405020304" pitchFamily="18" charset="0"/>
              </a:rPr>
              <a:t>Tsinghua University, Beijing, China</a:t>
            </a:r>
          </a:p>
          <a:p>
            <a:r>
              <a:rPr lang="en-US" altLang="zh-CN" sz="2000" b="0" i="0" u="none" strike="noStrike" dirty="0">
                <a:solidFill>
                  <a:srgbClr val="4183C4"/>
                </a:solidFill>
                <a:effectLst/>
                <a:latin typeface="Times New Roman" panose="02020603050405020304" pitchFamily="18" charset="0"/>
                <a:cs typeface="Times New Roman" panose="02020603050405020304" pitchFamily="18" charset="0"/>
                <a:hlinkClick r:id="rId3"/>
              </a:rPr>
              <a:t>https://www.cs.tsinghua.edu.cn/csen/</a:t>
            </a:r>
            <a:endParaRPr lang="en-US" altLang="zh-CN" sz="2000" b="0" i="0" u="none" strike="noStrike"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87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en-US" altLang="zh-CN" dirty="0" err="1">
                <a:latin typeface="Times New Roman" panose="02020603050405020304" pitchFamily="18" charset="0"/>
                <a:ea typeface="+mn-ea"/>
                <a:cs typeface="Times New Roman" panose="02020603050405020304" pitchFamily="18" charset="0"/>
              </a:rPr>
              <a:t>Intution</a:t>
            </a:r>
            <a:endParaRPr lang="en-US" altLang="zh-CN" dirty="0">
              <a:latin typeface="Times New Roman" panose="02020603050405020304" pitchFamily="18" charset="0"/>
              <a:ea typeface="+mn-ea"/>
              <a:cs typeface="Times New Roman" panose="02020603050405020304" pitchFamily="18" charset="0"/>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157468"/>
            <a:ext cx="8487746" cy="453081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altLang="zh-CN" sz="1400" b="0" i="0" dirty="0">
              <a:effectLst/>
              <a:latin typeface="Times New Roman" panose="02020603050405020304" pitchFamily="18" charset="0"/>
              <a:cs typeface="Times New Roman" panose="02020603050405020304" pitchFamily="18" charset="0"/>
            </a:endParaRPr>
          </a:p>
          <a:p>
            <a:r>
              <a:rPr lang="en-US" altLang="zh-CN" sz="1400" b="0" i="0" dirty="0">
                <a:effectLst/>
                <a:latin typeface="Times New Roman" panose="02020603050405020304" pitchFamily="18" charset="0"/>
                <a:cs typeface="Times New Roman" panose="02020603050405020304" pitchFamily="18" charset="0"/>
              </a:rPr>
              <a:t>Following the release of the GPT-3 model, researchers have demonstrated that In-Context Learning with fixed parameters can unlock the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capability of large-scale language models. However, small-scale language models have difficulty using prompts to perform complex</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reasoning tasks with fixed parameters.</a:t>
            </a:r>
          </a:p>
          <a:p>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Finetuning with reasonings has also been shown to improve the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ability of large-scale language models by relaxing the condition to allow parameter updates but requires a large amount of data with finetune</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processes to improve the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ability of small-scale models.</a:t>
            </a:r>
          </a:p>
          <a:p>
            <a:r>
              <a:rPr lang="en-US" altLang="zh-CN" sz="1400" b="0" i="0" dirty="0">
                <a:effectLst/>
                <a:latin typeface="Times New Roman" panose="02020603050405020304" pitchFamily="18" charset="0"/>
                <a:cs typeface="Times New Roman" panose="02020603050405020304" pitchFamily="18" charset="0"/>
              </a:rPr>
              <a:t>Even so, the models still perform poorly after using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Finetuning to improve their inference; even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Finetuning is often less effective than simply using Instruction Finetune without adding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a:t>
            </a:r>
          </a:p>
          <a:p>
            <a:r>
              <a:rPr lang="en-US" altLang="zh-CN" sz="1400" b="0" i="0" dirty="0">
                <a:effectLst/>
                <a:latin typeface="Times New Roman" panose="02020603050405020304" pitchFamily="18" charset="0"/>
                <a:cs typeface="Times New Roman" panose="02020603050405020304" pitchFamily="18" charset="0"/>
              </a:rPr>
              <a:t>Therefore, we would like to propose a new language model, the Teacher LM, dedicated to generating reasoning processes that provide model-generated high-quality reasoning for existing QA</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tasks, replacing manually annotated</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err="1">
                <a:effectLst/>
                <a:latin typeface="Times New Roman" panose="02020603050405020304" pitchFamily="18" charset="0"/>
                <a:cs typeface="Times New Roman" panose="02020603050405020304" pitchFamily="18" charset="0"/>
              </a:rPr>
              <a:t>Co</a:t>
            </a:r>
            <a:r>
              <a:rPr lang="en-US" altLang="zh-CN" sz="1400" dirty="0" err="1">
                <a:latin typeface="Times New Roman" panose="02020603050405020304" pitchFamily="18" charset="0"/>
                <a:cs typeface="Times New Roman" panose="02020603050405020304" pitchFamily="18" charset="0"/>
              </a:rPr>
              <a:t>T</a:t>
            </a:r>
            <a:r>
              <a:rPr lang="en-US" altLang="zh-CN" sz="1400" b="0" i="0" dirty="0">
                <a:effectLst/>
                <a:latin typeface="Times New Roman" panose="02020603050405020304" pitchFamily="18" charset="0"/>
                <a:cs typeface="Times New Roman" panose="02020603050405020304" pitchFamily="18" charset="0"/>
              </a:rPr>
              <a:t>. Ultimately, our reasoning </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a:effectLst/>
                <a:latin typeface="Times New Roman" panose="02020603050405020304" pitchFamily="18" charset="0"/>
                <a:cs typeface="Times New Roman" panose="02020603050405020304" pitchFamily="18" charset="0"/>
              </a:rPr>
              <a:t>are used to perform </a:t>
            </a:r>
            <a:r>
              <a:rPr lang="en-US" altLang="zh-CN" sz="1400" b="0" i="0" dirty="0" err="1">
                <a:effectLst/>
                <a:latin typeface="Times New Roman" panose="02020603050405020304" pitchFamily="18" charset="0"/>
                <a:cs typeface="Times New Roman" panose="02020603050405020304" pitchFamily="18" charset="0"/>
              </a:rPr>
              <a:t>CoT</a:t>
            </a:r>
            <a:r>
              <a:rPr lang="en-US" altLang="zh-CN" sz="1400" b="0" i="0" dirty="0">
                <a:effectLst/>
                <a:latin typeface="Times New Roman" panose="02020603050405020304" pitchFamily="18" charset="0"/>
                <a:cs typeface="Times New Roman" panose="02020603050405020304" pitchFamily="18" charset="0"/>
              </a:rPr>
              <a:t> Instruction Finetune, improving small-scale language models' reasoning</a:t>
            </a:r>
            <a:r>
              <a:rPr lang="zh-CN" altLang="en-US" sz="1400" b="0" i="0" dirty="0">
                <a:effectLst/>
                <a:latin typeface="Times New Roman" panose="02020603050405020304" pitchFamily="18" charset="0"/>
                <a:cs typeface="Times New Roman" panose="02020603050405020304" pitchFamily="18" charset="0"/>
              </a:rPr>
              <a:t> </a:t>
            </a:r>
            <a:r>
              <a:rPr lang="en-US" altLang="zh-CN" sz="1400" b="0" i="0" dirty="0" err="1">
                <a:effectLst/>
                <a:latin typeface="Times New Roman" panose="02020603050405020304" pitchFamily="18" charset="0"/>
                <a:cs typeface="Times New Roman" panose="02020603050405020304" pitchFamily="18" charset="0"/>
              </a:rPr>
              <a:t>aility</a:t>
            </a:r>
            <a:r>
              <a:rPr lang="en-US" altLang="zh-CN" sz="1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646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a:xfrm>
            <a:off x="251520" y="357765"/>
            <a:ext cx="7776888" cy="922114"/>
          </a:xfrm>
        </p:spPr>
        <p:txBody>
          <a:bodyPr/>
          <a:lstStyle/>
          <a:p>
            <a:r>
              <a:rPr lang="en-US" altLang="zh-CN" dirty="0">
                <a:latin typeface="Times New Roman" panose="02020603050405020304" pitchFamily="18" charset="0"/>
                <a:ea typeface="+mn-ea"/>
                <a:cs typeface="Times New Roman" panose="02020603050405020304" pitchFamily="18" charset="0"/>
              </a:rPr>
              <a:t>Contribution</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66675" y="1510748"/>
            <a:ext cx="9077325" cy="4177533"/>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latin typeface="Times New Roman" panose="02020603050405020304" pitchFamily="18" charset="0"/>
                <a:cs typeface="Times New Roman" panose="02020603050405020304" pitchFamily="18" charset="0"/>
              </a:rPr>
              <a:t>We proposed and open-sourced the first set of general-purpose inference language models dedicated to reasoning generation, i.e. the Teacher LM.</a:t>
            </a:r>
          </a:p>
          <a:p>
            <a:r>
              <a:rPr lang="en-US" altLang="zh-CN" sz="1600" dirty="0">
                <a:latin typeface="Times New Roman" panose="02020603050405020304" pitchFamily="18" charset="0"/>
                <a:cs typeface="Times New Roman" panose="02020603050405020304" pitchFamily="18" charset="0"/>
              </a:rPr>
              <a:t>We demonstrate that Finetune can unlock complex reasoning capabilities for small-scale language models on a small amount of data with model-generated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Finally, we propose a new paradigm for training-friendly unlocking of inference power of language models based on Teacher-Student Learning and knowledge distillation.</a:t>
            </a:r>
          </a:p>
        </p:txBody>
      </p:sp>
    </p:spTree>
    <p:extLst>
      <p:ext uri="{BB962C8B-B14F-4D97-AF65-F5344CB8AC3E}">
        <p14:creationId xmlns:p14="http://schemas.microsoft.com/office/powerpoint/2010/main" val="42424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Human</a:t>
            </a:r>
            <a:r>
              <a:rPr lang="zh-CN" altLang="en-US" sz="36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3600" dirty="0">
                <a:latin typeface="Times New Roman" panose="02020603050405020304" pitchFamily="18" charset="0"/>
                <a:ea typeface="黑体" panose="02010609060101010101" pitchFamily="49" charset="-122"/>
                <a:cs typeface="Times New Roman" panose="02020603050405020304" pitchFamily="18" charset="0"/>
              </a:rPr>
              <a:t>Evaluation</a:t>
            </a:r>
            <a:endParaRPr lang="en-US" altLang="zh-CN" dirty="0">
              <a:latin typeface="Times New Roman" panose="02020603050405020304" pitchFamily="18" charset="0"/>
              <a:ea typeface="+mn-ea"/>
              <a:cs typeface="Times New Roman" panose="02020603050405020304" pitchFamily="18" charset="0"/>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E1F4CB85-BC79-C2FE-F794-8E0B41E0792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77590" y="2410998"/>
            <a:ext cx="6063439" cy="3760460"/>
          </a:xfrm>
          <a:prstGeom prst="rect">
            <a:avLst/>
          </a:prstGeom>
        </p:spPr>
      </p:pic>
      <p:sp>
        <p:nvSpPr>
          <p:cNvPr id="2" name="文本框 1">
            <a:extLst>
              <a:ext uri="{FF2B5EF4-FFF2-40B4-BE49-F238E27FC236}">
                <a16:creationId xmlns:a16="http://schemas.microsoft.com/office/drawing/2014/main" id="{FBBC1885-8FE7-6748-9CE9-61C6404E0389}"/>
              </a:ext>
            </a:extLst>
          </p:cNvPr>
          <p:cNvSpPr txBox="1"/>
          <p:nvPr/>
        </p:nvSpPr>
        <p:spPr>
          <a:xfrm>
            <a:off x="513752" y="1580945"/>
            <a:ext cx="7328425" cy="646331"/>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On the left is the manually annotated reasoning and the </a:t>
            </a:r>
            <a:r>
              <a:rPr kumimoji="1" lang="en-US" altLang="zh-CN" dirty="0" err="1">
                <a:latin typeface="Times New Roman" panose="02020603050405020304" pitchFamily="18" charset="0"/>
                <a:cs typeface="Times New Roman" panose="02020603050405020304" pitchFamily="18" charset="0"/>
              </a:rPr>
              <a:t>ChatGPT</a:t>
            </a:r>
            <a:r>
              <a:rPr kumimoji="1" lang="en-US" altLang="zh-CN" dirty="0">
                <a:latin typeface="Times New Roman" panose="02020603050405020304" pitchFamily="18" charset="0"/>
                <a:cs typeface="Times New Roman" panose="02020603050405020304" pitchFamily="18" charset="0"/>
              </a:rPr>
              <a:t>-generated reasoning, while on the right is the Teacher LM-generated reasoning.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79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Finetune</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Results</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sz="1400" dirty="0">
                <a:latin typeface="Times New Roman" panose="02020603050405020304" pitchFamily="18" charset="0"/>
                <a:cs typeface="Times New Roman" panose="02020603050405020304" pitchFamily="18" charset="0"/>
              </a:rPr>
              <a:t>Take the example of ECQA, a multiple-choice question dataset of moderate difficulty.</a:t>
            </a:r>
          </a:p>
          <a:p>
            <a:r>
              <a:rPr kumimoji="1" lang="en-US" altLang="zh-CN" sz="1400" dirty="0">
                <a:latin typeface="Times New Roman" panose="02020603050405020304" pitchFamily="18" charset="0"/>
                <a:cs typeface="Times New Roman" panose="02020603050405020304" pitchFamily="18" charset="0"/>
              </a:rPr>
              <a:t>Each sample has six fields: question, answer, five options, correct answer resolution (pos), incorrect answer resolution (neg), and overall resolution (manual), for which Teacher LM generates three fields: model </a:t>
            </a:r>
            <a:r>
              <a:rPr kumimoji="1" lang="en-US" altLang="zh-CN" sz="1400" dirty="0" err="1">
                <a:latin typeface="Times New Roman" panose="02020603050405020304" pitchFamily="18" charset="0"/>
                <a:cs typeface="Times New Roman" panose="02020603050405020304" pitchFamily="18" charset="0"/>
              </a:rPr>
              <a:t>CoT</a:t>
            </a:r>
            <a:r>
              <a:rPr kumimoji="1" lang="en-US" altLang="zh-CN" sz="1400" dirty="0">
                <a:latin typeface="Times New Roman" panose="02020603050405020304" pitchFamily="18" charset="0"/>
                <a:cs typeface="Times New Roman" panose="02020603050405020304" pitchFamily="18" charset="0"/>
              </a:rPr>
              <a:t> (cot), common errors (error), and related knowledge (fundamental).</a:t>
            </a:r>
          </a:p>
          <a:p>
            <a:r>
              <a:rPr kumimoji="1" lang="en-US" altLang="zh-CN" sz="1400" dirty="0">
                <a:latin typeface="Times New Roman" panose="02020603050405020304" pitchFamily="18" charset="0"/>
                <a:cs typeface="Times New Roman" panose="02020603050405020304" pitchFamily="18" charset="0"/>
              </a:rPr>
              <a:t> In our plot, the Text means only question + answer for Finetune; Manual-Mid means question + manual + answer; Manual-Tail means question + answer + manual, and so on.</a:t>
            </a:r>
            <a:endParaRPr kumimoji="1" lang="zh-CN" altLang="en-US" sz="1400" dirty="0">
              <a:latin typeface="Times New Roman" panose="02020603050405020304" pitchFamily="18" charset="0"/>
              <a:cs typeface="Times New Roman" panose="02020603050405020304" pitchFamily="18" charset="0"/>
            </a:endParaRPr>
          </a:p>
          <a:p>
            <a:pPr lvl="1"/>
            <a:endParaRPr kumimoji="1" lang="en-US" altLang="zh-CN" sz="1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870F6FF-4F04-EB53-F65B-8FFEC092041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5551" y="3684105"/>
            <a:ext cx="7837287" cy="2464952"/>
          </a:xfrm>
          <a:prstGeom prst="rect">
            <a:avLst/>
          </a:prstGeom>
        </p:spPr>
      </p:pic>
    </p:spTree>
    <p:extLst>
      <p:ext uri="{BB962C8B-B14F-4D97-AF65-F5344CB8AC3E}">
        <p14:creationId xmlns:p14="http://schemas.microsoft.com/office/powerpoint/2010/main" val="214480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Finetune</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Results</a:t>
            </a:r>
            <a:endParaRPr lang="en-US" altLang="zh-CN" dirty="0">
              <a:latin typeface="+mn-ea"/>
              <a:ea typeface="+mn-ea"/>
            </a:endParaRP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10748"/>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means input question + answer + cot; Triple means that Error-Tail,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and Fundamental-Tail are directly overlapped and trained together; </a:t>
            </a:r>
            <a:r>
              <a:rPr lang="en-US" altLang="zh-CN" sz="1600" dirty="0" err="1">
                <a:latin typeface="Times New Roman" panose="02020603050405020304" pitchFamily="18" charset="0"/>
                <a:cs typeface="Times New Roman" panose="02020603050405020304" pitchFamily="18" charset="0"/>
              </a:rPr>
              <a:t>ChatGPT</a:t>
            </a:r>
            <a:r>
              <a:rPr lang="en-US" altLang="zh-CN" sz="1600" dirty="0">
                <a:latin typeface="Times New Roman" panose="02020603050405020304" pitchFamily="18" charset="0"/>
                <a:cs typeface="Times New Roman" panose="02020603050405020304" pitchFamily="18" charset="0"/>
              </a:rPr>
              <a:t> means the reasoning of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-Tail is replaced with that of </a:t>
            </a:r>
            <a:r>
              <a:rPr lang="en-US" altLang="zh-CN" sz="1600" dirty="0" err="1">
                <a:latin typeface="Times New Roman" panose="02020603050405020304" pitchFamily="18" charset="0"/>
                <a:cs typeface="Times New Roman" panose="02020603050405020304" pitchFamily="18" charset="0"/>
              </a:rPr>
              <a:t>ChatGPT</a:t>
            </a:r>
            <a:r>
              <a:rPr lang="en-US" altLang="zh-CN" sz="1600" dirty="0">
                <a:latin typeface="Times New Roman" panose="02020603050405020304" pitchFamily="18" charset="0"/>
                <a:cs typeface="Times New Roman" panose="02020603050405020304" pitchFamily="18" charset="0"/>
              </a:rPr>
              <a:t>.</a:t>
            </a:r>
          </a:p>
        </p:txBody>
      </p:sp>
      <p:pic>
        <p:nvPicPr>
          <p:cNvPr id="2" name="图片 1">
            <a:extLst>
              <a:ext uri="{FF2B5EF4-FFF2-40B4-BE49-F238E27FC236}">
                <a16:creationId xmlns:a16="http://schemas.microsoft.com/office/drawing/2014/main" id="{34F137A4-FBCE-CFDC-F101-727AEAB23F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69988" y="2713456"/>
            <a:ext cx="6939951" cy="3685779"/>
          </a:xfrm>
          <a:prstGeom prst="rect">
            <a:avLst/>
          </a:prstGeom>
        </p:spPr>
      </p:pic>
    </p:spTree>
    <p:extLst>
      <p:ext uri="{BB962C8B-B14F-4D97-AF65-F5344CB8AC3E}">
        <p14:creationId xmlns:p14="http://schemas.microsoft.com/office/powerpoint/2010/main" val="3710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FB53B6B-D017-48FB-9573-FDC41BF61286}"/>
              </a:ext>
            </a:extLst>
          </p:cNvPr>
          <p:cNvSpPr>
            <a:spLocks noGrp="1"/>
          </p:cNvSpPr>
          <p:nvPr>
            <p:ph type="title"/>
          </p:nvPr>
        </p:nvSpPr>
        <p:spPr/>
        <p:txBody>
          <a:bodyPr/>
          <a:lstStyle/>
          <a:p>
            <a:r>
              <a:rPr lang="en-US" altLang="zh-CN" dirty="0">
                <a:latin typeface="Times New Roman" panose="02020603050405020304" pitchFamily="18" charset="0"/>
                <a:ea typeface="+mn-ea"/>
                <a:cs typeface="Times New Roman" panose="02020603050405020304" pitchFamily="18" charset="0"/>
              </a:rPr>
              <a:t>Discussion</a:t>
            </a:r>
          </a:p>
        </p:txBody>
      </p:sp>
      <p:sp>
        <p:nvSpPr>
          <p:cNvPr id="5" name="内容占位符 3">
            <a:extLst>
              <a:ext uri="{FF2B5EF4-FFF2-40B4-BE49-F238E27FC236}">
                <a16:creationId xmlns:a16="http://schemas.microsoft.com/office/drawing/2014/main" id="{501B0D65-CDA1-B817-11D3-0BD7FA10A792}"/>
              </a:ext>
            </a:extLst>
          </p:cNvPr>
          <p:cNvSpPr txBox="1">
            <a:spLocks/>
          </p:cNvSpPr>
          <p:nvPr/>
        </p:nvSpPr>
        <p:spPr>
          <a:xfrm>
            <a:off x="289522" y="1510748"/>
            <a:ext cx="7776888"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kumimoji="1" lang="en-US" dirty="0"/>
          </a:p>
        </p:txBody>
      </p:sp>
      <p:sp>
        <p:nvSpPr>
          <p:cNvPr id="7" name="内容占位符 3">
            <a:extLst>
              <a:ext uri="{FF2B5EF4-FFF2-40B4-BE49-F238E27FC236}">
                <a16:creationId xmlns:a16="http://schemas.microsoft.com/office/drawing/2014/main" id="{259F795B-1756-96A8-1EB6-BB947FE16160}"/>
              </a:ext>
            </a:extLst>
          </p:cNvPr>
          <p:cNvSpPr txBox="1">
            <a:spLocks/>
          </p:cNvSpPr>
          <p:nvPr/>
        </p:nvSpPr>
        <p:spPr>
          <a:xfrm>
            <a:off x="251520" y="1522995"/>
            <a:ext cx="8487746" cy="4346714"/>
          </a:xfrm>
          <a:prstGeom prst="rect">
            <a:avLst/>
          </a:prstGeom>
        </p:spPr>
        <p:txBody>
          <a:bodyPr/>
          <a:lst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Times New Roman"/>
                <a:ea typeface="黑体"/>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Times New Roman"/>
                <a:ea typeface="黑体"/>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Times New Roman"/>
                <a:ea typeface="黑体"/>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Times New Roman"/>
                <a:ea typeface="黑体"/>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latin typeface="Times New Roman" panose="02020603050405020304" pitchFamily="18" charset="0"/>
                <a:cs typeface="Times New Roman" panose="02020603050405020304" pitchFamily="18" charset="0"/>
              </a:rPr>
              <a:t>Manual reasoning and 7B1 Teacher LM's reasoning are comparable in the human evaluation, but after Finetune of the small-scale model, Teacher LM's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is significantly better than manual reasoning.</a:t>
            </a:r>
          </a:p>
          <a:p>
            <a:r>
              <a:rPr lang="en-US" altLang="zh-CN" sz="1600" dirty="0">
                <a:latin typeface="Times New Roman" panose="02020603050405020304" pitchFamily="18" charset="0"/>
                <a:cs typeface="Times New Roman" panose="02020603050405020304" pitchFamily="18" charset="0"/>
              </a:rPr>
              <a:t>Tail-Training is less effective than Middle-Training combined with Self-Consistency. The model's performance could be further improved if the latter were used.</a:t>
            </a:r>
          </a:p>
          <a:p>
            <a:r>
              <a:rPr lang="en-US" altLang="zh-CN" sz="1600" dirty="0">
                <a:latin typeface="Times New Roman" panose="02020603050405020304" pitchFamily="18" charset="0"/>
                <a:cs typeface="Times New Roman" panose="02020603050405020304" pitchFamily="18" charset="0"/>
              </a:rPr>
              <a:t>Common Sense Task (ECQA, for example) does not reflect reasoning ability as properly as Math Word Problems (GSM8K) because the former relies on reasoning ability and the model's objective memory of relevant common sense.</a:t>
            </a:r>
          </a:p>
          <a:p>
            <a:r>
              <a:rPr lang="en-US" altLang="zh-CN" sz="1600" dirty="0">
                <a:latin typeface="Times New Roman" panose="02020603050405020304" pitchFamily="18" charset="0"/>
                <a:cs typeface="Times New Roman" panose="02020603050405020304" pitchFamily="18" charset="0"/>
              </a:rPr>
              <a:t>Lastly, </a:t>
            </a:r>
            <a:r>
              <a:rPr lang="en-US" altLang="zh-CN" sz="1600" dirty="0" err="1">
                <a:latin typeface="Times New Roman" panose="02020603050405020304" pitchFamily="18" charset="0"/>
                <a:cs typeface="Times New Roman" panose="02020603050405020304" pitchFamily="18" charset="0"/>
              </a:rPr>
              <a:t>CoT</a:t>
            </a:r>
            <a:r>
              <a:rPr lang="en-US" altLang="zh-CN" sz="1600" dirty="0">
                <a:latin typeface="Times New Roman" panose="02020603050405020304" pitchFamily="18" charset="0"/>
                <a:cs typeface="Times New Roman" panose="02020603050405020304" pitchFamily="18" charset="0"/>
              </a:rPr>
              <a:t> hurts are still common, probably due to the dual effect of the model's small size and the poor amount of data.</a:t>
            </a:r>
          </a:p>
        </p:txBody>
      </p:sp>
    </p:spTree>
    <p:extLst>
      <p:ext uri="{BB962C8B-B14F-4D97-AF65-F5344CB8AC3E}">
        <p14:creationId xmlns:p14="http://schemas.microsoft.com/office/powerpoint/2010/main" val="320973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C36D32-FA85-4436-8213-712007773B4F}"/>
              </a:ext>
            </a:extLst>
          </p:cNvPr>
          <p:cNvSpPr>
            <a:spLocks noGrp="1"/>
          </p:cNvSpPr>
          <p:nvPr>
            <p:ph type="ctrTitle"/>
          </p:nvPr>
        </p:nvSpPr>
        <p:spPr/>
        <p:txBody>
          <a:bodyPr>
            <a:normAutofit/>
          </a:bodyPr>
          <a:lstStyle/>
          <a:p>
            <a:r>
              <a:rPr lang="en-US" altLang="zh-CN" sz="4000" b="1" dirty="0">
                <a:latin typeface="+mn-ea"/>
                <a:ea typeface="+mn-ea"/>
              </a:rPr>
              <a:t>Thanks</a:t>
            </a:r>
            <a:endParaRPr lang="zh-CN" altLang="en-US" sz="4000" b="1" dirty="0">
              <a:latin typeface="+mn-ea"/>
              <a:ea typeface="+mn-ea"/>
            </a:endParaRPr>
          </a:p>
        </p:txBody>
      </p:sp>
      <p:sp>
        <p:nvSpPr>
          <p:cNvPr id="3" name="标题 3">
            <a:extLst>
              <a:ext uri="{FF2B5EF4-FFF2-40B4-BE49-F238E27FC236}">
                <a16:creationId xmlns:a16="http://schemas.microsoft.com/office/drawing/2014/main" id="{9453C418-0D08-58A1-7548-B5AE7F1BB11E}"/>
              </a:ext>
            </a:extLst>
          </p:cNvPr>
          <p:cNvSpPr txBox="1">
            <a:spLocks/>
          </p:cNvSpPr>
          <p:nvPr/>
        </p:nvSpPr>
        <p:spPr>
          <a:xfrm>
            <a:off x="683568" y="3528988"/>
            <a:ext cx="7772400" cy="262369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Courier" charset="0"/>
                <a:ea typeface="Courier" charset="0"/>
                <a:cs typeface="Courier" charset="0"/>
              </a:defRPr>
            </a:lvl1pPr>
          </a:lstStyle>
          <a:p>
            <a:r>
              <a:rPr lang="en-US" altLang="zh-CN" sz="1600" b="0" i="0" u="none" strike="noStrike" dirty="0" err="1">
                <a:solidFill>
                  <a:srgbClr val="333333"/>
                </a:solidFill>
                <a:effectLst/>
                <a:latin typeface="Times New Roman" panose="02020603050405020304" pitchFamily="18" charset="0"/>
                <a:cs typeface="Times New Roman" panose="02020603050405020304" pitchFamily="18" charset="0"/>
              </a:rPr>
              <a:t>Chenyang</a:t>
            </a:r>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 Zhao</a:t>
            </a:r>
          </a:p>
          <a:p>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Junior in Computer Science and Technology (CST)</a:t>
            </a:r>
          </a:p>
          <a:p>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Tsinghua University, Beijing, China</a:t>
            </a:r>
          </a:p>
          <a:p>
            <a:r>
              <a:rPr lang="en-US" altLang="zh-CN" sz="1600" b="0" i="0" u="none" strike="noStrike" dirty="0">
                <a:solidFill>
                  <a:srgbClr val="4183C4"/>
                </a:solidFill>
                <a:effectLst/>
                <a:latin typeface="Times New Roman" panose="02020603050405020304" pitchFamily="18" charset="0"/>
                <a:cs typeface="Times New Roman" panose="02020603050405020304" pitchFamily="18" charset="0"/>
                <a:hlinkClick r:id="rId3"/>
              </a:rPr>
              <a:t>https://www.cs.tsinghua.edu.cn/csen/</a:t>
            </a:r>
            <a:endParaRPr lang="en-US" altLang="zh-CN" sz="1600" b="0" i="0" u="none" strike="noStrike"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26005"/>
      </p:ext>
    </p:extLst>
  </p:cSld>
  <p:clrMapOvr>
    <a:masterClrMapping/>
  </p:clrMapOvr>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030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singhua" id="{D780B322-CDB6-4BA8-92AF-5C3DE9114273}" vid="{85E16F8F-05B1-4403-9C71-87521E2523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Tsinghua</Template>
  <TotalTime>51518</TotalTime>
  <Words>625</Words>
  <Application>Microsoft Macintosh PowerPoint</Application>
  <PresentationFormat>全屏显示(4:3)</PresentationFormat>
  <Paragraphs>41</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宋体</vt:lpstr>
      <vt:lpstr>Arial</vt:lpstr>
      <vt:lpstr>Calibri</vt:lpstr>
      <vt:lpstr>Courier</vt:lpstr>
      <vt:lpstr>Times New Roman</vt:lpstr>
      <vt:lpstr>Wingdings</vt:lpstr>
      <vt:lpstr>Wingdings 2</vt:lpstr>
      <vt:lpstr>Tsinghua</vt:lpstr>
      <vt:lpstr>Teacher LM: A Generalized Reasoning Model</vt:lpstr>
      <vt:lpstr>Intution</vt:lpstr>
      <vt:lpstr>Contribution</vt:lpstr>
      <vt:lpstr>Human Evaluation</vt:lpstr>
      <vt:lpstr>Finetune Results</vt:lpstr>
      <vt:lpstr>Finetune Results</vt:lpstr>
      <vt:lpstr>Discussion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新闻和用户生成内容的交互分析</dc:title>
  <dc:creator>Lei Hou</dc:creator>
  <cp:lastModifiedBy>赵 晨阳</cp:lastModifiedBy>
  <cp:revision>5344</cp:revision>
  <cp:lastPrinted>2018-05-05T14:10:39Z</cp:lastPrinted>
  <dcterms:created xsi:type="dcterms:W3CDTF">2013-09-16T02:46:25Z</dcterms:created>
  <dcterms:modified xsi:type="dcterms:W3CDTF">2022-12-28T11:41:43Z</dcterms:modified>
  <cp:contentStatus/>
</cp:coreProperties>
</file>