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3"/>
  </p:notesMasterIdLst>
  <p:handoutMasterIdLst>
    <p:handoutMasterId r:id="rId14"/>
  </p:handoutMasterIdLst>
  <p:sldIdLst>
    <p:sldId id="730" r:id="rId2"/>
    <p:sldId id="855" r:id="rId3"/>
    <p:sldId id="845" r:id="rId4"/>
    <p:sldId id="856" r:id="rId5"/>
    <p:sldId id="846" r:id="rId6"/>
    <p:sldId id="859" r:id="rId7"/>
    <p:sldId id="851" r:id="rId8"/>
    <p:sldId id="854" r:id="rId9"/>
    <p:sldId id="857" r:id="rId10"/>
    <p:sldId id="858" r:id="rId11"/>
    <p:sldId id="85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55"/>
            <p14:sldId id="845"/>
            <p14:sldId id="856"/>
            <p14:sldId id="846"/>
            <p14:sldId id="859"/>
            <p14:sldId id="851"/>
            <p14:sldId id="854"/>
            <p14:sldId id="857"/>
            <p14:sldId id="858"/>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77" autoAdjust="0"/>
    <p:restoredTop sz="92514" autoAdjust="0"/>
  </p:normalViewPr>
  <p:slideViewPr>
    <p:cSldViewPr snapToGrid="0">
      <p:cViewPr varScale="1">
        <p:scale>
          <a:sx n="90" d="100"/>
          <a:sy n="90" d="100"/>
        </p:scale>
        <p:origin x="216" y="14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12/26/22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2022/12/26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10</a:t>
            </a:fld>
            <a:endParaRPr lang="zh-CN" altLang="en-US"/>
          </a:p>
        </p:txBody>
      </p:sp>
    </p:spTree>
    <p:extLst>
      <p:ext uri="{BB962C8B-B14F-4D97-AF65-F5344CB8AC3E}">
        <p14:creationId xmlns:p14="http://schemas.microsoft.com/office/powerpoint/2010/main" val="93768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11</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68013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12598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47166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9</a:t>
            </a:fld>
            <a:endParaRPr lang="zh-CN" altLang="en-US"/>
          </a:p>
        </p:txBody>
      </p:sp>
    </p:spTree>
    <p:extLst>
      <p:ext uri="{BB962C8B-B14F-4D97-AF65-F5344CB8AC3E}">
        <p14:creationId xmlns:p14="http://schemas.microsoft.com/office/powerpoint/2010/main" val="302069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fontScale="90000"/>
          </a:bodyPr>
          <a:lstStyle/>
          <a:p>
            <a:r>
              <a:rPr lang="zh-CN" altLang="en-US" sz="4000" dirty="0">
                <a:latin typeface="Times New Roman" panose="02020603050405020304" pitchFamily="18" charset="0"/>
                <a:cs typeface="Times New Roman" panose="02020603050405020304" pitchFamily="18" charset="0"/>
              </a:rPr>
              <a:t>用于解析生成的大规模通用语言模型</a:t>
            </a:r>
            <a:br>
              <a:rPr lang="en-US" altLang="zh-CN" sz="4000" dirty="0">
                <a:latin typeface="Times New Roman" panose="02020603050405020304" pitchFamily="18" charset="0"/>
                <a:cs typeface="Times New Roman" panose="02020603050405020304" pitchFamily="18" charset="0"/>
              </a:rPr>
            </a:br>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pPr>
              <a:lnSpc>
                <a:spcPct val="150000"/>
              </a:lnSpc>
            </a:pPr>
            <a:r>
              <a:rPr lang="zh-CN" altLang="en-US" sz="2000" dirty="0">
                <a:latin typeface="Times New Roman" panose="02020603050405020304" pitchFamily="18" charset="0"/>
                <a:ea typeface="+mn-ea"/>
                <a:cs typeface="Times New Roman" panose="02020603050405020304" pitchFamily="18" charset="0"/>
              </a:rPr>
              <a:t>赵晨阳 清华大学计算机系</a:t>
            </a:r>
            <a:endParaRPr lang="en-US" altLang="zh-CN" sz="2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实验总结</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未来工作</a:t>
            </a:r>
            <a:endParaRPr lang="en-US" altLang="zh-CN" sz="24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进一步利用 </a:t>
            </a:r>
            <a:r>
              <a:rPr lang="en-US" altLang="zh-CN" sz="2100" dirty="0">
                <a:latin typeface="Times New Roman" panose="02020603050405020304" pitchFamily="18" charset="0"/>
                <a:cs typeface="Times New Roman" panose="02020603050405020304" pitchFamily="18" charset="0"/>
              </a:rPr>
              <a:t>176B</a:t>
            </a:r>
            <a:r>
              <a:rPr lang="zh-CN" altLang="en-US" sz="2100" dirty="0">
                <a:latin typeface="Times New Roman" panose="02020603050405020304" pitchFamily="18" charset="0"/>
                <a:cs typeface="Times New Roman" panose="02020603050405020304" pitchFamily="18" charset="0"/>
              </a:rPr>
              <a:t> 的完整 </a:t>
            </a:r>
            <a:r>
              <a:rPr lang="en-US" altLang="zh-CN" sz="2100" dirty="0">
                <a:latin typeface="Times New Roman" panose="02020603050405020304" pitchFamily="18" charset="0"/>
                <a:cs typeface="Times New Roman" panose="02020603050405020304" pitchFamily="18" charset="0"/>
              </a:rPr>
              <a:t>SenseModel</a:t>
            </a:r>
            <a:r>
              <a:rPr lang="zh-CN" altLang="en-US" sz="2100" dirty="0">
                <a:latin typeface="Times New Roman" panose="02020603050405020304" pitchFamily="18" charset="0"/>
                <a:cs typeface="Times New Roman" panose="02020603050405020304" pitchFamily="18" charset="0"/>
              </a:rPr>
              <a:t> 的 </a:t>
            </a:r>
            <a:r>
              <a:rPr lang="en-US" altLang="zh-CN" sz="2100" dirty="0">
                <a:latin typeface="Times New Roman" panose="02020603050405020304" pitchFamily="18" charset="0"/>
                <a:cs typeface="Times New Roman" panose="02020603050405020304" pitchFamily="18" charset="0"/>
              </a:rPr>
              <a:t>Reasoning</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Ability</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探索如何混合利用 </a:t>
            </a:r>
            <a:r>
              <a:rPr lang="en-US" altLang="zh-CN" sz="2100" dirty="0">
                <a:latin typeface="Times New Roman" panose="02020603050405020304" pitchFamily="18" charset="0"/>
                <a:cs typeface="Times New Roman" panose="02020603050405020304" pitchFamily="18" charset="0"/>
              </a:rPr>
              <a:t>SenseModel</a:t>
            </a:r>
            <a:r>
              <a:rPr lang="zh-CN" altLang="en-US" sz="2100" dirty="0">
                <a:latin typeface="Times New Roman" panose="02020603050405020304" pitchFamily="18" charset="0"/>
                <a:cs typeface="Times New Roman" panose="02020603050405020304" pitchFamily="18" charset="0"/>
              </a:rPr>
              <a:t> 的三种解析字段以减缓 </a:t>
            </a:r>
            <a:r>
              <a:rPr lang="en-US" altLang="zh-CN" sz="2100" dirty="0" err="1">
                <a:latin typeface="Times New Roman" panose="02020603050405020304" pitchFamily="18" charset="0"/>
                <a:cs typeface="Times New Roman" panose="02020603050405020304" pitchFamily="18" charset="0"/>
              </a:rPr>
              <a:t>CoT</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hurts</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验证更多下游模型，譬如 </a:t>
            </a:r>
            <a:r>
              <a:rPr lang="en-US" altLang="zh-CN" sz="2100" dirty="0">
                <a:latin typeface="Times New Roman" panose="02020603050405020304" pitchFamily="18" charset="0"/>
                <a:cs typeface="Times New Roman" panose="02020603050405020304" pitchFamily="18" charset="0"/>
              </a:rPr>
              <a:t>Encoder-Decoder</a:t>
            </a:r>
            <a:r>
              <a:rPr lang="zh-CN" altLang="en-US" sz="2100" dirty="0">
                <a:latin typeface="Times New Roman" panose="02020603050405020304" pitchFamily="18" charset="0"/>
                <a:cs typeface="Times New Roman" panose="02020603050405020304" pitchFamily="18" charset="0"/>
              </a:rPr>
              <a:t> 类型的 </a:t>
            </a:r>
            <a:r>
              <a:rPr lang="en-US" altLang="zh-CN" sz="2100" dirty="0">
                <a:latin typeface="Times New Roman" panose="02020603050405020304" pitchFamily="18" charset="0"/>
                <a:cs typeface="Times New Roman" panose="02020603050405020304" pitchFamily="18" charset="0"/>
              </a:rPr>
              <a:t>T5</a:t>
            </a:r>
            <a:r>
              <a:rPr lang="zh-CN" altLang="en-US" sz="2100" dirty="0">
                <a:latin typeface="Times New Roman" panose="02020603050405020304" pitchFamily="18" charset="0"/>
                <a:cs typeface="Times New Roman" panose="02020603050405020304" pitchFamily="18" charset="0"/>
              </a:rPr>
              <a:t> 模型；</a:t>
            </a:r>
            <a:endParaRPr lang="en-US" altLang="zh-CN" sz="2100" dirty="0">
              <a:latin typeface="Times New Roman" panose="02020603050405020304" pitchFamily="18" charset="0"/>
              <a:cs typeface="Times New Roman" panose="02020603050405020304" pitchFamily="18" charset="0"/>
            </a:endParaRPr>
          </a:p>
          <a:p>
            <a:pPr lvl="1"/>
            <a:r>
              <a:rPr lang="zh-CN" altLang="en-US" sz="2100" dirty="0">
                <a:latin typeface="Times New Roman" panose="02020603050405020304" pitchFamily="18" charset="0"/>
                <a:cs typeface="Times New Roman" panose="02020603050405020304" pitchFamily="18" charset="0"/>
              </a:rPr>
              <a:t>通过 </a:t>
            </a:r>
            <a:r>
              <a:rPr lang="en-US" altLang="zh-CN" sz="2100" dirty="0" err="1">
                <a:latin typeface="Times New Roman" panose="02020603050405020304" pitchFamily="18" charset="0"/>
                <a:cs typeface="Times New Roman" panose="02020603050405020304" pitchFamily="18" charset="0"/>
              </a:rPr>
              <a:t>CoT</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Instruction</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Finetune</a:t>
            </a:r>
            <a:r>
              <a:rPr lang="zh-CN" altLang="en-US" sz="2100" dirty="0">
                <a:latin typeface="Times New Roman" panose="02020603050405020304" pitchFamily="18" charset="0"/>
                <a:cs typeface="Times New Roman" panose="02020603050405020304" pitchFamily="18" charset="0"/>
              </a:rPr>
              <a:t> 的方式，试图系统性减轻其他模型的 </a:t>
            </a:r>
            <a:r>
              <a:rPr lang="en-US" altLang="zh-CN" sz="2100" dirty="0" err="1">
                <a:latin typeface="Times New Roman" panose="02020603050405020304" pitchFamily="18" charset="0"/>
                <a:cs typeface="Times New Roman" panose="02020603050405020304" pitchFamily="18" charset="0"/>
              </a:rPr>
              <a:t>Toxiclity</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and</a:t>
            </a:r>
            <a:r>
              <a:rPr lang="zh-CN" alt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cs typeface="Times New Roman" panose="02020603050405020304" pitchFamily="18" charset="0"/>
              </a:rPr>
              <a:t>Bias</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87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zh-CN" altLang="en-US" sz="4000" b="1" dirty="0">
                <a:latin typeface="+mn-ea"/>
                <a:ea typeface="+mn-ea"/>
              </a:rPr>
              <a:t>谢谢！</a:t>
            </a: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pPr>
              <a:lnSpc>
                <a:spcPct val="150000"/>
              </a:lnSpc>
            </a:pPr>
            <a:r>
              <a:rPr lang="zh-CN" altLang="en-US" sz="2000" dirty="0">
                <a:latin typeface="Times New Roman" panose="02020603050405020304" pitchFamily="18" charset="0"/>
                <a:ea typeface="+mn-ea"/>
                <a:cs typeface="Times New Roman" panose="02020603050405020304" pitchFamily="18" charset="0"/>
              </a:rPr>
              <a:t>赵晨阳 清华大学计算机系</a:t>
            </a:r>
            <a:endParaRPr lang="en-US" altLang="zh-CN" sz="2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zh-CN" altLang="en-US" dirty="0">
                <a:latin typeface="Times New Roman" panose="02020603050405020304" pitchFamily="18" charset="0"/>
                <a:ea typeface="+mn-ea"/>
                <a:cs typeface="Times New Roman" panose="02020603050405020304" pitchFamily="18" charset="0"/>
              </a:rPr>
              <a:t>动机</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0" i="0" dirty="0">
                <a:effectLst/>
                <a:latin typeface="Times New Roman" panose="02020603050405020304" pitchFamily="18" charset="0"/>
                <a:cs typeface="Times New Roman" panose="02020603050405020304" pitchFamily="18" charset="0"/>
              </a:rPr>
              <a:t>选题介绍</a:t>
            </a:r>
            <a:endParaRPr lang="en-US" altLang="zh-CN" sz="2400" b="0" i="0" dirty="0">
              <a:effectLst/>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GPT-3</a:t>
            </a:r>
            <a:r>
              <a:rPr lang="zh-CN" altLang="en-US" sz="2000" dirty="0">
                <a:latin typeface="Times New Roman" panose="02020603050405020304" pitchFamily="18" charset="0"/>
                <a:cs typeface="Times New Roman" panose="02020603050405020304" pitchFamily="18" charset="0"/>
              </a:rPr>
              <a:t> 模型发布后，研究者已经证明了参数固定情况下的 </a:t>
            </a:r>
            <a:r>
              <a:rPr lang="en-US" altLang="zh-CN" sz="2000" dirty="0">
                <a:latin typeface="Times New Roman" panose="02020603050405020304" pitchFamily="18" charset="0"/>
                <a:cs typeface="Times New Roman" panose="02020603050405020304" pitchFamily="18" charset="0"/>
              </a:rPr>
              <a:t>In-Context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a:t>
            </a:r>
            <a:r>
              <a:rPr lang="zh-CN" altLang="en-US" sz="2000" dirty="0">
                <a:latin typeface="Times New Roman" panose="02020603050405020304" pitchFamily="18" charset="0"/>
                <a:cs typeface="Times New Roman" panose="02020603050405020304" pitchFamily="18" charset="0"/>
              </a:rPr>
              <a:t> 能够解锁大规模语言模型的推理能力，然而小规模语言模型难以在参数固定情况下利用 </a:t>
            </a:r>
            <a:r>
              <a:rPr lang="en-US" altLang="zh-CN" sz="2000" dirty="0">
                <a:latin typeface="Times New Roman" panose="02020603050405020304" pitchFamily="18" charset="0"/>
                <a:cs typeface="Times New Roman" panose="02020603050405020304" pitchFamily="18" charset="0"/>
              </a:rPr>
              <a:t>prompt</a:t>
            </a:r>
            <a:r>
              <a:rPr lang="zh-CN" altLang="en-US" sz="2000" dirty="0">
                <a:latin typeface="Times New Roman" panose="02020603050405020304" pitchFamily="18" charset="0"/>
                <a:cs typeface="Times New Roman" panose="02020603050405020304" pitchFamily="18" charset="0"/>
              </a:rPr>
              <a:t> 完成推理任务。</a:t>
            </a:r>
            <a:endParaRPr lang="en-US" altLang="zh-CN" sz="2000" b="0" i="0" dirty="0">
              <a:effectLst/>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放宽条件，允许参数更新的情况下，带有推理的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也被证明能够提升大规模语言模型的推理能力，然而需要大量带有推理过程的数据才能提升小规模模型的推理效果。</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即便如此，使用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提升了模型的推理能力，模型的表现仍旧不佳；甚至 </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Finetuning</a:t>
            </a:r>
            <a:r>
              <a:rPr lang="zh-CN" altLang="en-US" sz="2000" dirty="0">
                <a:latin typeface="Times New Roman" panose="02020603050405020304" pitchFamily="18" charset="0"/>
                <a:cs typeface="Times New Roman" panose="02020603050405020304" pitchFamily="18" charset="0"/>
              </a:rPr>
              <a:t> 的效果往往不如单纯使用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而不加入推理过程。</a:t>
            </a:r>
            <a:endParaRPr lang="en-US" altLang="zh-CN" sz="2000" dirty="0">
              <a:latin typeface="Times New Roman" panose="02020603050405020304" pitchFamily="18" charset="0"/>
              <a:cs typeface="Times New Roman" panose="02020603050405020304" pitchFamily="18" charset="0"/>
            </a:endParaRPr>
          </a:p>
          <a:p>
            <a:pPr lvl="1"/>
            <a:r>
              <a:rPr lang="zh-CN" altLang="en-US" sz="2000" b="0" i="0" dirty="0">
                <a:effectLst/>
                <a:latin typeface="Times New Roman" panose="02020603050405020304" pitchFamily="18" charset="0"/>
                <a:cs typeface="Times New Roman" panose="02020603050405020304" pitchFamily="18" charset="0"/>
              </a:rPr>
              <a:t>因此，我们希望提出全新的专用于生成推理过程的语言模型 </a:t>
            </a:r>
            <a:r>
              <a:rPr lang="en-US" altLang="zh-CN" sz="2000" dirty="0">
                <a:latin typeface="Times New Roman" panose="02020603050405020304" pitchFamily="18" charset="0"/>
                <a:cs typeface="Times New Roman" panose="02020603050405020304" pitchFamily="18" charset="0"/>
              </a:rPr>
              <a:t>Teacher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LM </a:t>
            </a:r>
            <a:r>
              <a:rPr lang="zh-CN" altLang="en-US" sz="2000" b="0" i="0" dirty="0">
                <a:effectLst/>
                <a:latin typeface="Times New Roman" panose="02020603050405020304" pitchFamily="18" charset="0"/>
                <a:cs typeface="Times New Roman" panose="02020603050405020304" pitchFamily="18" charset="0"/>
              </a:rPr>
              <a:t>，为现有推理任务提供模型生成的高质量的解析，取代人工标注的解析。最终，利用我们的解析进行 </a:t>
            </a:r>
            <a:r>
              <a:rPr lang="en-US" altLang="zh-CN" sz="2000" b="0" i="0" dirty="0" err="1">
                <a:effectLst/>
                <a:latin typeface="Times New Roman" panose="02020603050405020304" pitchFamily="18" charset="0"/>
                <a:cs typeface="Times New Roman" panose="02020603050405020304" pitchFamily="18" charset="0"/>
              </a:rPr>
              <a:t>CoT</a:t>
            </a:r>
            <a:r>
              <a:rPr lang="zh-CN" altLang="en-US" sz="2000" b="0" i="0" dirty="0">
                <a:effectLst/>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Instruction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，以此提升小规模语言模型的推理能力。</a:t>
            </a:r>
            <a:endParaRPr lang="en-US" altLang="zh-C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94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模型与方法</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模型定义</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Chain-of-Thought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Instruction</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Prompting</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思维链（</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CoT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），即一系列的从输入到输出的推理步骤。将传统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Finetune</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时输入给模型的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Pair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更换为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Input-Output-Prompt-</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CoT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Chain</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可显著地提升预训练模型在数学问题、常识推理和符号处理等复杂推理任务上的表现。</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Teacher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LM </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在中英题库数据集上训练的预训练语言模型组，含有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7B1</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与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176B</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两个大小，可对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Input-Output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Pair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输出解析、相关知识和易错点。</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研究方法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Instruction finetuning</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使用 </a:t>
            </a:r>
            <a:r>
              <a:rPr lang="en-US" altLang="zh-CN" sz="1800" dirty="0">
                <a:latin typeface="Times New Roman" panose="02020603050405020304" pitchFamily="18" charset="0"/>
                <a:cs typeface="Times New Roman" panose="02020603050405020304" pitchFamily="18" charset="0"/>
              </a:rPr>
              <a:t>Teacher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LM</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为其他问答数据集生成解析、相关知识和易错点。利用增强后的数据集分别微调 </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Bloomz</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Bloom, OPT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等下游小规模语言模型，提升其推理能力。</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05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zh-CN" altLang="en-US" dirty="0">
                <a:latin typeface="+mn-ea"/>
                <a:ea typeface="+mn-ea"/>
              </a:rPr>
              <a:t>模型与方法</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0" i="0" dirty="0">
                <a:effectLst/>
                <a:latin typeface="Times New Roman" panose="02020603050405020304" pitchFamily="18" charset="0"/>
                <a:cs typeface="Times New Roman" panose="02020603050405020304" pitchFamily="18" charset="0"/>
              </a:rPr>
              <a:t>相关工作</a:t>
            </a:r>
            <a:endParaRPr lang="en-US" altLang="zh-CN" sz="2400" b="0" i="0" dirty="0">
              <a:effectLst/>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Finetuned Language Models are Zero-Shot Learners</a:t>
            </a:r>
          </a:p>
          <a:p>
            <a:pPr lvl="1"/>
            <a:r>
              <a:rPr lang="en-US" altLang="zh-CN" sz="2000" b="0" i="0" dirty="0">
                <a:effectLst/>
                <a:latin typeface="Times New Roman" panose="02020603050405020304" pitchFamily="18" charset="0"/>
                <a:cs typeface="Times New Roman" panose="02020603050405020304" pitchFamily="18" charset="0"/>
              </a:rPr>
              <a:t>Scaling Instruction-Finetuned Language Models</a:t>
            </a:r>
          </a:p>
          <a:p>
            <a:pPr lvl="1"/>
            <a:r>
              <a:rPr lang="en-US" altLang="zh-CN" sz="2000" dirty="0">
                <a:latin typeface="Times New Roman" panose="02020603050405020304" pitchFamily="18" charset="0"/>
                <a:cs typeface="Times New Roman" panose="02020603050405020304" pitchFamily="18" charset="0"/>
              </a:rPr>
              <a:t>Self-Consistency Improves Chain of Thought Reasoning in Language Models</a:t>
            </a:r>
          </a:p>
          <a:p>
            <a:pPr lvl="1"/>
            <a:r>
              <a:rPr lang="en-US" altLang="zh-CN" sz="2000" dirty="0" err="1">
                <a:latin typeface="Times New Roman" panose="02020603050405020304" pitchFamily="18" charset="0"/>
                <a:cs typeface="Times New Roman" panose="02020603050405020304" pitchFamily="18" charset="0"/>
              </a:rPr>
              <a:t>STaR</a:t>
            </a:r>
            <a:r>
              <a:rPr lang="en-US" altLang="zh-CN" sz="2000" dirty="0">
                <a:latin typeface="Times New Roman" panose="02020603050405020304" pitchFamily="18" charset="0"/>
                <a:cs typeface="Times New Roman" panose="02020603050405020304" pitchFamily="18" charset="0"/>
              </a:rPr>
              <a:t>: Self-Taught Reasoner Bootstrapping Reasoning With Reasoning</a:t>
            </a:r>
          </a:p>
          <a:p>
            <a:r>
              <a:rPr lang="zh-CN" altLang="en-US" sz="2400" dirty="0">
                <a:latin typeface="Times New Roman" panose="02020603050405020304" pitchFamily="18" charset="0"/>
                <a:cs typeface="Times New Roman" panose="02020603050405020304" pitchFamily="18" charset="0"/>
              </a:rPr>
              <a:t>工作亮点</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提出并开源了第一组专用于解析生成的通用推理语言模型 </a:t>
            </a:r>
            <a:r>
              <a:rPr lang="en-US" altLang="zh-CN" sz="2000" dirty="0">
                <a:latin typeface="Times New Roman" panose="02020603050405020304" pitchFamily="18" charset="0"/>
                <a:cs typeface="Times New Roman" panose="02020603050405020304" pitchFamily="18" charset="0"/>
              </a:rPr>
              <a:t>Teacher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LM</a:t>
            </a:r>
          </a:p>
          <a:p>
            <a:pPr lvl="1"/>
            <a:r>
              <a:rPr lang="zh-CN" altLang="en-US" sz="2000" dirty="0">
                <a:latin typeface="Times New Roman" panose="02020603050405020304" pitchFamily="18" charset="0"/>
                <a:cs typeface="Times New Roman" panose="02020603050405020304" pitchFamily="18" charset="0"/>
              </a:rPr>
              <a:t>证明了小规模语言模型在少量带有模型生成解析的数据上 </a:t>
            </a:r>
            <a:r>
              <a:rPr lang="en-US" altLang="zh-CN" sz="2000" dirty="0">
                <a:latin typeface="Times New Roman" panose="02020603050405020304" pitchFamily="18" charset="0"/>
                <a:cs typeface="Times New Roman" panose="02020603050405020304" pitchFamily="18" charset="0"/>
              </a:rPr>
              <a:t>Finetune </a:t>
            </a:r>
            <a:r>
              <a:rPr lang="zh-CN" altLang="en-US" sz="2000" dirty="0">
                <a:latin typeface="Times New Roman" panose="02020603050405020304" pitchFamily="18" charset="0"/>
                <a:cs typeface="Times New Roman" panose="02020603050405020304" pitchFamily="18" charset="0"/>
              </a:rPr>
              <a:t>也能解锁复杂的推理能力</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最后，我们基于 </a:t>
            </a:r>
            <a:r>
              <a:rPr lang="en-US" altLang="zh-CN" sz="2000" dirty="0">
                <a:latin typeface="Times New Roman" panose="02020603050405020304" pitchFamily="18" charset="0"/>
                <a:cs typeface="Times New Roman" panose="02020603050405020304" pitchFamily="18" charset="0"/>
              </a:rPr>
              <a:t>Teacher-Student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Learning</a:t>
            </a:r>
            <a:r>
              <a:rPr lang="zh-CN" altLang="en-US" sz="2000" dirty="0">
                <a:latin typeface="Times New Roman" panose="02020603050405020304" pitchFamily="18" charset="0"/>
                <a:cs typeface="Times New Roman" panose="02020603050405020304" pitchFamily="18" charset="0"/>
              </a:rPr>
              <a:t> 与知识蒸馏，提出了训练友好的解锁语言模型推理能力的新范式</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数据集</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数据集简介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a:latin typeface="Times New Roman" panose="02020603050405020304" pitchFamily="18" charset="0"/>
                <a:ea typeface="黑体" panose="02010609060101010101" pitchFamily="49" charset="-122"/>
                <a:cs typeface="Times New Roman" panose="02020603050405020304" pitchFamily="18" charset="0"/>
              </a:rPr>
              <a:t>Reasoning: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包括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个涉及到常识、推理、数学计算等领域的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Qusetion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-Answer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数据集（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GSM8K,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StrategyQA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AQuA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Creak, ECQA, ESNLI, QASC, QED,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SenseMaking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）。每条数据由问题、答案以及人工标注的解析构成。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err="1">
                <a:latin typeface="Times New Roman" panose="02020603050405020304" pitchFamily="18" charset="0"/>
                <a:ea typeface="黑体" panose="02010609060101010101" pitchFamily="49" charset="-122"/>
                <a:cs typeface="Times New Roman" panose="02020603050405020304" pitchFamily="18" charset="0"/>
              </a:rPr>
              <a:t>PromptSource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：包括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组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个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Qusetion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-Answer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Task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。每条数据由问题、答案以及人工设计的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Instruction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Template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构成。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597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人工评测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46246" y="2573415"/>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669329" y="2204083"/>
            <a:ext cx="7805342" cy="369332"/>
          </a:xfrm>
          <a:prstGeom prst="rect">
            <a:avLst/>
          </a:prstGeom>
          <a:noFill/>
        </p:spPr>
        <p:txBody>
          <a:bodyPr wrap="none" rtlCol="0">
            <a:spAutoFit/>
          </a:bodyPr>
          <a:lstStyle/>
          <a:p>
            <a:r>
              <a:rPr kumimoji="1" lang="zh-CN" altLang="en-US" dirty="0"/>
              <a:t>左侧为人工标注解析与 </a:t>
            </a:r>
            <a:r>
              <a:rPr kumimoji="1" lang="en-US" altLang="zh-CN" dirty="0" err="1"/>
              <a:t>ChatGPT</a:t>
            </a:r>
            <a:r>
              <a:rPr kumimoji="1" lang="zh-CN" altLang="en-US" dirty="0"/>
              <a:t> 生成的解析，而右侧为 </a:t>
            </a:r>
            <a:r>
              <a:rPr lang="en-US" altLang="zh-CN" sz="1800" dirty="0">
                <a:latin typeface="Times New Roman" panose="02020603050405020304" pitchFamily="18" charset="0"/>
                <a:cs typeface="Times New Roman" panose="02020603050405020304" pitchFamily="18" charset="0"/>
              </a:rPr>
              <a:t>Teacher</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LM</a:t>
            </a:r>
            <a:r>
              <a:rPr lang="zh-CN" altLang="en-US" sz="1800" dirty="0">
                <a:latin typeface="Times New Roman" panose="02020603050405020304" pitchFamily="18" charset="0"/>
                <a:cs typeface="Times New Roman" panose="02020603050405020304" pitchFamily="18" charset="0"/>
              </a:rPr>
              <a:t> 成的解析</a:t>
            </a:r>
            <a:endParaRPr kumimoji="1" lang="zh-CN" altLang="en-US" dirty="0"/>
          </a:p>
        </p:txBody>
      </p:sp>
    </p:spTree>
    <p:extLst>
      <p:ext uri="{BB962C8B-B14F-4D97-AF65-F5344CB8AC3E}">
        <p14:creationId xmlns:p14="http://schemas.microsoft.com/office/powerpoint/2010/main" val="127879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结果呈现</a:t>
            </a:r>
            <a:endParaRPr lang="en-US" altLang="zh-CN" sz="2400" dirty="0">
              <a:latin typeface="Times New Roman" panose="02020603050405020304" pitchFamily="18" charset="0"/>
              <a:cs typeface="Times New Roman" panose="02020603050405020304" pitchFamily="18" charset="0"/>
            </a:endParaRPr>
          </a:p>
          <a:p>
            <a:pPr lvl="1"/>
            <a:r>
              <a:rPr kumimoji="1" lang="zh-CN" altLang="en-US" sz="1600" dirty="0">
                <a:latin typeface="Times New Roman" panose="02020603050405020304" pitchFamily="18" charset="0"/>
                <a:cs typeface="Times New Roman" panose="02020603050405020304" pitchFamily="18" charset="0"/>
              </a:rPr>
              <a:t>以难度中等的选择题数据集 </a:t>
            </a:r>
            <a:r>
              <a:rPr kumimoji="1" lang="en-US" altLang="zh-CN" sz="1600" dirty="0">
                <a:latin typeface="Times New Roman" panose="02020603050405020304" pitchFamily="18" charset="0"/>
                <a:cs typeface="Times New Roman" panose="02020603050405020304" pitchFamily="18" charset="0"/>
              </a:rPr>
              <a:t>ECQA</a:t>
            </a:r>
            <a:r>
              <a:rPr kumimoji="1" lang="zh-CN" altLang="en-US" sz="1600" dirty="0">
                <a:latin typeface="Times New Roman" panose="02020603050405020304" pitchFamily="18" charset="0"/>
                <a:cs typeface="Times New Roman" panose="02020603050405020304" pitchFamily="18" charset="0"/>
              </a:rPr>
              <a:t> 举例。</a:t>
            </a:r>
            <a:endParaRPr kumimoji="1" lang="en-US" altLang="zh-CN" sz="1600" dirty="0">
              <a:latin typeface="Times New Roman" panose="02020603050405020304" pitchFamily="18" charset="0"/>
              <a:cs typeface="Times New Roman" panose="02020603050405020304" pitchFamily="18" charset="0"/>
            </a:endParaRPr>
          </a:p>
          <a:p>
            <a:pPr lvl="1"/>
            <a:r>
              <a:rPr kumimoji="1" lang="zh-CN" altLang="en-US" sz="1600" dirty="0">
                <a:latin typeface="Times New Roman" panose="02020603050405020304" pitchFamily="18" charset="0"/>
                <a:cs typeface="Times New Roman" panose="02020603050405020304" pitchFamily="18" charset="0"/>
              </a:rPr>
              <a:t>每个样例带有问题、答案、五个选项、正确答案解析（</a:t>
            </a:r>
            <a:r>
              <a:rPr kumimoji="1" lang="en" altLang="zh-CN" sz="1600" dirty="0">
                <a:latin typeface="Times New Roman" panose="02020603050405020304" pitchFamily="18" charset="0"/>
                <a:cs typeface="Times New Roman" panose="02020603050405020304" pitchFamily="18" charset="0"/>
              </a:rPr>
              <a:t>pos</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错误答案解析（</a:t>
            </a:r>
            <a:r>
              <a:rPr kumimoji="1" lang="en" altLang="zh-CN" sz="1600" dirty="0">
                <a:latin typeface="Times New Roman" panose="02020603050405020304" pitchFamily="18" charset="0"/>
                <a:cs typeface="Times New Roman" panose="02020603050405020304" pitchFamily="18" charset="0"/>
              </a:rPr>
              <a:t>neg</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和整体解析（</a:t>
            </a:r>
            <a:r>
              <a:rPr kumimoji="1" lang="en-US" altLang="zh-CN" sz="1600" dirty="0">
                <a:latin typeface="Times New Roman" panose="02020603050405020304" pitchFamily="18" charset="0"/>
                <a:cs typeface="Times New Roman" panose="02020603050405020304" pitchFamily="18" charset="0"/>
              </a:rPr>
              <a:t>manual</a:t>
            </a:r>
            <a:r>
              <a:rPr kumimoji="1" lang="zh-CN" altLang="en-US" sz="1600" dirty="0">
                <a:latin typeface="Times New Roman" panose="02020603050405020304" pitchFamily="18" charset="0"/>
                <a:cs typeface="Times New Roman" panose="02020603050405020304" pitchFamily="18" charset="0"/>
              </a:rPr>
              <a:t>）这六个字段。</a:t>
            </a:r>
            <a:r>
              <a:rPr kumimoji="1" lang="en-US" altLang="zh-CN" sz="1600" dirty="0">
                <a:latin typeface="Times New Roman" panose="02020603050405020304" pitchFamily="18" charset="0"/>
                <a:cs typeface="Times New Roman" panose="02020603050405020304" pitchFamily="18" charset="0"/>
              </a:rPr>
              <a:t>SenseModel </a:t>
            </a:r>
            <a:r>
              <a:rPr kumimoji="1" lang="zh-CN" altLang="en-US" sz="1600" dirty="0">
                <a:latin typeface="Times New Roman" panose="02020603050405020304" pitchFamily="18" charset="0"/>
                <a:cs typeface="Times New Roman" panose="02020603050405020304" pitchFamily="18" charset="0"/>
              </a:rPr>
              <a:t>为其生成了模型解析（</a:t>
            </a:r>
            <a:r>
              <a:rPr kumimoji="1" lang="en-US" altLang="zh-CN" sz="1600" dirty="0">
                <a:latin typeface="Times New Roman" panose="02020603050405020304" pitchFamily="18" charset="0"/>
                <a:cs typeface="Times New Roman" panose="02020603050405020304" pitchFamily="18" charset="0"/>
              </a:rPr>
              <a:t>cot</a:t>
            </a:r>
            <a:r>
              <a:rPr kumimoji="1" lang="zh-CN" altLang="en-US" sz="1600" dirty="0">
                <a:latin typeface="Times New Roman" panose="02020603050405020304" pitchFamily="18" charset="0"/>
                <a:cs typeface="Times New Roman" panose="02020603050405020304" pitchFamily="18" charset="0"/>
              </a:rPr>
              <a:t>）、易错点（</a:t>
            </a:r>
            <a:r>
              <a:rPr kumimoji="1" lang="en-US" altLang="zh-CN" sz="1600" dirty="0">
                <a:latin typeface="Times New Roman" panose="02020603050405020304" pitchFamily="18" charset="0"/>
                <a:cs typeface="Times New Roman" panose="02020603050405020304" pitchFamily="18" charset="0"/>
              </a:rPr>
              <a:t>error</a:t>
            </a:r>
            <a:r>
              <a:rPr kumimoji="1" lang="zh-CN" altLang="en-US" sz="1600" dirty="0">
                <a:latin typeface="Times New Roman" panose="02020603050405020304" pitchFamily="18" charset="0"/>
                <a:cs typeface="Times New Roman" panose="02020603050405020304" pitchFamily="18" charset="0"/>
              </a:rPr>
              <a:t>）和相关知识（</a:t>
            </a:r>
            <a:r>
              <a:rPr kumimoji="1" lang="en-US" altLang="zh-CN" sz="1600" dirty="0">
                <a:latin typeface="Times New Roman" panose="02020603050405020304" pitchFamily="18" charset="0"/>
                <a:cs typeface="Times New Roman" panose="02020603050405020304" pitchFamily="18" charset="0"/>
              </a:rPr>
              <a:t>fundamental</a:t>
            </a:r>
            <a:r>
              <a:rPr kumimoji="1" lang="zh-CN" altLang="en-US" sz="1600" dirty="0">
                <a:latin typeface="Times New Roman" panose="02020603050405020304" pitchFamily="18" charset="0"/>
                <a:cs typeface="Times New Roman" panose="02020603050405020304" pitchFamily="18" charset="0"/>
              </a:rPr>
              <a:t>）三个字段。</a:t>
            </a:r>
            <a:endParaRPr kumimoji="1" lang="en-US" altLang="zh-CN" sz="1600" dirty="0">
              <a:latin typeface="Times New Roman" panose="02020603050405020304" pitchFamily="18" charset="0"/>
              <a:cs typeface="Times New Roman" panose="02020603050405020304" pitchFamily="18" charset="0"/>
            </a:endParaRPr>
          </a:p>
          <a:p>
            <a:pPr lvl="1"/>
            <a:r>
              <a:rPr kumimoji="1" lang="en" altLang="zh-CN" sz="1600" dirty="0">
                <a:latin typeface="Times New Roman" panose="02020603050405020304" pitchFamily="18" charset="0"/>
                <a:cs typeface="Times New Roman" panose="02020603050405020304" pitchFamily="18" charset="0"/>
              </a:rPr>
              <a:t>Text </a:t>
            </a:r>
            <a:r>
              <a:rPr kumimoji="1" lang="zh-CN" altLang="en-US" sz="1600" dirty="0">
                <a:latin typeface="Times New Roman" panose="02020603050405020304" pitchFamily="18" charset="0"/>
                <a:cs typeface="Times New Roman" panose="02020603050405020304" pitchFamily="18" charset="0"/>
              </a:rPr>
              <a:t>代表 </a:t>
            </a:r>
            <a:r>
              <a:rPr kumimoji="1" lang="en" altLang="zh-CN" sz="1600" dirty="0">
                <a:latin typeface="Times New Roman" panose="02020603050405020304" pitchFamily="18" charset="0"/>
                <a:cs typeface="Times New Roman" panose="02020603050405020304" pitchFamily="18" charset="0"/>
              </a:rPr>
              <a:t>Finetune </a:t>
            </a:r>
            <a:r>
              <a:rPr kumimoji="1" lang="zh-CN" altLang="en-US" sz="1600" dirty="0">
                <a:latin typeface="Times New Roman" panose="02020603050405020304" pitchFamily="18" charset="0"/>
                <a:cs typeface="Times New Roman" panose="02020603050405020304" pitchFamily="18" charset="0"/>
              </a:rPr>
              <a:t>时仅输入 </a:t>
            </a:r>
            <a:r>
              <a:rPr kumimoji="1" lang="en" altLang="zh-CN" sz="1600" dirty="0">
                <a:latin typeface="Times New Roman" panose="02020603050405020304" pitchFamily="18" charset="0"/>
                <a:cs typeface="Times New Roman" panose="02020603050405020304" pitchFamily="18" charset="0"/>
              </a:rPr>
              <a:t>question + answer</a:t>
            </a:r>
            <a:r>
              <a:rPr kumimoji="1" lang="zh-CN" altLang="en" sz="1600" dirty="0">
                <a:latin typeface="Times New Roman" panose="02020603050405020304" pitchFamily="18" charset="0"/>
                <a:cs typeface="Times New Roman" panose="02020603050405020304" pitchFamily="18" charset="0"/>
              </a:rPr>
              <a:t>；</a:t>
            </a:r>
            <a:r>
              <a:rPr kumimoji="1" lang="en" altLang="zh-CN" sz="1600" dirty="0">
                <a:latin typeface="Times New Roman" panose="02020603050405020304" pitchFamily="18" charset="0"/>
                <a:cs typeface="Times New Roman" panose="02020603050405020304" pitchFamily="18" charset="0"/>
              </a:rPr>
              <a:t>Manual-Mid </a:t>
            </a:r>
            <a:r>
              <a:rPr kumimoji="1" lang="zh-CN" altLang="en-US" sz="1600" dirty="0">
                <a:latin typeface="Times New Roman" panose="02020603050405020304" pitchFamily="18" charset="0"/>
                <a:cs typeface="Times New Roman" panose="02020603050405020304" pitchFamily="18" charset="0"/>
              </a:rPr>
              <a:t>代表输入 </a:t>
            </a:r>
            <a:r>
              <a:rPr kumimoji="1" lang="en" altLang="zh-CN" sz="1600" dirty="0">
                <a:latin typeface="Times New Roman" panose="02020603050405020304" pitchFamily="18" charset="0"/>
                <a:cs typeface="Times New Roman" panose="02020603050405020304" pitchFamily="18" charset="0"/>
              </a:rPr>
              <a:t>question + manual + answer</a:t>
            </a:r>
            <a:r>
              <a:rPr kumimoji="1" lang="zh-CN" altLang="en" sz="1600" dirty="0">
                <a:latin typeface="Times New Roman" panose="02020603050405020304" pitchFamily="18" charset="0"/>
                <a:cs typeface="Times New Roman" panose="02020603050405020304" pitchFamily="18" charset="0"/>
              </a:rPr>
              <a:t>；</a:t>
            </a:r>
            <a:r>
              <a:rPr kumimoji="1" lang="en" altLang="zh-CN" sz="1600" dirty="0">
                <a:latin typeface="Times New Roman" panose="02020603050405020304" pitchFamily="18" charset="0"/>
                <a:cs typeface="Times New Roman" panose="02020603050405020304" pitchFamily="18" charset="0"/>
              </a:rPr>
              <a:t>Manual-Tail </a:t>
            </a:r>
            <a:r>
              <a:rPr kumimoji="1" lang="zh-CN" altLang="en-US" sz="1600" dirty="0">
                <a:latin typeface="Times New Roman" panose="02020603050405020304" pitchFamily="18" charset="0"/>
                <a:cs typeface="Times New Roman" panose="02020603050405020304" pitchFamily="18" charset="0"/>
              </a:rPr>
              <a:t>表示输入 </a:t>
            </a:r>
            <a:r>
              <a:rPr kumimoji="1" lang="en" altLang="zh-CN" sz="1600" dirty="0">
                <a:latin typeface="Times New Roman" panose="02020603050405020304" pitchFamily="18" charset="0"/>
                <a:cs typeface="Times New Roman" panose="02020603050405020304" pitchFamily="18" charset="0"/>
              </a:rPr>
              <a:t>question + answer + manual</a:t>
            </a:r>
            <a:r>
              <a:rPr kumimoji="1" lang="zh-CN" altLang="e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其余以此类推。</a:t>
            </a:r>
          </a:p>
          <a:p>
            <a:pPr lvl="1"/>
            <a:endParaRPr kumimoji="1" lang="zh-CN" altLang="en-US" sz="1600" dirty="0">
              <a:latin typeface="Times New Roman" panose="02020603050405020304" pitchFamily="18" charset="0"/>
              <a:cs typeface="Times New Roman" panose="02020603050405020304" pitchFamily="18" charset="0"/>
            </a:endParaRPr>
          </a:p>
          <a:p>
            <a:pPr lvl="1"/>
            <a:endParaRPr kumimoji="1" lang="en-US" altLang="zh-CN" sz="1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3356" y="3803572"/>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结果呈现</a:t>
            </a:r>
            <a:endParaRPr lang="en-US" altLang="zh-CN" sz="2400" dirty="0">
              <a:latin typeface="Times New Roman" panose="02020603050405020304" pitchFamily="18" charset="0"/>
              <a:cs typeface="Times New Roman" panose="02020603050405020304" pitchFamily="18" charset="0"/>
            </a:endParaRPr>
          </a:p>
          <a:p>
            <a:pPr lvl="1"/>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表示输入 </a:t>
            </a:r>
            <a:r>
              <a:rPr kumimoji="1" lang="en-US" altLang="zh-CN" sz="1600" dirty="0">
                <a:latin typeface="Times New Roman" panose="02020603050405020304" pitchFamily="18" charset="0"/>
                <a:cs typeface="Times New Roman" panose="02020603050405020304" pitchFamily="18" charset="0"/>
              </a:rPr>
              <a:t>question</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answer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cot</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a:latin typeface="Times New Roman" panose="02020603050405020304" pitchFamily="18" charset="0"/>
                <a:cs typeface="Times New Roman" panose="02020603050405020304" pitchFamily="18" charset="0"/>
              </a:rPr>
              <a:t>Triple</a:t>
            </a:r>
            <a:r>
              <a:rPr kumimoji="1" lang="zh-CN" altLang="en-US" sz="1600" dirty="0">
                <a:latin typeface="Times New Roman" panose="02020603050405020304" pitchFamily="18" charset="0"/>
                <a:cs typeface="Times New Roman" panose="02020603050405020304" pitchFamily="18" charset="0"/>
              </a:rPr>
              <a:t> 表示将 </a:t>
            </a:r>
            <a:r>
              <a:rPr kumimoji="1" lang="en-US" altLang="zh-CN" sz="1600" dirty="0">
                <a:latin typeface="Times New Roman" panose="02020603050405020304" pitchFamily="18" charset="0"/>
                <a:cs typeface="Times New Roman" panose="02020603050405020304" pitchFamily="18" charset="0"/>
              </a:rPr>
              <a:t>Error-Tail</a:t>
            </a:r>
            <a:r>
              <a:rPr kumimoji="1" lang="zh-CN" altLang="en-US" sz="1600" dirty="0">
                <a:latin typeface="Times New Roman" panose="02020603050405020304" pitchFamily="18" charset="0"/>
                <a:cs typeface="Times New Roman" panose="02020603050405020304" pitchFamily="18" charset="0"/>
              </a:rPr>
              <a:t>、</a:t>
            </a:r>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和 </a:t>
            </a:r>
            <a:r>
              <a:rPr kumimoji="1" lang="en-US" altLang="zh-CN" sz="1600" dirty="0">
                <a:latin typeface="Times New Roman" panose="02020603050405020304" pitchFamily="18" charset="0"/>
                <a:cs typeface="Times New Roman" panose="02020603050405020304" pitchFamily="18" charset="0"/>
              </a:rPr>
              <a:t>Fundamental-Tail</a:t>
            </a:r>
            <a:r>
              <a:rPr kumimoji="1" lang="zh-CN" altLang="en-US" sz="1600" dirty="0">
                <a:latin typeface="Times New Roman" panose="02020603050405020304" pitchFamily="18" charset="0"/>
                <a:cs typeface="Times New Roman" panose="02020603050405020304" pitchFamily="18" charset="0"/>
              </a:rPr>
              <a:t> 直接叠加，共同训练；</a:t>
            </a:r>
            <a:r>
              <a:rPr kumimoji="1" lang="en-US" altLang="zh-CN" sz="1600" dirty="0" err="1">
                <a:latin typeface="Times New Roman" panose="02020603050405020304" pitchFamily="18" charset="0"/>
                <a:cs typeface="Times New Roman" panose="02020603050405020304" pitchFamily="18" charset="0"/>
              </a:rPr>
              <a:t>ChatGPT</a:t>
            </a:r>
            <a:r>
              <a:rPr kumimoji="1" lang="zh-CN" altLang="en-US" sz="1600" dirty="0">
                <a:latin typeface="Times New Roman" panose="02020603050405020304" pitchFamily="18" charset="0"/>
                <a:cs typeface="Times New Roman" panose="02020603050405020304" pitchFamily="18" charset="0"/>
              </a:rPr>
              <a:t> 表示将 </a:t>
            </a:r>
            <a:r>
              <a:rPr kumimoji="1" lang="en-US" altLang="zh-CN" sz="1600" dirty="0" err="1">
                <a:latin typeface="Times New Roman" panose="02020603050405020304" pitchFamily="18" charset="0"/>
                <a:cs typeface="Times New Roman" panose="02020603050405020304" pitchFamily="18" charset="0"/>
              </a:rPr>
              <a:t>CoT</a:t>
            </a:r>
            <a:r>
              <a:rPr kumimoji="1" lang="en-US" altLang="zh-CN" sz="1600" dirty="0">
                <a:latin typeface="Times New Roman" panose="02020603050405020304" pitchFamily="18" charset="0"/>
                <a:cs typeface="Times New Roman" panose="02020603050405020304" pitchFamily="18" charset="0"/>
              </a:rPr>
              <a:t>-Tail</a:t>
            </a:r>
            <a:r>
              <a:rPr kumimoji="1" lang="zh-CN" altLang="en-US" sz="1600" dirty="0">
                <a:latin typeface="Times New Roman" panose="02020603050405020304" pitchFamily="18" charset="0"/>
                <a:cs typeface="Times New Roman" panose="02020603050405020304" pitchFamily="18" charset="0"/>
              </a:rPr>
              <a:t> 的解析更换为 </a:t>
            </a:r>
            <a:r>
              <a:rPr kumimoji="1" lang="en-US" altLang="zh-CN" sz="1600" dirty="0" err="1">
                <a:latin typeface="Times New Roman" panose="02020603050405020304" pitchFamily="18" charset="0"/>
                <a:cs typeface="Times New Roman" panose="02020603050405020304" pitchFamily="18" charset="0"/>
              </a:rPr>
              <a:t>ChatGPT</a:t>
            </a:r>
            <a:r>
              <a:rPr kumimoji="1" lang="zh-CN" altLang="en-US" sz="1600" dirty="0">
                <a:latin typeface="Times New Roman" panose="02020603050405020304" pitchFamily="18" charset="0"/>
                <a:cs typeface="Times New Roman" panose="02020603050405020304" pitchFamily="18" charset="0"/>
              </a:rPr>
              <a:t> 的解析。</a:t>
            </a:r>
            <a:endParaRPr kumimoji="1" lang="en-US" altLang="zh-CN" sz="1600" dirty="0">
              <a:latin typeface="Times New Roman" panose="02020603050405020304" pitchFamily="18" charset="0"/>
              <a:cs typeface="Times New Roman" panose="02020603050405020304" pitchFamily="18" charset="0"/>
            </a:endParaRPr>
          </a:p>
          <a:p>
            <a:pPr lvl="1"/>
            <a:endParaRPr lang="en-US" altLang="zh-CN" sz="21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02024" y="2863927"/>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zh-CN" altLang="en-US" dirty="0">
                <a:latin typeface="+mn-ea"/>
                <a:ea typeface="+mn-ea"/>
              </a:rPr>
              <a:t>实验结果</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latin typeface="Times New Roman" panose="02020603050405020304" pitchFamily="18" charset="0"/>
                <a:cs typeface="Times New Roman" panose="02020603050405020304" pitchFamily="18" charset="0"/>
              </a:rPr>
              <a:t>结果探讨</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人工解析与 </a:t>
            </a:r>
            <a:r>
              <a:rPr lang="en-US" altLang="zh-CN" sz="2000" dirty="0">
                <a:latin typeface="Times New Roman" panose="02020603050405020304" pitchFamily="18" charset="0"/>
                <a:cs typeface="Times New Roman" panose="02020603050405020304" pitchFamily="18" charset="0"/>
              </a:rPr>
              <a:t>7B1</a:t>
            </a:r>
            <a:r>
              <a:rPr lang="zh-CN" altLang="en-US" sz="2000" dirty="0">
                <a:latin typeface="Times New Roman" panose="02020603050405020304" pitchFamily="18" charset="0"/>
                <a:cs typeface="Times New Roman" panose="02020603050405020304" pitchFamily="18" charset="0"/>
              </a:rPr>
              <a:t> 的 </a:t>
            </a:r>
            <a:r>
              <a:rPr lang="en-US" altLang="zh-CN" sz="2000" dirty="0">
                <a:latin typeface="Times New Roman" panose="02020603050405020304" pitchFamily="18" charset="0"/>
                <a:cs typeface="Times New Roman" panose="02020603050405020304" pitchFamily="18" charset="0"/>
              </a:rPr>
              <a:t>SenseModel</a:t>
            </a:r>
            <a:r>
              <a:rPr lang="zh-CN" altLang="en-US" sz="2000" dirty="0">
                <a:latin typeface="Times New Roman" panose="02020603050405020304" pitchFamily="18" charset="0"/>
                <a:cs typeface="Times New Roman" panose="02020603050405020304" pitchFamily="18" charset="0"/>
              </a:rPr>
              <a:t> 的解析在人工评测中效果不分上下，然而小规模模型 </a:t>
            </a:r>
            <a:r>
              <a:rPr lang="en-US" altLang="zh-CN" sz="2000" dirty="0">
                <a:latin typeface="Times New Roman" panose="02020603050405020304" pitchFamily="18" charset="0"/>
                <a:cs typeface="Times New Roman" panose="02020603050405020304" pitchFamily="18" charset="0"/>
              </a:rPr>
              <a:t>Finetune</a:t>
            </a:r>
            <a:r>
              <a:rPr lang="zh-CN" altLang="en-US" sz="2000" dirty="0">
                <a:latin typeface="Times New Roman" panose="02020603050405020304" pitchFamily="18" charset="0"/>
                <a:cs typeface="Times New Roman" panose="02020603050405020304" pitchFamily="18" charset="0"/>
              </a:rPr>
              <a:t> 后，</a:t>
            </a:r>
            <a:r>
              <a:rPr lang="en-US" altLang="zh-CN" sz="2000" dirty="0">
                <a:latin typeface="Times New Roman" panose="02020603050405020304" pitchFamily="18" charset="0"/>
                <a:cs typeface="Times New Roman" panose="02020603050405020304" pitchFamily="18" charset="0"/>
              </a:rPr>
              <a:t>SenseModel</a:t>
            </a:r>
            <a:r>
              <a:rPr lang="zh-CN" altLang="en-US" sz="2000" dirty="0">
                <a:latin typeface="Times New Roman" panose="02020603050405020304" pitchFamily="18" charset="0"/>
                <a:cs typeface="Times New Roman" panose="02020603050405020304" pitchFamily="18" charset="0"/>
              </a:rPr>
              <a:t> 的解析显著优于人工解析；</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Tail-Training</a:t>
            </a:r>
            <a:r>
              <a:rPr lang="zh-CN" altLang="en-US" sz="2000" dirty="0">
                <a:latin typeface="Times New Roman" panose="02020603050405020304" pitchFamily="18" charset="0"/>
                <a:cs typeface="Times New Roman" panose="02020603050405020304" pitchFamily="18" charset="0"/>
              </a:rPr>
              <a:t> 的效果实际上不如 </a:t>
            </a:r>
            <a:r>
              <a:rPr lang="en-US" altLang="zh-CN" sz="2000" dirty="0">
                <a:latin typeface="Times New Roman" panose="02020603050405020304" pitchFamily="18" charset="0"/>
                <a:cs typeface="Times New Roman" panose="02020603050405020304" pitchFamily="18" charset="0"/>
              </a:rPr>
              <a:t>Middle-Training</a:t>
            </a:r>
            <a:r>
              <a:rPr lang="zh-CN" altLang="en-US" sz="2000" dirty="0">
                <a:latin typeface="Times New Roman" panose="02020603050405020304" pitchFamily="18" charset="0"/>
                <a:cs typeface="Times New Roman" panose="02020603050405020304" pitchFamily="18" charset="0"/>
              </a:rPr>
              <a:t> 结合 </a:t>
            </a:r>
            <a:r>
              <a:rPr lang="en-US" altLang="zh-CN" sz="2000" dirty="0">
                <a:latin typeface="Times New Roman" panose="02020603050405020304" pitchFamily="18" charset="0"/>
                <a:cs typeface="Times New Roman" panose="02020603050405020304" pitchFamily="18" charset="0"/>
              </a:rPr>
              <a:t>Self-Consistency</a:t>
            </a:r>
            <a:r>
              <a:rPr lang="zh-CN" altLang="en-US" sz="2000" dirty="0">
                <a:latin typeface="Times New Roman" panose="02020603050405020304" pitchFamily="18" charset="0"/>
                <a:cs typeface="Times New Roman" panose="02020603050405020304" pitchFamily="18" charset="0"/>
              </a:rPr>
              <a:t>，倘若采用后者，模型的表现还能更上一层楼；</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Common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Sense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Task</a:t>
            </a:r>
            <a:r>
              <a:rPr lang="zh-CN" altLang="en-US" sz="2000" dirty="0">
                <a:latin typeface="Times New Roman" panose="02020603050405020304" pitchFamily="18" charset="0"/>
                <a:cs typeface="Times New Roman" panose="02020603050405020304" pitchFamily="18" charset="0"/>
              </a:rPr>
              <a:t> 的效果对于 </a:t>
            </a:r>
            <a:r>
              <a:rPr lang="en-US" altLang="zh-CN" sz="2000" dirty="0">
                <a:latin typeface="Times New Roman" panose="02020603050405020304" pitchFamily="18" charset="0"/>
                <a:cs typeface="Times New Roman" panose="02020603050405020304" pitchFamily="18" charset="0"/>
              </a:rPr>
              <a:t>Reasoning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Ability</a:t>
            </a:r>
            <a:r>
              <a:rPr lang="zh-CN" altLang="en-US" sz="2000" dirty="0">
                <a:latin typeface="Times New Roman" panose="02020603050405020304" pitchFamily="18" charset="0"/>
                <a:cs typeface="Times New Roman" panose="02020603050405020304" pitchFamily="18" charset="0"/>
              </a:rPr>
              <a:t> 的反映不如 </a:t>
            </a:r>
            <a:r>
              <a:rPr lang="en-US" altLang="zh-CN" sz="2000" dirty="0">
                <a:latin typeface="Times New Roman" panose="02020603050405020304" pitchFamily="18" charset="0"/>
                <a:cs typeface="Times New Roman" panose="02020603050405020304" pitchFamily="18" charset="0"/>
              </a:rPr>
              <a:t>Math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Word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Problem</a:t>
            </a:r>
            <a:r>
              <a:rPr lang="zh-CN" altLang="en-US" sz="2000" dirty="0">
                <a:latin typeface="Times New Roman" panose="02020603050405020304" pitchFamily="18" charset="0"/>
                <a:cs typeface="Times New Roman" panose="02020603050405020304" pitchFamily="18" charset="0"/>
              </a:rPr>
              <a:t>，因为前者不单单依赖推理能力，更需要模型客观记忆了相关的常识；</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最后，</a:t>
            </a:r>
            <a:r>
              <a:rPr lang="en-US" altLang="zh-CN" sz="2000" dirty="0" err="1">
                <a:latin typeface="Times New Roman" panose="02020603050405020304" pitchFamily="18" charset="0"/>
                <a:cs typeface="Times New Roman" panose="02020603050405020304" pitchFamily="18" charset="0"/>
              </a:rPr>
              <a:t>CoT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hurts</a:t>
            </a:r>
            <a:r>
              <a:rPr lang="zh-CN" altLang="en-US" sz="2000" dirty="0">
                <a:latin typeface="Times New Roman" panose="02020603050405020304" pitchFamily="18" charset="0"/>
                <a:cs typeface="Times New Roman" panose="02020603050405020304" pitchFamily="18" charset="0"/>
              </a:rPr>
              <a:t> 的情况还屡有发生，这可能是受到了模型规模较小且数据集人工标注的解析质量不佳的双重影响。</a:t>
            </a:r>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738303"/>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51497</TotalTime>
  <Words>913</Words>
  <Application>Microsoft Macintosh PowerPoint</Application>
  <PresentationFormat>全屏显示(4:3)</PresentationFormat>
  <Paragraphs>65</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宋体</vt:lpstr>
      <vt:lpstr>Arial</vt:lpstr>
      <vt:lpstr>Calibri</vt:lpstr>
      <vt:lpstr>Courier</vt:lpstr>
      <vt:lpstr>Times New Roman</vt:lpstr>
      <vt:lpstr>Wingdings</vt:lpstr>
      <vt:lpstr>Wingdings 2</vt:lpstr>
      <vt:lpstr>Tsinghua</vt:lpstr>
      <vt:lpstr>用于解析生成的大规模通用语言模型 Teacher LM: A Generalized Reasoning Model</vt:lpstr>
      <vt:lpstr>动机</vt:lpstr>
      <vt:lpstr>模型与方法</vt:lpstr>
      <vt:lpstr>模型与方法</vt:lpstr>
      <vt:lpstr>实验结果</vt:lpstr>
      <vt:lpstr>实验结果</vt:lpstr>
      <vt:lpstr>实验结果</vt:lpstr>
      <vt:lpstr>实验结果</vt:lpstr>
      <vt:lpstr>实验结果</vt:lpstr>
      <vt:lpstr>实验总结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5309</cp:revision>
  <cp:lastPrinted>2018-05-05T14:10:39Z</cp:lastPrinted>
  <dcterms:created xsi:type="dcterms:W3CDTF">2013-09-16T02:46:25Z</dcterms:created>
  <dcterms:modified xsi:type="dcterms:W3CDTF">2022-12-26T07:50:59Z</dcterms:modified>
  <cp:contentStatus/>
</cp:coreProperties>
</file>