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0"/>
  </p:notesMasterIdLst>
  <p:handoutMasterIdLst>
    <p:handoutMasterId r:id="rId11"/>
  </p:handoutMasterIdLst>
  <p:sldIdLst>
    <p:sldId id="730" r:id="rId2"/>
    <p:sldId id="860" r:id="rId3"/>
    <p:sldId id="856" r:id="rId4"/>
    <p:sldId id="859" r:id="rId5"/>
    <p:sldId id="851" r:id="rId6"/>
    <p:sldId id="854" r:id="rId7"/>
    <p:sldId id="857" r:id="rId8"/>
    <p:sldId id="850"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60"/>
            <p14:sldId id="856"/>
            <p14:sldId id="859"/>
            <p14:sldId id="851"/>
            <p14:sldId id="854"/>
            <p14:sldId id="857"/>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44" autoAdjust="0"/>
    <p:restoredTop sz="92514" autoAdjust="0"/>
  </p:normalViewPr>
  <p:slideViewPr>
    <p:cSldViewPr snapToGrid="0">
      <p:cViewPr varScale="1">
        <p:scale>
          <a:sx n="111" d="100"/>
          <a:sy n="111" d="100"/>
        </p:scale>
        <p:origin x="200" y="10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12/28/22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2022/12/28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88603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30206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xmlns="">
                    <a:solidFill>
                      <a:srgbClr val="FFFF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20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20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20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err="1">
                <a:latin typeface="Times New Roman" panose="02020603050405020304" pitchFamily="18" charset="0"/>
                <a:ea typeface="+mn-ea"/>
                <a:cs typeface="Times New Roman" panose="02020603050405020304" pitchFamily="18" charset="0"/>
              </a:rPr>
              <a:t>Intution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157468"/>
            <a:ext cx="8487746" cy="453081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400" b="0" i="0" dirty="0">
              <a:effectLst/>
              <a:latin typeface="Times New Roman" panose="02020603050405020304" pitchFamily="18" charset="0"/>
              <a:cs typeface="Times New Roman" panose="02020603050405020304" pitchFamily="18" charset="0"/>
            </a:endParaRPr>
          </a:p>
          <a:p>
            <a:r>
              <a:rPr lang="en-US" altLang="zh-CN" sz="1400" b="0" i="0" dirty="0">
                <a:effectLst/>
                <a:latin typeface="Times New Roman" panose="02020603050405020304" pitchFamily="18" charset="0"/>
                <a:cs typeface="Times New Roman" panose="02020603050405020304" pitchFamily="18" charset="0"/>
              </a:rPr>
              <a:t>Following the release of the GPT-3 model, researchers have demonstrated that In-Context Learning with fixed parameters can unlock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capability of large-scale language models. However, small-scale language models have difficulty using prompts to perform complex</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reasoning tasks with fixed parameters.</a:t>
            </a:r>
          </a:p>
          <a:p>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with reasonings has also been shown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large-scale language models by relaxing the condition to allow parameter updates but requires a large amount of data with finetune</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processes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small-scale models.</a:t>
            </a:r>
          </a:p>
          <a:p>
            <a:r>
              <a:rPr lang="en-US" altLang="zh-CN" sz="1400" b="0" i="0" dirty="0">
                <a:effectLst/>
                <a:latin typeface="Times New Roman" panose="02020603050405020304" pitchFamily="18" charset="0"/>
                <a:cs typeface="Times New Roman" panose="02020603050405020304" pitchFamily="18" charset="0"/>
              </a:rPr>
              <a:t>Even so, the models still perform poorly after using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to improve their inference; even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is often less effective than simply using Instruction Finetune without adding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a:t>
            </a:r>
          </a:p>
          <a:p>
            <a:r>
              <a:rPr lang="en-US" altLang="zh-CN" sz="1400" b="0" i="0" dirty="0">
                <a:effectLst/>
                <a:latin typeface="Times New Roman" panose="02020603050405020304" pitchFamily="18" charset="0"/>
                <a:cs typeface="Times New Roman" panose="02020603050405020304" pitchFamily="18" charset="0"/>
              </a:rPr>
              <a:t>Therefore, we would like to propose a new language model, the Teacher LM, dedicated to generating reasoning processes that provide model-generated high-quality reasoning for existing QA</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tasks, replacing manually annotated</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Co</a:t>
            </a:r>
            <a:r>
              <a:rPr lang="en-US" altLang="zh-CN" sz="1400" dirty="0" err="1">
                <a:latin typeface="Times New Roman" panose="02020603050405020304" pitchFamily="18" charset="0"/>
                <a:cs typeface="Times New Roman" panose="02020603050405020304" pitchFamily="18" charset="0"/>
              </a:rPr>
              <a:t>T</a:t>
            </a:r>
            <a:r>
              <a:rPr lang="en-US" altLang="zh-CN" sz="1400" b="0" i="0" dirty="0">
                <a:effectLst/>
                <a:latin typeface="Times New Roman" panose="02020603050405020304" pitchFamily="18" charset="0"/>
                <a:cs typeface="Times New Roman" panose="02020603050405020304" pitchFamily="18" charset="0"/>
              </a:rPr>
              <a:t>. Ultimately, our reasoning </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are used to perform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Finetune, improving small-scale language models'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aility</a:t>
            </a:r>
            <a:r>
              <a:rPr lang="en-US" altLang="zh-CN" sz="1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46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a:latin typeface="Times New Roman" panose="02020603050405020304" pitchFamily="18" charset="0"/>
                <a:ea typeface="+mn-ea"/>
                <a:cs typeface="Times New Roman" panose="02020603050405020304" pitchFamily="18" charset="0"/>
              </a:rPr>
              <a:t>Contribution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We proposed and open-sourced the first set of general-purpose inference language models dedicated to reasoning generation, i.e. the Teacher LM.</a:t>
            </a:r>
          </a:p>
          <a:p>
            <a:r>
              <a:rPr lang="en-US" altLang="zh-CN" sz="2000" dirty="0">
                <a:latin typeface="Times New Roman" panose="02020603050405020304" pitchFamily="18" charset="0"/>
                <a:cs typeface="Times New Roman" panose="02020603050405020304" pitchFamily="18" charset="0"/>
              </a:rPr>
              <a:t>We demonstrate that Finetune can unlock complex reasoning capabilities for small-scale language models on a small amount of data with model-generated </a:t>
            </a:r>
            <a:r>
              <a:rPr lang="en-US" altLang="zh-CN" sz="2000" dirty="0" err="1">
                <a:latin typeface="Times New Roman" panose="02020603050405020304" pitchFamily="18" charset="0"/>
                <a:cs typeface="Times New Roman" panose="02020603050405020304" pitchFamily="18" charset="0"/>
              </a:rPr>
              <a:t>CoT</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Finally, we propose a new paradigm for training-friendly unlocking of inference power of language models based on Teacher-Student Learning and knowledge distillation.</a:t>
            </a:r>
          </a:p>
        </p:txBody>
      </p:sp>
    </p:spTree>
    <p:extLst>
      <p:ext uri="{BB962C8B-B14F-4D97-AF65-F5344CB8AC3E}">
        <p14:creationId xmlns:p14="http://schemas.microsoft.com/office/powerpoint/2010/main" val="4242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Human</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Evaluation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77590" y="2410998"/>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513752" y="1580945"/>
            <a:ext cx="7328425"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On the left is the manually annotated reasoning and the </a:t>
            </a:r>
            <a:r>
              <a:rPr kumimoji="1" lang="en-US" altLang="zh-CN" dirty="0" err="1">
                <a:latin typeface="Times New Roman" panose="02020603050405020304" pitchFamily="18" charset="0"/>
                <a:cs typeface="Times New Roman" panose="02020603050405020304" pitchFamily="18" charset="0"/>
              </a:rPr>
              <a:t>ChatGPT</a:t>
            </a:r>
            <a:r>
              <a:rPr kumimoji="1" lang="en-US" altLang="zh-CN" dirty="0">
                <a:latin typeface="Times New Roman" panose="02020603050405020304" pitchFamily="18" charset="0"/>
                <a:cs typeface="Times New Roman" panose="02020603050405020304" pitchFamily="18" charset="0"/>
              </a:rPr>
              <a:t>-generated reasoning, while on the right is the Teacher LM-generated reasoning.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79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400" dirty="0">
                <a:latin typeface="Times New Roman" panose="02020603050405020304" pitchFamily="18" charset="0"/>
                <a:cs typeface="Times New Roman" panose="02020603050405020304" pitchFamily="18" charset="0"/>
              </a:rPr>
              <a:t>Take the example of ECQA, a multiple-choice question dataset of moderate difficulty.</a:t>
            </a:r>
          </a:p>
          <a:p>
            <a:r>
              <a:rPr kumimoji="1" lang="en-US" altLang="zh-CN" sz="1400" dirty="0">
                <a:latin typeface="Times New Roman" panose="02020603050405020304" pitchFamily="18" charset="0"/>
                <a:cs typeface="Times New Roman" panose="02020603050405020304" pitchFamily="18" charset="0"/>
              </a:rPr>
              <a:t>Each sample has six fields: question, answer, five options, correct answer resolution (pos), incorrect answer resolution (neg), and overall resolution (manual), for which Teacher LM generates three fields: model </a:t>
            </a:r>
            <a:r>
              <a:rPr kumimoji="1" lang="en-US" altLang="zh-CN" sz="1400" dirty="0" err="1">
                <a:latin typeface="Times New Roman" panose="02020603050405020304" pitchFamily="18" charset="0"/>
                <a:cs typeface="Times New Roman" panose="02020603050405020304" pitchFamily="18" charset="0"/>
              </a:rPr>
              <a:t>CoT</a:t>
            </a:r>
            <a:r>
              <a:rPr kumimoji="1" lang="en-US" altLang="zh-CN" sz="1400" dirty="0">
                <a:latin typeface="Times New Roman" panose="02020603050405020304" pitchFamily="18" charset="0"/>
                <a:cs typeface="Times New Roman" panose="02020603050405020304" pitchFamily="18" charset="0"/>
              </a:rPr>
              <a:t> (cot), common errors (error), and related knowledge (fundamental).</a:t>
            </a:r>
          </a:p>
          <a:p>
            <a:r>
              <a:rPr kumimoji="1" lang="en-US" altLang="zh-CN" sz="1400" dirty="0">
                <a:latin typeface="Times New Roman" panose="02020603050405020304" pitchFamily="18" charset="0"/>
                <a:cs typeface="Times New Roman" panose="02020603050405020304" pitchFamily="18" charset="0"/>
              </a:rPr>
              <a:t> In our plot, the Text means only question + answer for Finetune; Manual-Mid means question + manual + answer; Manual-Tail means question + answer + manual, and so on.</a:t>
            </a:r>
            <a:endParaRPr kumimoji="1" lang="zh-CN" altLang="en-US" sz="1400" dirty="0">
              <a:latin typeface="Times New Roman" panose="02020603050405020304" pitchFamily="18" charset="0"/>
              <a:cs typeface="Times New Roman" panose="02020603050405020304" pitchFamily="18" charset="0"/>
            </a:endParaRPr>
          </a:p>
          <a:p>
            <a:pPr lvl="1"/>
            <a:endParaRPr kumimoji="1" lang="en-US" altLang="zh-CN"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5551" y="3684105"/>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means input question + answer + cot; Triple means that Error-Tail,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and Fundamental-Tail are directly overlapped and trained together;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 means the reasoning of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is replaced with that of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a:t>
            </a: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988" y="2713456"/>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Discussion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22995"/>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Manual reasoning and 7B1 Teacher LM's reasoning are comparable in the human evaluation, but after Finetune of the small-scale model, Teacher LM's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is significantly better than manual reasoning.</a:t>
            </a:r>
          </a:p>
          <a:p>
            <a:r>
              <a:rPr lang="en-US" altLang="zh-CN" sz="1600" dirty="0">
                <a:latin typeface="Times New Roman" panose="02020603050405020304" pitchFamily="18" charset="0"/>
                <a:cs typeface="Times New Roman" panose="02020603050405020304" pitchFamily="18" charset="0"/>
              </a:rPr>
              <a:t>Tail-Training is less effective than Middle-Training combined with Self-Consistency. The model's performance could be further improved if the latter were used.</a:t>
            </a:r>
          </a:p>
          <a:p>
            <a:r>
              <a:rPr lang="en-US" altLang="zh-CN" sz="1600" dirty="0">
                <a:latin typeface="Times New Roman" panose="02020603050405020304" pitchFamily="18" charset="0"/>
                <a:cs typeface="Times New Roman" panose="02020603050405020304" pitchFamily="18" charset="0"/>
              </a:rPr>
              <a:t>Common Sense Task (ECQA, for example) does not reflect reasoning ability as properly as Math Word Problems (GSM8K) because the former relies on reasoning ability and the model's objective memory of relevant common sense.</a:t>
            </a:r>
          </a:p>
          <a:p>
            <a:r>
              <a:rPr lang="en-US" altLang="zh-CN" sz="1600" dirty="0">
                <a:latin typeface="Times New Roman" panose="02020603050405020304" pitchFamily="18" charset="0"/>
                <a:cs typeface="Times New Roman" panose="02020603050405020304" pitchFamily="18" charset="0"/>
              </a:rPr>
              <a:t>Lastly,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hurts are still common, probably due to the dual effect of the model's small size and the poor amount of data.</a:t>
            </a:r>
          </a:p>
        </p:txBody>
      </p:sp>
    </p:spTree>
    <p:extLst>
      <p:ext uri="{BB962C8B-B14F-4D97-AF65-F5344CB8AC3E}">
        <p14:creationId xmlns:p14="http://schemas.microsoft.com/office/powerpoint/2010/main" val="32097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4000" b="1" dirty="0">
                <a:latin typeface="+mn-ea"/>
                <a:ea typeface="+mn-ea"/>
              </a:rPr>
              <a:t>Thanks</a:t>
            </a:r>
            <a:endParaRPr lang="zh-CN" altLang="en-US" sz="4000" b="1" dirty="0">
              <a:latin typeface="+mn-ea"/>
              <a:ea typeface="+mn-ea"/>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16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16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51518</TotalTime>
  <Words>625</Words>
  <Application>Microsoft Macintosh PowerPoint</Application>
  <PresentationFormat>全屏显示(4:3)</PresentationFormat>
  <Paragraphs>41</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Arial</vt:lpstr>
      <vt:lpstr>Calibri</vt:lpstr>
      <vt:lpstr>Courier</vt:lpstr>
      <vt:lpstr>Times New Roman</vt:lpstr>
      <vt:lpstr>Wingdings</vt:lpstr>
      <vt:lpstr>Wingdings 2</vt:lpstr>
      <vt:lpstr>Tsinghua</vt:lpstr>
      <vt:lpstr>Teacher LM: A Generalized Reasoning Model</vt:lpstr>
      <vt:lpstr>Intution</vt:lpstr>
      <vt:lpstr>Contribution</vt:lpstr>
      <vt:lpstr>Human Evaluation</vt:lpstr>
      <vt:lpstr>Finetune Results</vt:lpstr>
      <vt:lpstr>Finetune Results</vt:lpstr>
      <vt:lpstr>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5343</cp:revision>
  <cp:lastPrinted>2018-05-05T14:10:39Z</cp:lastPrinted>
  <dcterms:created xsi:type="dcterms:W3CDTF">2013-09-16T02:46:25Z</dcterms:created>
  <dcterms:modified xsi:type="dcterms:W3CDTF">2022-12-28T11:29:41Z</dcterms:modified>
  <cp:contentStatus/>
</cp:coreProperties>
</file>