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8"/>
  </p:notesMasterIdLst>
  <p:sldIdLst>
    <p:sldId id="499" r:id="rId5"/>
    <p:sldId id="520" r:id="rId6"/>
    <p:sldId id="521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  <p:embeddedFont>
      <p:font typeface="Source Sans Pro ExtraLight" panose="020B030303040302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E30"/>
    <a:srgbClr val="0059A7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4"/>
    <p:restoredTop sz="78991" autoAdjust="0"/>
  </p:normalViewPr>
  <p:slideViewPr>
    <p:cSldViewPr snapToGrid="0">
      <p:cViewPr varScale="1">
        <p:scale>
          <a:sx n="69" d="100"/>
          <a:sy n="69" d="100"/>
        </p:scale>
        <p:origin x="6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8513A-6E16-4311-8732-21B3E95A6077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759EB-0836-4707-92A9-670C91FDFE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759EB-0836-4707-92A9-670C91FDFE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0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1200" dirty="0"/>
              <a:t>Transfer-Learning erlaubt das „Umlernen“ von bestehenden ML-Modellen mit neuen Daten. </a:t>
            </a:r>
            <a:r>
              <a:rPr lang="de-DE" sz="1200" u="sng" dirty="0"/>
              <a:t>Modellbildungszeiten</a:t>
            </a:r>
            <a:r>
              <a:rPr lang="de-DE" sz="1200" dirty="0"/>
              <a:t> können dadurch erheblich reduziert werden: von u.U. Wochen auf Sekunden.</a:t>
            </a:r>
          </a:p>
          <a:p>
            <a:r>
              <a:rPr lang="de-DE" sz="1200" dirty="0"/>
              <a:t>Es werden spezifische Versionen der Modelle erstellt</a:t>
            </a:r>
          </a:p>
          <a:p>
            <a:endParaRPr lang="de-DE" dirty="0"/>
          </a:p>
          <a:p>
            <a:r>
              <a:rPr lang="de-DE" dirty="0"/>
              <a:t>Einsatz der 100% Prüfung:</a:t>
            </a:r>
          </a:p>
          <a:p>
            <a:pPr marL="171450" indent="-171450">
              <a:buFontTx/>
              <a:buChar char="-"/>
            </a:pPr>
            <a:r>
              <a:rPr lang="de-DE" dirty="0"/>
              <a:t>Optisch sichtbarteile </a:t>
            </a:r>
          </a:p>
          <a:p>
            <a:pPr marL="171450" indent="-171450">
              <a:buFontTx/>
              <a:buChar char="-"/>
            </a:pPr>
            <a:r>
              <a:rPr lang="de-DE" dirty="0"/>
              <a:t>Kritische Teile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Lieferanten mit schlechter NIO Quote – möglich auch mit Personaleinsatz zur 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Vorteil: </a:t>
            </a:r>
          </a:p>
          <a:p>
            <a:pPr marL="171450" indent="-171450">
              <a:buFontTx/>
              <a:buChar char="-"/>
            </a:pPr>
            <a:r>
              <a:rPr lang="de-DE" dirty="0"/>
              <a:t>Anlernen im laufendem Prozess mit geringem Mehraufwand möglich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Entwicklung einer standardisierten, modularen Lösung mit einfach zu bedienendem HMI Portal für Werker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Die Modularität der Software- und Hardwarekomponenten erlaubt einen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-spezifischen Aufbau und Umbau des Systems im PLC.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759EB-0836-4707-92A9-670C91FDFE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63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5227" y="4614527"/>
            <a:ext cx="8881240" cy="2542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88"/>
              </a:lnSpc>
            </a:pPr>
            <a:r>
              <a:rPr lang="en-US" sz="9600" dirty="0">
                <a:solidFill>
                  <a:srgbClr val="171710"/>
                </a:solidFill>
                <a:latin typeface="Source Sans Pro ExtraLight" panose="020B0303030403020204" pitchFamily="34" charset="77"/>
              </a:rPr>
              <a:t>Kick-Off </a:t>
            </a:r>
          </a:p>
          <a:p>
            <a:pPr>
              <a:lnSpc>
                <a:spcPts val="9888"/>
              </a:lnSpc>
            </a:pPr>
            <a:r>
              <a:rPr lang="en-US" sz="9600" dirty="0" err="1">
                <a:solidFill>
                  <a:srgbClr val="171710"/>
                </a:solidFill>
                <a:latin typeface="Source Sans Pro ExtraLight" panose="020B0303030403020204" pitchFamily="34" charset="77"/>
              </a:rPr>
              <a:t>Quox</a:t>
            </a:r>
            <a:endParaRPr lang="en-US" sz="9600" dirty="0">
              <a:solidFill>
                <a:srgbClr val="171710"/>
              </a:solidFill>
              <a:latin typeface="Source Sans Pro ExtraLight" panose="020B0303030403020204" pitchFamily="34" charset="77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7706787"/>
            <a:ext cx="5267746" cy="589103"/>
          </a:xfrm>
          <a:prstGeom prst="rect">
            <a:avLst/>
          </a:prstGeom>
          <a:solidFill>
            <a:srgbClr val="0057A7"/>
          </a:solidFill>
        </p:spPr>
      </p:sp>
      <p:sp>
        <p:nvSpPr>
          <p:cNvPr id="4" name="TextBox 4"/>
          <p:cNvSpPr txBox="1"/>
          <p:nvPr/>
        </p:nvSpPr>
        <p:spPr>
          <a:xfrm>
            <a:off x="1227183" y="7738442"/>
            <a:ext cx="5267746" cy="433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spc="25" dirty="0" err="1">
                <a:solidFill>
                  <a:srgbClr val="F4F5F7"/>
                </a:solidFill>
                <a:latin typeface="Source Sans Pro"/>
              </a:rPr>
              <a:t>Neumayer</a:t>
            </a:r>
            <a:r>
              <a:rPr lang="en-US" sz="2599" spc="25" dirty="0">
                <a:solidFill>
                  <a:srgbClr val="F4F5F7"/>
                </a:solidFill>
                <a:latin typeface="Source Sans Pro"/>
              </a:rPr>
              <a:t> </a:t>
            </a:r>
            <a:r>
              <a:rPr lang="en-US" sz="2599" spc="25" dirty="0" err="1">
                <a:solidFill>
                  <a:srgbClr val="F4F5F7"/>
                </a:solidFill>
                <a:latin typeface="Source Sans Pro"/>
              </a:rPr>
              <a:t>Tekfor</a:t>
            </a:r>
            <a:r>
              <a:rPr lang="en-US" sz="2599" spc="25" dirty="0">
                <a:solidFill>
                  <a:srgbClr val="F4F5F7"/>
                </a:solidFill>
                <a:latin typeface="Source Sans Pro"/>
              </a:rPr>
              <a:t> </a:t>
            </a:r>
            <a:r>
              <a:rPr lang="en-US" sz="2599" spc="25" dirty="0" err="1">
                <a:solidFill>
                  <a:srgbClr val="F4F5F7"/>
                </a:solidFill>
                <a:latin typeface="Source Sans Pro"/>
              </a:rPr>
              <a:t>Rotenburg</a:t>
            </a:r>
            <a:r>
              <a:rPr lang="en-US" sz="2599" spc="25" dirty="0">
                <a:solidFill>
                  <a:srgbClr val="F4F5F7"/>
                </a:solidFill>
                <a:latin typeface="Source Sans Pro"/>
              </a:rPr>
              <a:t> GmbH</a:t>
            </a:r>
            <a:endParaRPr lang="en-US" sz="2599" b="0" i="0" spc="25" dirty="0">
              <a:solidFill>
                <a:srgbClr val="F4F5F7"/>
              </a:solidFill>
              <a:latin typeface="Source Sans Pro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29075"/>
          <a:stretch>
            <a:fillRect/>
          </a:stretch>
        </p:blipFill>
        <p:spPr>
          <a:xfrm>
            <a:off x="9892002" y="-54567"/>
            <a:ext cx="11025629" cy="1039613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1028700"/>
            <a:ext cx="1856089" cy="18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282E8503-E52A-A143-B275-E21EE4268DC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AB021A1-F63A-4642-AF0B-B4D57150337B}"/>
              </a:ext>
            </a:extLst>
          </p:cNvPr>
          <p:cNvSpPr/>
          <p:nvPr/>
        </p:nvSpPr>
        <p:spPr>
          <a:xfrm>
            <a:off x="9148294" y="0"/>
            <a:ext cx="9139706" cy="10287000"/>
          </a:xfrm>
          <a:prstGeom prst="rect">
            <a:avLst/>
          </a:prstGeom>
          <a:solidFill>
            <a:srgbClr val="0057A7"/>
          </a:solidFill>
        </p:spPr>
        <p:txBody>
          <a:bodyPr/>
          <a:lstStyle/>
          <a:p>
            <a:endParaRPr lang="de-DE"/>
          </a:p>
        </p:txBody>
      </p:sp>
      <p:sp>
        <p:nvSpPr>
          <p:cNvPr id="65" name="TextBox 28">
            <a:extLst>
              <a:ext uri="{FF2B5EF4-FFF2-40B4-BE49-F238E27FC236}">
                <a16:creationId xmlns:a16="http://schemas.microsoft.com/office/drawing/2014/main" id="{CA94F220-825E-9D4F-A26F-C473A0C83E19}"/>
              </a:ext>
            </a:extLst>
          </p:cNvPr>
          <p:cNvSpPr txBox="1"/>
          <p:nvPr/>
        </p:nvSpPr>
        <p:spPr>
          <a:xfrm>
            <a:off x="940102" y="2437327"/>
            <a:ext cx="7365698" cy="1941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spc="64" dirty="0">
                <a:solidFill>
                  <a:schemeClr val="bg1"/>
                </a:solidFill>
                <a:latin typeface="Source Sans Pro ExtraLight" panose="020B0303030403020204" pitchFamily="34" charset="77"/>
              </a:rPr>
              <a:t>QUOX </a:t>
            </a:r>
          </a:p>
          <a:p>
            <a:pPr>
              <a:lnSpc>
                <a:spcPts val="7680"/>
              </a:lnSpc>
            </a:pPr>
            <a:r>
              <a:rPr lang="en-US" sz="6400" spc="64" dirty="0">
                <a:solidFill>
                  <a:schemeClr val="bg1"/>
                </a:solidFill>
                <a:latin typeface="Source Sans Pro ExtraLight" panose="020B0303030403020204" pitchFamily="34" charset="77"/>
              </a:rPr>
              <a:t>die Quality Box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F6BA3E1-86EA-455C-A598-7ED550E984C7}"/>
              </a:ext>
            </a:extLst>
          </p:cNvPr>
          <p:cNvSpPr txBox="1"/>
          <p:nvPr/>
        </p:nvSpPr>
        <p:spPr>
          <a:xfrm>
            <a:off x="9566126" y="7148379"/>
            <a:ext cx="8070007" cy="1385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Oftmals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erfolgt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die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Teileprüfung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in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Produktion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und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Warenein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-/-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ausgang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noch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manuell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.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Mitarbeiterkapazitäten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werden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gebunden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,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Fehler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dennoch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z="2600" spc="36" dirty="0" err="1">
                <a:solidFill>
                  <a:srgbClr val="FFFFFF"/>
                </a:solidFill>
                <a:latin typeface="Source Sans Pro ExtraLight" panose="020B0303030403020204" pitchFamily="34" charset="77"/>
              </a:rPr>
              <a:t>übersehen</a:t>
            </a:r>
            <a:r>
              <a:rPr lang="en-US" sz="2600" spc="36" dirty="0">
                <a:solidFill>
                  <a:srgbClr val="FFFFFF"/>
                </a:solidFill>
                <a:latin typeface="Source Sans Pro ExtraLight" panose="020B0303030403020204" pitchFamily="34" charset="77"/>
              </a:rPr>
              <a:t>.</a:t>
            </a:r>
          </a:p>
        </p:txBody>
      </p:sp>
      <p:sp>
        <p:nvSpPr>
          <p:cNvPr id="5" name="TextBox 28">
            <a:extLst>
              <a:ext uri="{FF2B5EF4-FFF2-40B4-BE49-F238E27FC236}">
                <a16:creationId xmlns:a16="http://schemas.microsoft.com/office/drawing/2014/main" id="{F5828969-29C7-4522-9AD2-A5140B5238B6}"/>
              </a:ext>
            </a:extLst>
          </p:cNvPr>
          <p:cNvSpPr txBox="1"/>
          <p:nvPr/>
        </p:nvSpPr>
        <p:spPr>
          <a:xfrm>
            <a:off x="9566126" y="6210300"/>
            <a:ext cx="7345830" cy="854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3400" b="1" spc="64" err="1">
                <a:solidFill>
                  <a:schemeClr val="bg1"/>
                </a:solidFill>
                <a:latin typeface="Source Sans Pro ExtraLight" panose="020B0303030403020204" pitchFamily="34" charset="77"/>
              </a:rPr>
              <a:t>Hintergrund</a:t>
            </a:r>
            <a:endParaRPr lang="en-US" sz="3400" b="1" spc="64">
              <a:solidFill>
                <a:schemeClr val="bg1"/>
              </a:solidFill>
              <a:latin typeface="Source Sans Pro ExtraLight" panose="020B03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409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D330E63-4A32-F844-955E-675EADFB08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572" y="4119832"/>
            <a:ext cx="1013308" cy="101330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6367568-45A9-4F7B-A198-94299392F2D9}"/>
              </a:ext>
            </a:extLst>
          </p:cNvPr>
          <p:cNvSpPr/>
          <p:nvPr/>
        </p:nvSpPr>
        <p:spPr>
          <a:xfrm>
            <a:off x="4440422" y="5223641"/>
            <a:ext cx="9563278" cy="31913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B347F9-9FA3-4E4C-BE9C-60C52AD66B2E}"/>
              </a:ext>
            </a:extLst>
          </p:cNvPr>
          <p:cNvSpPr/>
          <p:nvPr/>
        </p:nvSpPr>
        <p:spPr>
          <a:xfrm>
            <a:off x="2165085" y="4041499"/>
            <a:ext cx="949214" cy="9492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8"/>
          <p:cNvSpPr txBox="1"/>
          <p:nvPr/>
        </p:nvSpPr>
        <p:spPr>
          <a:xfrm>
            <a:off x="883770" y="2161280"/>
            <a:ext cx="16375530" cy="95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spc="64">
                <a:solidFill>
                  <a:srgbClr val="171710"/>
                </a:solidFill>
                <a:latin typeface="Source Sans Pro ExtraLight" panose="020B0303030403020204" pitchFamily="34" charset="77"/>
              </a:rPr>
              <a:t>QUOX</a:t>
            </a:r>
          </a:p>
        </p:txBody>
      </p:sp>
      <p:sp>
        <p:nvSpPr>
          <p:cNvPr id="37" name="AutoShape 2">
            <a:extLst>
              <a:ext uri="{FF2B5EF4-FFF2-40B4-BE49-F238E27FC236}">
                <a16:creationId xmlns:a16="http://schemas.microsoft.com/office/drawing/2014/main" id="{24F6CA18-AE66-4342-8768-C8E185B2DE9D}"/>
              </a:ext>
            </a:extLst>
          </p:cNvPr>
          <p:cNvSpPr/>
          <p:nvPr/>
        </p:nvSpPr>
        <p:spPr>
          <a:xfrm>
            <a:off x="-933450" y="5524500"/>
            <a:ext cx="20154900" cy="76200"/>
          </a:xfrm>
          <a:prstGeom prst="rect">
            <a:avLst/>
          </a:prstGeom>
          <a:solidFill>
            <a:srgbClr val="0057A7"/>
          </a:solidFill>
        </p:spPr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A4605664-5A30-744A-BE41-D5A197D98F75}"/>
              </a:ext>
            </a:extLst>
          </p:cNvPr>
          <p:cNvGrpSpPr/>
          <p:nvPr/>
        </p:nvGrpSpPr>
        <p:grpSpPr>
          <a:xfrm>
            <a:off x="1325328" y="6520338"/>
            <a:ext cx="2662840" cy="540289"/>
            <a:chOff x="0" y="0"/>
            <a:chExt cx="1913890" cy="388328"/>
          </a:xfrm>
        </p:grpSpPr>
        <p:sp>
          <p:nvSpPr>
            <p:cNvPr id="41" name="Freeform 4">
              <a:extLst>
                <a:ext uri="{FF2B5EF4-FFF2-40B4-BE49-F238E27FC236}">
                  <a16:creationId xmlns:a16="http://schemas.microsoft.com/office/drawing/2014/main" id="{D26A7EA5-A02C-EC44-A478-5B29A610683A}"/>
                </a:ext>
              </a:extLst>
            </p:cNvPr>
            <p:cNvSpPr/>
            <p:nvPr/>
          </p:nvSpPr>
          <p:spPr>
            <a:xfrm>
              <a:off x="0" y="0"/>
              <a:ext cx="1913890" cy="388328"/>
            </a:xfrm>
            <a:custGeom>
              <a:avLst/>
              <a:gdLst/>
              <a:ahLst/>
              <a:cxnLst/>
              <a:rect l="l" t="t" r="r" b="b"/>
              <a:pathLst>
                <a:path w="1913890" h="388328">
                  <a:moveTo>
                    <a:pt x="0" y="0"/>
                  </a:moveTo>
                  <a:lnTo>
                    <a:pt x="1913890" y="0"/>
                  </a:lnTo>
                  <a:lnTo>
                    <a:pt x="1913890" y="388328"/>
                  </a:lnTo>
                  <a:lnTo>
                    <a:pt x="0" y="388328"/>
                  </a:lnTo>
                  <a:close/>
                </a:path>
              </a:pathLst>
            </a:custGeom>
            <a:solidFill>
              <a:srgbClr val="0057A7"/>
            </a:solidFill>
          </p:spPr>
        </p:sp>
      </p:grpSp>
      <p:sp>
        <p:nvSpPr>
          <p:cNvPr id="43" name="TextBox 5">
            <a:extLst>
              <a:ext uri="{FF2B5EF4-FFF2-40B4-BE49-F238E27FC236}">
                <a16:creationId xmlns:a16="http://schemas.microsoft.com/office/drawing/2014/main" id="{7B627AA6-9BED-114C-B720-B3009AEFCBB0}"/>
              </a:ext>
            </a:extLst>
          </p:cNvPr>
          <p:cNvSpPr txBox="1"/>
          <p:nvPr/>
        </p:nvSpPr>
        <p:spPr>
          <a:xfrm>
            <a:off x="1126061" y="7259955"/>
            <a:ext cx="3061374" cy="319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Werker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legt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Prüfteil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in die Box</a:t>
            </a:r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350C105F-A70B-9145-94DE-071E1C937913}"/>
              </a:ext>
            </a:extLst>
          </p:cNvPr>
          <p:cNvSpPr txBox="1"/>
          <p:nvPr/>
        </p:nvSpPr>
        <p:spPr>
          <a:xfrm>
            <a:off x="4408545" y="7255372"/>
            <a:ext cx="3061374" cy="66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Mitarbeiter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markiert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neue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Fehler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im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Display</a:t>
            </a: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38D468D5-9ECC-D541-9AC0-905C015992EA}"/>
              </a:ext>
            </a:extLst>
          </p:cNvPr>
          <p:cNvSpPr txBox="1"/>
          <p:nvPr/>
        </p:nvSpPr>
        <p:spPr>
          <a:xfrm>
            <a:off x="7761345" y="7259955"/>
            <a:ext cx="3061374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Bilder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von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neuen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Fehlern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werden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gespeichert</a:t>
            </a:r>
            <a:endParaRPr lang="en-US" spc="36" dirty="0">
              <a:solidFill>
                <a:srgbClr val="2B2E30"/>
              </a:solidFill>
              <a:latin typeface="Source Sans Pro ExtraLight" panose="020B0303030403020204" pitchFamily="34" charset="7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FFDC5716-06C8-E842-8112-89DFF8D88E4D}"/>
              </a:ext>
            </a:extLst>
          </p:cNvPr>
          <p:cNvSpPr txBox="1"/>
          <p:nvPr/>
        </p:nvSpPr>
        <p:spPr>
          <a:xfrm>
            <a:off x="10959425" y="7259955"/>
            <a:ext cx="3061374" cy="1012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Neuronales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Netz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wird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mit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neuen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Fehlerbildern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umgelernt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09419F42-B933-5A4C-8F5C-E73B96136C2C}"/>
              </a:ext>
            </a:extLst>
          </p:cNvPr>
          <p:cNvSpPr txBox="1"/>
          <p:nvPr/>
        </p:nvSpPr>
        <p:spPr>
          <a:xfrm>
            <a:off x="926795" y="6561961"/>
            <a:ext cx="3459907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130">
                <a:solidFill>
                  <a:srgbClr val="FFFFFF"/>
                </a:solidFill>
                <a:latin typeface="Source Sans Pro"/>
              </a:rPr>
              <a:t>PHASE 1</a:t>
            </a:r>
          </a:p>
        </p:txBody>
      </p:sp>
      <p:grpSp>
        <p:nvGrpSpPr>
          <p:cNvPr id="54" name="Group 10">
            <a:extLst>
              <a:ext uri="{FF2B5EF4-FFF2-40B4-BE49-F238E27FC236}">
                <a16:creationId xmlns:a16="http://schemas.microsoft.com/office/drawing/2014/main" id="{2A5C6757-8F72-0349-84BB-BD4EB8D007A1}"/>
              </a:ext>
            </a:extLst>
          </p:cNvPr>
          <p:cNvGrpSpPr/>
          <p:nvPr/>
        </p:nvGrpSpPr>
        <p:grpSpPr>
          <a:xfrm>
            <a:off x="4607812" y="6517365"/>
            <a:ext cx="2662840" cy="540289"/>
            <a:chOff x="0" y="0"/>
            <a:chExt cx="1913890" cy="38832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30C42C31-A91E-4341-AB1D-F41823F86C94}"/>
                </a:ext>
              </a:extLst>
            </p:cNvPr>
            <p:cNvSpPr/>
            <p:nvPr/>
          </p:nvSpPr>
          <p:spPr>
            <a:xfrm>
              <a:off x="0" y="0"/>
              <a:ext cx="1913890" cy="388328"/>
            </a:xfrm>
            <a:custGeom>
              <a:avLst/>
              <a:gdLst/>
              <a:ahLst/>
              <a:cxnLst/>
              <a:rect l="l" t="t" r="r" b="b"/>
              <a:pathLst>
                <a:path w="1913890" h="388328">
                  <a:moveTo>
                    <a:pt x="0" y="0"/>
                  </a:moveTo>
                  <a:lnTo>
                    <a:pt x="1913890" y="0"/>
                  </a:lnTo>
                  <a:lnTo>
                    <a:pt x="1913890" y="388328"/>
                  </a:lnTo>
                  <a:lnTo>
                    <a:pt x="0" y="388328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0" name="Group 12">
            <a:extLst>
              <a:ext uri="{FF2B5EF4-FFF2-40B4-BE49-F238E27FC236}">
                <a16:creationId xmlns:a16="http://schemas.microsoft.com/office/drawing/2014/main" id="{0AD9D94F-ABA7-3D41-BB72-EF399C5632B1}"/>
              </a:ext>
            </a:extLst>
          </p:cNvPr>
          <p:cNvGrpSpPr/>
          <p:nvPr/>
        </p:nvGrpSpPr>
        <p:grpSpPr>
          <a:xfrm>
            <a:off x="7960612" y="6521948"/>
            <a:ext cx="2662840" cy="540289"/>
            <a:chOff x="0" y="0"/>
            <a:chExt cx="1913890" cy="38832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B3E09194-E54D-2D4B-B68D-20A1592D63F2}"/>
                </a:ext>
              </a:extLst>
            </p:cNvPr>
            <p:cNvSpPr/>
            <p:nvPr/>
          </p:nvSpPr>
          <p:spPr>
            <a:xfrm>
              <a:off x="0" y="0"/>
              <a:ext cx="1913890" cy="388328"/>
            </a:xfrm>
            <a:custGeom>
              <a:avLst/>
              <a:gdLst/>
              <a:ahLst/>
              <a:cxnLst/>
              <a:rect l="l" t="t" r="r" b="b"/>
              <a:pathLst>
                <a:path w="1913890" h="388328">
                  <a:moveTo>
                    <a:pt x="0" y="0"/>
                  </a:moveTo>
                  <a:lnTo>
                    <a:pt x="1913890" y="0"/>
                  </a:lnTo>
                  <a:lnTo>
                    <a:pt x="1913890" y="388328"/>
                  </a:lnTo>
                  <a:lnTo>
                    <a:pt x="0" y="388328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2" name="Group 14">
            <a:extLst>
              <a:ext uri="{FF2B5EF4-FFF2-40B4-BE49-F238E27FC236}">
                <a16:creationId xmlns:a16="http://schemas.microsoft.com/office/drawing/2014/main" id="{5430CA66-71D9-EC48-80DB-80A852A5FBE1}"/>
              </a:ext>
            </a:extLst>
          </p:cNvPr>
          <p:cNvGrpSpPr/>
          <p:nvPr/>
        </p:nvGrpSpPr>
        <p:grpSpPr>
          <a:xfrm>
            <a:off x="11158692" y="6520338"/>
            <a:ext cx="2662840" cy="540289"/>
            <a:chOff x="0" y="0"/>
            <a:chExt cx="1913890" cy="38832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9C1B10F4-ACE9-E445-B57B-7698E6E2E1B0}"/>
                </a:ext>
              </a:extLst>
            </p:cNvPr>
            <p:cNvSpPr/>
            <p:nvPr/>
          </p:nvSpPr>
          <p:spPr>
            <a:xfrm>
              <a:off x="0" y="0"/>
              <a:ext cx="1913890" cy="388328"/>
            </a:xfrm>
            <a:custGeom>
              <a:avLst/>
              <a:gdLst/>
              <a:ahLst/>
              <a:cxnLst/>
              <a:rect l="l" t="t" r="r" b="b"/>
              <a:pathLst>
                <a:path w="1913890" h="388328">
                  <a:moveTo>
                    <a:pt x="0" y="0"/>
                  </a:moveTo>
                  <a:lnTo>
                    <a:pt x="1913890" y="0"/>
                  </a:lnTo>
                  <a:lnTo>
                    <a:pt x="1913890" y="388328"/>
                  </a:lnTo>
                  <a:lnTo>
                    <a:pt x="0" y="388328"/>
                  </a:lnTo>
                  <a:close/>
                </a:path>
              </a:pathLst>
            </a:custGeom>
            <a:grpFill/>
          </p:spPr>
        </p:sp>
      </p:grpSp>
      <p:sp>
        <p:nvSpPr>
          <p:cNvPr id="64" name="TextBox 16">
            <a:extLst>
              <a:ext uri="{FF2B5EF4-FFF2-40B4-BE49-F238E27FC236}">
                <a16:creationId xmlns:a16="http://schemas.microsoft.com/office/drawing/2014/main" id="{356539AF-307A-F744-A155-D76C97CB617C}"/>
              </a:ext>
            </a:extLst>
          </p:cNvPr>
          <p:cNvSpPr txBox="1"/>
          <p:nvPr/>
        </p:nvSpPr>
        <p:spPr>
          <a:xfrm>
            <a:off x="4209279" y="6557378"/>
            <a:ext cx="3459907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130">
                <a:solidFill>
                  <a:srgbClr val="FFFFFF"/>
                </a:solidFill>
                <a:latin typeface="Source Sans Pro"/>
              </a:rPr>
              <a:t>PHASE 2</a:t>
            </a:r>
          </a:p>
        </p:txBody>
      </p:sp>
      <p:sp>
        <p:nvSpPr>
          <p:cNvPr id="65" name="TextBox 17">
            <a:extLst>
              <a:ext uri="{FF2B5EF4-FFF2-40B4-BE49-F238E27FC236}">
                <a16:creationId xmlns:a16="http://schemas.microsoft.com/office/drawing/2014/main" id="{C917CF14-5700-5F40-9808-EA5F10FE794B}"/>
              </a:ext>
            </a:extLst>
          </p:cNvPr>
          <p:cNvSpPr txBox="1"/>
          <p:nvPr/>
        </p:nvSpPr>
        <p:spPr>
          <a:xfrm>
            <a:off x="7562079" y="6561961"/>
            <a:ext cx="3459907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130">
                <a:solidFill>
                  <a:srgbClr val="FFFFFF"/>
                </a:solidFill>
                <a:latin typeface="Source Sans Pro"/>
              </a:rPr>
              <a:t>P</a:t>
            </a:r>
            <a:r>
              <a:rPr lang="en-US" sz="2600" i="0" spc="130">
                <a:solidFill>
                  <a:srgbClr val="FFFFFF"/>
                </a:solidFill>
                <a:latin typeface="Source Sans Pro"/>
              </a:rPr>
              <a:t>HASE 3</a:t>
            </a:r>
          </a:p>
        </p:txBody>
      </p:sp>
      <p:sp>
        <p:nvSpPr>
          <p:cNvPr id="66" name="TextBox 18">
            <a:extLst>
              <a:ext uri="{FF2B5EF4-FFF2-40B4-BE49-F238E27FC236}">
                <a16:creationId xmlns:a16="http://schemas.microsoft.com/office/drawing/2014/main" id="{74670AFA-3C12-044A-8CCF-D867BB2C82C6}"/>
              </a:ext>
            </a:extLst>
          </p:cNvPr>
          <p:cNvSpPr txBox="1"/>
          <p:nvPr/>
        </p:nvSpPr>
        <p:spPr>
          <a:xfrm>
            <a:off x="10760159" y="6561961"/>
            <a:ext cx="3459907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130" dirty="0">
                <a:solidFill>
                  <a:srgbClr val="FFFFFF"/>
                </a:solidFill>
                <a:latin typeface="Source Sans Pro"/>
              </a:rPr>
              <a:t>P</a:t>
            </a:r>
            <a:r>
              <a:rPr lang="en-US" sz="2600" i="0" spc="130" dirty="0">
                <a:solidFill>
                  <a:srgbClr val="FFFFFF"/>
                </a:solidFill>
                <a:latin typeface="Source Sans Pro"/>
              </a:rPr>
              <a:t>HASE 4</a:t>
            </a:r>
          </a:p>
        </p:txBody>
      </p:sp>
      <p:grpSp>
        <p:nvGrpSpPr>
          <p:cNvPr id="67" name="Group 19">
            <a:extLst>
              <a:ext uri="{FF2B5EF4-FFF2-40B4-BE49-F238E27FC236}">
                <a16:creationId xmlns:a16="http://schemas.microsoft.com/office/drawing/2014/main" id="{02A7C173-2339-C243-B768-B4E9D1622968}"/>
              </a:ext>
            </a:extLst>
          </p:cNvPr>
          <p:cNvGrpSpPr/>
          <p:nvPr/>
        </p:nvGrpSpPr>
        <p:grpSpPr>
          <a:xfrm>
            <a:off x="2418623" y="5343462"/>
            <a:ext cx="476250" cy="476250"/>
            <a:chOff x="0" y="0"/>
            <a:chExt cx="6350000" cy="6350000"/>
          </a:xfrm>
        </p:grpSpPr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61D33455-977C-FA45-B075-C14C5F5ACA18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57A7"/>
            </a:solidFill>
          </p:spPr>
        </p:sp>
      </p:grpSp>
      <p:grpSp>
        <p:nvGrpSpPr>
          <p:cNvPr id="69" name="Group 21">
            <a:extLst>
              <a:ext uri="{FF2B5EF4-FFF2-40B4-BE49-F238E27FC236}">
                <a16:creationId xmlns:a16="http://schemas.microsoft.com/office/drawing/2014/main" id="{2BB0ECB4-CBCE-1240-8E58-8A59583B0CC5}"/>
              </a:ext>
            </a:extLst>
          </p:cNvPr>
          <p:cNvGrpSpPr/>
          <p:nvPr/>
        </p:nvGrpSpPr>
        <p:grpSpPr>
          <a:xfrm>
            <a:off x="5701107" y="5338879"/>
            <a:ext cx="476250" cy="476250"/>
            <a:chOff x="0" y="0"/>
            <a:chExt cx="6350000" cy="6350000"/>
          </a:xfrm>
        </p:grpSpPr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9252D22E-BB70-C544-A682-94D59BED48C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57A7"/>
            </a:solidFill>
          </p:spPr>
        </p:sp>
      </p:grpSp>
      <p:grpSp>
        <p:nvGrpSpPr>
          <p:cNvPr id="71" name="Group 23">
            <a:extLst>
              <a:ext uri="{FF2B5EF4-FFF2-40B4-BE49-F238E27FC236}">
                <a16:creationId xmlns:a16="http://schemas.microsoft.com/office/drawing/2014/main" id="{E3201A3A-2AD4-5B4B-B609-197FBF32792D}"/>
              </a:ext>
            </a:extLst>
          </p:cNvPr>
          <p:cNvGrpSpPr/>
          <p:nvPr/>
        </p:nvGrpSpPr>
        <p:grpSpPr>
          <a:xfrm>
            <a:off x="9053907" y="5343462"/>
            <a:ext cx="476250" cy="476250"/>
            <a:chOff x="0" y="0"/>
            <a:chExt cx="6350000" cy="6350000"/>
          </a:xfrm>
        </p:grpSpPr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96B572DE-3E95-564E-90CC-F3C714CCF88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57A7"/>
            </a:solidFill>
          </p:spPr>
        </p:sp>
      </p:grpSp>
      <p:grpSp>
        <p:nvGrpSpPr>
          <p:cNvPr id="73" name="Group 25">
            <a:extLst>
              <a:ext uri="{FF2B5EF4-FFF2-40B4-BE49-F238E27FC236}">
                <a16:creationId xmlns:a16="http://schemas.microsoft.com/office/drawing/2014/main" id="{3D241E0F-0CC5-FA41-832D-14679472C74F}"/>
              </a:ext>
            </a:extLst>
          </p:cNvPr>
          <p:cNvGrpSpPr/>
          <p:nvPr/>
        </p:nvGrpSpPr>
        <p:grpSpPr>
          <a:xfrm>
            <a:off x="12251987" y="5343462"/>
            <a:ext cx="476250" cy="476250"/>
            <a:chOff x="0" y="0"/>
            <a:chExt cx="6350000" cy="6350000"/>
          </a:xfrm>
        </p:grpSpPr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E2168DAE-753D-5A41-A365-F06D7A752E5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57A7"/>
            </a:solidFill>
          </p:spPr>
        </p:sp>
      </p:grpSp>
      <p:sp>
        <p:nvSpPr>
          <p:cNvPr id="81" name="TextBox 8">
            <a:extLst>
              <a:ext uri="{FF2B5EF4-FFF2-40B4-BE49-F238E27FC236}">
                <a16:creationId xmlns:a16="http://schemas.microsoft.com/office/drawing/2014/main" id="{6FC74606-5605-F146-A75D-65B5CB00AA0D}"/>
              </a:ext>
            </a:extLst>
          </p:cNvPr>
          <p:cNvSpPr txBox="1"/>
          <p:nvPr/>
        </p:nvSpPr>
        <p:spPr>
          <a:xfrm>
            <a:off x="14159826" y="7259955"/>
            <a:ext cx="3061374" cy="1012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Bewertungsergebnis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im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HMI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mit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Live-Stream;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ggf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.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Weitergabe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an </a:t>
            </a:r>
            <a:r>
              <a:rPr lang="en-US" spc="36" dirty="0" err="1">
                <a:solidFill>
                  <a:srgbClr val="2B2E30"/>
                </a:solidFill>
                <a:latin typeface="Source Sans Pro ExtraLight" panose="020B0303030403020204" pitchFamily="34" charset="77"/>
              </a:rPr>
              <a:t>Produktionssystem</a:t>
            </a:r>
            <a:r>
              <a:rPr lang="en-US" spc="36" dirty="0">
                <a:solidFill>
                  <a:srgbClr val="2B2E30"/>
                </a:solidFill>
                <a:latin typeface="Source Sans Pro ExtraLight" panose="020B0303030403020204" pitchFamily="34" charset="77"/>
              </a:rPr>
              <a:t> </a:t>
            </a:r>
          </a:p>
        </p:txBody>
      </p:sp>
      <p:grpSp>
        <p:nvGrpSpPr>
          <p:cNvPr id="82" name="Group 14">
            <a:extLst>
              <a:ext uri="{FF2B5EF4-FFF2-40B4-BE49-F238E27FC236}">
                <a16:creationId xmlns:a16="http://schemas.microsoft.com/office/drawing/2014/main" id="{0A0F82FA-0CEF-D645-8A2E-5D7D24543543}"/>
              </a:ext>
            </a:extLst>
          </p:cNvPr>
          <p:cNvGrpSpPr/>
          <p:nvPr/>
        </p:nvGrpSpPr>
        <p:grpSpPr>
          <a:xfrm>
            <a:off x="14359093" y="6520338"/>
            <a:ext cx="2662840" cy="540289"/>
            <a:chOff x="0" y="0"/>
            <a:chExt cx="1913890" cy="388328"/>
          </a:xfrm>
          <a:solidFill>
            <a:srgbClr val="0059A7"/>
          </a:solidFill>
        </p:grpSpPr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ACF9CFCA-2656-E14E-B733-5ED35FDDD662}"/>
                </a:ext>
              </a:extLst>
            </p:cNvPr>
            <p:cNvSpPr/>
            <p:nvPr/>
          </p:nvSpPr>
          <p:spPr>
            <a:xfrm>
              <a:off x="0" y="0"/>
              <a:ext cx="1913890" cy="388328"/>
            </a:xfrm>
            <a:custGeom>
              <a:avLst/>
              <a:gdLst/>
              <a:ahLst/>
              <a:cxnLst/>
              <a:rect l="l" t="t" r="r" b="b"/>
              <a:pathLst>
                <a:path w="1913890" h="388328">
                  <a:moveTo>
                    <a:pt x="0" y="0"/>
                  </a:moveTo>
                  <a:lnTo>
                    <a:pt x="1913890" y="0"/>
                  </a:lnTo>
                  <a:lnTo>
                    <a:pt x="1913890" y="388328"/>
                  </a:lnTo>
                  <a:lnTo>
                    <a:pt x="0" y="388328"/>
                  </a:lnTo>
                  <a:close/>
                </a:path>
              </a:pathLst>
            </a:custGeom>
            <a:grpFill/>
          </p:spPr>
        </p:sp>
      </p:grpSp>
      <p:grpSp>
        <p:nvGrpSpPr>
          <p:cNvPr id="84" name="Group 25">
            <a:extLst>
              <a:ext uri="{FF2B5EF4-FFF2-40B4-BE49-F238E27FC236}">
                <a16:creationId xmlns:a16="http://schemas.microsoft.com/office/drawing/2014/main" id="{8261A650-2570-CD46-8535-1DE4CAF4D93F}"/>
              </a:ext>
            </a:extLst>
          </p:cNvPr>
          <p:cNvGrpSpPr/>
          <p:nvPr/>
        </p:nvGrpSpPr>
        <p:grpSpPr>
          <a:xfrm>
            <a:off x="15452388" y="5343462"/>
            <a:ext cx="476250" cy="476250"/>
            <a:chOff x="0" y="0"/>
            <a:chExt cx="6350000" cy="6350000"/>
          </a:xfrm>
        </p:grpSpPr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4FE84CDE-E2EE-A94E-A004-EF3CCEB3ECA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57A7"/>
            </a:solidFill>
          </p:spPr>
        </p:sp>
      </p:grpSp>
      <p:sp>
        <p:nvSpPr>
          <p:cNvPr id="87" name="TextBox 16">
            <a:extLst>
              <a:ext uri="{FF2B5EF4-FFF2-40B4-BE49-F238E27FC236}">
                <a16:creationId xmlns:a16="http://schemas.microsoft.com/office/drawing/2014/main" id="{B7D65C3E-E5F8-7545-BB78-9AA5B87BB67B}"/>
              </a:ext>
            </a:extLst>
          </p:cNvPr>
          <p:cNvSpPr txBox="1"/>
          <p:nvPr/>
        </p:nvSpPr>
        <p:spPr>
          <a:xfrm>
            <a:off x="13936603" y="6573144"/>
            <a:ext cx="3459907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130" dirty="0">
                <a:solidFill>
                  <a:srgbClr val="FFFFFF"/>
                </a:solidFill>
                <a:latin typeface="Source Sans Pro"/>
              </a:rPr>
              <a:t>PHASE 5</a:t>
            </a:r>
          </a:p>
        </p:txBody>
      </p:sp>
      <p:pic>
        <p:nvPicPr>
          <p:cNvPr id="90" name="Picture 16" descr="Bildergebnis für haken  icon">
            <a:extLst>
              <a:ext uri="{FF2B5EF4-FFF2-40B4-BE49-F238E27FC236}">
                <a16:creationId xmlns:a16="http://schemas.microsoft.com/office/drawing/2014/main" id="{E4F105BA-C2C8-E04F-926B-3511A89AE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1" r="6896"/>
          <a:stretch/>
        </p:blipFill>
        <p:spPr bwMode="auto">
          <a:xfrm>
            <a:off x="15285838" y="4483119"/>
            <a:ext cx="217077" cy="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6" descr="Bildergebnis für haken  icon">
            <a:extLst>
              <a:ext uri="{FF2B5EF4-FFF2-40B4-BE49-F238E27FC236}">
                <a16:creationId xmlns:a16="http://schemas.microsoft.com/office/drawing/2014/main" id="{174B60C3-4A1F-7F4B-AC28-6BE2C0EC4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r="55278"/>
          <a:stretch/>
        </p:blipFill>
        <p:spPr bwMode="auto">
          <a:xfrm>
            <a:off x="15277752" y="4281281"/>
            <a:ext cx="182326" cy="1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7F3878-03E6-8247-8E6F-DB66F2285F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54980" y="3244554"/>
            <a:ext cx="582835" cy="5828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2D86BA-3ACF-1B4E-A4B9-A4974AB828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72" y="3166028"/>
            <a:ext cx="680987" cy="6809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366D94-CC75-2E41-AFBB-27F9D363A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61" y="4034436"/>
            <a:ext cx="1013307" cy="101330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FCD237C-CDFC-6040-908F-320BCD1156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89" y="4101957"/>
            <a:ext cx="971153" cy="9711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6648E0-66B0-AC40-8085-F8C48D9BC6C4}"/>
              </a:ext>
            </a:extLst>
          </p:cNvPr>
          <p:cNvSpPr/>
          <p:nvPr/>
        </p:nvSpPr>
        <p:spPr>
          <a:xfrm>
            <a:off x="1501716" y="3187616"/>
            <a:ext cx="2370399" cy="1916684"/>
          </a:xfrm>
          <a:prstGeom prst="rect">
            <a:avLst/>
          </a:prstGeom>
          <a:noFill/>
          <a:ln w="57150">
            <a:solidFill>
              <a:srgbClr val="005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0971659F-35BB-D645-9E12-24052B8993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30382" y="3179474"/>
            <a:ext cx="680987" cy="680987"/>
          </a:xfrm>
          <a:prstGeom prst="rect">
            <a:avLst/>
          </a:prstGeom>
        </p:spPr>
      </p:pic>
      <p:sp>
        <p:nvSpPr>
          <p:cNvPr id="95" name="Rechteck 8">
            <a:extLst>
              <a:ext uri="{FF2B5EF4-FFF2-40B4-BE49-F238E27FC236}">
                <a16:creationId xmlns:a16="http://schemas.microsoft.com/office/drawing/2014/main" id="{26D2F55A-BB88-4C4B-8419-57023B026765}"/>
              </a:ext>
            </a:extLst>
          </p:cNvPr>
          <p:cNvSpPr/>
          <p:nvPr/>
        </p:nvSpPr>
        <p:spPr>
          <a:xfrm>
            <a:off x="5610081" y="4241136"/>
            <a:ext cx="786167" cy="345118"/>
          </a:xfrm>
          <a:prstGeom prst="rect">
            <a:avLst/>
          </a:prstGeom>
          <a:solidFill>
            <a:srgbClr val="0059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Live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B6F5AAE3-45A8-6142-9D11-BFD09592D8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41908" y="3727295"/>
            <a:ext cx="610075" cy="6100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E42B131-AF03-3F4A-AB25-5B81D69AEB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65259" y="3834723"/>
            <a:ext cx="610075" cy="610075"/>
          </a:xfrm>
          <a:prstGeom prst="rect">
            <a:avLst/>
          </a:prstGeom>
        </p:spPr>
      </p:pic>
      <p:sp>
        <p:nvSpPr>
          <p:cNvPr id="53" name="TextBox 6">
            <a:extLst>
              <a:ext uri="{FF2B5EF4-FFF2-40B4-BE49-F238E27FC236}">
                <a16:creationId xmlns:a16="http://schemas.microsoft.com/office/drawing/2014/main" id="{904F08F1-3226-4A90-8E7B-8416B467DF6B}"/>
              </a:ext>
            </a:extLst>
          </p:cNvPr>
          <p:cNvSpPr txBox="1"/>
          <p:nvPr/>
        </p:nvSpPr>
        <p:spPr>
          <a:xfrm>
            <a:off x="7691374" y="8549332"/>
            <a:ext cx="3061374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400" b="1" spc="36" dirty="0" err="1">
                <a:solidFill>
                  <a:schemeClr val="tx2"/>
                </a:solidFill>
                <a:latin typeface="Source Sans Pro ExtraLight" panose="020B0303030403020204" pitchFamily="34" charset="77"/>
              </a:rPr>
              <a:t>Anlernphase</a:t>
            </a:r>
            <a:endParaRPr lang="en-US" sz="2400" b="1" spc="36" dirty="0">
              <a:solidFill>
                <a:schemeClr val="tx2"/>
              </a:solidFill>
              <a:latin typeface="Source Sans Pro ExtraLight" panose="020B0303030403020204" pitchFamily="34" charset="77"/>
            </a:endParaRPr>
          </a:p>
        </p:txBody>
      </p:sp>
      <p:pic>
        <p:nvPicPr>
          <p:cNvPr id="3" name="Picture 30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1B0ED000-0E9E-47AD-87BC-059D0E10400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816" y="4119832"/>
            <a:ext cx="919517" cy="864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1D7AB-0B1D-0E45-822B-8ED633BFBC7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54" y="4232490"/>
            <a:ext cx="555004" cy="548550"/>
          </a:xfrm>
          <a:prstGeom prst="rect">
            <a:avLst/>
          </a:prstGeom>
        </p:spPr>
      </p:pic>
      <p:sp>
        <p:nvSpPr>
          <p:cNvPr id="55" name="Rechteck 8">
            <a:extLst>
              <a:ext uri="{FF2B5EF4-FFF2-40B4-BE49-F238E27FC236}">
                <a16:creationId xmlns:a16="http://schemas.microsoft.com/office/drawing/2014/main" id="{E70DFF04-A0BD-C041-857B-5F40343F4034}"/>
              </a:ext>
            </a:extLst>
          </p:cNvPr>
          <p:cNvSpPr/>
          <p:nvPr/>
        </p:nvSpPr>
        <p:spPr>
          <a:xfrm>
            <a:off x="15601627" y="4333100"/>
            <a:ext cx="468540" cy="270152"/>
          </a:xfrm>
          <a:prstGeom prst="rect">
            <a:avLst/>
          </a:prstGeom>
          <a:solidFill>
            <a:srgbClr val="0059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Live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D5A0A72A-EBFD-4906-BA3F-C7FA287A4F13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5690513" y="337751"/>
            <a:ext cx="1856089" cy="18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2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31D589205C1147BCD52D49651B9C46" ma:contentTypeVersion="0" ma:contentTypeDescription="Ein neues Dokument erstellen." ma:contentTypeScope="" ma:versionID="cc401a076a793bdad93ecc825924a4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A97EE4-3C93-4425-82A7-1BF1538D1E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6B3893-F127-4B93-8AC4-2FB6994C69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D25FA1-D229-4FEC-A9BF-84A8E2DE014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Benutzerdefiniert</PresentationFormat>
  <Paragraphs>36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Source Sans Pro ExtraLight</vt:lpstr>
      <vt:lpstr>Calibri</vt:lpstr>
      <vt:lpstr>Source Sans Pro</vt:lpstr>
      <vt:lpstr>Arial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Päsentation</dc:title>
  <dc:creator>Krause, Marius</dc:creator>
  <cp:lastModifiedBy>Krause, Marius</cp:lastModifiedBy>
  <cp:revision>89</cp:revision>
  <dcterms:created xsi:type="dcterms:W3CDTF">2006-08-16T00:00:00Z</dcterms:created>
  <dcterms:modified xsi:type="dcterms:W3CDTF">2020-03-04T09:49:33Z</dcterms:modified>
  <dc:identifier>DADq9v4oWqg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0x0101000C31D589205C1147BCD52D49651B9C46</vt:lpwstr>
  </property>
</Properties>
</file>