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6"/>
  </p:notesMasterIdLst>
  <p:sldIdLst>
    <p:sldId id="256" r:id="rId3"/>
    <p:sldId id="260" r:id="rId4"/>
    <p:sldId id="261" r:id="rId5"/>
    <p:sldId id="262" r:id="rId6"/>
    <p:sldId id="266" r:id="rId7"/>
    <p:sldId id="270" r:id="rId8"/>
    <p:sldId id="264" r:id="rId9"/>
    <p:sldId id="265" r:id="rId10"/>
    <p:sldId id="263" r:id="rId11"/>
    <p:sldId id="27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A7A"/>
    <a:srgbClr val="FFFFFF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73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3C6E1-0757-4EF2-A911-2DCB23A342A2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C3E4C2-1D0A-427C-AD27-84CED9F55D05}">
      <dgm:prSet phldrT="[文本]"/>
      <dgm:spPr/>
      <dgm:t>
        <a:bodyPr/>
        <a:lstStyle/>
        <a:p>
          <a:r>
            <a:rPr lang="en-US" altLang="zh-CN" dirty="0" err="1"/>
            <a:t>Explainability</a:t>
          </a:r>
          <a:r>
            <a:rPr lang="en-US" altLang="zh-CN" dirty="0"/>
            <a:t>:</a:t>
          </a:r>
        </a:p>
        <a:p>
          <a:r>
            <a:rPr lang="en-US" altLang="zh-CN" dirty="0"/>
            <a:t>How the internal nodes work and their significance in the model</a:t>
          </a:r>
        </a:p>
      </dgm:t>
    </dgm:pt>
    <dgm:pt modelId="{4729653B-377D-4F3D-9F6D-A7AE4EEE440F}" type="parTrans" cxnId="{EE37EAF2-AFD1-475B-8F33-AC5B05D3B7E5}">
      <dgm:prSet/>
      <dgm:spPr/>
      <dgm:t>
        <a:bodyPr/>
        <a:lstStyle/>
        <a:p>
          <a:endParaRPr lang="zh-CN" altLang="en-US"/>
        </a:p>
      </dgm:t>
    </dgm:pt>
    <dgm:pt modelId="{A64401D0-4A24-4E3D-A9FD-B23921D8CC67}" type="sibTrans" cxnId="{EE37EAF2-AFD1-475B-8F33-AC5B05D3B7E5}">
      <dgm:prSet/>
      <dgm:spPr/>
      <dgm:t>
        <a:bodyPr/>
        <a:lstStyle/>
        <a:p>
          <a:endParaRPr lang="zh-CN" altLang="en-US"/>
        </a:p>
      </dgm:t>
    </dgm:pt>
    <dgm:pt modelId="{1A6E6D7B-D381-41F6-B95C-9DB580220773}">
      <dgm:prSet phldrT="[文本]"/>
      <dgm:spPr/>
      <dgm:t>
        <a:bodyPr/>
        <a:lstStyle/>
        <a:p>
          <a:r>
            <a:rPr lang="en-US" altLang="zh-CN" dirty="0"/>
            <a:t>Interpretability:</a:t>
          </a:r>
        </a:p>
        <a:p>
          <a:r>
            <a:rPr lang="en-US" altLang="zh-CN" dirty="0"/>
            <a:t>What effect does external variables pose on the result</a:t>
          </a:r>
          <a:endParaRPr lang="zh-CN" altLang="en-US" dirty="0"/>
        </a:p>
      </dgm:t>
    </dgm:pt>
    <dgm:pt modelId="{8585D922-88BD-49D4-87BF-82C2D1832C61}" type="parTrans" cxnId="{CBDF1441-04F5-440B-9DB2-235DBC18959C}">
      <dgm:prSet/>
      <dgm:spPr/>
      <dgm:t>
        <a:bodyPr/>
        <a:lstStyle/>
        <a:p>
          <a:endParaRPr lang="zh-CN" altLang="en-US"/>
        </a:p>
      </dgm:t>
    </dgm:pt>
    <dgm:pt modelId="{B9B6EF64-1CDF-4B0E-94EF-394BC83A31CA}" type="sibTrans" cxnId="{CBDF1441-04F5-440B-9DB2-235DBC18959C}">
      <dgm:prSet/>
      <dgm:spPr/>
      <dgm:t>
        <a:bodyPr/>
        <a:lstStyle/>
        <a:p>
          <a:endParaRPr lang="zh-CN" altLang="en-US"/>
        </a:p>
      </dgm:t>
    </dgm:pt>
    <dgm:pt modelId="{92A3B4D3-87A4-48E2-B8BA-3E22BB5F823A}" type="pres">
      <dgm:prSet presAssocID="{2A23C6E1-0757-4EF2-A911-2DCB23A342A2}" presName="compositeShape" presStyleCnt="0">
        <dgm:presLayoutVars>
          <dgm:chMax val="7"/>
          <dgm:dir/>
          <dgm:resizeHandles val="exact"/>
        </dgm:presLayoutVars>
      </dgm:prSet>
      <dgm:spPr/>
    </dgm:pt>
    <dgm:pt modelId="{D3E6EC5D-9366-40F6-8637-2823D0D5D5B7}" type="pres">
      <dgm:prSet presAssocID="{F3C3E4C2-1D0A-427C-AD27-84CED9F55D05}" presName="circ1" presStyleLbl="vennNode1" presStyleIdx="0" presStyleCnt="2"/>
      <dgm:spPr/>
    </dgm:pt>
    <dgm:pt modelId="{3BBDCEE5-A84A-47DB-82AA-6067E0CCA1F0}" type="pres">
      <dgm:prSet presAssocID="{F3C3E4C2-1D0A-427C-AD27-84CED9F55D0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9DB93B9-D677-444D-9E02-AC0F40B091A1}" type="pres">
      <dgm:prSet presAssocID="{1A6E6D7B-D381-41F6-B95C-9DB580220773}" presName="circ2" presStyleLbl="vennNode1" presStyleIdx="1" presStyleCnt="2" custLinFactNeighborX="4815" custLinFactNeighborY="974"/>
      <dgm:spPr/>
    </dgm:pt>
    <dgm:pt modelId="{A7C780CF-40FE-4329-BCED-20490C8C6079}" type="pres">
      <dgm:prSet presAssocID="{1A6E6D7B-D381-41F6-B95C-9DB5802207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937A22-57E5-4FF9-AF80-545633A8AA5C}" type="presOf" srcId="{F3C3E4C2-1D0A-427C-AD27-84CED9F55D05}" destId="{D3E6EC5D-9366-40F6-8637-2823D0D5D5B7}" srcOrd="0" destOrd="0" presId="urn:microsoft.com/office/officeart/2005/8/layout/venn1"/>
    <dgm:cxn modelId="{089FEF37-31D7-4D44-81DD-61EE7A916149}" type="presOf" srcId="{2A23C6E1-0757-4EF2-A911-2DCB23A342A2}" destId="{92A3B4D3-87A4-48E2-B8BA-3E22BB5F823A}" srcOrd="0" destOrd="0" presId="urn:microsoft.com/office/officeart/2005/8/layout/venn1"/>
    <dgm:cxn modelId="{CBDF1441-04F5-440B-9DB2-235DBC18959C}" srcId="{2A23C6E1-0757-4EF2-A911-2DCB23A342A2}" destId="{1A6E6D7B-D381-41F6-B95C-9DB580220773}" srcOrd="1" destOrd="0" parTransId="{8585D922-88BD-49D4-87BF-82C2D1832C61}" sibTransId="{B9B6EF64-1CDF-4B0E-94EF-394BC83A31CA}"/>
    <dgm:cxn modelId="{BE469669-EE9A-40A2-9CB0-19D46A09D2EB}" type="presOf" srcId="{F3C3E4C2-1D0A-427C-AD27-84CED9F55D05}" destId="{3BBDCEE5-A84A-47DB-82AA-6067E0CCA1F0}" srcOrd="1" destOrd="0" presId="urn:microsoft.com/office/officeart/2005/8/layout/venn1"/>
    <dgm:cxn modelId="{3E85CAD4-50C4-4241-B5F2-C0DB2AE01BD3}" type="presOf" srcId="{1A6E6D7B-D381-41F6-B95C-9DB580220773}" destId="{29DB93B9-D677-444D-9E02-AC0F40B091A1}" srcOrd="0" destOrd="0" presId="urn:microsoft.com/office/officeart/2005/8/layout/venn1"/>
    <dgm:cxn modelId="{7DABABDB-D021-4842-895B-40DF1D730EA7}" type="presOf" srcId="{1A6E6D7B-D381-41F6-B95C-9DB580220773}" destId="{A7C780CF-40FE-4329-BCED-20490C8C6079}" srcOrd="1" destOrd="0" presId="urn:microsoft.com/office/officeart/2005/8/layout/venn1"/>
    <dgm:cxn modelId="{EE37EAF2-AFD1-475B-8F33-AC5B05D3B7E5}" srcId="{2A23C6E1-0757-4EF2-A911-2DCB23A342A2}" destId="{F3C3E4C2-1D0A-427C-AD27-84CED9F55D05}" srcOrd="0" destOrd="0" parTransId="{4729653B-377D-4F3D-9F6D-A7AE4EEE440F}" sibTransId="{A64401D0-4A24-4E3D-A9FD-B23921D8CC67}"/>
    <dgm:cxn modelId="{83C287EC-F914-47D4-86A4-97B76E666888}" type="presParOf" srcId="{92A3B4D3-87A4-48E2-B8BA-3E22BB5F823A}" destId="{D3E6EC5D-9366-40F6-8637-2823D0D5D5B7}" srcOrd="0" destOrd="0" presId="urn:microsoft.com/office/officeart/2005/8/layout/venn1"/>
    <dgm:cxn modelId="{A16922C8-7FCD-4DF3-BFA4-40C7C1948A05}" type="presParOf" srcId="{92A3B4D3-87A4-48E2-B8BA-3E22BB5F823A}" destId="{3BBDCEE5-A84A-47DB-82AA-6067E0CCA1F0}" srcOrd="1" destOrd="0" presId="urn:microsoft.com/office/officeart/2005/8/layout/venn1"/>
    <dgm:cxn modelId="{5B7E8FA4-6B14-44A6-AAB6-3E9BE5BE856C}" type="presParOf" srcId="{92A3B4D3-87A4-48E2-B8BA-3E22BB5F823A}" destId="{29DB93B9-D677-444D-9E02-AC0F40B091A1}" srcOrd="2" destOrd="0" presId="urn:microsoft.com/office/officeart/2005/8/layout/venn1"/>
    <dgm:cxn modelId="{C7EE7D51-2C08-4498-80FB-E70235BDD205}" type="presParOf" srcId="{92A3B4D3-87A4-48E2-B8BA-3E22BB5F823A}" destId="{A7C780CF-40FE-4329-BCED-20490C8C607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6EC5D-9366-40F6-8637-2823D0D5D5B7}">
      <dsp:nvSpPr>
        <dsp:cNvPr id="0" name=""/>
        <dsp:cNvSpPr/>
      </dsp:nvSpPr>
      <dsp:spPr>
        <a:xfrm>
          <a:off x="1310503" y="8451"/>
          <a:ext cx="3090280" cy="309028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Explainability</a:t>
          </a:r>
          <a:r>
            <a:rPr lang="en-US" altLang="zh-CN" sz="2200" kern="1200" dirty="0"/>
            <a:t>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How the internal nodes work and their significance in the model</a:t>
          </a:r>
        </a:p>
      </dsp:txBody>
      <dsp:txXfrm>
        <a:off x="1742029" y="372862"/>
        <a:ext cx="1781783" cy="2361459"/>
      </dsp:txXfrm>
    </dsp:sp>
    <dsp:sp modelId="{29DB93B9-D677-444D-9E02-AC0F40B091A1}">
      <dsp:nvSpPr>
        <dsp:cNvPr id="0" name=""/>
        <dsp:cNvSpPr/>
      </dsp:nvSpPr>
      <dsp:spPr>
        <a:xfrm>
          <a:off x="3686529" y="16903"/>
          <a:ext cx="3090280" cy="309028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Interpretability: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What effect does external variables pose on the result</a:t>
          </a:r>
          <a:endParaRPr lang="zh-CN" altLang="en-US" sz="2200" kern="1200" dirty="0"/>
        </a:p>
      </dsp:txBody>
      <dsp:txXfrm>
        <a:off x="4563501" y="381313"/>
        <a:ext cx="1781783" cy="2361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0AA78-93B5-4A4F-9F57-7E5980B5CEFD}" type="datetimeFigureOut">
              <a:rPr lang="zh-CN" altLang="en-US" smtClean="0"/>
              <a:t>2021/1/18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C4CC7-642F-4C96-9C5A-9D81FB192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3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4CC7-642F-4C96-9C5A-9D81FB192C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718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919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Topic 6 | Counterfactual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1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B305-6501-4EED-9AFC-83BFAD8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brief introduction to counterfactual explanation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BB447-454F-428C-8095-1B050CD95C2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Presenter: </a:t>
            </a:r>
            <a:r>
              <a:rPr lang="en-US" altLang="zh-CN" dirty="0" err="1"/>
              <a:t>Chenyuan</a:t>
            </a:r>
            <a:r>
              <a:rPr lang="en-US" altLang="zh-CN" dirty="0"/>
              <a:t>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63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AD8A09F-9A03-4681-8663-8EF16C7B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Continue.. Adversarial examples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15AC6-579C-44C4-85FD-D864BEA9C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B7951-2AFB-460D-A12B-ADA455B8F1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C8136BA8-206E-4330-8E18-7162D05F1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" y="3064566"/>
            <a:ext cx="3776909" cy="1463046"/>
          </a:xfrm>
        </p:spPr>
      </p:pic>
    </p:spTree>
    <p:extLst>
      <p:ext uri="{BB962C8B-B14F-4D97-AF65-F5344CB8AC3E}">
        <p14:creationId xmlns:p14="http://schemas.microsoft.com/office/powerpoint/2010/main" val="58658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B0D5E6-8C9D-49CA-8B2D-B42F6DCB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DDC11D-9271-4B72-8B7D-7329209F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with adversarial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91BD7-C3AE-4F7D-9CB9-D4AD7BFA7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A62B9-F64B-400F-A1A8-40FF92BF8C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37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7E8557-4645-401D-AEA2-3B41EC83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5AA99D-857B-4809-85B4-0E8C7FB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Remaining challenge: actionability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3C0CA-50AB-4850-B600-FAB9FC9FF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48065-D584-4CE3-96D6-5A23B5CBD9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241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136C93-4835-42C6-8AAC-D3FA07CB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6B9F19-4A01-43E9-B514-E8292426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causal graph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AEEED-00C2-4E62-B1CB-82DEAD250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275EE-2819-42F3-B980-43F879E85E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9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4F593E3-F1E4-4E58-8E57-1D755D6BF345}"/>
              </a:ext>
            </a:extLst>
          </p:cNvPr>
          <p:cNvSpPr/>
          <p:nvPr/>
        </p:nvSpPr>
        <p:spPr>
          <a:xfrm>
            <a:off x="6193023" y="3884051"/>
            <a:ext cx="5680444" cy="18021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47814C-E662-448B-96D2-2C8EFD16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83" y="1277638"/>
            <a:ext cx="11345332" cy="510909"/>
          </a:xfrm>
        </p:spPr>
        <p:txBody>
          <a:bodyPr/>
          <a:lstStyle/>
          <a:p>
            <a:r>
              <a:rPr lang="en-US" altLang="zh-CN" dirty="0"/>
              <a:t>Counterfactual thinking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DEE51-4FF3-4A06-A2BB-6CCD476B3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B97A1-7FEA-4D0B-BB79-6D34C7BD3A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947161-6FFF-4664-B82C-A417BC6DE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8" y="2189257"/>
            <a:ext cx="4817541" cy="2709866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248E1BE-8C40-4995-8977-E25E3219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192" y="2189257"/>
            <a:ext cx="5208233" cy="1417466"/>
          </a:xfrm>
        </p:spPr>
        <p:txBody>
          <a:bodyPr/>
          <a:lstStyle/>
          <a:p>
            <a:r>
              <a:rPr lang="en-US" altLang="zh-CN" b="1" dirty="0"/>
              <a:t>Counterfactual example:</a:t>
            </a:r>
          </a:p>
          <a:p>
            <a:endParaRPr lang="en-US" altLang="zh-CN" b="1" i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A</a:t>
            </a:r>
            <a:r>
              <a:rPr lang="en-US" altLang="zh-CN" sz="2400" i="1" dirty="0"/>
              <a:t> “What if…?” </a:t>
            </a:r>
            <a:r>
              <a:rPr lang="en-US" altLang="zh-CN" sz="2400" dirty="0"/>
              <a:t>question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the closest possible world(s)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3D6CBF-EEAF-486C-B1C3-93AABFEF2309}"/>
              </a:ext>
            </a:extLst>
          </p:cNvPr>
          <p:cNvSpPr txBox="1"/>
          <p:nvPr/>
        </p:nvSpPr>
        <p:spPr>
          <a:xfrm>
            <a:off x="6323659" y="4235432"/>
            <a:ext cx="5549808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lphaUcPeriod"/>
            </a:pPr>
            <a:r>
              <a:rPr lang="en-US" altLang="zh-CN" sz="1600" i="1" dirty="0">
                <a:latin typeface="+mn-lt"/>
              </a:rPr>
              <a:t>“I could have won the gold medal if I run 0.01s faster”</a:t>
            </a:r>
          </a:p>
          <a:p>
            <a:pPr marL="342900" indent="-342900">
              <a:lnSpc>
                <a:spcPct val="114000"/>
              </a:lnSpc>
              <a:buFont typeface="+mj-lt"/>
              <a:buAutoNum type="alphaUcPeriod"/>
            </a:pPr>
            <a:r>
              <a:rPr lang="en-US" altLang="zh-CN" sz="1600" i="1" dirty="0">
                <a:latin typeface="+mn-lt"/>
              </a:rPr>
              <a:t>“I could have obtained the scholarship if my GPA is 0.5 better.”</a:t>
            </a:r>
          </a:p>
          <a:p>
            <a:pPr marL="342900" indent="-342900">
              <a:lnSpc>
                <a:spcPct val="114000"/>
              </a:lnSpc>
              <a:buFont typeface="+mj-lt"/>
              <a:buAutoNum type="alphaUcPeriod"/>
            </a:pPr>
            <a:r>
              <a:rPr lang="en-US" altLang="zh-CN" sz="1600" i="1" dirty="0">
                <a:latin typeface="+mn-lt"/>
              </a:rPr>
              <a:t>“My salary could be higher if I have a master degree.”</a:t>
            </a:r>
            <a:endParaRPr lang="zh-CN" altLang="en-US" sz="1600" i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04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F3F3DB3-B6C3-4C5F-903E-43321590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Counterfactual explanation: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28AE0-3196-46F5-A93B-9A5A4D6D50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01298-CD9F-44BA-BBEB-F1AE74D9AC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0ED80445-13A3-4758-9595-9344771BC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412271"/>
              </p:ext>
            </p:extLst>
          </p:nvPr>
        </p:nvGraphicFramePr>
        <p:xfrm>
          <a:off x="-1019449" y="2080964"/>
          <a:ext cx="7938517" cy="310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0BB4A27-E481-4F88-8E8E-D86AD22E0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4" y="4640571"/>
            <a:ext cx="1274685" cy="1274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128B1E-69FB-472C-B4C4-1F0953C8EE1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t="15076" r="6379"/>
          <a:stretch/>
        </p:blipFill>
        <p:spPr>
          <a:xfrm>
            <a:off x="6440942" y="2080964"/>
            <a:ext cx="5184605" cy="19624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ACB9722-91E1-4115-BFF2-EF5AF4AA900B}"/>
              </a:ext>
            </a:extLst>
          </p:cNvPr>
          <p:cNvSpPr txBox="1"/>
          <p:nvPr/>
        </p:nvSpPr>
        <p:spPr>
          <a:xfrm>
            <a:off x="6440942" y="4276624"/>
            <a:ext cx="3386639" cy="12278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Model agnostic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Local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Example-based</a:t>
            </a:r>
            <a:endParaRPr lang="zh-CN" altLang="en-US" sz="24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74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80150BB-D392-44DD-BA68-E79AD938B8C0}"/>
              </a:ext>
            </a:extLst>
          </p:cNvPr>
          <p:cNvSpPr/>
          <p:nvPr/>
        </p:nvSpPr>
        <p:spPr>
          <a:xfrm>
            <a:off x="142043" y="3429000"/>
            <a:ext cx="11887200" cy="2570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1E9199-FA85-466D-AA1A-A9474B22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825" y="2115845"/>
            <a:ext cx="4182057" cy="15506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Understand a decision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Obtain guidance for future actions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Contest an unfair decision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07160B-058A-4B3B-BA09-E3D79071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aims of an explanation: For lay audience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E6B1-FD83-4ED4-8D72-9F2731788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98647-CFBD-4045-BD85-4F6B051C25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DF217B-40A1-4B01-8027-1995ADC0FF9B}"/>
              </a:ext>
            </a:extLst>
          </p:cNvPr>
          <p:cNvSpPr txBox="1"/>
          <p:nvPr/>
        </p:nvSpPr>
        <p:spPr>
          <a:xfrm>
            <a:off x="1088993" y="3602144"/>
            <a:ext cx="347412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i="1" dirty="0">
                <a:latin typeface="+mn-lt"/>
              </a:rPr>
              <a:t>Example 1 </a:t>
            </a:r>
            <a:r>
              <a:rPr lang="en-US" altLang="zh-CN" sz="1600" i="1" dirty="0">
                <a:latin typeface="+mn-lt"/>
              </a:rPr>
              <a:t>- “You could obtain the loan if your credit score is 30 higher.”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FDEF8-35C9-488C-BEC2-FFE9F12402B2}"/>
              </a:ext>
            </a:extLst>
          </p:cNvPr>
          <p:cNvSpPr txBox="1"/>
          <p:nvPr/>
        </p:nvSpPr>
        <p:spPr>
          <a:xfrm>
            <a:off x="5175681" y="3602144"/>
            <a:ext cx="508793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Reason for loan rejection: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too low credit score</a:t>
            </a: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Recommended future action: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improve the credit score</a:t>
            </a:r>
            <a:endParaRPr lang="zh-CN" altLang="en-US" sz="1600" dirty="0" err="1">
              <a:solidFill>
                <a:srgbClr val="0065BD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212744-9072-42E7-8C3B-04E4DA2EFD1B}"/>
              </a:ext>
            </a:extLst>
          </p:cNvPr>
          <p:cNvSpPr txBox="1"/>
          <p:nvPr/>
        </p:nvSpPr>
        <p:spPr>
          <a:xfrm>
            <a:off x="1088992" y="4564094"/>
            <a:ext cx="347412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i="1" dirty="0">
                <a:latin typeface="+mn-lt"/>
              </a:rPr>
              <a:t>Example 2 </a:t>
            </a:r>
            <a:r>
              <a:rPr lang="en-US" altLang="zh-CN" sz="1600" i="1" dirty="0">
                <a:latin typeface="+mn-lt"/>
              </a:rPr>
              <a:t>- “You could obtain the loan if you change your race to...”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9BA289-32A0-4604-B577-07378FD9F08D}"/>
              </a:ext>
            </a:extLst>
          </p:cNvPr>
          <p:cNvSpPr txBox="1"/>
          <p:nvPr/>
        </p:nvSpPr>
        <p:spPr>
          <a:xfrm>
            <a:off x="5175681" y="4564094"/>
            <a:ext cx="5543184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Reason for loan rejection: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race</a:t>
            </a: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Contesting the decision: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judgement based on race is unfair</a:t>
            </a:r>
            <a:endParaRPr lang="zh-CN" altLang="en-US" sz="1600" dirty="0" err="1">
              <a:solidFill>
                <a:srgbClr val="0065B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9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43F70E-9E2F-46B9-9C6F-49E4ED1D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506" y="2056649"/>
            <a:ext cx="5824426" cy="12953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Proximity</a:t>
            </a:r>
            <a:r>
              <a:rPr lang="en-US" altLang="zh-CN" sz="2000" dirty="0"/>
              <a:t>: similar to the original data input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Validity</a:t>
            </a:r>
            <a:r>
              <a:rPr lang="en-US" altLang="zh-CN" sz="2000" dirty="0"/>
              <a:t>: has a different prediction result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Sparsity</a:t>
            </a:r>
            <a:r>
              <a:rPr lang="en-US" altLang="zh-CN" sz="2000" dirty="0"/>
              <a:t>: change as few entries as possible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AC6BFB-D8BD-4AD0-B650-95A4A884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Checklist for generating a counterfactual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D135F-7C4A-4354-B674-018F5D5A1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995C7-3BC0-484B-BC4A-A3A87A79CC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7BE299-253C-4BFD-B0C8-F06F538D9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7" y="3564204"/>
            <a:ext cx="2550970" cy="2278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886B74-5FBC-47DA-9866-FB141EE3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15" y="3545151"/>
            <a:ext cx="2550970" cy="22786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EEAD75-BF72-47BA-9FD8-512B4E9FE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77" y="3545151"/>
            <a:ext cx="2550970" cy="227860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6AF7C90-3961-44E8-BD11-643CDB4F0962}"/>
              </a:ext>
            </a:extLst>
          </p:cNvPr>
          <p:cNvSpPr/>
          <p:nvPr/>
        </p:nvSpPr>
        <p:spPr>
          <a:xfrm>
            <a:off x="1692720" y="592385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Proximity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E99D2C-0994-4CCE-8638-9FC90C29025C}"/>
              </a:ext>
            </a:extLst>
          </p:cNvPr>
          <p:cNvSpPr/>
          <p:nvPr/>
        </p:nvSpPr>
        <p:spPr>
          <a:xfrm>
            <a:off x="5477882" y="5923854"/>
            <a:ext cx="99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Validity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C91165-BEFA-4065-8151-5809C7CC373E}"/>
              </a:ext>
            </a:extLst>
          </p:cNvPr>
          <p:cNvSpPr/>
          <p:nvPr/>
        </p:nvSpPr>
        <p:spPr>
          <a:xfrm>
            <a:off x="9455078" y="5923854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Sparsity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39FA7D-E6F2-4F3A-907B-F49BE9E66525}"/>
              </a:ext>
            </a:extLst>
          </p:cNvPr>
          <p:cNvCxnSpPr>
            <a:cxnSpLocks/>
          </p:cNvCxnSpPr>
          <p:nvPr/>
        </p:nvCxnSpPr>
        <p:spPr>
          <a:xfrm>
            <a:off x="2453256" y="4684451"/>
            <a:ext cx="405354" cy="0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7EE6429-DD38-484D-8219-207E33FD0D7A}"/>
              </a:ext>
            </a:extLst>
          </p:cNvPr>
          <p:cNvCxnSpPr>
            <a:cxnSpLocks/>
          </p:cNvCxnSpPr>
          <p:nvPr/>
        </p:nvCxnSpPr>
        <p:spPr>
          <a:xfrm>
            <a:off x="2310838" y="4827974"/>
            <a:ext cx="0" cy="383219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3A30F6-8E38-4F77-8566-7F86E6B77941}"/>
              </a:ext>
            </a:extLst>
          </p:cNvPr>
          <p:cNvCxnSpPr>
            <a:cxnSpLocks/>
          </p:cNvCxnSpPr>
          <p:nvPr/>
        </p:nvCxnSpPr>
        <p:spPr>
          <a:xfrm flipH="1">
            <a:off x="1873188" y="4684451"/>
            <a:ext cx="335992" cy="0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FA8912-FB9F-439E-8B0C-2DAA5DF99940}"/>
              </a:ext>
            </a:extLst>
          </p:cNvPr>
          <p:cNvCxnSpPr>
            <a:cxnSpLocks/>
          </p:cNvCxnSpPr>
          <p:nvPr/>
        </p:nvCxnSpPr>
        <p:spPr>
          <a:xfrm flipV="1">
            <a:off x="2310838" y="4136995"/>
            <a:ext cx="0" cy="464233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A0D10B-8DE5-44C2-A8B8-325DF2A0B921}"/>
              </a:ext>
            </a:extLst>
          </p:cNvPr>
          <p:cNvCxnSpPr>
            <a:cxnSpLocks/>
          </p:cNvCxnSpPr>
          <p:nvPr/>
        </p:nvCxnSpPr>
        <p:spPr>
          <a:xfrm flipV="1">
            <a:off x="2453256" y="4234649"/>
            <a:ext cx="405354" cy="329589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F2A260-341D-42AE-984B-5FD86525DB58}"/>
              </a:ext>
            </a:extLst>
          </p:cNvPr>
          <p:cNvCxnSpPr>
            <a:cxnSpLocks/>
          </p:cNvCxnSpPr>
          <p:nvPr/>
        </p:nvCxnSpPr>
        <p:spPr>
          <a:xfrm>
            <a:off x="2453256" y="4897516"/>
            <a:ext cx="405354" cy="313677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FC6F926-7ACB-4A41-ACAA-6B483CEF3F16}"/>
              </a:ext>
            </a:extLst>
          </p:cNvPr>
          <p:cNvCxnSpPr>
            <a:cxnSpLocks/>
          </p:cNvCxnSpPr>
          <p:nvPr/>
        </p:nvCxnSpPr>
        <p:spPr>
          <a:xfrm flipH="1">
            <a:off x="1793289" y="4887159"/>
            <a:ext cx="327114" cy="324034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60AF1F2-6EC1-4D46-BC1C-674CB49DB876}"/>
              </a:ext>
            </a:extLst>
          </p:cNvPr>
          <p:cNvCxnSpPr>
            <a:cxnSpLocks/>
          </p:cNvCxnSpPr>
          <p:nvPr/>
        </p:nvCxnSpPr>
        <p:spPr>
          <a:xfrm flipH="1" flipV="1">
            <a:off x="1793290" y="4136995"/>
            <a:ext cx="415890" cy="510851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ED95513-D252-4C2A-904D-97F745B87E10}"/>
              </a:ext>
            </a:extLst>
          </p:cNvPr>
          <p:cNvCxnSpPr>
            <a:cxnSpLocks/>
          </p:cNvCxnSpPr>
          <p:nvPr/>
        </p:nvCxnSpPr>
        <p:spPr>
          <a:xfrm flipV="1">
            <a:off x="4344259" y="4289075"/>
            <a:ext cx="3274261" cy="102981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9986F13-1D6F-4BA5-AE51-9CD9A26C964C}"/>
              </a:ext>
            </a:extLst>
          </p:cNvPr>
          <p:cNvCxnSpPr>
            <a:cxnSpLocks/>
          </p:cNvCxnSpPr>
          <p:nvPr/>
        </p:nvCxnSpPr>
        <p:spPr>
          <a:xfrm>
            <a:off x="7077012" y="4454746"/>
            <a:ext cx="370553" cy="442770"/>
          </a:xfrm>
          <a:prstGeom prst="straightConnector1">
            <a:avLst/>
          </a:prstGeom>
          <a:ln w="57150">
            <a:solidFill>
              <a:srgbClr val="EEA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E64A363-76B1-4550-B04F-FB64553D54D6}"/>
              </a:ext>
            </a:extLst>
          </p:cNvPr>
          <p:cNvCxnSpPr>
            <a:cxnSpLocks/>
          </p:cNvCxnSpPr>
          <p:nvPr/>
        </p:nvCxnSpPr>
        <p:spPr>
          <a:xfrm>
            <a:off x="6091719" y="4768423"/>
            <a:ext cx="370553" cy="442770"/>
          </a:xfrm>
          <a:prstGeom prst="straightConnector1">
            <a:avLst/>
          </a:prstGeom>
          <a:ln w="57150">
            <a:solidFill>
              <a:srgbClr val="EEA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577FB5B-3A75-47E9-9CEE-FD7CF54EC512}"/>
              </a:ext>
            </a:extLst>
          </p:cNvPr>
          <p:cNvCxnSpPr>
            <a:cxnSpLocks/>
          </p:cNvCxnSpPr>
          <p:nvPr/>
        </p:nvCxnSpPr>
        <p:spPr>
          <a:xfrm>
            <a:off x="5042311" y="5069218"/>
            <a:ext cx="370553" cy="442770"/>
          </a:xfrm>
          <a:prstGeom prst="straightConnector1">
            <a:avLst/>
          </a:prstGeom>
          <a:ln w="57150">
            <a:solidFill>
              <a:srgbClr val="EEA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02BDED-ADBC-42CF-A42A-0D0D212CE2DA}"/>
              </a:ext>
            </a:extLst>
          </p:cNvPr>
          <p:cNvCxnSpPr>
            <a:cxnSpLocks/>
          </p:cNvCxnSpPr>
          <p:nvPr/>
        </p:nvCxnSpPr>
        <p:spPr>
          <a:xfrm>
            <a:off x="9881162" y="4747892"/>
            <a:ext cx="0" cy="483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D78FE9C-39DB-4531-9824-076E221A3D68}"/>
              </a:ext>
            </a:extLst>
          </p:cNvPr>
          <p:cNvCxnSpPr>
            <a:cxnSpLocks/>
          </p:cNvCxnSpPr>
          <p:nvPr/>
        </p:nvCxnSpPr>
        <p:spPr>
          <a:xfrm flipV="1">
            <a:off x="9977859" y="4684451"/>
            <a:ext cx="488914" cy="9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7F7ED26-D260-4C7A-8F53-DDCB78401FD5}"/>
              </a:ext>
            </a:extLst>
          </p:cNvPr>
          <p:cNvCxnSpPr>
            <a:cxnSpLocks/>
          </p:cNvCxnSpPr>
          <p:nvPr/>
        </p:nvCxnSpPr>
        <p:spPr>
          <a:xfrm>
            <a:off x="10011857" y="4768423"/>
            <a:ext cx="454916" cy="44277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4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08AC79-0679-42C4-92BA-06332AF0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 datasets: social sensitive regions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5889E-40DA-4CD9-806B-F7E043079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C5BDC-9D20-44D2-A383-218F985AD5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ABD4D6-02FB-40B4-8D37-901479799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48213"/>
              </p:ext>
            </p:extLst>
          </p:nvPr>
        </p:nvGraphicFramePr>
        <p:xfrm>
          <a:off x="538440" y="2179771"/>
          <a:ext cx="8916277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1108">
                  <a:extLst>
                    <a:ext uri="{9D8B030D-6E8A-4147-A177-3AD203B41FA5}">
                      <a16:colId xmlns:a16="http://schemas.microsoft.com/office/drawing/2014/main" val="1920493815"/>
                    </a:ext>
                  </a:extLst>
                </a:gridCol>
                <a:gridCol w="3763076">
                  <a:extLst>
                    <a:ext uri="{9D8B030D-6E8A-4147-A177-3AD203B41FA5}">
                      <a16:colId xmlns:a16="http://schemas.microsoft.com/office/drawing/2014/main" val="2506357122"/>
                    </a:ext>
                  </a:extLst>
                </a:gridCol>
                <a:gridCol w="2972093">
                  <a:extLst>
                    <a:ext uri="{9D8B030D-6E8A-4147-A177-3AD203B41FA5}">
                      <a16:colId xmlns:a16="http://schemas.microsoft.com/office/drawing/2014/main" val="136115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 name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Criterion 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3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Adult-Income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classify whether an individual’s income could be over $50,000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education level, occupation, race, age, gender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/>
                        <a:t>LendingClub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decide loan approval based on predicting whether an individual will pay back the loan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annual income, </a:t>
                      </a:r>
                    </a:p>
                    <a:p>
                      <a:pPr algn="l"/>
                      <a:r>
                        <a:rPr lang="en-US" altLang="zh-CN" sz="1600" dirty="0"/>
                        <a:t>number of opened credit accounts, credit history…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4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German-Credit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determine good or bad credit risk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6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COMPAS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decide bail based on predicting whether an individual will commit crime again.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prior count of offenses,</a:t>
                      </a:r>
                    </a:p>
                    <a:p>
                      <a:pPr algn="l"/>
                      <a:r>
                        <a:rPr lang="en-US" altLang="zh-CN" sz="1600" dirty="0"/>
                        <a:t>degree of crime</a:t>
                      </a:r>
                    </a:p>
                    <a:p>
                      <a:pPr algn="l"/>
                      <a:r>
                        <a:rPr lang="en-US" altLang="zh-CN" sz="1600" dirty="0"/>
                        <a:t>race, age,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1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MNIST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digital numbers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handwritten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9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D9972D-F2EE-4848-B9DD-469CD2E3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658153-75A8-4421-9C49-D981110B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 techniques – gradient based 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62F97-2F9B-474D-BB81-6C4F8D0BCE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7D50F-8291-4070-805E-8B5BC12E10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17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45D37D-3E36-4844-A682-4D753151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3349C0-D014-451B-A50B-60CC818E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 techniques – data evolution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6C564-FC71-4781-8857-B7FD4B138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571E9-D42C-4B78-A096-B985EF115C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18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B258874-57C2-405B-8061-891322D7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Shortage – Adversarial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3B9B6-2904-4EED-891A-3FCF452EE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5C85C-8AAD-4300-B4D1-493D3203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7ADFFD-28F3-4BEE-BCC6-0FDFD9C86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3" y="1787164"/>
            <a:ext cx="3811480" cy="31801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6C94A8-9CB6-44A9-9AE4-131844C898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r="13823"/>
          <a:stretch/>
        </p:blipFill>
        <p:spPr>
          <a:xfrm>
            <a:off x="727967" y="1990463"/>
            <a:ext cx="3471171" cy="25329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B72F2E-9C93-44F7-AF8F-0E91AF786760}"/>
              </a:ext>
            </a:extLst>
          </p:cNvPr>
          <p:cNvSpPr txBox="1"/>
          <p:nvPr/>
        </p:nvSpPr>
        <p:spPr>
          <a:xfrm>
            <a:off x="300629" y="4906372"/>
            <a:ext cx="4013919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Original – Counterfactual examples?</a:t>
            </a:r>
            <a:endParaRPr lang="zh-CN" altLang="en-US" b="1" dirty="0" err="1">
              <a:latin typeface="+mn-lt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8EF48FE2-0AB9-4150-A941-4F53B9B9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548" y="5330521"/>
            <a:ext cx="2616000" cy="462956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Adversarial examples!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718D873-ACEE-435E-A683-C35353C7B9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46"/>
          <a:stretch/>
        </p:blipFill>
        <p:spPr>
          <a:xfrm>
            <a:off x="9061148" y="1858439"/>
            <a:ext cx="2708196" cy="30891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E0697C0-1A1C-44BA-A92B-DD187C6E7C17}"/>
              </a:ext>
            </a:extLst>
          </p:cNvPr>
          <p:cNvSpPr txBox="1"/>
          <p:nvPr/>
        </p:nvSpPr>
        <p:spPr>
          <a:xfrm>
            <a:off x="9542084" y="5051091"/>
            <a:ext cx="1718419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Good examples</a:t>
            </a:r>
            <a:endParaRPr lang="zh-CN" altLang="en-US" b="1" dirty="0" err="1">
              <a:latin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B59B3A5-0F21-40CC-AB92-97A5E2C66CFA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10415246" y="1858439"/>
            <a:ext cx="0" cy="2990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2130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441</TotalTime>
  <Words>434</Words>
  <Application>Microsoft Office PowerPoint</Application>
  <PresentationFormat>宽屏</PresentationFormat>
  <Paragraphs>92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Symbol</vt:lpstr>
      <vt:lpstr>Wingdings</vt:lpstr>
      <vt:lpstr>Titel 2</vt:lpstr>
      <vt:lpstr>Inhalt</vt:lpstr>
      <vt:lpstr>A brief introduction to counterfactual explanation</vt:lpstr>
      <vt:lpstr>Counterfactual thinking example</vt:lpstr>
      <vt:lpstr>Counterfactual explanation: Features</vt:lpstr>
      <vt:lpstr>Three aims of an explanation: For lay audience</vt:lpstr>
      <vt:lpstr>Checklist for generating a counterfactual example</vt:lpstr>
      <vt:lpstr>Popular datasets: social sensitive regions</vt:lpstr>
      <vt:lpstr>Popular techniques – gradient based method</vt:lpstr>
      <vt:lpstr>Popular techniques – data evolution</vt:lpstr>
      <vt:lpstr>Shortage – Adversarial Example</vt:lpstr>
      <vt:lpstr>Continue.. Adversarial examples</vt:lpstr>
      <vt:lpstr>Solution with adversarial example</vt:lpstr>
      <vt:lpstr>Remaining challenge: actionability</vt:lpstr>
      <vt:lpstr>Solution: causal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counterfactual explanation</dc:title>
  <dc:creator>Administrator</dc:creator>
  <cp:lastModifiedBy>Administrator</cp:lastModifiedBy>
  <cp:revision>32</cp:revision>
  <dcterms:created xsi:type="dcterms:W3CDTF">2021-01-17T04:34:44Z</dcterms:created>
  <dcterms:modified xsi:type="dcterms:W3CDTF">2021-01-18T20:50:03Z</dcterms:modified>
</cp:coreProperties>
</file>