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6" r:id="rId7"/>
    <p:sldId id="270" r:id="rId8"/>
    <p:sldId id="264" r:id="rId9"/>
    <p:sldId id="263" r:id="rId10"/>
    <p:sldId id="271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685E8DDE-DD1A-42A0-85F8-06B1FA57160B}">
          <p14:sldIdLst>
            <p14:sldId id="256"/>
            <p14:sldId id="260"/>
            <p14:sldId id="261"/>
            <p14:sldId id="262"/>
            <p14:sldId id="266"/>
            <p14:sldId id="270"/>
            <p14:sldId id="264"/>
            <p14:sldId id="263"/>
            <p14:sldId id="271"/>
            <p14:sldId id="267"/>
            <p14:sldId id="268"/>
            <p14:sldId id="269"/>
            <p14:sldId id="272"/>
          </p14:sldIdLst>
        </p14:section>
        <p14:section name="backup" id="{090DF132-E2C9-4A98-ABAE-A05BDF060F0B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6BD"/>
    <a:srgbClr val="EEAA7A"/>
    <a:srgbClr val="FFFFFF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3C6E1-0757-4EF2-A911-2DCB23A342A2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C3E4C2-1D0A-427C-AD27-84CED9F55D05}">
      <dgm:prSet phldrT="[文本]"/>
      <dgm:spPr/>
      <dgm:t>
        <a:bodyPr/>
        <a:lstStyle/>
        <a:p>
          <a:r>
            <a:rPr lang="en-US" altLang="zh-CN" dirty="0" err="1"/>
            <a:t>Explainability</a:t>
          </a:r>
          <a:r>
            <a:rPr lang="en-US" altLang="zh-CN" dirty="0"/>
            <a:t>:</a:t>
          </a:r>
        </a:p>
        <a:p>
          <a:r>
            <a:rPr lang="en-US" altLang="zh-CN" dirty="0"/>
            <a:t>How the internal nodes work and their significance in the model</a:t>
          </a:r>
        </a:p>
      </dgm:t>
    </dgm:pt>
    <dgm:pt modelId="{4729653B-377D-4F3D-9F6D-A7AE4EEE440F}" type="parTrans" cxnId="{EE37EAF2-AFD1-475B-8F33-AC5B05D3B7E5}">
      <dgm:prSet/>
      <dgm:spPr/>
      <dgm:t>
        <a:bodyPr/>
        <a:lstStyle/>
        <a:p>
          <a:endParaRPr lang="zh-CN" altLang="en-US"/>
        </a:p>
      </dgm:t>
    </dgm:pt>
    <dgm:pt modelId="{A64401D0-4A24-4E3D-A9FD-B23921D8CC67}" type="sibTrans" cxnId="{EE37EAF2-AFD1-475B-8F33-AC5B05D3B7E5}">
      <dgm:prSet/>
      <dgm:spPr/>
      <dgm:t>
        <a:bodyPr/>
        <a:lstStyle/>
        <a:p>
          <a:endParaRPr lang="zh-CN" altLang="en-US"/>
        </a:p>
      </dgm:t>
    </dgm:pt>
    <dgm:pt modelId="{1A6E6D7B-D381-41F6-B95C-9DB580220773}">
      <dgm:prSet phldrT="[文本]"/>
      <dgm:spPr/>
      <dgm:t>
        <a:bodyPr/>
        <a:lstStyle/>
        <a:p>
          <a:r>
            <a:rPr lang="en-US" altLang="zh-CN" dirty="0"/>
            <a:t>Interpretability:</a:t>
          </a:r>
        </a:p>
        <a:p>
          <a:r>
            <a:rPr lang="en-US" altLang="zh-CN" dirty="0"/>
            <a:t>What effect does external variables pose on the result</a:t>
          </a:r>
          <a:endParaRPr lang="zh-CN" altLang="en-US" dirty="0"/>
        </a:p>
      </dgm:t>
    </dgm:pt>
    <dgm:pt modelId="{8585D922-88BD-49D4-87BF-82C2D1832C61}" type="parTrans" cxnId="{CBDF1441-04F5-440B-9DB2-235DBC18959C}">
      <dgm:prSet/>
      <dgm:spPr/>
      <dgm:t>
        <a:bodyPr/>
        <a:lstStyle/>
        <a:p>
          <a:endParaRPr lang="zh-CN" altLang="en-US"/>
        </a:p>
      </dgm:t>
    </dgm:pt>
    <dgm:pt modelId="{B9B6EF64-1CDF-4B0E-94EF-394BC83A31CA}" type="sibTrans" cxnId="{CBDF1441-04F5-440B-9DB2-235DBC18959C}">
      <dgm:prSet/>
      <dgm:spPr/>
      <dgm:t>
        <a:bodyPr/>
        <a:lstStyle/>
        <a:p>
          <a:endParaRPr lang="zh-CN" altLang="en-US"/>
        </a:p>
      </dgm:t>
    </dgm:pt>
    <dgm:pt modelId="{92A3B4D3-87A4-48E2-B8BA-3E22BB5F823A}" type="pres">
      <dgm:prSet presAssocID="{2A23C6E1-0757-4EF2-A911-2DCB23A342A2}" presName="compositeShape" presStyleCnt="0">
        <dgm:presLayoutVars>
          <dgm:chMax val="7"/>
          <dgm:dir/>
          <dgm:resizeHandles val="exact"/>
        </dgm:presLayoutVars>
      </dgm:prSet>
      <dgm:spPr/>
    </dgm:pt>
    <dgm:pt modelId="{D3E6EC5D-9366-40F6-8637-2823D0D5D5B7}" type="pres">
      <dgm:prSet presAssocID="{F3C3E4C2-1D0A-427C-AD27-84CED9F55D05}" presName="circ1" presStyleLbl="vennNode1" presStyleIdx="0" presStyleCnt="2"/>
      <dgm:spPr/>
    </dgm:pt>
    <dgm:pt modelId="{3BBDCEE5-A84A-47DB-82AA-6067E0CCA1F0}" type="pres">
      <dgm:prSet presAssocID="{F3C3E4C2-1D0A-427C-AD27-84CED9F55D0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DB93B9-D677-444D-9E02-AC0F40B091A1}" type="pres">
      <dgm:prSet presAssocID="{1A6E6D7B-D381-41F6-B95C-9DB580220773}" presName="circ2" presStyleLbl="vennNode1" presStyleIdx="1" presStyleCnt="2" custLinFactNeighborX="4815" custLinFactNeighborY="974"/>
      <dgm:spPr/>
    </dgm:pt>
    <dgm:pt modelId="{A7C780CF-40FE-4329-BCED-20490C8C6079}" type="pres">
      <dgm:prSet presAssocID="{1A6E6D7B-D381-41F6-B95C-9DB5802207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937A22-57E5-4FF9-AF80-545633A8AA5C}" type="presOf" srcId="{F3C3E4C2-1D0A-427C-AD27-84CED9F55D05}" destId="{D3E6EC5D-9366-40F6-8637-2823D0D5D5B7}" srcOrd="0" destOrd="0" presId="urn:microsoft.com/office/officeart/2005/8/layout/venn1"/>
    <dgm:cxn modelId="{089FEF37-31D7-4D44-81DD-61EE7A916149}" type="presOf" srcId="{2A23C6E1-0757-4EF2-A911-2DCB23A342A2}" destId="{92A3B4D3-87A4-48E2-B8BA-3E22BB5F823A}" srcOrd="0" destOrd="0" presId="urn:microsoft.com/office/officeart/2005/8/layout/venn1"/>
    <dgm:cxn modelId="{CBDF1441-04F5-440B-9DB2-235DBC18959C}" srcId="{2A23C6E1-0757-4EF2-A911-2DCB23A342A2}" destId="{1A6E6D7B-D381-41F6-B95C-9DB580220773}" srcOrd="1" destOrd="0" parTransId="{8585D922-88BD-49D4-87BF-82C2D1832C61}" sibTransId="{B9B6EF64-1CDF-4B0E-94EF-394BC83A31CA}"/>
    <dgm:cxn modelId="{BE469669-EE9A-40A2-9CB0-19D46A09D2EB}" type="presOf" srcId="{F3C3E4C2-1D0A-427C-AD27-84CED9F55D05}" destId="{3BBDCEE5-A84A-47DB-82AA-6067E0CCA1F0}" srcOrd="1" destOrd="0" presId="urn:microsoft.com/office/officeart/2005/8/layout/venn1"/>
    <dgm:cxn modelId="{3E85CAD4-50C4-4241-B5F2-C0DB2AE01BD3}" type="presOf" srcId="{1A6E6D7B-D381-41F6-B95C-9DB580220773}" destId="{29DB93B9-D677-444D-9E02-AC0F40B091A1}" srcOrd="0" destOrd="0" presId="urn:microsoft.com/office/officeart/2005/8/layout/venn1"/>
    <dgm:cxn modelId="{7DABABDB-D021-4842-895B-40DF1D730EA7}" type="presOf" srcId="{1A6E6D7B-D381-41F6-B95C-9DB580220773}" destId="{A7C780CF-40FE-4329-BCED-20490C8C6079}" srcOrd="1" destOrd="0" presId="urn:microsoft.com/office/officeart/2005/8/layout/venn1"/>
    <dgm:cxn modelId="{EE37EAF2-AFD1-475B-8F33-AC5B05D3B7E5}" srcId="{2A23C6E1-0757-4EF2-A911-2DCB23A342A2}" destId="{F3C3E4C2-1D0A-427C-AD27-84CED9F55D05}" srcOrd="0" destOrd="0" parTransId="{4729653B-377D-4F3D-9F6D-A7AE4EEE440F}" sibTransId="{A64401D0-4A24-4E3D-A9FD-B23921D8CC67}"/>
    <dgm:cxn modelId="{83C287EC-F914-47D4-86A4-97B76E666888}" type="presParOf" srcId="{92A3B4D3-87A4-48E2-B8BA-3E22BB5F823A}" destId="{D3E6EC5D-9366-40F6-8637-2823D0D5D5B7}" srcOrd="0" destOrd="0" presId="urn:microsoft.com/office/officeart/2005/8/layout/venn1"/>
    <dgm:cxn modelId="{A16922C8-7FCD-4DF3-BFA4-40C7C1948A05}" type="presParOf" srcId="{92A3B4D3-87A4-48E2-B8BA-3E22BB5F823A}" destId="{3BBDCEE5-A84A-47DB-82AA-6067E0CCA1F0}" srcOrd="1" destOrd="0" presId="urn:microsoft.com/office/officeart/2005/8/layout/venn1"/>
    <dgm:cxn modelId="{5B7E8FA4-6B14-44A6-AAB6-3E9BE5BE856C}" type="presParOf" srcId="{92A3B4D3-87A4-48E2-B8BA-3E22BB5F823A}" destId="{29DB93B9-D677-444D-9E02-AC0F40B091A1}" srcOrd="2" destOrd="0" presId="urn:microsoft.com/office/officeart/2005/8/layout/venn1"/>
    <dgm:cxn modelId="{C7EE7D51-2C08-4498-80FB-E70235BDD205}" type="presParOf" srcId="{92A3B4D3-87A4-48E2-B8BA-3E22BB5F823A}" destId="{A7C780CF-40FE-4329-BCED-20490C8C607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1CA4F-2112-41D9-AEE8-E64442B3260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8BE27A8-DC28-4E7A-867B-DC5233EBF7AD}">
      <dgm:prSet phldrT="[文本]"/>
      <dgm:spPr/>
      <dgm:t>
        <a:bodyPr/>
        <a:lstStyle/>
        <a:p>
          <a:r>
            <a:rPr lang="en-US" altLang="zh-CN" dirty="0"/>
            <a:t>is similar to natural think way, easy to interpret.</a:t>
          </a:r>
        </a:p>
        <a:p>
          <a:r>
            <a:rPr lang="en-US" altLang="zh-CN" dirty="0"/>
            <a:t>does not include internal model nodes in the explanation, also lay audience can understand.</a:t>
          </a:r>
        </a:p>
        <a:p>
          <a:r>
            <a:rPr lang="en-US" altLang="zh-CN" dirty="0"/>
            <a:t>offers the explanation but also the suggested action.</a:t>
          </a:r>
          <a:endParaRPr lang="zh-CN" altLang="en-US" dirty="0"/>
        </a:p>
      </dgm:t>
    </dgm:pt>
    <dgm:pt modelId="{EFC493D7-2240-4D0E-A113-DDED3569908D}" type="parTrans" cxnId="{F918C6B8-9288-4BE4-9E32-427C127435BE}">
      <dgm:prSet/>
      <dgm:spPr/>
      <dgm:t>
        <a:bodyPr/>
        <a:lstStyle/>
        <a:p>
          <a:endParaRPr lang="zh-CN" altLang="en-US"/>
        </a:p>
      </dgm:t>
    </dgm:pt>
    <dgm:pt modelId="{7DF49026-BEAF-46D5-A03D-7A1D6A036B47}" type="sibTrans" cxnId="{F918C6B8-9288-4BE4-9E32-427C127435BE}">
      <dgm:prSet/>
      <dgm:spPr/>
      <dgm:t>
        <a:bodyPr/>
        <a:lstStyle/>
        <a:p>
          <a:endParaRPr lang="zh-CN" altLang="en-US"/>
        </a:p>
      </dgm:t>
    </dgm:pt>
    <dgm:pt modelId="{E5320B8B-EE9B-4CB4-AEDA-B4E92308ED88}">
      <dgm:prSet phldrT="[文本]"/>
      <dgm:spPr/>
      <dgm:t>
        <a:bodyPr/>
        <a:lstStyle/>
        <a:p>
          <a:r>
            <a:rPr lang="en-US" altLang="zh-CN" dirty="0" err="1"/>
            <a:t>prones</a:t>
          </a:r>
          <a:r>
            <a:rPr lang="en-US" altLang="zh-CN" dirty="0"/>
            <a:t> to generate adversarial examples.</a:t>
          </a:r>
        </a:p>
        <a:p>
          <a:r>
            <a:rPr lang="en-US" altLang="zh-CN" dirty="0"/>
            <a:t>lacks actionability. Causality graphs are not always available in real life.</a:t>
          </a:r>
        </a:p>
        <a:p>
          <a:r>
            <a:rPr lang="en-US" altLang="zh-CN" dirty="0"/>
            <a:t>  </a:t>
          </a:r>
          <a:endParaRPr lang="zh-CN" altLang="en-US" dirty="0"/>
        </a:p>
      </dgm:t>
    </dgm:pt>
    <dgm:pt modelId="{78B190E6-575B-4C9B-B8D2-642C51D7B948}" type="parTrans" cxnId="{962B7BDC-116C-429C-A77A-0A58CCEEF85E}">
      <dgm:prSet/>
      <dgm:spPr/>
      <dgm:t>
        <a:bodyPr/>
        <a:lstStyle/>
        <a:p>
          <a:endParaRPr lang="zh-CN" altLang="en-US"/>
        </a:p>
      </dgm:t>
    </dgm:pt>
    <dgm:pt modelId="{2EFE4F01-FDFA-4BDF-92DA-34785FAEE0BB}" type="sibTrans" cxnId="{962B7BDC-116C-429C-A77A-0A58CCEEF85E}">
      <dgm:prSet/>
      <dgm:spPr/>
      <dgm:t>
        <a:bodyPr/>
        <a:lstStyle/>
        <a:p>
          <a:endParaRPr lang="zh-CN" altLang="en-US"/>
        </a:p>
      </dgm:t>
    </dgm:pt>
    <dgm:pt modelId="{4416C3EC-C9DC-40D6-A410-A69AE722332B}" type="pres">
      <dgm:prSet presAssocID="{B261CA4F-2112-41D9-AEE8-E64442B326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E1F5AB4-23EF-4951-88D4-05A943F4A128}" type="pres">
      <dgm:prSet presAssocID="{B261CA4F-2112-41D9-AEE8-E64442B3260F}" presName="Background" presStyleLbl="bgImgPlace1" presStyleIdx="0" presStyleCnt="1" custLinFactNeighborX="-5964" custLinFactNeighborY="-3672"/>
      <dgm:spPr/>
    </dgm:pt>
    <dgm:pt modelId="{3FD108AB-A550-4430-97EE-49101F43F9E3}" type="pres">
      <dgm:prSet presAssocID="{B261CA4F-2112-41D9-AEE8-E64442B326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DF5AC7-E803-4DF0-960C-03399879468E}" type="pres">
      <dgm:prSet presAssocID="{B261CA4F-2112-41D9-AEE8-E64442B3260F}" presName="ParentText2" presStyleLbl="revTx" presStyleIdx="1" presStyleCnt="2" custScaleX="95513">
        <dgm:presLayoutVars>
          <dgm:chMax val="0"/>
          <dgm:chPref val="0"/>
          <dgm:bulletEnabled val="1"/>
        </dgm:presLayoutVars>
      </dgm:prSet>
      <dgm:spPr/>
    </dgm:pt>
    <dgm:pt modelId="{E17771EF-1CA4-4A06-B93F-803BE1B8B510}" type="pres">
      <dgm:prSet presAssocID="{B261CA4F-2112-41D9-AEE8-E64442B3260F}" presName="Plus" presStyleLbl="alignNode1" presStyleIdx="0" presStyleCnt="2"/>
      <dgm:spPr/>
    </dgm:pt>
    <dgm:pt modelId="{BB409A67-0639-4102-AB69-189F82B32C28}" type="pres">
      <dgm:prSet presAssocID="{B261CA4F-2112-41D9-AEE8-E64442B3260F}" presName="Minus" presStyleLbl="alignNode1" presStyleIdx="1" presStyleCnt="2"/>
      <dgm:spPr/>
    </dgm:pt>
    <dgm:pt modelId="{A887F9E2-E01E-41E2-9367-58D55C34B0E8}" type="pres">
      <dgm:prSet presAssocID="{B261CA4F-2112-41D9-AEE8-E64442B3260F}" presName="Divider" presStyleLbl="parChTrans1D1" presStyleIdx="0" presStyleCnt="1"/>
      <dgm:spPr/>
    </dgm:pt>
  </dgm:ptLst>
  <dgm:cxnLst>
    <dgm:cxn modelId="{CF880004-697A-4091-BE14-44F1A425E1A9}" type="presOf" srcId="{E5320B8B-EE9B-4CB4-AEDA-B4E92308ED88}" destId="{12DF5AC7-E803-4DF0-960C-03399879468E}" srcOrd="0" destOrd="0" presId="urn:microsoft.com/office/officeart/2009/3/layout/PlusandMinus"/>
    <dgm:cxn modelId="{C47FDB04-F545-4C68-9EB4-10C20A31B066}" type="presOf" srcId="{68BE27A8-DC28-4E7A-867B-DC5233EBF7AD}" destId="{3FD108AB-A550-4430-97EE-49101F43F9E3}" srcOrd="0" destOrd="0" presId="urn:microsoft.com/office/officeart/2009/3/layout/PlusandMinus"/>
    <dgm:cxn modelId="{F918C6B8-9288-4BE4-9E32-427C127435BE}" srcId="{B261CA4F-2112-41D9-AEE8-E64442B3260F}" destId="{68BE27A8-DC28-4E7A-867B-DC5233EBF7AD}" srcOrd="0" destOrd="0" parTransId="{EFC493D7-2240-4D0E-A113-DDED3569908D}" sibTransId="{7DF49026-BEAF-46D5-A03D-7A1D6A036B47}"/>
    <dgm:cxn modelId="{730D5EBF-2214-4A21-A0FB-849BDC80D308}" type="presOf" srcId="{B261CA4F-2112-41D9-AEE8-E64442B3260F}" destId="{4416C3EC-C9DC-40D6-A410-A69AE722332B}" srcOrd="0" destOrd="0" presId="urn:microsoft.com/office/officeart/2009/3/layout/PlusandMinus"/>
    <dgm:cxn modelId="{962B7BDC-116C-429C-A77A-0A58CCEEF85E}" srcId="{B261CA4F-2112-41D9-AEE8-E64442B3260F}" destId="{E5320B8B-EE9B-4CB4-AEDA-B4E92308ED88}" srcOrd="1" destOrd="0" parTransId="{78B190E6-575B-4C9B-B8D2-642C51D7B948}" sibTransId="{2EFE4F01-FDFA-4BDF-92DA-34785FAEE0BB}"/>
    <dgm:cxn modelId="{FC8EDD83-3797-420E-A5C9-CE4FDD199290}" type="presParOf" srcId="{4416C3EC-C9DC-40D6-A410-A69AE722332B}" destId="{5E1F5AB4-23EF-4951-88D4-05A943F4A128}" srcOrd="0" destOrd="0" presId="urn:microsoft.com/office/officeart/2009/3/layout/PlusandMinus"/>
    <dgm:cxn modelId="{156524B7-32A3-4C88-9BE7-E98A15E99EB0}" type="presParOf" srcId="{4416C3EC-C9DC-40D6-A410-A69AE722332B}" destId="{3FD108AB-A550-4430-97EE-49101F43F9E3}" srcOrd="1" destOrd="0" presId="urn:microsoft.com/office/officeart/2009/3/layout/PlusandMinus"/>
    <dgm:cxn modelId="{ED3C6812-5A33-4631-BB1D-C5A8A59B487B}" type="presParOf" srcId="{4416C3EC-C9DC-40D6-A410-A69AE722332B}" destId="{12DF5AC7-E803-4DF0-960C-03399879468E}" srcOrd="2" destOrd="0" presId="urn:microsoft.com/office/officeart/2009/3/layout/PlusandMinus"/>
    <dgm:cxn modelId="{D41DB86F-1EF5-425F-8A4B-AF98A22990BA}" type="presParOf" srcId="{4416C3EC-C9DC-40D6-A410-A69AE722332B}" destId="{E17771EF-1CA4-4A06-B93F-803BE1B8B510}" srcOrd="3" destOrd="0" presId="urn:microsoft.com/office/officeart/2009/3/layout/PlusandMinus"/>
    <dgm:cxn modelId="{5358949B-2C1D-4C0F-8C33-36E1D5682358}" type="presParOf" srcId="{4416C3EC-C9DC-40D6-A410-A69AE722332B}" destId="{BB409A67-0639-4102-AB69-189F82B32C28}" srcOrd="4" destOrd="0" presId="urn:microsoft.com/office/officeart/2009/3/layout/PlusandMinus"/>
    <dgm:cxn modelId="{FC450A08-CE08-4306-9872-2775B7B94E90}" type="presParOf" srcId="{4416C3EC-C9DC-40D6-A410-A69AE722332B}" destId="{A887F9E2-E01E-41E2-9367-58D55C34B0E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6EC5D-9366-40F6-8637-2823D0D5D5B7}">
      <dsp:nvSpPr>
        <dsp:cNvPr id="0" name=""/>
        <dsp:cNvSpPr/>
      </dsp:nvSpPr>
      <dsp:spPr>
        <a:xfrm>
          <a:off x="1310503" y="8451"/>
          <a:ext cx="3090280" cy="309028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Explainability</a:t>
          </a:r>
          <a:r>
            <a:rPr lang="en-US" altLang="zh-CN" sz="2200" kern="1200" dirty="0"/>
            <a:t>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How the internal nodes work and their significance in the model</a:t>
          </a:r>
        </a:p>
      </dsp:txBody>
      <dsp:txXfrm>
        <a:off x="1742029" y="372862"/>
        <a:ext cx="1781783" cy="2361459"/>
      </dsp:txXfrm>
    </dsp:sp>
    <dsp:sp modelId="{29DB93B9-D677-444D-9E02-AC0F40B091A1}">
      <dsp:nvSpPr>
        <dsp:cNvPr id="0" name=""/>
        <dsp:cNvSpPr/>
      </dsp:nvSpPr>
      <dsp:spPr>
        <a:xfrm>
          <a:off x="3686529" y="16903"/>
          <a:ext cx="3090280" cy="309028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Interpretability: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What effect does external variables pose on the result</a:t>
          </a:r>
          <a:endParaRPr lang="zh-CN" altLang="en-US" sz="2200" kern="1200" dirty="0"/>
        </a:p>
      </dsp:txBody>
      <dsp:txXfrm>
        <a:off x="4563501" y="381313"/>
        <a:ext cx="1781783" cy="236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5AB4-23EF-4951-88D4-05A943F4A128}">
      <dsp:nvSpPr>
        <dsp:cNvPr id="0" name=""/>
        <dsp:cNvSpPr/>
      </dsp:nvSpPr>
      <dsp:spPr>
        <a:xfrm>
          <a:off x="1578367" y="622818"/>
          <a:ext cx="6962324" cy="359808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108AB-A550-4430-97EE-49101F43F9E3}">
      <dsp:nvSpPr>
        <dsp:cNvPr id="0" name=""/>
        <dsp:cNvSpPr/>
      </dsp:nvSpPr>
      <dsp:spPr>
        <a:xfrm>
          <a:off x="2201669" y="1175740"/>
          <a:ext cx="3233079" cy="30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is similar to natural think way, easy to interpret.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does not include internal model nodes in the explanation, also lay audience can understand.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offers the explanation but also the suggested action.</a:t>
          </a:r>
          <a:endParaRPr lang="zh-CN" altLang="en-US" sz="2200" kern="1200" dirty="0"/>
        </a:p>
      </dsp:txBody>
      <dsp:txXfrm>
        <a:off x="2201669" y="1175740"/>
        <a:ext cx="3233079" cy="3078119"/>
      </dsp:txXfrm>
    </dsp:sp>
    <dsp:sp modelId="{12DF5AC7-E803-4DF0-960C-03399879468E}">
      <dsp:nvSpPr>
        <dsp:cNvPr id="0" name=""/>
        <dsp:cNvSpPr/>
      </dsp:nvSpPr>
      <dsp:spPr>
        <a:xfrm>
          <a:off x="5579307" y="1175740"/>
          <a:ext cx="3088011" cy="30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prones</a:t>
          </a:r>
          <a:r>
            <a:rPr lang="en-US" altLang="zh-CN" sz="2200" kern="1200" dirty="0"/>
            <a:t> to generate adversarial examples.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lacks actionability. Causality graphs are not always available in real life.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  </a:t>
          </a:r>
          <a:endParaRPr lang="zh-CN" altLang="en-US" sz="2200" kern="1200" dirty="0"/>
        </a:p>
      </dsp:txBody>
      <dsp:txXfrm>
        <a:off x="5579307" y="1175740"/>
        <a:ext cx="3088011" cy="3078119"/>
      </dsp:txXfrm>
    </dsp:sp>
    <dsp:sp modelId="{E17771EF-1CA4-4A06-B93F-803BE1B8B510}">
      <dsp:nvSpPr>
        <dsp:cNvPr id="0" name=""/>
        <dsp:cNvSpPr/>
      </dsp:nvSpPr>
      <dsp:spPr>
        <a:xfrm>
          <a:off x="1273359" y="34883"/>
          <a:ext cx="1360454" cy="1360454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09A67-0639-4102-AB69-189F82B32C28}">
      <dsp:nvSpPr>
        <dsp:cNvPr id="0" name=""/>
        <dsp:cNvSpPr/>
      </dsp:nvSpPr>
      <dsp:spPr>
        <a:xfrm>
          <a:off x="7995604" y="524135"/>
          <a:ext cx="1280427" cy="438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F9E2-E01E-41E2-9367-58D55C34B0E8}">
      <dsp:nvSpPr>
        <dsp:cNvPr id="0" name=""/>
        <dsp:cNvSpPr/>
      </dsp:nvSpPr>
      <dsp:spPr>
        <a:xfrm>
          <a:off x="5474762" y="1182322"/>
          <a:ext cx="800" cy="293990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0AA78-93B5-4A4F-9F57-7E5980B5CEFD}" type="datetimeFigureOut">
              <a:rPr lang="zh-CN" altLang="en-US" smtClean="0"/>
              <a:t>2021/1/19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C4CC7-642F-4C96-9C5A-9D81FB192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3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4CC7-642F-4C96-9C5A-9D81FB192C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1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1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Topic 6 | Counterfactual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B305-6501-4EED-9AFC-83BFAD8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brief introduction to counterfactual explanation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BB447-454F-428C-8095-1B050CD95C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Presenter: </a:t>
            </a:r>
            <a:r>
              <a:rPr lang="en-US" altLang="zh-CN" dirty="0" err="1"/>
              <a:t>Chenyuan</a:t>
            </a:r>
            <a:r>
              <a:rPr lang="en-US" altLang="zh-CN" dirty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3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B0D5E6-8C9D-49CA-8B2D-B42F6DCB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DDC11D-9271-4B72-8B7D-7329209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to the pitfall of adversarial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91BD7-C3AE-4F7D-9CB9-D4AD7BFA7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A62B9-F64B-400F-A1A8-40FF92BF8C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3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42472DC-7A36-4FB8-B3C3-A923843B055C}"/>
              </a:ext>
            </a:extLst>
          </p:cNvPr>
          <p:cNvSpPr/>
          <p:nvPr/>
        </p:nvSpPr>
        <p:spPr>
          <a:xfrm>
            <a:off x="8048367" y="3968214"/>
            <a:ext cx="3997062" cy="140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BC7949-6B40-43E9-B7A1-61525A15E544}"/>
              </a:ext>
            </a:extLst>
          </p:cNvPr>
          <p:cNvSpPr/>
          <p:nvPr/>
        </p:nvSpPr>
        <p:spPr>
          <a:xfrm>
            <a:off x="8041058" y="2449061"/>
            <a:ext cx="3997062" cy="140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741615-26A8-4D90-A272-BEB17A44CEFD}"/>
              </a:ext>
            </a:extLst>
          </p:cNvPr>
          <p:cNvSpPr/>
          <p:nvPr/>
        </p:nvSpPr>
        <p:spPr>
          <a:xfrm>
            <a:off x="4229280" y="1842620"/>
            <a:ext cx="3143304" cy="1212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5AA99D-857B-4809-85B4-0E8C7FB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challenge: actionability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3C0CA-50AB-4850-B600-FAB9FC9FF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48065-D584-4CE3-96D6-5A23B5CBD9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451F9-CA85-4D1D-866A-7A38249A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8" y="2633886"/>
            <a:ext cx="2482335" cy="286794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A129985-9677-4C18-854B-716919D70B66}"/>
              </a:ext>
            </a:extLst>
          </p:cNvPr>
          <p:cNvSpPr/>
          <p:nvPr/>
        </p:nvSpPr>
        <p:spPr>
          <a:xfrm>
            <a:off x="241064" y="4321326"/>
            <a:ext cx="2935097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0C2DAD1-8A03-4F15-96FA-52C5D966F782}"/>
              </a:ext>
            </a:extLst>
          </p:cNvPr>
          <p:cNvGrpSpPr/>
          <p:nvPr/>
        </p:nvGrpSpPr>
        <p:grpSpPr>
          <a:xfrm>
            <a:off x="3424390" y="2302388"/>
            <a:ext cx="5953857" cy="3962897"/>
            <a:chOff x="3713827" y="2222976"/>
            <a:chExt cx="5953857" cy="396289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8A5D0F8-B491-4123-A9B4-1312B3EC0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" b="3015"/>
            <a:stretch/>
          </p:blipFill>
          <p:spPr>
            <a:xfrm>
              <a:off x="4100448" y="3062036"/>
              <a:ext cx="4083729" cy="2724883"/>
            </a:xfrm>
            <a:prstGeom prst="rect">
              <a:avLst/>
            </a:prstGeom>
          </p:spPr>
        </p:pic>
        <p:sp>
          <p:nvSpPr>
            <p:cNvPr id="14" name="箭头: 直角双向 13">
              <a:extLst>
                <a:ext uri="{FF2B5EF4-FFF2-40B4-BE49-F238E27FC236}">
                  <a16:creationId xmlns:a16="http://schemas.microsoft.com/office/drawing/2014/main" id="{97B8A732-4245-49A1-BA8A-862A284F8AF5}"/>
                </a:ext>
              </a:extLst>
            </p:cNvPr>
            <p:cNvSpPr/>
            <p:nvPr/>
          </p:nvSpPr>
          <p:spPr>
            <a:xfrm rot="5400000">
              <a:off x="4691332" y="1902421"/>
              <a:ext cx="3293614" cy="4475381"/>
            </a:xfrm>
            <a:prstGeom prst="leftUpArrow">
              <a:avLst>
                <a:gd name="adj1" fmla="val 10115"/>
                <a:gd name="adj2" fmla="val 1569"/>
                <a:gd name="adj3" fmla="val 6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321EA2-845A-4835-9FE3-ED24580C6CEE}"/>
                </a:ext>
              </a:extLst>
            </p:cNvPr>
            <p:cNvSpPr txBox="1"/>
            <p:nvPr/>
          </p:nvSpPr>
          <p:spPr>
            <a:xfrm>
              <a:off x="3713827" y="2222976"/>
              <a:ext cx="436017" cy="34473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Age</a:t>
              </a: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  </a:t>
              </a: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  30</a:t>
              </a: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b="1" dirty="0">
                <a:latin typeface="+mn-lt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  23</a:t>
              </a:r>
              <a:endParaRPr lang="zh-CN" altLang="en-US" b="1" dirty="0" err="1">
                <a:latin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E2231C-C5C8-4FBD-B48D-03E839D5D2F5}"/>
                </a:ext>
              </a:extLst>
            </p:cNvPr>
            <p:cNvSpPr txBox="1"/>
            <p:nvPr/>
          </p:nvSpPr>
          <p:spPr>
            <a:xfrm>
              <a:off x="7974913" y="5896435"/>
              <a:ext cx="1692771" cy="289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b="1" dirty="0">
                  <a:latin typeface="+mn-lt"/>
                </a:rPr>
                <a:t>Education level</a:t>
              </a:r>
              <a:endParaRPr lang="zh-CN" altLang="en-US" b="1" dirty="0" err="1">
                <a:latin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30E52B-3E2D-4673-8033-5D34075C98F0}"/>
                </a:ext>
              </a:extLst>
            </p:cNvPr>
            <p:cNvSpPr txBox="1"/>
            <p:nvPr/>
          </p:nvSpPr>
          <p:spPr>
            <a:xfrm>
              <a:off x="4457950" y="5872866"/>
              <a:ext cx="3276100" cy="176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b="1" dirty="0">
                  <a:latin typeface="+mn-lt"/>
                </a:rPr>
                <a:t>High school      Bachelor         Master        Doctor</a:t>
              </a:r>
              <a:endParaRPr lang="zh-CN" altLang="en-US" sz="1100" b="1" dirty="0" err="1">
                <a:latin typeface="+mn-lt"/>
              </a:endParaRPr>
            </a:p>
          </p:txBody>
        </p:sp>
        <p:sp>
          <p:nvSpPr>
            <p:cNvPr id="18" name="十字形 17">
              <a:extLst>
                <a:ext uri="{FF2B5EF4-FFF2-40B4-BE49-F238E27FC236}">
                  <a16:creationId xmlns:a16="http://schemas.microsoft.com/office/drawing/2014/main" id="{A5F70CC7-3EB4-4DD1-8B13-F6501A252F36}"/>
                </a:ext>
              </a:extLst>
            </p:cNvPr>
            <p:cNvSpPr/>
            <p:nvPr/>
          </p:nvSpPr>
          <p:spPr>
            <a:xfrm rot="2870259">
              <a:off x="4676231" y="3833033"/>
              <a:ext cx="284085" cy="266471"/>
            </a:xfrm>
            <a:prstGeom prst="plus">
              <a:avLst>
                <a:gd name="adj" fmla="val 3879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sp>
          <p:nvSpPr>
            <p:cNvPr id="19" name="十字形 18">
              <a:extLst>
                <a:ext uri="{FF2B5EF4-FFF2-40B4-BE49-F238E27FC236}">
                  <a16:creationId xmlns:a16="http://schemas.microsoft.com/office/drawing/2014/main" id="{CF251956-CA25-434D-BAA3-285A9BDFD810}"/>
                </a:ext>
              </a:extLst>
            </p:cNvPr>
            <p:cNvSpPr/>
            <p:nvPr/>
          </p:nvSpPr>
          <p:spPr>
            <a:xfrm rot="2870259">
              <a:off x="6515389" y="5339849"/>
              <a:ext cx="284085" cy="266471"/>
            </a:xfrm>
            <a:prstGeom prst="plus">
              <a:avLst>
                <a:gd name="adj" fmla="val 3879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C6A28703-FED2-4AE3-AE41-A2F85CD5FA2F}"/>
                </a:ext>
              </a:extLst>
            </p:cNvPr>
            <p:cNvSpPr/>
            <p:nvPr/>
          </p:nvSpPr>
          <p:spPr>
            <a:xfrm rot="2870259">
              <a:off x="6709494" y="3558013"/>
              <a:ext cx="284085" cy="266471"/>
            </a:xfrm>
            <a:prstGeom prst="plus">
              <a:avLst>
                <a:gd name="adj" fmla="val 3879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D693885-FF65-42D9-B84E-C023BCA698C3}"/>
                </a:ext>
              </a:extLst>
            </p:cNvPr>
            <p:cNvCxnSpPr>
              <a:cxnSpLocks/>
            </p:cNvCxnSpPr>
            <p:nvPr/>
          </p:nvCxnSpPr>
          <p:spPr>
            <a:xfrm>
              <a:off x="4977059" y="4140111"/>
              <a:ext cx="1556906" cy="12587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95E9135-2D78-40EB-9B4A-EB12B1AB3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32" y="3720133"/>
              <a:ext cx="1627499" cy="3031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9033C72-7F19-4F55-A793-BC3BD37B038A}"/>
              </a:ext>
            </a:extLst>
          </p:cNvPr>
          <p:cNvSpPr txBox="1"/>
          <p:nvPr/>
        </p:nvSpPr>
        <p:spPr>
          <a:xfrm>
            <a:off x="8148113" y="4102649"/>
            <a:ext cx="3754233" cy="10994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Understand the decision– </a:t>
            </a:r>
          </a:p>
          <a:p>
            <a:pPr>
              <a:lnSpc>
                <a:spcPct val="114000"/>
              </a:lnSpc>
            </a:pPr>
            <a:r>
              <a:rPr lang="en-US" altLang="zh-CN" sz="1600" i="1" dirty="0">
                <a:latin typeface="+mn-lt"/>
              </a:rPr>
              <a:t>“What could have been done in the past.”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/>
              <a:t>Understand &amp; act – </a:t>
            </a:r>
          </a:p>
          <a:p>
            <a:pPr>
              <a:lnSpc>
                <a:spcPct val="114000"/>
              </a:lnSpc>
            </a:pPr>
            <a:r>
              <a:rPr lang="en-US" altLang="zh-CN" sz="1600" i="1" dirty="0"/>
              <a:t>“What to do in the future.”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7A8D32-4241-41DC-BE30-68E297907774}"/>
              </a:ext>
            </a:extLst>
          </p:cNvPr>
          <p:cNvSpPr/>
          <p:nvPr/>
        </p:nvSpPr>
        <p:spPr>
          <a:xfrm>
            <a:off x="8041059" y="2604472"/>
            <a:ext cx="4506362" cy="94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/>
              <a:t>Plausible CF may not be actionable CF!</a:t>
            </a:r>
          </a:p>
          <a:p>
            <a:pPr>
              <a:lnSpc>
                <a:spcPct val="114000"/>
              </a:lnSpc>
            </a:pPr>
            <a:r>
              <a:rPr lang="en-US" altLang="zh-CN" sz="1600" dirty="0"/>
              <a:t>Irreversible variables, e.g. age</a:t>
            </a:r>
          </a:p>
          <a:p>
            <a:pPr>
              <a:lnSpc>
                <a:spcPct val="114000"/>
              </a:lnSpc>
            </a:pPr>
            <a:r>
              <a:rPr lang="en-US" altLang="zh-CN" sz="1600" dirty="0"/>
              <a:t>Unchangeable variables, e.g. gender, race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2428239-1231-4A88-A478-E6101A27E6FD}"/>
              </a:ext>
            </a:extLst>
          </p:cNvPr>
          <p:cNvSpPr/>
          <p:nvPr/>
        </p:nvSpPr>
        <p:spPr>
          <a:xfrm>
            <a:off x="4198454" y="1883854"/>
            <a:ext cx="3174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Example 2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i="1" dirty="0">
                <a:solidFill>
                  <a:srgbClr val="000000"/>
                </a:solidFill>
                <a:latin typeface="CMR10"/>
              </a:rPr>
              <a:t>“You will receive the loan if you decrease your age by three and change the education level to master.”</a:t>
            </a:r>
            <a:r>
              <a:rPr lang="en-US" altLang="zh-CN" i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9B6A4E-B72B-419B-BB33-711357B42C9C}"/>
              </a:ext>
            </a:extLst>
          </p:cNvPr>
          <p:cNvSpPr txBox="1"/>
          <p:nvPr/>
        </p:nvSpPr>
        <p:spPr>
          <a:xfrm>
            <a:off x="916802" y="2174438"/>
            <a:ext cx="1141338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Example 1</a:t>
            </a:r>
            <a:endParaRPr lang="zh-CN" altLang="en-US" b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4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136C93-4835-42C6-8AAC-D3FA07CB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87" y="2243271"/>
            <a:ext cx="5034313" cy="510909"/>
          </a:xfrm>
        </p:spPr>
        <p:txBody>
          <a:bodyPr/>
          <a:lstStyle/>
          <a:p>
            <a:r>
              <a:rPr lang="en-US" altLang="zh-CN" dirty="0"/>
              <a:t>Offer extra causality information to the model.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6B9F19-4A01-43E9-B514-E8292426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to lack of actionability: causal 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AEEED-00C2-4E62-B1CB-82DEAD250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275EE-2819-42F3-B980-43F879E85E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6348C03-E281-47D4-B0E7-348873B7E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90729"/>
              </p:ext>
            </p:extLst>
          </p:nvPr>
        </p:nvGraphicFramePr>
        <p:xfrm>
          <a:off x="760759" y="1776142"/>
          <a:ext cx="10549392" cy="438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A50F263-3654-43EE-94CF-9C63671B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counterfactual explanation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A2909-DECB-479E-8763-A17993B67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26946-A7DC-45FE-A74B-0E462B0BB5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92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F2887DE-3206-47F8-9566-326B14CE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 slides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F0254-45C8-4DDA-AD1B-53E1D90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B4FA7-F647-4F9A-8376-C1931FCC946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41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A00817-EB85-4077-B631-A1D24F92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5E19ED-4E0C-470C-A42A-833069AFB4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1EB66-602B-4777-9C76-EB226630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7DBA7-2595-40AE-A556-13A8AFAEB4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4F593E3-F1E4-4E58-8E57-1D755D6BF345}"/>
              </a:ext>
            </a:extLst>
          </p:cNvPr>
          <p:cNvSpPr/>
          <p:nvPr/>
        </p:nvSpPr>
        <p:spPr>
          <a:xfrm>
            <a:off x="6193023" y="3884051"/>
            <a:ext cx="5680444" cy="18021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7814C-E662-448B-96D2-2C8EFD1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83" y="1277638"/>
            <a:ext cx="11345332" cy="510909"/>
          </a:xfrm>
        </p:spPr>
        <p:txBody>
          <a:bodyPr/>
          <a:lstStyle/>
          <a:p>
            <a:r>
              <a:rPr lang="en-US" altLang="zh-CN" dirty="0"/>
              <a:t>Counterfactual thinking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DEE51-4FF3-4A06-A2BB-6CCD476B3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B97A1-7FEA-4D0B-BB79-6D34C7BD3A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947161-6FFF-4664-B82C-A417BC6DE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8" y="2189257"/>
            <a:ext cx="4817541" cy="2709866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248E1BE-8C40-4995-8977-E25E3219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92" y="2189257"/>
            <a:ext cx="5208233" cy="1417466"/>
          </a:xfrm>
        </p:spPr>
        <p:txBody>
          <a:bodyPr/>
          <a:lstStyle/>
          <a:p>
            <a:r>
              <a:rPr lang="en-US" altLang="zh-CN" b="1" dirty="0"/>
              <a:t>Counterfactual example:</a:t>
            </a:r>
          </a:p>
          <a:p>
            <a:endParaRPr lang="en-US" altLang="zh-CN" b="1" i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A</a:t>
            </a:r>
            <a:r>
              <a:rPr lang="en-US" altLang="zh-CN" sz="2400" i="1" dirty="0"/>
              <a:t> “What if…?” </a:t>
            </a:r>
            <a:r>
              <a:rPr lang="en-US" altLang="zh-CN" sz="2400" dirty="0"/>
              <a:t>question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the closest possible world(s)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3D6CBF-EEAF-486C-B1C3-93AABFEF2309}"/>
              </a:ext>
            </a:extLst>
          </p:cNvPr>
          <p:cNvSpPr txBox="1"/>
          <p:nvPr/>
        </p:nvSpPr>
        <p:spPr>
          <a:xfrm>
            <a:off x="6323659" y="4235432"/>
            <a:ext cx="5549808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“I could have won the gold medal if I run 0.01s faster”</a:t>
            </a:r>
          </a:p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“I could have obtained the scholarship if my GPA is 0.5 better.”</a:t>
            </a:r>
          </a:p>
          <a:p>
            <a:pPr marL="342900" indent="-342900">
              <a:lnSpc>
                <a:spcPct val="114000"/>
              </a:lnSpc>
              <a:buFont typeface="+mj-lt"/>
              <a:buAutoNum type="alphaUcPeriod"/>
            </a:pPr>
            <a:r>
              <a:rPr lang="en-US" altLang="zh-CN" sz="1600" i="1" dirty="0">
                <a:latin typeface="+mn-lt"/>
              </a:rPr>
              <a:t>“My salary could be higher if I have a master degree.”</a:t>
            </a:r>
            <a:endParaRPr lang="zh-CN" altLang="en-US" sz="1600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4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3F3DB3-B6C3-4C5F-903E-43321590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Counterfactual explanation: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28AE0-3196-46F5-A93B-9A5A4D6D5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01298-CD9F-44BA-BBEB-F1AE74D9AC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ED80445-13A3-4758-9595-9344771BC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412271"/>
              </p:ext>
            </p:extLst>
          </p:nvPr>
        </p:nvGraphicFramePr>
        <p:xfrm>
          <a:off x="-1019449" y="2080964"/>
          <a:ext cx="7938517" cy="310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0BB4A27-E481-4F88-8E8E-D86AD22E0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4" y="4640571"/>
            <a:ext cx="1274685" cy="1274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128B1E-69FB-472C-B4C4-1F0953C8EE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t="15076" r="6379"/>
          <a:stretch/>
        </p:blipFill>
        <p:spPr>
          <a:xfrm>
            <a:off x="6440942" y="2080964"/>
            <a:ext cx="5184605" cy="19624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CB9722-91E1-4115-BFF2-EF5AF4AA900B}"/>
              </a:ext>
            </a:extLst>
          </p:cNvPr>
          <p:cNvSpPr txBox="1"/>
          <p:nvPr/>
        </p:nvSpPr>
        <p:spPr>
          <a:xfrm>
            <a:off x="6440942" y="4276624"/>
            <a:ext cx="3386639" cy="12278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Model agnostic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Local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Example-based</a:t>
            </a:r>
            <a:endParaRPr lang="zh-CN" altLang="en-US" sz="2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80150BB-D392-44DD-BA68-E79AD938B8C0}"/>
              </a:ext>
            </a:extLst>
          </p:cNvPr>
          <p:cNvSpPr/>
          <p:nvPr/>
        </p:nvSpPr>
        <p:spPr>
          <a:xfrm>
            <a:off x="142043" y="3429000"/>
            <a:ext cx="11887200" cy="2570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1E9199-FA85-466D-AA1A-A9474B22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825" y="2115845"/>
            <a:ext cx="4182057" cy="15506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Understand a decision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Obtain guidance for future actions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Contest an unfair decision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7160B-058A-4B3B-BA09-E3D79071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aims of an explanation: For lay audience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E6B1-FD83-4ED4-8D72-9F2731788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98647-CFBD-4045-BD85-4F6B051C25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DF217B-40A1-4B01-8027-1995ADC0FF9B}"/>
              </a:ext>
            </a:extLst>
          </p:cNvPr>
          <p:cNvSpPr txBox="1"/>
          <p:nvPr/>
        </p:nvSpPr>
        <p:spPr>
          <a:xfrm>
            <a:off x="1088993" y="3602144"/>
            <a:ext cx="34741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i="1" dirty="0">
                <a:latin typeface="+mn-lt"/>
              </a:rPr>
              <a:t>Example 1 </a:t>
            </a:r>
            <a:r>
              <a:rPr lang="en-US" altLang="zh-CN" sz="1600" i="1" dirty="0">
                <a:latin typeface="+mn-lt"/>
              </a:rPr>
              <a:t>- “You could obtain the loan if your credit score is 30 higher.”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FDEF8-35C9-488C-BEC2-FFE9F12402B2}"/>
              </a:ext>
            </a:extLst>
          </p:cNvPr>
          <p:cNvSpPr txBox="1"/>
          <p:nvPr/>
        </p:nvSpPr>
        <p:spPr>
          <a:xfrm>
            <a:off x="5175681" y="3602144"/>
            <a:ext cx="508793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Reason for loan rejection: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too low credit score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Recommended future action: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improve the credit score</a:t>
            </a:r>
            <a:endParaRPr lang="zh-CN" altLang="en-US" sz="1600" dirty="0" err="1">
              <a:solidFill>
                <a:srgbClr val="0065BD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212744-9072-42E7-8C3B-04E4DA2EFD1B}"/>
              </a:ext>
            </a:extLst>
          </p:cNvPr>
          <p:cNvSpPr txBox="1"/>
          <p:nvPr/>
        </p:nvSpPr>
        <p:spPr>
          <a:xfrm>
            <a:off x="1088992" y="4564094"/>
            <a:ext cx="34741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i="1" dirty="0">
                <a:latin typeface="+mn-lt"/>
              </a:rPr>
              <a:t>Example 2 </a:t>
            </a:r>
            <a:r>
              <a:rPr lang="en-US" altLang="zh-CN" sz="1600" i="1" dirty="0">
                <a:latin typeface="+mn-lt"/>
              </a:rPr>
              <a:t>- “You could obtain the loan if you change your race to...”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9BA289-32A0-4604-B577-07378FD9F08D}"/>
              </a:ext>
            </a:extLst>
          </p:cNvPr>
          <p:cNvSpPr txBox="1"/>
          <p:nvPr/>
        </p:nvSpPr>
        <p:spPr>
          <a:xfrm>
            <a:off x="5175681" y="4564094"/>
            <a:ext cx="5543184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Reason for loan rejection: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race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+mn-lt"/>
              </a:rPr>
              <a:t>Contesting the decision: </a:t>
            </a:r>
            <a:r>
              <a:rPr lang="en-US" altLang="zh-CN" sz="1600" dirty="0">
                <a:solidFill>
                  <a:srgbClr val="0065BD"/>
                </a:solidFill>
                <a:latin typeface="+mn-lt"/>
              </a:rPr>
              <a:t>judgement based on race is unfair</a:t>
            </a:r>
            <a:endParaRPr lang="zh-CN" altLang="en-US" sz="1600" dirty="0" err="1">
              <a:solidFill>
                <a:srgbClr val="0065B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43F70E-9E2F-46B9-9C6F-49E4ED1D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506" y="2056649"/>
            <a:ext cx="5824426" cy="1295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Proximity</a:t>
            </a:r>
            <a:r>
              <a:rPr lang="en-US" altLang="zh-CN" sz="2000" dirty="0"/>
              <a:t>: similar to the original data input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Validity</a:t>
            </a:r>
            <a:r>
              <a:rPr lang="en-US" altLang="zh-CN" sz="2000" dirty="0"/>
              <a:t>: has a different prediction result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Sparsity</a:t>
            </a:r>
            <a:r>
              <a:rPr lang="en-US" altLang="zh-CN" sz="2000" dirty="0"/>
              <a:t>: change as few entries as possible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AC6BFB-D8BD-4AD0-B650-95A4A884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Checklist for generating a counterfactual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D135F-7C4A-4354-B674-018F5D5A1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995C7-3BC0-484B-BC4A-A3A87A79CC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7BE299-253C-4BFD-B0C8-F06F538D9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7" y="3564204"/>
            <a:ext cx="2550970" cy="2278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886B74-5FBC-47DA-9866-FB141EE3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15" y="3545151"/>
            <a:ext cx="2550970" cy="2278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EEAD75-BF72-47BA-9FD8-512B4E9F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77" y="3545151"/>
            <a:ext cx="2550970" cy="22786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6AF7C90-3961-44E8-BD11-643CDB4F0962}"/>
              </a:ext>
            </a:extLst>
          </p:cNvPr>
          <p:cNvSpPr/>
          <p:nvPr/>
        </p:nvSpPr>
        <p:spPr>
          <a:xfrm>
            <a:off x="1692720" y="592385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Proximity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E99D2C-0994-4CCE-8638-9FC90C29025C}"/>
              </a:ext>
            </a:extLst>
          </p:cNvPr>
          <p:cNvSpPr/>
          <p:nvPr/>
        </p:nvSpPr>
        <p:spPr>
          <a:xfrm>
            <a:off x="5477882" y="5923854"/>
            <a:ext cx="99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Validity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C91165-BEFA-4065-8151-5809C7CC373E}"/>
              </a:ext>
            </a:extLst>
          </p:cNvPr>
          <p:cNvSpPr/>
          <p:nvPr/>
        </p:nvSpPr>
        <p:spPr>
          <a:xfrm>
            <a:off x="9455078" y="592385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Sparsity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39FA7D-E6F2-4F3A-907B-F49BE9E66525}"/>
              </a:ext>
            </a:extLst>
          </p:cNvPr>
          <p:cNvCxnSpPr>
            <a:cxnSpLocks/>
          </p:cNvCxnSpPr>
          <p:nvPr/>
        </p:nvCxnSpPr>
        <p:spPr>
          <a:xfrm>
            <a:off x="2453256" y="4684451"/>
            <a:ext cx="405354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EE6429-DD38-484D-8219-207E33FD0D7A}"/>
              </a:ext>
            </a:extLst>
          </p:cNvPr>
          <p:cNvCxnSpPr>
            <a:cxnSpLocks/>
          </p:cNvCxnSpPr>
          <p:nvPr/>
        </p:nvCxnSpPr>
        <p:spPr>
          <a:xfrm>
            <a:off x="2310838" y="4827974"/>
            <a:ext cx="0" cy="383219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3A30F6-8E38-4F77-8566-7F86E6B77941}"/>
              </a:ext>
            </a:extLst>
          </p:cNvPr>
          <p:cNvCxnSpPr>
            <a:cxnSpLocks/>
          </p:cNvCxnSpPr>
          <p:nvPr/>
        </p:nvCxnSpPr>
        <p:spPr>
          <a:xfrm flipH="1">
            <a:off x="1873188" y="4684451"/>
            <a:ext cx="335992" cy="0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FA8912-FB9F-439E-8B0C-2DAA5DF99940}"/>
              </a:ext>
            </a:extLst>
          </p:cNvPr>
          <p:cNvCxnSpPr>
            <a:cxnSpLocks/>
          </p:cNvCxnSpPr>
          <p:nvPr/>
        </p:nvCxnSpPr>
        <p:spPr>
          <a:xfrm flipV="1">
            <a:off x="2310838" y="4136995"/>
            <a:ext cx="0" cy="464233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A0D10B-8DE5-44C2-A8B8-325DF2A0B921}"/>
              </a:ext>
            </a:extLst>
          </p:cNvPr>
          <p:cNvCxnSpPr>
            <a:cxnSpLocks/>
          </p:cNvCxnSpPr>
          <p:nvPr/>
        </p:nvCxnSpPr>
        <p:spPr>
          <a:xfrm flipV="1">
            <a:off x="2453256" y="4234649"/>
            <a:ext cx="405354" cy="329589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F2A260-341D-42AE-984B-5FD86525DB58}"/>
              </a:ext>
            </a:extLst>
          </p:cNvPr>
          <p:cNvCxnSpPr>
            <a:cxnSpLocks/>
          </p:cNvCxnSpPr>
          <p:nvPr/>
        </p:nvCxnSpPr>
        <p:spPr>
          <a:xfrm>
            <a:off x="2453256" y="4897516"/>
            <a:ext cx="405354" cy="313677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C6F926-7ACB-4A41-ACAA-6B483CEF3F16}"/>
              </a:ext>
            </a:extLst>
          </p:cNvPr>
          <p:cNvCxnSpPr>
            <a:cxnSpLocks/>
          </p:cNvCxnSpPr>
          <p:nvPr/>
        </p:nvCxnSpPr>
        <p:spPr>
          <a:xfrm flipH="1">
            <a:off x="1793289" y="4887159"/>
            <a:ext cx="327114" cy="324034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0AF1F2-6EC1-4D46-BC1C-674CB49DB876}"/>
              </a:ext>
            </a:extLst>
          </p:cNvPr>
          <p:cNvCxnSpPr>
            <a:cxnSpLocks/>
          </p:cNvCxnSpPr>
          <p:nvPr/>
        </p:nvCxnSpPr>
        <p:spPr>
          <a:xfrm flipH="1" flipV="1">
            <a:off x="1793290" y="4136995"/>
            <a:ext cx="415890" cy="510851"/>
          </a:xfrm>
          <a:prstGeom prst="straightConnector1">
            <a:avLst/>
          </a:prstGeom>
          <a:ln w="57150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D95513-D252-4C2A-904D-97F745B87E10}"/>
              </a:ext>
            </a:extLst>
          </p:cNvPr>
          <p:cNvCxnSpPr>
            <a:cxnSpLocks/>
          </p:cNvCxnSpPr>
          <p:nvPr/>
        </p:nvCxnSpPr>
        <p:spPr>
          <a:xfrm flipV="1">
            <a:off x="4344259" y="4289075"/>
            <a:ext cx="3274261" cy="102981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986F13-1D6F-4BA5-AE51-9CD9A26C964C}"/>
              </a:ext>
            </a:extLst>
          </p:cNvPr>
          <p:cNvCxnSpPr>
            <a:cxnSpLocks/>
          </p:cNvCxnSpPr>
          <p:nvPr/>
        </p:nvCxnSpPr>
        <p:spPr>
          <a:xfrm>
            <a:off x="7077012" y="4454746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E64A363-76B1-4550-B04F-FB64553D54D6}"/>
              </a:ext>
            </a:extLst>
          </p:cNvPr>
          <p:cNvCxnSpPr>
            <a:cxnSpLocks/>
          </p:cNvCxnSpPr>
          <p:nvPr/>
        </p:nvCxnSpPr>
        <p:spPr>
          <a:xfrm>
            <a:off x="6091719" y="4768423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77FB5B-3A75-47E9-9CEE-FD7CF54EC512}"/>
              </a:ext>
            </a:extLst>
          </p:cNvPr>
          <p:cNvCxnSpPr>
            <a:cxnSpLocks/>
          </p:cNvCxnSpPr>
          <p:nvPr/>
        </p:nvCxnSpPr>
        <p:spPr>
          <a:xfrm>
            <a:off x="5042311" y="5069218"/>
            <a:ext cx="370553" cy="442770"/>
          </a:xfrm>
          <a:prstGeom prst="straightConnector1">
            <a:avLst/>
          </a:prstGeom>
          <a:ln w="57150">
            <a:solidFill>
              <a:srgbClr val="EEA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02BDED-ADBC-42CF-A42A-0D0D212CE2DA}"/>
              </a:ext>
            </a:extLst>
          </p:cNvPr>
          <p:cNvCxnSpPr>
            <a:cxnSpLocks/>
          </p:cNvCxnSpPr>
          <p:nvPr/>
        </p:nvCxnSpPr>
        <p:spPr>
          <a:xfrm>
            <a:off x="9881162" y="4747892"/>
            <a:ext cx="0" cy="483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78FE9C-39DB-4531-9824-076E221A3D68}"/>
              </a:ext>
            </a:extLst>
          </p:cNvPr>
          <p:cNvCxnSpPr>
            <a:cxnSpLocks/>
          </p:cNvCxnSpPr>
          <p:nvPr/>
        </p:nvCxnSpPr>
        <p:spPr>
          <a:xfrm flipV="1">
            <a:off x="9977859" y="4684451"/>
            <a:ext cx="488914" cy="9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7F7ED26-D260-4C7A-8F53-DDCB78401FD5}"/>
              </a:ext>
            </a:extLst>
          </p:cNvPr>
          <p:cNvCxnSpPr>
            <a:cxnSpLocks/>
          </p:cNvCxnSpPr>
          <p:nvPr/>
        </p:nvCxnSpPr>
        <p:spPr>
          <a:xfrm>
            <a:off x="10011857" y="4768423"/>
            <a:ext cx="454916" cy="44277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4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08AC79-0679-42C4-92BA-06332AF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datasets: social sensitive regions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5889E-40DA-4CD9-806B-F7E043079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C5BDC-9D20-44D2-A383-218F985AD5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Topic 6 | Counterfactual Explanation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ABD4D6-02FB-40B4-8D37-901479799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8593"/>
              </p:ext>
            </p:extLst>
          </p:nvPr>
        </p:nvGraphicFramePr>
        <p:xfrm>
          <a:off x="2488193" y="2087279"/>
          <a:ext cx="891627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108">
                  <a:extLst>
                    <a:ext uri="{9D8B030D-6E8A-4147-A177-3AD203B41FA5}">
                      <a16:colId xmlns:a16="http://schemas.microsoft.com/office/drawing/2014/main" val="1920493815"/>
                    </a:ext>
                  </a:extLst>
                </a:gridCol>
                <a:gridCol w="3763076">
                  <a:extLst>
                    <a:ext uri="{9D8B030D-6E8A-4147-A177-3AD203B41FA5}">
                      <a16:colId xmlns:a16="http://schemas.microsoft.com/office/drawing/2014/main" val="2506357122"/>
                    </a:ext>
                  </a:extLst>
                </a:gridCol>
                <a:gridCol w="2972093">
                  <a:extLst>
                    <a:ext uri="{9D8B030D-6E8A-4147-A177-3AD203B41FA5}">
                      <a16:colId xmlns:a16="http://schemas.microsoft.com/office/drawing/2014/main" val="13611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 name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Criterion 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Adult-Income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classify whether an individual’s income could be over $50,000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education level, occupation, race, age, gender…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/>
                        <a:t>LendingClub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decide loan approval based on predicting whether an individual will pay back the loan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annual income, </a:t>
                      </a:r>
                    </a:p>
                    <a:p>
                      <a:pPr algn="l"/>
                      <a:r>
                        <a:rPr lang="en-US" altLang="zh-CN" sz="1600" dirty="0"/>
                        <a:t>number of opened credit accounts, credit history…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4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German-Credit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determine good or bad credit risk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credit history, credit amount, savings, employment length, age…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COMPAS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decide bail based on predicting whether an individual will commit crime again.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prior count of offenses,</a:t>
                      </a:r>
                    </a:p>
                    <a:p>
                      <a:pPr algn="l"/>
                      <a:r>
                        <a:rPr lang="en-US" altLang="zh-CN" sz="1600" dirty="0"/>
                        <a:t>degree of crime</a:t>
                      </a:r>
                    </a:p>
                    <a:p>
                      <a:pPr algn="l"/>
                      <a:r>
                        <a:rPr lang="en-US" altLang="zh-CN" sz="1600" dirty="0"/>
                        <a:t>race, age, gender…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1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MNIST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/>
                        <a:t>digital numbers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handwritten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9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D9972D-F2EE-4848-B9DD-469CD2E3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4446711"/>
            <a:ext cx="4510531" cy="11152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Predict an output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Calculate the loss/error of the output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Update the prediction system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658153-75A8-4421-9C49-D981110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technique – gradient based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62F97-2F9B-474D-BB81-6C4F8D0BC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7D50F-8291-4070-805E-8B5BC12E1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403DDD-6A2F-4A47-8F9F-3AB91393E3C8}"/>
                  </a:ext>
                </a:extLst>
              </p:cNvPr>
              <p:cNvSpPr txBox="1"/>
              <p:nvPr/>
            </p:nvSpPr>
            <p:spPr>
              <a:xfrm>
                <a:off x="3790764" y="2319838"/>
                <a:ext cx="4234650" cy="396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403DDD-6A2F-4A47-8F9F-3AB91393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764" y="2319838"/>
                <a:ext cx="4234650" cy="396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909FF-16DE-49DB-983C-F9E49E3A7328}"/>
              </a:ext>
            </a:extLst>
          </p:cNvPr>
          <p:cNvSpPr txBox="1"/>
          <p:nvPr/>
        </p:nvSpPr>
        <p:spPr>
          <a:xfrm>
            <a:off x="6471146" y="2997641"/>
            <a:ext cx="1021607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new prediction</a:t>
            </a:r>
            <a:endParaRPr lang="zh-CN" altLang="en-US" sz="1400" dirty="0" err="1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50EB4-EC4F-49FA-8F51-2282E488475E}"/>
              </a:ext>
            </a:extLst>
          </p:cNvPr>
          <p:cNvSpPr txBox="1"/>
          <p:nvPr/>
        </p:nvSpPr>
        <p:spPr>
          <a:xfrm>
            <a:off x="8025415" y="2997641"/>
            <a:ext cx="1722268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distance between CF and original input</a:t>
            </a:r>
            <a:endParaRPr lang="zh-CN" altLang="en-US" sz="1400" dirty="0" err="1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C635C-0C7B-471D-B0B3-996E6F6D5398}"/>
              </a:ext>
            </a:extLst>
          </p:cNvPr>
          <p:cNvSpPr txBox="1"/>
          <p:nvPr/>
        </p:nvSpPr>
        <p:spPr>
          <a:xfrm>
            <a:off x="4983799" y="2997641"/>
            <a:ext cx="1112202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original prediction</a:t>
            </a:r>
            <a:endParaRPr lang="zh-CN" altLang="en-US" sz="1400" dirty="0" err="1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E68F43-8DF1-4746-92FB-F6AE1D555595}"/>
              </a:ext>
            </a:extLst>
          </p:cNvPr>
          <p:cNvSpPr txBox="1"/>
          <p:nvPr/>
        </p:nvSpPr>
        <p:spPr>
          <a:xfrm>
            <a:off x="3147028" y="2993515"/>
            <a:ext cx="1287472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latin typeface="+mn-lt"/>
              </a:rPr>
              <a:t>counterfactual example (CF) </a:t>
            </a:r>
            <a:endParaRPr lang="zh-CN" altLang="en-US" sz="1400" dirty="0" err="1">
              <a:latin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45AB93-B047-416F-9A9D-5FE05B15CDD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790764" y="2698419"/>
            <a:ext cx="112756" cy="295096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1171B-3B33-44BA-8B34-099A5D739A8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539900" y="2715908"/>
            <a:ext cx="443346" cy="281733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6B0346-BD60-4CE4-A44A-6222FE7F9EA9}"/>
              </a:ext>
            </a:extLst>
          </p:cNvPr>
          <p:cNvCxnSpPr>
            <a:cxnSpLocks/>
          </p:cNvCxnSpPr>
          <p:nvPr/>
        </p:nvCxnSpPr>
        <p:spPr>
          <a:xfrm>
            <a:off x="6515908" y="2698419"/>
            <a:ext cx="298412" cy="325897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C29258-834D-441C-81B2-A4DC692903C6}"/>
              </a:ext>
            </a:extLst>
          </p:cNvPr>
          <p:cNvCxnSpPr>
            <a:cxnSpLocks/>
          </p:cNvCxnSpPr>
          <p:nvPr/>
        </p:nvCxnSpPr>
        <p:spPr>
          <a:xfrm>
            <a:off x="7537515" y="2698419"/>
            <a:ext cx="631572" cy="325897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B258874-57C2-405B-8061-891322D7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Shortage – Adversarial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3B9B6-2904-4EED-891A-3FCF452EE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5C85C-8AAD-4300-B4D1-493D3203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ADFFD-28F3-4BEE-BCC6-0FDFD9C8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3" y="1787164"/>
            <a:ext cx="3811480" cy="31801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6C94A8-9CB6-44A9-9AE4-131844C89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r="13823"/>
          <a:stretch/>
        </p:blipFill>
        <p:spPr>
          <a:xfrm>
            <a:off x="727967" y="1990463"/>
            <a:ext cx="3471171" cy="25329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B72F2E-9C93-44F7-AF8F-0E91AF786760}"/>
              </a:ext>
            </a:extLst>
          </p:cNvPr>
          <p:cNvSpPr txBox="1"/>
          <p:nvPr/>
        </p:nvSpPr>
        <p:spPr>
          <a:xfrm>
            <a:off x="300629" y="4906372"/>
            <a:ext cx="401391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Original – Counterfactual examples?</a:t>
            </a:r>
            <a:endParaRPr lang="zh-CN" altLang="en-US" b="1" dirty="0" err="1">
              <a:latin typeface="+mn-lt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8EF48FE2-0AB9-4150-A941-4F53B9B9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548" y="5330521"/>
            <a:ext cx="2616000" cy="462956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Adversarial examples!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18D873-ACEE-435E-A683-C35353C7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6"/>
          <a:stretch/>
        </p:blipFill>
        <p:spPr>
          <a:xfrm>
            <a:off x="9061148" y="1858439"/>
            <a:ext cx="2708196" cy="30891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0697C0-1A1C-44BA-A92B-DD187C6E7C17}"/>
              </a:ext>
            </a:extLst>
          </p:cNvPr>
          <p:cNvSpPr txBox="1"/>
          <p:nvPr/>
        </p:nvSpPr>
        <p:spPr>
          <a:xfrm>
            <a:off x="9542084" y="5051091"/>
            <a:ext cx="171841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+mn-lt"/>
              </a:rPr>
              <a:t>Good examples</a:t>
            </a:r>
            <a:endParaRPr lang="zh-CN" altLang="en-US" b="1" dirty="0" err="1">
              <a:latin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59B3A5-0F21-40CC-AB92-97A5E2C66CFA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10415246" y="1858439"/>
            <a:ext cx="0" cy="2990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2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D8A09F-9A03-4681-8663-8EF16C7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Continue.. Adversarial examples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15AC6-579C-44C4-85FD-D864BEA9C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34687" y="6473314"/>
            <a:ext cx="2736099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B7951-2AFB-460D-A12B-ADA455B8F1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/>
              <a:t>Topic 6 | Counterfactual Explanation</a:t>
            </a:r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C8136BA8-206E-4330-8E18-7162D05F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77"/>
          <a:stretch/>
        </p:blipFill>
        <p:spPr>
          <a:xfrm>
            <a:off x="650905" y="2049407"/>
            <a:ext cx="2550259" cy="14630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FE9EED-3E83-4A1F-B5BA-EC3EEF04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1" y="1551455"/>
            <a:ext cx="1090539" cy="10940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FEB60D-2119-4946-9D50-80202A365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41" y="3378794"/>
            <a:ext cx="1302109" cy="12865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9F85DA-CE70-4A46-8E66-8E9AEE619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20" y="3378794"/>
            <a:ext cx="1302108" cy="1286545"/>
          </a:xfrm>
          <a:prstGeom prst="rect">
            <a:avLst/>
          </a:prstGeom>
        </p:spPr>
      </p:pic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DA47C70D-B3D6-4AD0-909A-7EA357CD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7"/>
          <a:stretch/>
        </p:blipFill>
        <p:spPr>
          <a:xfrm>
            <a:off x="1074198" y="4455874"/>
            <a:ext cx="1198913" cy="146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91AB68-C2AB-4029-9CBA-5B1E2DAAF4CC}"/>
              </a:ext>
            </a:extLst>
          </p:cNvPr>
          <p:cNvCxnSpPr>
            <a:cxnSpLocks/>
          </p:cNvCxnSpPr>
          <p:nvPr/>
        </p:nvCxnSpPr>
        <p:spPr>
          <a:xfrm>
            <a:off x="1828801" y="3439200"/>
            <a:ext cx="0" cy="1016674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ABC96F-8F8E-41EB-B2C7-D077BF0F7E76}"/>
              </a:ext>
            </a:extLst>
          </p:cNvPr>
          <p:cNvSpPr txBox="1"/>
          <p:nvPr/>
        </p:nvSpPr>
        <p:spPr>
          <a:xfrm>
            <a:off x="921782" y="3581046"/>
            <a:ext cx="671659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panda</a:t>
            </a: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+mn-lt"/>
              </a:rPr>
              <a:t>    ↓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gibbon</a:t>
            </a:r>
            <a:r>
              <a:rPr lang="zh-CN" altLang="en-US" sz="1600" dirty="0">
                <a:latin typeface="+mn-lt"/>
              </a:rPr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7161B23-129D-4BF5-B0F7-1133DE2982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6" t="4951" r="40270" b="37419"/>
          <a:stretch/>
        </p:blipFill>
        <p:spPr>
          <a:xfrm>
            <a:off x="2618917" y="4455874"/>
            <a:ext cx="976540" cy="9810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55113E1-8BA6-4071-B1B1-19376B33693B}"/>
              </a:ext>
            </a:extLst>
          </p:cNvPr>
          <p:cNvSpPr txBox="1"/>
          <p:nvPr/>
        </p:nvSpPr>
        <p:spPr>
          <a:xfrm>
            <a:off x="2367467" y="4679210"/>
            <a:ext cx="157094" cy="672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?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=</a:t>
            </a:r>
            <a:endParaRPr lang="zh-CN" altLang="en-US" sz="2000" b="1" dirty="0" err="1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95BBF4-52F2-4AE9-9523-B626974190E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25996" y="2712710"/>
            <a:ext cx="758172" cy="666084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C3E98B-3C74-49CE-BD7C-83620B3832D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185649" y="2712710"/>
            <a:ext cx="794425" cy="666084"/>
          </a:xfrm>
          <a:prstGeom prst="straightConnector1">
            <a:avLst/>
          </a:prstGeom>
          <a:ln w="57150">
            <a:solidFill>
              <a:srgbClr val="01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E5246D-54CE-40CF-B2FD-96420B4B7F1A}"/>
              </a:ext>
            </a:extLst>
          </p:cNvPr>
          <p:cNvSpPr txBox="1"/>
          <p:nvPr/>
        </p:nvSpPr>
        <p:spPr>
          <a:xfrm>
            <a:off x="9252045" y="2670236"/>
            <a:ext cx="553037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+mn-lt"/>
              </a:rPr>
              <a:t>     ↙</a:t>
            </a:r>
            <a:r>
              <a:rPr lang="en-US" altLang="zh-CN" sz="1600" dirty="0">
                <a:latin typeface="+mn-lt"/>
              </a:rPr>
              <a:t>9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4</a:t>
            </a:r>
            <a:endParaRPr lang="zh-CN" altLang="en-US" sz="1600" dirty="0" err="1">
              <a:latin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68B7BB-6195-41C4-8713-1F135231243B}"/>
              </a:ext>
            </a:extLst>
          </p:cNvPr>
          <p:cNvSpPr txBox="1"/>
          <p:nvPr/>
        </p:nvSpPr>
        <p:spPr>
          <a:xfrm>
            <a:off x="10547483" y="2701834"/>
            <a:ext cx="575479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9</a:t>
            </a:r>
            <a:r>
              <a:rPr lang="zh-CN" altLang="en-US" sz="1600" dirty="0">
                <a:latin typeface="+mn-lt"/>
              </a:rPr>
              <a:t>↘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        7</a:t>
            </a:r>
            <a:endParaRPr lang="zh-CN" altLang="en-US" sz="1600" dirty="0" err="1">
              <a:latin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D7AF3B-6F01-48B0-981E-90036E255A4E}"/>
              </a:ext>
            </a:extLst>
          </p:cNvPr>
          <p:cNvSpPr txBox="1"/>
          <p:nvPr/>
        </p:nvSpPr>
        <p:spPr>
          <a:xfrm>
            <a:off x="9401561" y="4708524"/>
            <a:ext cx="171522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>
                <a:latin typeface="+mn-lt"/>
              </a:rPr>
              <a:t>4</a:t>
            </a:r>
            <a:endParaRPr lang="zh-CN" altLang="en-US" sz="2400" b="1" dirty="0" err="1">
              <a:latin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357935-2A14-4A55-BC13-D9F03BAB8382}"/>
              </a:ext>
            </a:extLst>
          </p:cNvPr>
          <p:cNvSpPr txBox="1"/>
          <p:nvPr/>
        </p:nvSpPr>
        <p:spPr>
          <a:xfrm>
            <a:off x="10946280" y="4696994"/>
            <a:ext cx="171522" cy="3858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>
                <a:latin typeface="+mn-lt"/>
              </a:rPr>
              <a:t>7</a:t>
            </a:r>
            <a:endParaRPr lang="zh-CN" altLang="en-US" sz="2400" b="1" dirty="0" err="1">
              <a:latin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C8F205-0CE0-4AB3-B043-8693DE4C2B21}"/>
              </a:ext>
            </a:extLst>
          </p:cNvPr>
          <p:cNvSpPr txBox="1"/>
          <p:nvPr/>
        </p:nvSpPr>
        <p:spPr>
          <a:xfrm>
            <a:off x="2645551" y="5523689"/>
            <a:ext cx="856004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+mn-lt"/>
              </a:rPr>
              <a:t>gibbon</a:t>
            </a:r>
            <a:endParaRPr lang="zh-CN" altLang="en-US" sz="2000" b="1" dirty="0" err="1">
              <a:latin typeface="+mn-lt"/>
            </a:endParaRP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3C9ED346-51A7-4519-BB42-EDD0AB6E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70756"/>
              </p:ext>
            </p:extLst>
          </p:nvPr>
        </p:nvGraphicFramePr>
        <p:xfrm>
          <a:off x="3720867" y="2034112"/>
          <a:ext cx="4964232" cy="254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2116">
                  <a:extLst>
                    <a:ext uri="{9D8B030D-6E8A-4147-A177-3AD203B41FA5}">
                      <a16:colId xmlns:a16="http://schemas.microsoft.com/office/drawing/2014/main" val="2792505407"/>
                    </a:ext>
                  </a:extLst>
                </a:gridCol>
                <a:gridCol w="2482116">
                  <a:extLst>
                    <a:ext uri="{9D8B030D-6E8A-4147-A177-3AD203B41FA5}">
                      <a16:colId xmlns:a16="http://schemas.microsoft.com/office/drawing/2014/main" val="2565142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Adversarial examples…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Counterfactual examples…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hide the changes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highlight the changes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“fool” the model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give plausible advices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are almost identical to the original input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are similar, but not identical to original input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2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take advantage of the model weak point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avoid the model weak point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4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825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588</TotalTime>
  <Words>746</Words>
  <Application>Microsoft Office PowerPoint</Application>
  <PresentationFormat>宽屏</PresentationFormat>
  <Paragraphs>156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CMR10</vt:lpstr>
      <vt:lpstr>等线</vt:lpstr>
      <vt:lpstr>Arial</vt:lpstr>
      <vt:lpstr>Cambria Math</vt:lpstr>
      <vt:lpstr>Symbol</vt:lpstr>
      <vt:lpstr>Wingdings</vt:lpstr>
      <vt:lpstr>Titel 2</vt:lpstr>
      <vt:lpstr>Inhalt</vt:lpstr>
      <vt:lpstr>A brief introduction to counterfactual explanation</vt:lpstr>
      <vt:lpstr>Counterfactual thinking example</vt:lpstr>
      <vt:lpstr>Counterfactual explanation: Features</vt:lpstr>
      <vt:lpstr>Three aims of an explanation: For lay audience</vt:lpstr>
      <vt:lpstr>Checklist for generating a counterfactual example</vt:lpstr>
      <vt:lpstr>Popular datasets: social sensitive regions</vt:lpstr>
      <vt:lpstr>Popular technique – gradient based method</vt:lpstr>
      <vt:lpstr>Shortage – Adversarial Example</vt:lpstr>
      <vt:lpstr>Continue.. Adversarial examples</vt:lpstr>
      <vt:lpstr>Solution to the pitfall of adversarial example</vt:lpstr>
      <vt:lpstr>Remaining challenge: actionability</vt:lpstr>
      <vt:lpstr>Solution to lack of actionability: causal graph</vt:lpstr>
      <vt:lpstr>Summary of counterfactual explanation</vt:lpstr>
      <vt:lpstr>Backup slides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counterfactual explanation</dc:title>
  <dc:creator>Administrator</dc:creator>
  <cp:lastModifiedBy>Administrator</cp:lastModifiedBy>
  <cp:revision>47</cp:revision>
  <dcterms:created xsi:type="dcterms:W3CDTF">2021-01-17T04:34:44Z</dcterms:created>
  <dcterms:modified xsi:type="dcterms:W3CDTF">2021-01-19T10:26:18Z</dcterms:modified>
</cp:coreProperties>
</file>