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40" r:id="rId3"/>
    <p:sldId id="345" r:id="rId4"/>
    <p:sldId id="346" r:id="rId5"/>
    <p:sldId id="341" r:id="rId6"/>
    <p:sldId id="347" r:id="rId7"/>
    <p:sldId id="342" r:id="rId8"/>
    <p:sldId id="349" r:id="rId9"/>
    <p:sldId id="350" r:id="rId10"/>
    <p:sldId id="348" r:id="rId11"/>
    <p:sldId id="354" r:id="rId12"/>
    <p:sldId id="343" r:id="rId13"/>
    <p:sldId id="351" r:id="rId14"/>
    <p:sldId id="352" r:id="rId15"/>
    <p:sldId id="353" r:id="rId16"/>
    <p:sldId id="355" r:id="rId17"/>
  </p:sldIdLst>
  <p:sldSz cx="12192000" cy="6858000"/>
  <p:notesSz cx="6858000" cy="9144000"/>
  <p:custDataLst>
    <p:tags r:id="rId19"/>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60958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121917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828754"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2438339"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3047924" algn="l" defTabSz="1219170" rtl="0" eaLnBrk="1" latinLnBrk="0" hangingPunct="1">
      <a:defRPr kern="1200">
        <a:solidFill>
          <a:schemeClr val="tx1"/>
        </a:solidFill>
        <a:latin typeface="Calibri" pitchFamily="34" charset="0"/>
        <a:ea typeface="宋体" pitchFamily="2" charset="-122"/>
        <a:cs typeface="+mn-cs"/>
      </a:defRPr>
    </a:lvl6pPr>
    <a:lvl7pPr marL="3657509" algn="l" defTabSz="1219170" rtl="0" eaLnBrk="1" latinLnBrk="0" hangingPunct="1">
      <a:defRPr kern="1200">
        <a:solidFill>
          <a:schemeClr val="tx1"/>
        </a:solidFill>
        <a:latin typeface="Calibri" pitchFamily="34" charset="0"/>
        <a:ea typeface="宋体" pitchFamily="2" charset="-122"/>
        <a:cs typeface="+mn-cs"/>
      </a:defRPr>
    </a:lvl7pPr>
    <a:lvl8pPr marL="4267093" algn="l" defTabSz="1219170" rtl="0" eaLnBrk="1" latinLnBrk="0" hangingPunct="1">
      <a:defRPr kern="1200">
        <a:solidFill>
          <a:schemeClr val="tx1"/>
        </a:solidFill>
        <a:latin typeface="Calibri" pitchFamily="34" charset="0"/>
        <a:ea typeface="宋体" pitchFamily="2" charset="-122"/>
        <a:cs typeface="+mn-cs"/>
      </a:defRPr>
    </a:lvl8pPr>
    <a:lvl9pPr marL="4876678" algn="l" defTabSz="121917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933" userDrawn="1">
          <p15:clr>
            <a:srgbClr val="A4A3A4"/>
          </p15:clr>
        </p15:guide>
        <p15:guide id="3" pos="4747" userDrawn="1">
          <p15:clr>
            <a:srgbClr val="A4A3A4"/>
          </p15:clr>
        </p15:guide>
        <p15:guide id="5" pos="5654" userDrawn="1">
          <p15:clr>
            <a:srgbClr val="A4A3A4"/>
          </p15:clr>
        </p15:guide>
        <p15:guide id="6" pos="2026" userDrawn="1">
          <p15:clr>
            <a:srgbClr val="A4A3A4"/>
          </p15:clr>
        </p15:guide>
        <p15:guide id="7" pos="6561" userDrawn="1">
          <p15:clr>
            <a:srgbClr val="A4A3A4"/>
          </p15:clr>
        </p15:guide>
        <p15:guide id="8" pos="1118" userDrawn="1">
          <p15:clr>
            <a:srgbClr val="A4A3A4"/>
          </p15:clr>
        </p15:guide>
        <p15:guide id="10" pos="7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9C8"/>
    <a:srgbClr val="92C0CD"/>
    <a:srgbClr val="96C4D1"/>
    <a:srgbClr val="595959"/>
    <a:srgbClr val="C7C7C7"/>
    <a:srgbClr val="45ABFF"/>
    <a:srgbClr val="BFBFBF"/>
    <a:srgbClr val="E8EAE9"/>
    <a:srgbClr val="FCFCFC"/>
    <a:srgbClr val="CCD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6" autoAdjust="0"/>
    <p:restoredTop sz="94694" autoAdjust="0"/>
  </p:normalViewPr>
  <p:slideViewPr>
    <p:cSldViewPr>
      <p:cViewPr varScale="1">
        <p:scale>
          <a:sx n="67" d="100"/>
          <a:sy n="67" d="100"/>
        </p:scale>
        <p:origin x="-912" y="-96"/>
      </p:cViewPr>
      <p:guideLst>
        <p:guide orient="horz" pos="2160"/>
        <p:guide pos="2933"/>
        <p:guide pos="4747"/>
        <p:guide pos="5654"/>
        <p:guide pos="2026"/>
        <p:guide pos="6561"/>
        <p:guide pos="1118"/>
        <p:guide pos="746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25317-B202-4E6C-A849-85F047C2294E}" type="doc">
      <dgm:prSet loTypeId="urn:microsoft.com/office/officeart/2005/8/layout/chevron1" loCatId="process" qsTypeId="urn:microsoft.com/office/officeart/2005/8/quickstyle/3d2" qsCatId="3D" csTypeId="urn:microsoft.com/office/officeart/2005/8/colors/accent1_2" csCatId="accent1" phldr="1"/>
      <dgm:spPr/>
    </dgm:pt>
    <dgm:pt modelId="{28B3BF88-6560-4DF6-835B-96B705DB54BD}">
      <dgm:prSet phldrT="[文本]"/>
      <dgm:spPr/>
      <dgm:t>
        <a:bodyPr/>
        <a:lstStyle/>
        <a:p>
          <a:r>
            <a:rPr lang="zh-CN" altLang="en-US" b="0" i="0" dirty="0" smtClean="0"/>
            <a:t>查询缓存</a:t>
          </a:r>
          <a:endParaRPr lang="zh-CN" altLang="en-US" dirty="0"/>
        </a:p>
      </dgm:t>
    </dgm:pt>
    <dgm:pt modelId="{47F18F46-DCCD-4BB5-8A6C-F130C1DECFA3}" type="parTrans" cxnId="{96D5EFC2-47BA-4AE4-9206-99A4B7284005}">
      <dgm:prSet/>
      <dgm:spPr/>
      <dgm:t>
        <a:bodyPr/>
        <a:lstStyle/>
        <a:p>
          <a:endParaRPr lang="zh-CN" altLang="en-US"/>
        </a:p>
      </dgm:t>
    </dgm:pt>
    <dgm:pt modelId="{7309065F-2CF4-4CB5-8716-3D1AEDC07640}" type="sibTrans" cxnId="{96D5EFC2-47BA-4AE4-9206-99A4B7284005}">
      <dgm:prSet/>
      <dgm:spPr/>
      <dgm:t>
        <a:bodyPr/>
        <a:lstStyle/>
        <a:p>
          <a:endParaRPr lang="zh-CN" altLang="en-US"/>
        </a:p>
      </dgm:t>
    </dgm:pt>
    <dgm:pt modelId="{26286EE2-5728-4850-8C8B-558756C12E50}">
      <dgm:prSet phldrT="[文本]"/>
      <dgm:spPr/>
      <dgm:t>
        <a:bodyPr/>
        <a:lstStyle/>
        <a:p>
          <a:r>
            <a:rPr lang="zh-CN" altLang="en-US" b="0" i="0" dirty="0" smtClean="0"/>
            <a:t>解析器与预处理器</a:t>
          </a:r>
          <a:endParaRPr lang="zh-CN" altLang="en-US" dirty="0"/>
        </a:p>
      </dgm:t>
    </dgm:pt>
    <dgm:pt modelId="{0FB81BD3-42BE-4414-9F07-A627A05EB0E4}" type="parTrans" cxnId="{B19344C3-F624-4D86-A297-D233AB34C7CC}">
      <dgm:prSet/>
      <dgm:spPr/>
      <dgm:t>
        <a:bodyPr/>
        <a:lstStyle/>
        <a:p>
          <a:endParaRPr lang="zh-CN" altLang="en-US"/>
        </a:p>
      </dgm:t>
    </dgm:pt>
    <dgm:pt modelId="{7E5DAD12-45AF-4204-9835-6DBCBAEBE6F5}" type="sibTrans" cxnId="{B19344C3-F624-4D86-A297-D233AB34C7CC}">
      <dgm:prSet/>
      <dgm:spPr/>
      <dgm:t>
        <a:bodyPr/>
        <a:lstStyle/>
        <a:p>
          <a:endParaRPr lang="zh-CN" altLang="en-US"/>
        </a:p>
      </dgm:t>
    </dgm:pt>
    <dgm:pt modelId="{CABCDB4F-EBBB-490C-ABF9-17DFAC491D4A}">
      <dgm:prSet phldrT="[文本]"/>
      <dgm:spPr/>
      <dgm:t>
        <a:bodyPr/>
        <a:lstStyle/>
        <a:p>
          <a:r>
            <a:rPr lang="zh-CN" altLang="en-US" b="0" i="0" dirty="0" smtClean="0"/>
            <a:t>查询优化器</a:t>
          </a:r>
          <a:endParaRPr lang="zh-CN" altLang="en-US" dirty="0"/>
        </a:p>
      </dgm:t>
    </dgm:pt>
    <dgm:pt modelId="{B36E5235-47C7-4FE6-9AE1-9481E9FB6D71}" type="parTrans" cxnId="{AEEA9858-F310-498C-9A13-3A24F8B5D2F1}">
      <dgm:prSet/>
      <dgm:spPr/>
      <dgm:t>
        <a:bodyPr/>
        <a:lstStyle/>
        <a:p>
          <a:endParaRPr lang="zh-CN" altLang="en-US"/>
        </a:p>
      </dgm:t>
    </dgm:pt>
    <dgm:pt modelId="{53BE3F8F-B23A-484B-9072-17F8A4FC3A3B}" type="sibTrans" cxnId="{AEEA9858-F310-498C-9A13-3A24F8B5D2F1}">
      <dgm:prSet/>
      <dgm:spPr/>
      <dgm:t>
        <a:bodyPr/>
        <a:lstStyle/>
        <a:p>
          <a:endParaRPr lang="zh-CN" altLang="en-US"/>
        </a:p>
      </dgm:t>
    </dgm:pt>
    <dgm:pt modelId="{D43B58F0-A934-45A6-92FC-064AB75386B3}">
      <dgm:prSet phldrT="[文本]"/>
      <dgm:spPr/>
      <dgm:t>
        <a:bodyPr/>
        <a:lstStyle/>
        <a:p>
          <a:r>
            <a:rPr lang="zh-CN" altLang="en-US" b="0" i="0" dirty="0" smtClean="0"/>
            <a:t>查询引擎</a:t>
          </a:r>
          <a:endParaRPr lang="zh-CN" altLang="en-US" dirty="0"/>
        </a:p>
      </dgm:t>
    </dgm:pt>
    <dgm:pt modelId="{7A307BDC-60A7-4D59-BE6C-4BC954168B8F}" type="parTrans" cxnId="{B90F7532-DD84-4E2F-90AB-906484E7B957}">
      <dgm:prSet/>
      <dgm:spPr/>
      <dgm:t>
        <a:bodyPr/>
        <a:lstStyle/>
        <a:p>
          <a:endParaRPr lang="zh-CN" altLang="en-US"/>
        </a:p>
      </dgm:t>
    </dgm:pt>
    <dgm:pt modelId="{B1021712-341F-4B66-8F10-FDCFE1F83B41}" type="sibTrans" cxnId="{B90F7532-DD84-4E2F-90AB-906484E7B957}">
      <dgm:prSet/>
      <dgm:spPr/>
      <dgm:t>
        <a:bodyPr/>
        <a:lstStyle/>
        <a:p>
          <a:endParaRPr lang="zh-CN" altLang="en-US"/>
        </a:p>
      </dgm:t>
    </dgm:pt>
    <dgm:pt modelId="{6DC28511-806E-4F80-B4E8-B297BFE49B90}" type="pres">
      <dgm:prSet presAssocID="{EEE25317-B202-4E6C-A849-85F047C2294E}" presName="Name0" presStyleCnt="0">
        <dgm:presLayoutVars>
          <dgm:dir/>
          <dgm:animLvl val="lvl"/>
          <dgm:resizeHandles val="exact"/>
        </dgm:presLayoutVars>
      </dgm:prSet>
      <dgm:spPr/>
    </dgm:pt>
    <dgm:pt modelId="{695B1259-9A81-4F13-A515-D23B52359122}" type="pres">
      <dgm:prSet presAssocID="{28B3BF88-6560-4DF6-835B-96B705DB54BD}" presName="parTxOnly" presStyleLbl="node1" presStyleIdx="0" presStyleCnt="4">
        <dgm:presLayoutVars>
          <dgm:chMax val="0"/>
          <dgm:chPref val="0"/>
          <dgm:bulletEnabled val="1"/>
        </dgm:presLayoutVars>
      </dgm:prSet>
      <dgm:spPr/>
      <dgm:t>
        <a:bodyPr/>
        <a:lstStyle/>
        <a:p>
          <a:endParaRPr lang="zh-CN" altLang="en-US"/>
        </a:p>
      </dgm:t>
    </dgm:pt>
    <dgm:pt modelId="{0A474862-6F7C-40EE-BE99-E8AA19DADAEA}" type="pres">
      <dgm:prSet presAssocID="{7309065F-2CF4-4CB5-8716-3D1AEDC07640}" presName="parTxOnlySpace" presStyleCnt="0"/>
      <dgm:spPr/>
    </dgm:pt>
    <dgm:pt modelId="{5B5AFA06-80C6-4263-A8E7-F7FD3537F6F2}" type="pres">
      <dgm:prSet presAssocID="{26286EE2-5728-4850-8C8B-558756C12E50}" presName="parTxOnly" presStyleLbl="node1" presStyleIdx="1" presStyleCnt="4">
        <dgm:presLayoutVars>
          <dgm:chMax val="0"/>
          <dgm:chPref val="0"/>
          <dgm:bulletEnabled val="1"/>
        </dgm:presLayoutVars>
      </dgm:prSet>
      <dgm:spPr/>
      <dgm:t>
        <a:bodyPr/>
        <a:lstStyle/>
        <a:p>
          <a:endParaRPr lang="zh-CN" altLang="en-US"/>
        </a:p>
      </dgm:t>
    </dgm:pt>
    <dgm:pt modelId="{CB6155A4-C15C-409E-80B9-AEF0DF9C21AF}" type="pres">
      <dgm:prSet presAssocID="{7E5DAD12-45AF-4204-9835-6DBCBAEBE6F5}" presName="parTxOnlySpace" presStyleCnt="0"/>
      <dgm:spPr/>
    </dgm:pt>
    <dgm:pt modelId="{2AFE745C-6831-4035-9E2F-2076D42D1C68}" type="pres">
      <dgm:prSet presAssocID="{CABCDB4F-EBBB-490C-ABF9-17DFAC491D4A}" presName="parTxOnly" presStyleLbl="node1" presStyleIdx="2" presStyleCnt="4">
        <dgm:presLayoutVars>
          <dgm:chMax val="0"/>
          <dgm:chPref val="0"/>
          <dgm:bulletEnabled val="1"/>
        </dgm:presLayoutVars>
      </dgm:prSet>
      <dgm:spPr/>
      <dgm:t>
        <a:bodyPr/>
        <a:lstStyle/>
        <a:p>
          <a:endParaRPr lang="zh-CN" altLang="en-US"/>
        </a:p>
      </dgm:t>
    </dgm:pt>
    <dgm:pt modelId="{98BE4952-E3E3-41E1-9A41-AE2C8E819A4E}" type="pres">
      <dgm:prSet presAssocID="{53BE3F8F-B23A-484B-9072-17F8A4FC3A3B}" presName="parTxOnlySpace" presStyleCnt="0"/>
      <dgm:spPr/>
    </dgm:pt>
    <dgm:pt modelId="{DEF27A46-5001-455B-9687-B07964A5CF35}" type="pres">
      <dgm:prSet presAssocID="{D43B58F0-A934-45A6-92FC-064AB75386B3}" presName="parTxOnly" presStyleLbl="node1" presStyleIdx="3" presStyleCnt="4">
        <dgm:presLayoutVars>
          <dgm:chMax val="0"/>
          <dgm:chPref val="0"/>
          <dgm:bulletEnabled val="1"/>
        </dgm:presLayoutVars>
      </dgm:prSet>
      <dgm:spPr/>
      <dgm:t>
        <a:bodyPr/>
        <a:lstStyle/>
        <a:p>
          <a:endParaRPr lang="zh-CN" altLang="en-US"/>
        </a:p>
      </dgm:t>
    </dgm:pt>
  </dgm:ptLst>
  <dgm:cxnLst>
    <dgm:cxn modelId="{BC902D92-493E-4273-9B3D-820BC98B827A}" type="presOf" srcId="{CABCDB4F-EBBB-490C-ABF9-17DFAC491D4A}" destId="{2AFE745C-6831-4035-9E2F-2076D42D1C68}" srcOrd="0" destOrd="0" presId="urn:microsoft.com/office/officeart/2005/8/layout/chevron1"/>
    <dgm:cxn modelId="{B90F7532-DD84-4E2F-90AB-906484E7B957}" srcId="{EEE25317-B202-4E6C-A849-85F047C2294E}" destId="{D43B58F0-A934-45A6-92FC-064AB75386B3}" srcOrd="3" destOrd="0" parTransId="{7A307BDC-60A7-4D59-BE6C-4BC954168B8F}" sibTransId="{B1021712-341F-4B66-8F10-FDCFE1F83B41}"/>
    <dgm:cxn modelId="{AEEA9858-F310-498C-9A13-3A24F8B5D2F1}" srcId="{EEE25317-B202-4E6C-A849-85F047C2294E}" destId="{CABCDB4F-EBBB-490C-ABF9-17DFAC491D4A}" srcOrd="2" destOrd="0" parTransId="{B36E5235-47C7-4FE6-9AE1-9481E9FB6D71}" sibTransId="{53BE3F8F-B23A-484B-9072-17F8A4FC3A3B}"/>
    <dgm:cxn modelId="{96D5EFC2-47BA-4AE4-9206-99A4B7284005}" srcId="{EEE25317-B202-4E6C-A849-85F047C2294E}" destId="{28B3BF88-6560-4DF6-835B-96B705DB54BD}" srcOrd="0" destOrd="0" parTransId="{47F18F46-DCCD-4BB5-8A6C-F130C1DECFA3}" sibTransId="{7309065F-2CF4-4CB5-8716-3D1AEDC07640}"/>
    <dgm:cxn modelId="{8D751D4B-8349-4931-92C3-5955BA2530B0}" type="presOf" srcId="{EEE25317-B202-4E6C-A849-85F047C2294E}" destId="{6DC28511-806E-4F80-B4E8-B297BFE49B90}" srcOrd="0" destOrd="0" presId="urn:microsoft.com/office/officeart/2005/8/layout/chevron1"/>
    <dgm:cxn modelId="{61FABA9D-1E24-4E59-8B49-F91848E98CD4}" type="presOf" srcId="{D43B58F0-A934-45A6-92FC-064AB75386B3}" destId="{DEF27A46-5001-455B-9687-B07964A5CF35}" srcOrd="0" destOrd="0" presId="urn:microsoft.com/office/officeart/2005/8/layout/chevron1"/>
    <dgm:cxn modelId="{B19344C3-F624-4D86-A297-D233AB34C7CC}" srcId="{EEE25317-B202-4E6C-A849-85F047C2294E}" destId="{26286EE2-5728-4850-8C8B-558756C12E50}" srcOrd="1" destOrd="0" parTransId="{0FB81BD3-42BE-4414-9F07-A627A05EB0E4}" sibTransId="{7E5DAD12-45AF-4204-9835-6DBCBAEBE6F5}"/>
    <dgm:cxn modelId="{AC6A7C7C-582B-4564-9649-E6CFAE6C1C6F}" type="presOf" srcId="{26286EE2-5728-4850-8C8B-558756C12E50}" destId="{5B5AFA06-80C6-4263-A8E7-F7FD3537F6F2}" srcOrd="0" destOrd="0" presId="urn:microsoft.com/office/officeart/2005/8/layout/chevron1"/>
    <dgm:cxn modelId="{8DBE28FE-DA48-468B-9B8B-16950B8D7D2A}" type="presOf" srcId="{28B3BF88-6560-4DF6-835B-96B705DB54BD}" destId="{695B1259-9A81-4F13-A515-D23B52359122}" srcOrd="0" destOrd="0" presId="urn:microsoft.com/office/officeart/2005/8/layout/chevron1"/>
    <dgm:cxn modelId="{FB7112DC-47D0-4DE4-A7CF-6EC5C7B54DDE}" type="presParOf" srcId="{6DC28511-806E-4F80-B4E8-B297BFE49B90}" destId="{695B1259-9A81-4F13-A515-D23B52359122}" srcOrd="0" destOrd="0" presId="urn:microsoft.com/office/officeart/2005/8/layout/chevron1"/>
    <dgm:cxn modelId="{CC634ACB-33F9-4B4D-93E7-69D429185D2D}" type="presParOf" srcId="{6DC28511-806E-4F80-B4E8-B297BFE49B90}" destId="{0A474862-6F7C-40EE-BE99-E8AA19DADAEA}" srcOrd="1" destOrd="0" presId="urn:microsoft.com/office/officeart/2005/8/layout/chevron1"/>
    <dgm:cxn modelId="{FE40A65B-06C6-48CC-9DA8-FB0FA80C7119}" type="presParOf" srcId="{6DC28511-806E-4F80-B4E8-B297BFE49B90}" destId="{5B5AFA06-80C6-4263-A8E7-F7FD3537F6F2}" srcOrd="2" destOrd="0" presId="urn:microsoft.com/office/officeart/2005/8/layout/chevron1"/>
    <dgm:cxn modelId="{3D357570-E8FD-49A0-BE58-C19E85D35289}" type="presParOf" srcId="{6DC28511-806E-4F80-B4E8-B297BFE49B90}" destId="{CB6155A4-C15C-409E-80B9-AEF0DF9C21AF}" srcOrd="3" destOrd="0" presId="urn:microsoft.com/office/officeart/2005/8/layout/chevron1"/>
    <dgm:cxn modelId="{138981B9-A9DA-46C3-A88B-3E6BB45FBFA4}" type="presParOf" srcId="{6DC28511-806E-4F80-B4E8-B297BFE49B90}" destId="{2AFE745C-6831-4035-9E2F-2076D42D1C68}" srcOrd="4" destOrd="0" presId="urn:microsoft.com/office/officeart/2005/8/layout/chevron1"/>
    <dgm:cxn modelId="{A35305BF-8992-485F-A15C-348A6F090650}" type="presParOf" srcId="{6DC28511-806E-4F80-B4E8-B297BFE49B90}" destId="{98BE4952-E3E3-41E1-9A41-AE2C8E819A4E}" srcOrd="5" destOrd="0" presId="urn:microsoft.com/office/officeart/2005/8/layout/chevron1"/>
    <dgm:cxn modelId="{DF38CA7E-3F76-429A-ABF5-5C2DBDA20184}" type="presParOf" srcId="{6DC28511-806E-4F80-B4E8-B297BFE49B90}" destId="{DEF27A46-5001-455B-9687-B07964A5CF35}" srcOrd="6"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B1259-9A81-4F13-A515-D23B52359122}">
      <dsp:nvSpPr>
        <dsp:cNvPr id="0" name=""/>
        <dsp:cNvSpPr/>
      </dsp:nvSpPr>
      <dsp:spPr>
        <a:xfrm>
          <a:off x="3373" y="0"/>
          <a:ext cx="1963800" cy="53095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b="0" i="0" kern="1200" dirty="0" smtClean="0"/>
            <a:t>查询缓存</a:t>
          </a:r>
          <a:endParaRPr lang="zh-CN" altLang="en-US" sz="1600" kern="1200" dirty="0"/>
        </a:p>
      </dsp:txBody>
      <dsp:txXfrm>
        <a:off x="268853" y="0"/>
        <a:ext cx="1432841" cy="530959"/>
      </dsp:txXfrm>
    </dsp:sp>
    <dsp:sp modelId="{5B5AFA06-80C6-4263-A8E7-F7FD3537F6F2}">
      <dsp:nvSpPr>
        <dsp:cNvPr id="0" name=""/>
        <dsp:cNvSpPr/>
      </dsp:nvSpPr>
      <dsp:spPr>
        <a:xfrm>
          <a:off x="1770793" y="0"/>
          <a:ext cx="1963800" cy="53095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b="0" i="0" kern="1200" dirty="0" smtClean="0"/>
            <a:t>解析器与预处理器</a:t>
          </a:r>
          <a:endParaRPr lang="zh-CN" altLang="en-US" sz="1600" kern="1200" dirty="0"/>
        </a:p>
      </dsp:txBody>
      <dsp:txXfrm>
        <a:off x="2036273" y="0"/>
        <a:ext cx="1432841" cy="530959"/>
      </dsp:txXfrm>
    </dsp:sp>
    <dsp:sp modelId="{2AFE745C-6831-4035-9E2F-2076D42D1C68}">
      <dsp:nvSpPr>
        <dsp:cNvPr id="0" name=""/>
        <dsp:cNvSpPr/>
      </dsp:nvSpPr>
      <dsp:spPr>
        <a:xfrm>
          <a:off x="3538213" y="0"/>
          <a:ext cx="1963800" cy="53095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b="0" i="0" kern="1200" dirty="0" smtClean="0"/>
            <a:t>查询优化器</a:t>
          </a:r>
          <a:endParaRPr lang="zh-CN" altLang="en-US" sz="1600" kern="1200" dirty="0"/>
        </a:p>
      </dsp:txBody>
      <dsp:txXfrm>
        <a:off x="3803693" y="0"/>
        <a:ext cx="1432841" cy="530959"/>
      </dsp:txXfrm>
    </dsp:sp>
    <dsp:sp modelId="{DEF27A46-5001-455B-9687-B07964A5CF35}">
      <dsp:nvSpPr>
        <dsp:cNvPr id="0" name=""/>
        <dsp:cNvSpPr/>
      </dsp:nvSpPr>
      <dsp:spPr>
        <a:xfrm>
          <a:off x="5305634" y="0"/>
          <a:ext cx="1963800" cy="53095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b="0" i="0" kern="1200" dirty="0" smtClean="0"/>
            <a:t>查询引擎</a:t>
          </a:r>
          <a:endParaRPr lang="zh-CN" altLang="en-US" sz="1600" kern="1200" dirty="0"/>
        </a:p>
      </dsp:txBody>
      <dsp:txXfrm>
        <a:off x="5571114" y="0"/>
        <a:ext cx="1432841" cy="5309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smtClean="0">
                <a:ea typeface="宋体" charset="-122"/>
              </a:defRPr>
            </a:lvl1pPr>
          </a:lstStyle>
          <a:p>
            <a:pPr>
              <a:defRPr/>
            </a:pPr>
            <a:fld id="{FDE584F6-5D3B-41D1-BFE9-8383C878DBC2}" type="datetimeFigureOut">
              <a:rPr lang="zh-CN" altLang="en-US"/>
              <a:pPr>
                <a:defRPr/>
              </a:pPr>
              <a:t>2019/10/31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5A82478-2352-4F86-9338-B21A60864962}" type="slidenum">
              <a:rPr lang="zh-CN" altLang="en-US"/>
              <a:pPr/>
              <a:t>‹#›</a:t>
            </a:fld>
            <a:endParaRPr lang="zh-CN" altLang="en-US"/>
          </a:p>
        </p:txBody>
      </p:sp>
    </p:spTree>
    <p:extLst>
      <p:ext uri="{BB962C8B-B14F-4D97-AF65-F5344CB8AC3E}">
        <p14:creationId xmlns:p14="http://schemas.microsoft.com/office/powerpoint/2010/main" val="39882908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mn-ea"/>
        <a:cs typeface="+mn-cs"/>
      </a:defRPr>
    </a:lvl1pPr>
    <a:lvl2pPr marL="609585" algn="l" rtl="0" fontAlgn="base">
      <a:spcBef>
        <a:spcPct val="30000"/>
      </a:spcBef>
      <a:spcAft>
        <a:spcPct val="0"/>
      </a:spcAft>
      <a:defRPr sz="1600" kern="1200">
        <a:solidFill>
          <a:schemeClr val="tx1"/>
        </a:solidFill>
        <a:latin typeface="+mn-lt"/>
        <a:ea typeface="+mn-ea"/>
        <a:cs typeface="+mn-cs"/>
      </a:defRPr>
    </a:lvl2pPr>
    <a:lvl3pPr marL="1219170" algn="l" rtl="0" fontAlgn="base">
      <a:spcBef>
        <a:spcPct val="30000"/>
      </a:spcBef>
      <a:spcAft>
        <a:spcPct val="0"/>
      </a:spcAft>
      <a:defRPr sz="1600" kern="1200">
        <a:solidFill>
          <a:schemeClr val="tx1"/>
        </a:solidFill>
        <a:latin typeface="+mn-lt"/>
        <a:ea typeface="+mn-ea"/>
        <a:cs typeface="+mn-cs"/>
      </a:defRPr>
    </a:lvl3pPr>
    <a:lvl4pPr marL="1828754" algn="l" rtl="0" fontAlgn="base">
      <a:spcBef>
        <a:spcPct val="30000"/>
      </a:spcBef>
      <a:spcAft>
        <a:spcPct val="0"/>
      </a:spcAft>
      <a:defRPr sz="1600" kern="1200">
        <a:solidFill>
          <a:schemeClr val="tx1"/>
        </a:solidFill>
        <a:latin typeface="+mn-lt"/>
        <a:ea typeface="+mn-ea"/>
        <a:cs typeface="+mn-cs"/>
      </a:defRPr>
    </a:lvl4pPr>
    <a:lvl5pPr marL="2438339" algn="l" rtl="0" fontAlgn="base">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p:spPr>
      </p:sp>
      <p:sp>
        <p:nvSpPr>
          <p:cNvPr id="61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148" name="灯片编号占位符 3"/>
          <p:cNvSpPr>
            <a:spLocks noGrp="1"/>
          </p:cNvSpPr>
          <p:nvPr>
            <p:ph type="sldNum" sz="quarter" idx="5"/>
          </p:nvPr>
        </p:nvSpPr>
        <p:spPr bwMode="auto">
          <a:noFill/>
          <a:ln>
            <a:miter lim="800000"/>
            <a:headEnd/>
            <a:tailEnd/>
          </a:ln>
        </p:spPr>
        <p:txBody>
          <a:bodyPr/>
          <a:lstStyle/>
          <a:p>
            <a:fld id="{BED325F6-DFB3-442E-9B04-1C0DFE42CD4C}" type="slidenum">
              <a:rPr lang="zh-CN" altLang="en-US"/>
              <a:pPr/>
              <a:t>1</a:t>
            </a:fld>
            <a:endParaRPr lang="zh-CN" altLang="en-US"/>
          </a:p>
        </p:txBody>
      </p:sp>
    </p:spTree>
    <p:extLst>
      <p:ext uri="{BB962C8B-B14F-4D97-AF65-F5344CB8AC3E}">
        <p14:creationId xmlns:p14="http://schemas.microsoft.com/office/powerpoint/2010/main" val="3784353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10</a:t>
            </a:fld>
            <a:endParaRPr lang="zh-CN" altLang="en-US"/>
          </a:p>
        </p:txBody>
      </p:sp>
    </p:spTree>
    <p:extLst>
      <p:ext uri="{BB962C8B-B14F-4D97-AF65-F5344CB8AC3E}">
        <p14:creationId xmlns:p14="http://schemas.microsoft.com/office/powerpoint/2010/main" val="3660817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11</a:t>
            </a:fld>
            <a:endParaRPr lang="zh-CN" altLang="en-US"/>
          </a:p>
        </p:txBody>
      </p:sp>
    </p:spTree>
    <p:extLst>
      <p:ext uri="{BB962C8B-B14F-4D97-AF65-F5344CB8AC3E}">
        <p14:creationId xmlns:p14="http://schemas.microsoft.com/office/powerpoint/2010/main" val="138126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12</a:t>
            </a:fld>
            <a:endParaRPr lang="zh-CN" altLang="en-US"/>
          </a:p>
        </p:txBody>
      </p:sp>
    </p:spTree>
    <p:extLst>
      <p:ext uri="{BB962C8B-B14F-4D97-AF65-F5344CB8AC3E}">
        <p14:creationId xmlns:p14="http://schemas.microsoft.com/office/powerpoint/2010/main" val="188981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13</a:t>
            </a:fld>
            <a:endParaRPr lang="zh-CN" altLang="en-US"/>
          </a:p>
        </p:txBody>
      </p:sp>
    </p:spTree>
    <p:extLst>
      <p:ext uri="{BB962C8B-B14F-4D97-AF65-F5344CB8AC3E}">
        <p14:creationId xmlns:p14="http://schemas.microsoft.com/office/powerpoint/2010/main" val="188981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14</a:t>
            </a:fld>
            <a:endParaRPr lang="zh-CN" altLang="en-US"/>
          </a:p>
        </p:txBody>
      </p:sp>
    </p:spTree>
    <p:extLst>
      <p:ext uri="{BB962C8B-B14F-4D97-AF65-F5344CB8AC3E}">
        <p14:creationId xmlns:p14="http://schemas.microsoft.com/office/powerpoint/2010/main" val="1889812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15</a:t>
            </a:fld>
            <a:endParaRPr lang="zh-CN" altLang="en-US"/>
          </a:p>
        </p:txBody>
      </p:sp>
    </p:spTree>
    <p:extLst>
      <p:ext uri="{BB962C8B-B14F-4D97-AF65-F5344CB8AC3E}">
        <p14:creationId xmlns:p14="http://schemas.microsoft.com/office/powerpoint/2010/main" val="1561550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5780" name="灯片编号占位符 3"/>
          <p:cNvSpPr>
            <a:spLocks noGrp="1"/>
          </p:cNvSpPr>
          <p:nvPr>
            <p:ph type="sldNum" sz="quarter" idx="5"/>
          </p:nvPr>
        </p:nvSpPr>
        <p:spPr bwMode="auto">
          <a:noFill/>
          <a:ln>
            <a:miter lim="800000"/>
            <a:headEnd/>
            <a:tailEnd/>
          </a:ln>
        </p:spPr>
        <p:txBody>
          <a:bodyPr/>
          <a:lstStyle/>
          <a:p>
            <a:fld id="{F4A3D99F-734F-4307-B033-F8A38D7015D7}" type="slidenum">
              <a:rPr lang="zh-CN" altLang="en-US"/>
              <a:pPr/>
              <a:t>16</a:t>
            </a:fld>
            <a:endParaRPr lang="zh-CN" altLang="en-US"/>
          </a:p>
        </p:txBody>
      </p:sp>
    </p:spTree>
    <p:extLst>
      <p:ext uri="{BB962C8B-B14F-4D97-AF65-F5344CB8AC3E}">
        <p14:creationId xmlns:p14="http://schemas.microsoft.com/office/powerpoint/2010/main" val="281981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2</a:t>
            </a:fld>
            <a:endParaRPr lang="zh-CN" altLang="en-US"/>
          </a:p>
        </p:txBody>
      </p:sp>
    </p:spTree>
    <p:extLst>
      <p:ext uri="{BB962C8B-B14F-4D97-AF65-F5344CB8AC3E}">
        <p14:creationId xmlns:p14="http://schemas.microsoft.com/office/powerpoint/2010/main" val="3831404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3</a:t>
            </a:fld>
            <a:endParaRPr lang="zh-CN" altLang="en-US"/>
          </a:p>
        </p:txBody>
      </p:sp>
    </p:spTree>
    <p:extLst>
      <p:ext uri="{BB962C8B-B14F-4D97-AF65-F5344CB8AC3E}">
        <p14:creationId xmlns:p14="http://schemas.microsoft.com/office/powerpoint/2010/main" val="383140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4</a:t>
            </a:fld>
            <a:endParaRPr lang="zh-CN" altLang="en-US"/>
          </a:p>
        </p:txBody>
      </p:sp>
    </p:spTree>
    <p:extLst>
      <p:ext uri="{BB962C8B-B14F-4D97-AF65-F5344CB8AC3E}">
        <p14:creationId xmlns:p14="http://schemas.microsoft.com/office/powerpoint/2010/main" val="383140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5</a:t>
            </a:fld>
            <a:endParaRPr lang="zh-CN" altLang="en-US"/>
          </a:p>
        </p:txBody>
      </p:sp>
    </p:spTree>
    <p:extLst>
      <p:ext uri="{BB962C8B-B14F-4D97-AF65-F5344CB8AC3E}">
        <p14:creationId xmlns:p14="http://schemas.microsoft.com/office/powerpoint/2010/main" val="1889812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6</a:t>
            </a:fld>
            <a:endParaRPr lang="zh-CN" altLang="en-US"/>
          </a:p>
        </p:txBody>
      </p:sp>
    </p:spTree>
    <p:extLst>
      <p:ext uri="{BB962C8B-B14F-4D97-AF65-F5344CB8AC3E}">
        <p14:creationId xmlns:p14="http://schemas.microsoft.com/office/powerpoint/2010/main" val="25509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7</a:t>
            </a:fld>
            <a:endParaRPr lang="zh-CN" altLang="en-US"/>
          </a:p>
        </p:txBody>
      </p:sp>
    </p:spTree>
    <p:extLst>
      <p:ext uri="{BB962C8B-B14F-4D97-AF65-F5344CB8AC3E}">
        <p14:creationId xmlns:p14="http://schemas.microsoft.com/office/powerpoint/2010/main" val="188981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8</a:t>
            </a:fld>
            <a:endParaRPr lang="zh-CN" altLang="en-US"/>
          </a:p>
        </p:txBody>
      </p:sp>
    </p:spTree>
    <p:extLst>
      <p:ext uri="{BB962C8B-B14F-4D97-AF65-F5344CB8AC3E}">
        <p14:creationId xmlns:p14="http://schemas.microsoft.com/office/powerpoint/2010/main" val="4129994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00347C8A-D38B-4DC7-936F-5D6E37EE8172}" type="slidenum">
              <a:rPr lang="zh-CN" altLang="en-US"/>
              <a:pPr/>
              <a:t>9</a:t>
            </a:fld>
            <a:endParaRPr lang="zh-CN" altLang="en-US"/>
          </a:p>
        </p:txBody>
      </p:sp>
    </p:spTree>
    <p:extLst>
      <p:ext uri="{BB962C8B-B14F-4D97-AF65-F5344CB8AC3E}">
        <p14:creationId xmlns:p14="http://schemas.microsoft.com/office/powerpoint/2010/main" val="89271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6476CC7-E977-4B66-97DD-8138F2F4674B}" type="datetimeFigureOut">
              <a:rPr lang="zh-CN" altLang="en-US"/>
              <a:pPr>
                <a:defRPr/>
              </a:pPr>
              <a:t>2019/10/31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88C58D5-C8AA-4BBF-BEFD-1B4FC9DCFFB3}" type="slidenum">
              <a:rPr lang="zh-CN" altLang="en-US"/>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ED49F66-6398-420B-A974-0EC96F56DBD8}" type="datetimeFigureOut">
              <a:rPr lang="zh-CN" altLang="en-US"/>
              <a:pPr>
                <a:defRPr/>
              </a:pPr>
              <a:t>2019/10/31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37920BF-F793-469E-BEBA-EBFD81512BB9}" type="slidenum">
              <a:rPr lang="zh-CN"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AAC0603-FF62-4879-8B16-FCEAF370BF36}" type="datetimeFigureOut">
              <a:rPr lang="zh-CN" altLang="en-US"/>
              <a:pPr>
                <a:defRPr/>
              </a:pPr>
              <a:t>2019/10/31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8A6806F-EC03-4674-9161-7A4DA0CD01A7}" type="slidenum">
              <a:rPr lang="zh-CN"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cxnSp>
        <p:nvCxnSpPr>
          <p:cNvPr id="12" name="直接连接符 11"/>
          <p:cNvCxnSpPr/>
          <p:nvPr userDrawn="1"/>
        </p:nvCxnSpPr>
        <p:spPr>
          <a:xfrm>
            <a:off x="1055440" y="1052736"/>
            <a:ext cx="111365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627767" y="536007"/>
            <a:ext cx="4612213" cy="369524"/>
          </a:xfrm>
        </p:spPr>
        <p:txBody>
          <a:bodyPr/>
          <a:lstStyle>
            <a:lvl1pPr algn="l">
              <a:defRPr sz="2667" b="1">
                <a:solidFill>
                  <a:schemeClr val="tx1">
                    <a:lumMod val="65000"/>
                    <a:lumOff val="3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6" name="Freeform 5"/>
          <p:cNvSpPr>
            <a:spLocks/>
          </p:cNvSpPr>
          <p:nvPr userDrawn="1"/>
        </p:nvSpPr>
        <p:spPr bwMode="auto">
          <a:xfrm>
            <a:off x="650336" y="271418"/>
            <a:ext cx="843184" cy="842600"/>
          </a:xfrm>
          <a:prstGeom prst="ellipse">
            <a:avLst/>
          </a:prstGeom>
          <a:gradFill flip="none" rotWithShape="1">
            <a:gsLst>
              <a:gs pos="55000">
                <a:schemeClr val="bg1">
                  <a:lumMod val="95000"/>
                </a:schemeClr>
              </a:gs>
              <a:gs pos="15000">
                <a:schemeClr val="bg1"/>
              </a:gs>
              <a:gs pos="88000">
                <a:schemeClr val="bg1">
                  <a:lumMod val="85000"/>
                </a:schemeClr>
              </a:gs>
            </a:gsLst>
            <a:lin ang="18900000" scaled="1"/>
            <a:tileRect/>
          </a:gradFill>
          <a:ln w="25400">
            <a:gradFill flip="none" rotWithShape="1">
              <a:gsLst>
                <a:gs pos="0">
                  <a:srgbClr val="C7C7C7"/>
                </a:gs>
                <a:gs pos="82000">
                  <a:schemeClr val="bg1"/>
                </a:gs>
              </a:gsLst>
              <a:lin ang="18900000" scaled="1"/>
              <a:tileRect/>
            </a:gradFill>
          </a:ln>
          <a:effectLst>
            <a:outerShdw blurRad="203200" dist="88900" dir="8100000" sx="102000" sy="102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endParaRPr lang="zh-CN" altLang="en-US"/>
          </a:p>
        </p:txBody>
      </p:sp>
      <p:sp>
        <p:nvSpPr>
          <p:cNvPr id="7" name="Freeform 5"/>
          <p:cNvSpPr>
            <a:spLocks/>
          </p:cNvSpPr>
          <p:nvPr userDrawn="1"/>
        </p:nvSpPr>
        <p:spPr bwMode="auto">
          <a:xfrm>
            <a:off x="126477" y="309178"/>
            <a:ext cx="392346" cy="391862"/>
          </a:xfrm>
          <a:prstGeom prst="ellipse">
            <a:avLst/>
          </a:prstGeom>
          <a:gradFill flip="none" rotWithShape="1">
            <a:gsLst>
              <a:gs pos="50000">
                <a:srgbClr val="E7E7E7"/>
              </a:gs>
              <a:gs pos="0">
                <a:schemeClr val="bg1"/>
              </a:gs>
              <a:gs pos="100000">
                <a:schemeClr val="bg1">
                  <a:lumMod val="65000"/>
                </a:schemeClr>
              </a:gs>
            </a:gsLst>
            <a:lin ang="18900000" scaled="1"/>
            <a:tileRect/>
          </a:gradFill>
          <a:ln w="25400">
            <a:gradFill flip="none" rotWithShape="1">
              <a:gsLst>
                <a:gs pos="47100">
                  <a:srgbClr val="D0D0D0"/>
                </a:gs>
                <a:gs pos="0">
                  <a:schemeClr val="bg1">
                    <a:lumMod val="50000"/>
                  </a:schemeClr>
                </a:gs>
                <a:gs pos="100000">
                  <a:schemeClr val="bg1"/>
                </a:gs>
              </a:gsLst>
              <a:lin ang="18900000" scaled="1"/>
              <a:tileRect/>
            </a:gradFill>
          </a:ln>
          <a:effectLst>
            <a:outerShdw blurRad="203200" dist="88900" dir="8100000" sx="102000" sy="102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8" name="Freeform 5"/>
          <p:cNvSpPr>
            <a:spLocks/>
          </p:cNvSpPr>
          <p:nvPr userDrawn="1"/>
        </p:nvSpPr>
        <p:spPr bwMode="auto">
          <a:xfrm>
            <a:off x="822199" y="443296"/>
            <a:ext cx="499458" cy="498844"/>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38100">
            <a:noFill/>
          </a:ln>
          <a:effectLst>
            <a:innerShdw blurRad="63500" dist="50800" dir="18900000">
              <a:prstClr val="black">
                <a:alpha val="35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endParaRPr lang="zh-CN" altLang="en-US"/>
          </a:p>
        </p:txBody>
      </p:sp>
      <p:sp>
        <p:nvSpPr>
          <p:cNvPr id="9" name="Freeform 5"/>
          <p:cNvSpPr>
            <a:spLocks/>
          </p:cNvSpPr>
          <p:nvPr userDrawn="1"/>
        </p:nvSpPr>
        <p:spPr bwMode="auto">
          <a:xfrm>
            <a:off x="-39098" y="1010204"/>
            <a:ext cx="156326" cy="156136"/>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12700">
            <a:gradFill flip="none" rotWithShape="1">
              <a:gsLst>
                <a:gs pos="0">
                  <a:schemeClr val="accent1">
                    <a:lumMod val="50000"/>
                  </a:schemeClr>
                </a:gs>
                <a:gs pos="42100">
                  <a:schemeClr val="accent1"/>
                </a:gs>
                <a:gs pos="100000">
                  <a:schemeClr val="accent1">
                    <a:lumMod val="60000"/>
                    <a:lumOff val="40000"/>
                  </a:schemeClr>
                </a:gs>
              </a:gsLst>
              <a:lin ang="18900000" scaled="1"/>
              <a:tileRect/>
            </a:gradFill>
          </a:ln>
          <a:effectLst>
            <a:outerShdw blurRad="203200" dist="88900" dir="8100000" sx="102000" sy="102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Freeform 5"/>
          <p:cNvSpPr>
            <a:spLocks/>
          </p:cNvSpPr>
          <p:nvPr userDrawn="1"/>
        </p:nvSpPr>
        <p:spPr bwMode="auto">
          <a:xfrm>
            <a:off x="1349224" y="279400"/>
            <a:ext cx="231800" cy="231514"/>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12700">
            <a:gradFill flip="none" rotWithShape="1">
              <a:gsLst>
                <a:gs pos="0">
                  <a:schemeClr val="accent1">
                    <a:lumMod val="50000"/>
                  </a:schemeClr>
                </a:gs>
                <a:gs pos="42100">
                  <a:schemeClr val="accent1"/>
                </a:gs>
                <a:gs pos="100000">
                  <a:schemeClr val="accent1">
                    <a:lumMod val="60000"/>
                    <a:lumOff val="40000"/>
                  </a:schemeClr>
                </a:gs>
              </a:gsLst>
              <a:lin ang="18900000" scaled="1"/>
              <a:tileRect/>
            </a:gradFill>
          </a:ln>
          <a:effectLst>
            <a:outerShdw blurRad="203200" dist="88900" dir="8100000" sx="102000" sy="102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endParaRPr lang="zh-CN" altLang="en-US"/>
          </a:p>
        </p:txBody>
      </p:sp>
      <p:sp>
        <p:nvSpPr>
          <p:cNvPr id="4" name="文本占位符 3"/>
          <p:cNvSpPr>
            <a:spLocks noGrp="1"/>
          </p:cNvSpPr>
          <p:nvPr>
            <p:ph type="body" sz="quarter" idx="10" hasCustomPrompt="1"/>
          </p:nvPr>
        </p:nvSpPr>
        <p:spPr>
          <a:xfrm>
            <a:off x="886537" y="543684"/>
            <a:ext cx="370782" cy="298068"/>
          </a:xfrm>
        </p:spPr>
        <p:txBody>
          <a:bodyPr anchor="ctr"/>
          <a:lstStyle>
            <a:lvl1pPr marL="0" indent="0" algn="ctr" rtl="0" eaLnBrk="1" fontAlgn="auto" hangingPunct="1">
              <a:spcBef>
                <a:spcPts val="0"/>
              </a:spcBef>
              <a:spcAft>
                <a:spcPts val="0"/>
              </a:spcAft>
              <a:buNone/>
              <a:defRPr lang="zh-CN" altLang="en-US" sz="4000" b="1" kern="1200" dirty="0">
                <a:ln w="9525">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63000">
                      <a:srgbClr val="DFDFDF"/>
                    </a:gs>
                    <a:gs pos="15000">
                      <a:schemeClr val="bg1"/>
                    </a:gs>
                    <a:gs pos="100000">
                      <a:schemeClr val="bg1">
                        <a:lumMod val="75000"/>
                      </a:schemeClr>
                    </a:gs>
                  </a:gsLst>
                  <a:lin ang="18900000" scaled="1"/>
                </a:gradFill>
                <a:effectLst>
                  <a:innerShdw blurRad="25400" dist="25400" dir="18900000">
                    <a:prstClr val="black">
                      <a:alpha val="50000"/>
                    </a:prstClr>
                  </a:innerShdw>
                </a:effectLst>
                <a:latin typeface="Tw Cen MT" panose="020B0602020104020603" pitchFamily="34" charset="0"/>
                <a:ea typeface="Abraham Lincoln" pitchFamily="2" charset="0"/>
                <a:cs typeface="+mn-cs"/>
              </a:defRPr>
            </a:lvl1pPr>
          </a:lstStyle>
          <a:p>
            <a:pPr lvl="0"/>
            <a:r>
              <a:rPr lang="en-US" altLang="zh-CN" dirty="0" smtClean="0"/>
              <a:t>1</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Group 6"/>
          <p:cNvGrpSpPr/>
          <p:nvPr userDrawn="1"/>
        </p:nvGrpSpPr>
        <p:grpSpPr>
          <a:xfrm>
            <a:off x="-459965" y="1836501"/>
            <a:ext cx="7615732" cy="4258232"/>
            <a:chOff x="1763688" y="1124744"/>
            <a:chExt cx="5652564" cy="3166095"/>
          </a:xfrm>
        </p:grpSpPr>
        <p:sp>
          <p:nvSpPr>
            <p:cNvPr id="8" name="Rectangle 8"/>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F:\Trabajos\Envato\Graphic River\Duckson\Elements\lap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标题 1"/>
          <p:cNvSpPr>
            <a:spLocks noGrp="1"/>
          </p:cNvSpPr>
          <p:nvPr>
            <p:ph type="title"/>
          </p:nvPr>
        </p:nvSpPr>
        <p:spPr>
          <a:xfrm>
            <a:off x="1627767" y="536007"/>
            <a:ext cx="4612213" cy="369524"/>
          </a:xfrm>
        </p:spPr>
        <p:txBody>
          <a:bodyPr/>
          <a:lstStyle>
            <a:lvl1pPr algn="l">
              <a:defRPr sz="2667" b="1">
                <a:solidFill>
                  <a:schemeClr val="tx1">
                    <a:lumMod val="65000"/>
                    <a:lumOff val="3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cxnSp>
        <p:nvCxnSpPr>
          <p:cNvPr id="17" name="直接连接符 16"/>
          <p:cNvCxnSpPr/>
          <p:nvPr userDrawn="1"/>
        </p:nvCxnSpPr>
        <p:spPr>
          <a:xfrm>
            <a:off x="1055440" y="1052736"/>
            <a:ext cx="111365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图片占位符 18"/>
          <p:cNvSpPr>
            <a:spLocks noGrp="1"/>
          </p:cNvSpPr>
          <p:nvPr>
            <p:ph type="pic" sz="quarter" idx="10"/>
          </p:nvPr>
        </p:nvSpPr>
        <p:spPr>
          <a:xfrm>
            <a:off x="1057533" y="2227263"/>
            <a:ext cx="4590792" cy="2873375"/>
          </a:xfrm>
        </p:spPr>
        <p:txBody>
          <a:bodyPr/>
          <a:lstStyle/>
          <a:p>
            <a:endParaRPr lang="zh-CN" altLang="en-US"/>
          </a:p>
        </p:txBody>
      </p:sp>
      <p:sp>
        <p:nvSpPr>
          <p:cNvPr id="18" name="Freeform 5"/>
          <p:cNvSpPr>
            <a:spLocks/>
          </p:cNvSpPr>
          <p:nvPr userDrawn="1"/>
        </p:nvSpPr>
        <p:spPr bwMode="auto">
          <a:xfrm>
            <a:off x="650336" y="271418"/>
            <a:ext cx="843184" cy="842600"/>
          </a:xfrm>
          <a:prstGeom prst="ellipse">
            <a:avLst/>
          </a:prstGeom>
          <a:gradFill flip="none" rotWithShape="1">
            <a:gsLst>
              <a:gs pos="55000">
                <a:schemeClr val="bg1">
                  <a:lumMod val="95000"/>
                </a:schemeClr>
              </a:gs>
              <a:gs pos="15000">
                <a:schemeClr val="bg1"/>
              </a:gs>
              <a:gs pos="88000">
                <a:schemeClr val="bg1">
                  <a:lumMod val="85000"/>
                </a:schemeClr>
              </a:gs>
            </a:gsLst>
            <a:lin ang="18900000" scaled="1"/>
            <a:tileRect/>
          </a:gradFill>
          <a:ln w="25400">
            <a:gradFill flip="none" rotWithShape="1">
              <a:gsLst>
                <a:gs pos="0">
                  <a:srgbClr val="C7C7C7"/>
                </a:gs>
                <a:gs pos="82000">
                  <a:schemeClr val="bg1"/>
                </a:gs>
              </a:gsLst>
              <a:lin ang="18900000" scaled="1"/>
              <a:tileRect/>
            </a:gradFill>
          </a:ln>
          <a:effectLst>
            <a:outerShdw blurRad="203200" dist="88900" dir="8100000" sx="102000" sy="102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endParaRPr lang="zh-CN" altLang="en-US"/>
          </a:p>
        </p:txBody>
      </p:sp>
      <p:sp>
        <p:nvSpPr>
          <p:cNvPr id="20" name="Freeform 5"/>
          <p:cNvSpPr>
            <a:spLocks/>
          </p:cNvSpPr>
          <p:nvPr userDrawn="1"/>
        </p:nvSpPr>
        <p:spPr bwMode="auto">
          <a:xfrm>
            <a:off x="126477" y="309178"/>
            <a:ext cx="392346" cy="391862"/>
          </a:xfrm>
          <a:prstGeom prst="ellipse">
            <a:avLst/>
          </a:prstGeom>
          <a:gradFill flip="none" rotWithShape="1">
            <a:gsLst>
              <a:gs pos="50000">
                <a:srgbClr val="E7E7E7"/>
              </a:gs>
              <a:gs pos="0">
                <a:schemeClr val="bg1"/>
              </a:gs>
              <a:gs pos="100000">
                <a:schemeClr val="bg1">
                  <a:lumMod val="65000"/>
                </a:schemeClr>
              </a:gs>
            </a:gsLst>
            <a:lin ang="18900000" scaled="1"/>
            <a:tileRect/>
          </a:gradFill>
          <a:ln w="25400">
            <a:gradFill flip="none" rotWithShape="1">
              <a:gsLst>
                <a:gs pos="47100">
                  <a:srgbClr val="D0D0D0"/>
                </a:gs>
                <a:gs pos="0">
                  <a:schemeClr val="bg1">
                    <a:lumMod val="50000"/>
                  </a:schemeClr>
                </a:gs>
                <a:gs pos="100000">
                  <a:schemeClr val="bg1"/>
                </a:gs>
              </a:gsLst>
              <a:lin ang="18900000" scaled="1"/>
              <a:tileRect/>
            </a:gradFill>
          </a:ln>
          <a:effectLst>
            <a:outerShdw blurRad="203200" dist="88900" dir="8100000" sx="102000" sy="102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21" name="Freeform 5"/>
          <p:cNvSpPr>
            <a:spLocks/>
          </p:cNvSpPr>
          <p:nvPr userDrawn="1"/>
        </p:nvSpPr>
        <p:spPr bwMode="auto">
          <a:xfrm>
            <a:off x="822199" y="443296"/>
            <a:ext cx="499458" cy="498844"/>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38100">
            <a:noFill/>
          </a:ln>
          <a:effectLst>
            <a:innerShdw blurRad="63500" dist="50800" dir="18900000">
              <a:prstClr val="black">
                <a:alpha val="35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endParaRPr lang="zh-CN" altLang="en-US"/>
          </a:p>
        </p:txBody>
      </p:sp>
      <p:sp>
        <p:nvSpPr>
          <p:cNvPr id="22" name="Freeform 5"/>
          <p:cNvSpPr>
            <a:spLocks/>
          </p:cNvSpPr>
          <p:nvPr userDrawn="1"/>
        </p:nvSpPr>
        <p:spPr bwMode="auto">
          <a:xfrm>
            <a:off x="-39098" y="1010204"/>
            <a:ext cx="156326" cy="156136"/>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12700">
            <a:gradFill flip="none" rotWithShape="1">
              <a:gsLst>
                <a:gs pos="0">
                  <a:schemeClr val="accent1">
                    <a:lumMod val="50000"/>
                  </a:schemeClr>
                </a:gs>
                <a:gs pos="42100">
                  <a:schemeClr val="accent1"/>
                </a:gs>
                <a:gs pos="100000">
                  <a:schemeClr val="accent1">
                    <a:lumMod val="60000"/>
                    <a:lumOff val="40000"/>
                  </a:schemeClr>
                </a:gs>
              </a:gsLst>
              <a:lin ang="18900000" scaled="1"/>
              <a:tileRect/>
            </a:gradFill>
          </a:ln>
          <a:effectLst>
            <a:outerShdw blurRad="203200" dist="88900" dir="8100000" sx="102000" sy="102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Freeform 5"/>
          <p:cNvSpPr>
            <a:spLocks/>
          </p:cNvSpPr>
          <p:nvPr userDrawn="1"/>
        </p:nvSpPr>
        <p:spPr bwMode="auto">
          <a:xfrm>
            <a:off x="1349224" y="279400"/>
            <a:ext cx="231800" cy="231514"/>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12700">
            <a:gradFill flip="none" rotWithShape="1">
              <a:gsLst>
                <a:gs pos="0">
                  <a:schemeClr val="accent1">
                    <a:lumMod val="50000"/>
                  </a:schemeClr>
                </a:gs>
                <a:gs pos="42100">
                  <a:schemeClr val="accent1"/>
                </a:gs>
                <a:gs pos="100000">
                  <a:schemeClr val="accent1">
                    <a:lumMod val="60000"/>
                    <a:lumOff val="40000"/>
                  </a:schemeClr>
                </a:gs>
              </a:gsLst>
              <a:lin ang="18900000" scaled="1"/>
              <a:tileRect/>
            </a:gradFill>
          </a:ln>
          <a:effectLst>
            <a:outerShdw blurRad="203200" dist="88900" dir="8100000" sx="102000" sy="102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endParaRPr lang="zh-CN" altLang="en-US"/>
          </a:p>
        </p:txBody>
      </p:sp>
      <p:sp>
        <p:nvSpPr>
          <p:cNvPr id="24" name="文本占位符 3"/>
          <p:cNvSpPr>
            <a:spLocks noGrp="1"/>
          </p:cNvSpPr>
          <p:nvPr>
            <p:ph type="body" sz="quarter" idx="11" hasCustomPrompt="1"/>
          </p:nvPr>
        </p:nvSpPr>
        <p:spPr>
          <a:xfrm>
            <a:off x="886537" y="543684"/>
            <a:ext cx="370782" cy="298068"/>
          </a:xfrm>
        </p:spPr>
        <p:txBody>
          <a:bodyPr anchor="ctr"/>
          <a:lstStyle>
            <a:lvl1pPr marL="0" indent="0" algn="ctr" rtl="0" eaLnBrk="1" fontAlgn="auto" hangingPunct="1">
              <a:spcBef>
                <a:spcPts val="0"/>
              </a:spcBef>
              <a:spcAft>
                <a:spcPts val="0"/>
              </a:spcAft>
              <a:buNone/>
              <a:defRPr lang="zh-CN" altLang="en-US" sz="4000" b="1" kern="1200" dirty="0">
                <a:ln w="9525">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63000">
                      <a:srgbClr val="DFDFDF"/>
                    </a:gs>
                    <a:gs pos="15000">
                      <a:schemeClr val="bg1"/>
                    </a:gs>
                    <a:gs pos="100000">
                      <a:schemeClr val="bg1">
                        <a:lumMod val="75000"/>
                      </a:schemeClr>
                    </a:gs>
                  </a:gsLst>
                  <a:lin ang="18900000" scaled="1"/>
                </a:gradFill>
                <a:effectLst>
                  <a:innerShdw blurRad="25400" dist="25400" dir="18900000">
                    <a:prstClr val="black">
                      <a:alpha val="50000"/>
                    </a:prstClr>
                  </a:innerShdw>
                </a:effectLst>
                <a:latin typeface="Tw Cen MT" panose="020B0602020104020603" pitchFamily="34" charset="0"/>
                <a:ea typeface="Abraham Lincoln" pitchFamily="2" charset="0"/>
                <a:cs typeface="+mn-cs"/>
              </a:defRPr>
            </a:lvl1pPr>
          </a:lstStyle>
          <a:p>
            <a:pPr lvl="0"/>
            <a:r>
              <a:rPr lang="en-US" altLang="zh-CN" dirty="0" smtClean="0"/>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p:tgtEl>
                                          <p:spTgt spid="7"/>
                                        </p:tgtEl>
                                      </p:cBhvr>
                                    </p:animEffect>
                                    <p:anim calcmode="lin" valueType="num">
                                      <p:cBhvr>
                                        <p:cTn id="8" dur="800" fill="hold"/>
                                        <p:tgtEl>
                                          <p:spTgt spid="7"/>
                                        </p:tgtEl>
                                        <p:attrNameLst>
                                          <p:attrName>ppt_x</p:attrName>
                                        </p:attrNameLst>
                                      </p:cBhvr>
                                      <p:tavLst>
                                        <p:tav tm="0">
                                          <p:val>
                                            <p:strVal val="#ppt_x"/>
                                          </p:val>
                                        </p:tav>
                                        <p:tav tm="100000">
                                          <p:val>
                                            <p:strVal val="#ppt_x"/>
                                          </p:val>
                                        </p:tav>
                                      </p:tavLst>
                                    </p:anim>
                                    <p:anim calcmode="lin" valueType="num">
                                      <p:cBhvr>
                                        <p:cTn id="9" dur="8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19"/>
                                        </p:tgtEl>
                                        <p:attrNameLst>
                                          <p:attrName>style.visibility</p:attrName>
                                        </p:attrNameLst>
                                      </p:cBhvr>
                                      <p:to>
                                        <p:strVal val="visible"/>
                                      </p:to>
                                    </p:set>
                                    <p:animEffect transition="in" filter="fade">
                                      <p:cBhvr>
                                        <p:cTn id="12" dur="800"/>
                                        <p:tgtEl>
                                          <p:spTgt spid="19"/>
                                        </p:tgtEl>
                                      </p:cBhvr>
                                    </p:animEffect>
                                    <p:anim calcmode="lin" valueType="num">
                                      <p:cBhvr>
                                        <p:cTn id="13" dur="800" fill="hold"/>
                                        <p:tgtEl>
                                          <p:spTgt spid="19"/>
                                        </p:tgtEl>
                                        <p:attrNameLst>
                                          <p:attrName>ppt_x</p:attrName>
                                        </p:attrNameLst>
                                      </p:cBhvr>
                                      <p:tavLst>
                                        <p:tav tm="0">
                                          <p:val>
                                            <p:strVal val="#ppt_x"/>
                                          </p:val>
                                        </p:tav>
                                        <p:tav tm="100000">
                                          <p:val>
                                            <p:strVal val="#ppt_x"/>
                                          </p:val>
                                        </p:tav>
                                      </p:tavLst>
                                    </p:anim>
                                    <p:anim calcmode="lin" valueType="num">
                                      <p:cBhvr>
                                        <p:cTn id="14" dur="8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311" y="1350662"/>
            <a:ext cx="2672393" cy="5606515"/>
          </a:xfrm>
          <a:prstGeom prst="rect">
            <a:avLst/>
          </a:prstGeom>
        </p:spPr>
      </p:pic>
      <p:sp>
        <p:nvSpPr>
          <p:cNvPr id="9" name="Picture Placeholder 4"/>
          <p:cNvSpPr>
            <a:spLocks noGrp="1" noChangeAspect="1"/>
          </p:cNvSpPr>
          <p:nvPr>
            <p:ph type="pic" sz="quarter" idx="14"/>
          </p:nvPr>
        </p:nvSpPr>
        <p:spPr>
          <a:xfrm>
            <a:off x="1065013" y="2159711"/>
            <a:ext cx="2062162" cy="3634268"/>
          </a:xfrm>
          <a:prstGeom prst="rect">
            <a:avLst/>
          </a:prstGeom>
        </p:spPr>
      </p:sp>
      <p:sp>
        <p:nvSpPr>
          <p:cNvPr id="10" name="标题 1"/>
          <p:cNvSpPr>
            <a:spLocks noGrp="1"/>
          </p:cNvSpPr>
          <p:nvPr>
            <p:ph type="title"/>
          </p:nvPr>
        </p:nvSpPr>
        <p:spPr>
          <a:xfrm>
            <a:off x="1627767" y="536007"/>
            <a:ext cx="4612213" cy="369524"/>
          </a:xfrm>
        </p:spPr>
        <p:txBody>
          <a:bodyPr/>
          <a:lstStyle>
            <a:lvl1pPr algn="l">
              <a:defRPr sz="2667" b="1">
                <a:solidFill>
                  <a:schemeClr val="tx1">
                    <a:lumMod val="65000"/>
                    <a:lumOff val="3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cxnSp>
        <p:nvCxnSpPr>
          <p:cNvPr id="16" name="直接连接符 15"/>
          <p:cNvCxnSpPr/>
          <p:nvPr userDrawn="1"/>
        </p:nvCxnSpPr>
        <p:spPr>
          <a:xfrm>
            <a:off x="1055440" y="1052736"/>
            <a:ext cx="111365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Freeform 5"/>
          <p:cNvSpPr>
            <a:spLocks/>
          </p:cNvSpPr>
          <p:nvPr userDrawn="1"/>
        </p:nvSpPr>
        <p:spPr bwMode="auto">
          <a:xfrm>
            <a:off x="650336" y="271418"/>
            <a:ext cx="843184" cy="842600"/>
          </a:xfrm>
          <a:prstGeom prst="ellipse">
            <a:avLst/>
          </a:prstGeom>
          <a:gradFill flip="none" rotWithShape="1">
            <a:gsLst>
              <a:gs pos="55000">
                <a:schemeClr val="bg1">
                  <a:lumMod val="95000"/>
                </a:schemeClr>
              </a:gs>
              <a:gs pos="15000">
                <a:schemeClr val="bg1"/>
              </a:gs>
              <a:gs pos="88000">
                <a:schemeClr val="bg1">
                  <a:lumMod val="85000"/>
                </a:schemeClr>
              </a:gs>
            </a:gsLst>
            <a:lin ang="18900000" scaled="1"/>
            <a:tileRect/>
          </a:gradFill>
          <a:ln w="25400">
            <a:gradFill flip="none" rotWithShape="1">
              <a:gsLst>
                <a:gs pos="0">
                  <a:srgbClr val="C7C7C7"/>
                </a:gs>
                <a:gs pos="82000">
                  <a:schemeClr val="bg1"/>
                </a:gs>
              </a:gsLst>
              <a:lin ang="18900000" scaled="1"/>
              <a:tileRect/>
            </a:gradFill>
          </a:ln>
          <a:effectLst>
            <a:outerShdw blurRad="203200" dist="88900" dir="8100000" sx="102000" sy="102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endParaRPr lang="zh-CN" altLang="en-US"/>
          </a:p>
        </p:txBody>
      </p:sp>
      <p:sp>
        <p:nvSpPr>
          <p:cNvPr id="18" name="Freeform 5"/>
          <p:cNvSpPr>
            <a:spLocks/>
          </p:cNvSpPr>
          <p:nvPr userDrawn="1"/>
        </p:nvSpPr>
        <p:spPr bwMode="auto">
          <a:xfrm>
            <a:off x="126477" y="309178"/>
            <a:ext cx="392346" cy="391862"/>
          </a:xfrm>
          <a:prstGeom prst="ellipse">
            <a:avLst/>
          </a:prstGeom>
          <a:gradFill flip="none" rotWithShape="1">
            <a:gsLst>
              <a:gs pos="50000">
                <a:srgbClr val="E7E7E7"/>
              </a:gs>
              <a:gs pos="0">
                <a:schemeClr val="bg1"/>
              </a:gs>
              <a:gs pos="100000">
                <a:schemeClr val="bg1">
                  <a:lumMod val="65000"/>
                </a:schemeClr>
              </a:gs>
            </a:gsLst>
            <a:lin ang="18900000" scaled="1"/>
            <a:tileRect/>
          </a:gradFill>
          <a:ln w="25400">
            <a:gradFill flip="none" rotWithShape="1">
              <a:gsLst>
                <a:gs pos="47100">
                  <a:srgbClr val="D0D0D0"/>
                </a:gs>
                <a:gs pos="0">
                  <a:schemeClr val="bg1">
                    <a:lumMod val="50000"/>
                  </a:schemeClr>
                </a:gs>
                <a:gs pos="100000">
                  <a:schemeClr val="bg1"/>
                </a:gs>
              </a:gsLst>
              <a:lin ang="18900000" scaled="1"/>
              <a:tileRect/>
            </a:gradFill>
          </a:ln>
          <a:effectLst>
            <a:outerShdw blurRad="203200" dist="88900" dir="8100000" sx="102000" sy="102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9" name="Freeform 5"/>
          <p:cNvSpPr>
            <a:spLocks/>
          </p:cNvSpPr>
          <p:nvPr userDrawn="1"/>
        </p:nvSpPr>
        <p:spPr bwMode="auto">
          <a:xfrm>
            <a:off x="822199" y="443296"/>
            <a:ext cx="499458" cy="498844"/>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38100">
            <a:noFill/>
          </a:ln>
          <a:effectLst>
            <a:innerShdw blurRad="63500" dist="50800" dir="18900000">
              <a:prstClr val="black">
                <a:alpha val="35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endParaRPr lang="zh-CN" altLang="en-US"/>
          </a:p>
        </p:txBody>
      </p:sp>
      <p:sp>
        <p:nvSpPr>
          <p:cNvPr id="20" name="Freeform 5"/>
          <p:cNvSpPr>
            <a:spLocks/>
          </p:cNvSpPr>
          <p:nvPr userDrawn="1"/>
        </p:nvSpPr>
        <p:spPr bwMode="auto">
          <a:xfrm>
            <a:off x="-39098" y="1010204"/>
            <a:ext cx="156326" cy="156136"/>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12700">
            <a:gradFill flip="none" rotWithShape="1">
              <a:gsLst>
                <a:gs pos="0">
                  <a:schemeClr val="accent1">
                    <a:lumMod val="50000"/>
                  </a:schemeClr>
                </a:gs>
                <a:gs pos="42100">
                  <a:schemeClr val="accent1"/>
                </a:gs>
                <a:gs pos="100000">
                  <a:schemeClr val="accent1">
                    <a:lumMod val="60000"/>
                    <a:lumOff val="40000"/>
                  </a:schemeClr>
                </a:gs>
              </a:gsLst>
              <a:lin ang="18900000" scaled="1"/>
              <a:tileRect/>
            </a:gradFill>
          </a:ln>
          <a:effectLst>
            <a:outerShdw blurRad="203200" dist="88900" dir="8100000" sx="102000" sy="102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1" name="Freeform 5"/>
          <p:cNvSpPr>
            <a:spLocks/>
          </p:cNvSpPr>
          <p:nvPr userDrawn="1"/>
        </p:nvSpPr>
        <p:spPr bwMode="auto">
          <a:xfrm>
            <a:off x="1349224" y="279400"/>
            <a:ext cx="231800" cy="231514"/>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12700">
            <a:gradFill flip="none" rotWithShape="1">
              <a:gsLst>
                <a:gs pos="0">
                  <a:schemeClr val="accent1">
                    <a:lumMod val="50000"/>
                  </a:schemeClr>
                </a:gs>
                <a:gs pos="42100">
                  <a:schemeClr val="accent1"/>
                </a:gs>
                <a:gs pos="100000">
                  <a:schemeClr val="accent1">
                    <a:lumMod val="60000"/>
                    <a:lumOff val="40000"/>
                  </a:schemeClr>
                </a:gs>
              </a:gsLst>
              <a:lin ang="18900000" scaled="1"/>
              <a:tileRect/>
            </a:gradFill>
          </a:ln>
          <a:effectLst>
            <a:outerShdw blurRad="203200" dist="88900" dir="8100000" sx="102000" sy="102000" algn="tr"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endParaRPr lang="zh-CN" altLang="en-US"/>
          </a:p>
        </p:txBody>
      </p:sp>
      <p:sp>
        <p:nvSpPr>
          <p:cNvPr id="22" name="文本占位符 3"/>
          <p:cNvSpPr>
            <a:spLocks noGrp="1"/>
          </p:cNvSpPr>
          <p:nvPr>
            <p:ph type="body" sz="quarter" idx="11" hasCustomPrompt="1"/>
          </p:nvPr>
        </p:nvSpPr>
        <p:spPr>
          <a:xfrm>
            <a:off x="886537" y="543684"/>
            <a:ext cx="370782" cy="298068"/>
          </a:xfrm>
        </p:spPr>
        <p:txBody>
          <a:bodyPr anchor="ctr"/>
          <a:lstStyle>
            <a:lvl1pPr marL="0" indent="0" algn="ctr" rtl="0" eaLnBrk="1" fontAlgn="auto" hangingPunct="1">
              <a:spcBef>
                <a:spcPts val="0"/>
              </a:spcBef>
              <a:spcAft>
                <a:spcPts val="0"/>
              </a:spcAft>
              <a:buNone/>
              <a:defRPr lang="zh-CN" altLang="en-US" sz="4000" b="1" kern="1200" dirty="0">
                <a:ln w="9525">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63000">
                      <a:srgbClr val="DFDFDF"/>
                    </a:gs>
                    <a:gs pos="15000">
                      <a:schemeClr val="bg1"/>
                    </a:gs>
                    <a:gs pos="100000">
                      <a:schemeClr val="bg1">
                        <a:lumMod val="75000"/>
                      </a:schemeClr>
                    </a:gs>
                  </a:gsLst>
                  <a:lin ang="18900000" scaled="1"/>
                </a:gradFill>
                <a:effectLst>
                  <a:innerShdw blurRad="25400" dist="25400" dir="18900000">
                    <a:prstClr val="black">
                      <a:alpha val="50000"/>
                    </a:prstClr>
                  </a:innerShdw>
                </a:effectLst>
                <a:latin typeface="Tw Cen MT" panose="020B0602020104020603" pitchFamily="34" charset="0"/>
                <a:ea typeface="Abraham Lincoln" pitchFamily="2" charset="0"/>
                <a:cs typeface="+mn-cs"/>
              </a:defRPr>
            </a:lvl1pPr>
          </a:lstStyle>
          <a:p>
            <a:pPr lvl="0"/>
            <a:r>
              <a:rPr lang="en-US" altLang="zh-CN" dirty="0" smtClean="0"/>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78CD182-694D-442A-9B74-AAF9B062B4CC}" type="datetimeFigureOut">
              <a:rPr lang="zh-CN" altLang="en-US"/>
              <a:pPr>
                <a:defRPr/>
              </a:pPr>
              <a:t>2019/10/31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C9836DA-BDFB-4A7A-88FC-54C0236EFA22}" type="slidenum">
              <a:rPr lang="zh-CN" altLang="en-US"/>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F6DDE81-18D7-486E-BC14-0F46D4E14E51}" type="datetimeFigureOut">
              <a:rPr lang="zh-CN" altLang="en-US"/>
              <a:pPr>
                <a:defRPr/>
              </a:pPr>
              <a:t>2019/10/31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34C388D-8220-4A9E-934C-AD23783CD160}" type="slidenum">
              <a:rPr lang="zh-CN" altLang="en-US"/>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50000">
              <a:srgbClr val="ECECEC"/>
            </a:gs>
            <a:gs pos="0">
              <a:srgbClr val="E2E2E2"/>
            </a:gs>
            <a:gs pos="100000">
              <a:schemeClr val="bg1"/>
            </a:gs>
          </a:gsLst>
          <a:lin ang="18900000" scaled="1"/>
        </a:gradFill>
        <a:effectLst/>
      </p:bgPr>
    </p:bg>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lvl1pPr>
              <a:defRPr/>
            </a:lvl1pPr>
          </a:lstStyle>
          <a:p>
            <a:pPr>
              <a:defRPr/>
            </a:pPr>
            <a:fld id="{F09A0DC2-6D6A-4872-AE3C-89BF0538EF9D}" type="datetimeFigureOut">
              <a:rPr lang="zh-CN" altLang="en-US"/>
              <a:pPr>
                <a:defRPr/>
              </a:pPr>
              <a:t>2019/10/31</a:t>
            </a:fld>
            <a:endParaRPr lang="zh-CN" altLang="en-US"/>
          </a:p>
        </p:txBody>
      </p:sp>
      <p:sp>
        <p:nvSpPr>
          <p:cNvPr id="4" name="灯片编号占位符 5"/>
          <p:cNvSpPr>
            <a:spLocks noGrp="1"/>
          </p:cNvSpPr>
          <p:nvPr>
            <p:ph type="sldNum" sz="quarter" idx="11"/>
          </p:nvPr>
        </p:nvSpPr>
        <p:spPr/>
        <p:txBody>
          <a:bodyPr/>
          <a:lstStyle>
            <a:lvl1pPr>
              <a:defRPr/>
            </a:lvl1pPr>
          </a:lstStyle>
          <a:p>
            <a:fld id="{9A30D0D2-E1CC-4721-B839-9B45833FFE71}" type="slidenum">
              <a:rPr lang="zh-CN" altLang="en-US"/>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EDB8578-3F31-420C-B5B5-5B31B44C3D50}" type="datetimeFigureOut">
              <a:rPr lang="zh-CN" altLang="en-US"/>
              <a:pPr>
                <a:defRPr/>
              </a:pPr>
              <a:t>2019/10/31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AD3FE7F-35B6-49BA-A8F7-2AB23598CAF6}" type="slidenum">
              <a:rPr lang="zh-CN"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0AB78F4-2222-4441-9D01-EA4D38EEC195}" type="datetimeFigureOut">
              <a:rPr lang="zh-CN" altLang="en-US"/>
              <a:pPr>
                <a:defRPr/>
              </a:pPr>
              <a:t>2019/10/31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58BB038-2908-40DD-81FC-420E3E85BC86}"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5167"/>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1"/>
            <a:ext cx="10972800" cy="4525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mn-lt"/>
                <a:ea typeface="+mn-ea"/>
              </a:defRPr>
            </a:lvl1pPr>
          </a:lstStyle>
          <a:p>
            <a:pPr>
              <a:defRPr/>
            </a:pPr>
            <a:fld id="{42D06183-52DE-4CBF-B124-F1FFE86F6028}" type="datetimeFigureOut">
              <a:rPr lang="zh-CN" altLang="en-US"/>
              <a:pPr>
                <a:defRPr/>
              </a:pPr>
              <a:t>2019/10/31</a:t>
            </a:fld>
            <a:endParaRPr lang="zh-CN" altLang="en-US"/>
          </a:p>
        </p:txBody>
      </p:sp>
      <p:sp>
        <p:nvSpPr>
          <p:cNvPr id="5"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defRPr>
            </a:lvl1pPr>
          </a:lstStyle>
          <a:p>
            <a:fld id="{65ADB9DF-DD83-4136-9E15-0D612E588DA2}" type="slidenum">
              <a:rPr lang="zh-CN" altLang="en-US"/>
              <a:pPr/>
              <a:t>‹#›</a:t>
            </a:fld>
            <a:endParaRPr lang="zh-CN" altLang="en-US"/>
          </a:p>
        </p:txBody>
      </p:sp>
      <p:pic>
        <p:nvPicPr>
          <p:cNvPr id="7" name="图片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2117" y="0"/>
            <a:ext cx="12192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71" r:id="rId2"/>
    <p:sldLayoutId id="2147483663" r:id="rId3"/>
    <p:sldLayoutId id="2147483664" r:id="rId4"/>
    <p:sldLayoutId id="2147483665" r:id="rId5"/>
    <p:sldLayoutId id="2147483666" r:id="rId6"/>
    <p:sldLayoutId id="2147483672"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宋体" charset="-122"/>
        </a:defRPr>
      </a:lvl2pPr>
      <a:lvl3pPr algn="ctr" rtl="0" eaLnBrk="0" fontAlgn="base" hangingPunct="0">
        <a:spcBef>
          <a:spcPct val="0"/>
        </a:spcBef>
        <a:spcAft>
          <a:spcPct val="0"/>
        </a:spcAft>
        <a:defRPr sz="5867">
          <a:solidFill>
            <a:schemeClr val="tx1"/>
          </a:solidFill>
          <a:latin typeface="Calibri" pitchFamily="34" charset="0"/>
          <a:ea typeface="宋体" charset="-122"/>
        </a:defRPr>
      </a:lvl3pPr>
      <a:lvl4pPr algn="ctr" rtl="0" eaLnBrk="0" fontAlgn="base" hangingPunct="0">
        <a:spcBef>
          <a:spcPct val="0"/>
        </a:spcBef>
        <a:spcAft>
          <a:spcPct val="0"/>
        </a:spcAft>
        <a:defRPr sz="5867">
          <a:solidFill>
            <a:schemeClr val="tx1"/>
          </a:solidFill>
          <a:latin typeface="Calibri" pitchFamily="34" charset="0"/>
          <a:ea typeface="宋体" charset="-122"/>
        </a:defRPr>
      </a:lvl4pPr>
      <a:lvl5pPr algn="ctr" rtl="0" eaLnBrk="0" fontAlgn="base" hangingPunct="0">
        <a:spcBef>
          <a:spcPct val="0"/>
        </a:spcBef>
        <a:spcAft>
          <a:spcPct val="0"/>
        </a:spcAft>
        <a:defRPr sz="5867">
          <a:solidFill>
            <a:schemeClr val="tx1"/>
          </a:solidFill>
          <a:latin typeface="Calibri" pitchFamily="34" charset="0"/>
          <a:ea typeface="宋体"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jp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3025142" y="5334476"/>
            <a:ext cx="6141718" cy="462757"/>
          </a:xfrm>
          <a:prstGeom prst="roundRect">
            <a:avLst>
              <a:gd name="adj" fmla="val 0"/>
            </a:avLst>
          </a:prstGeom>
          <a:noFill/>
          <a:ln w="12700">
            <a:solidFill>
              <a:schemeClr val="accent1"/>
            </a:solidFill>
          </a:ln>
          <a:effectLst>
            <a:innerShdw blurRad="50800" dist="127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TextBox 7"/>
          <p:cNvSpPr>
            <a:spLocks noChangeArrowheads="1"/>
          </p:cNvSpPr>
          <p:nvPr/>
        </p:nvSpPr>
        <p:spPr bwMode="auto">
          <a:xfrm>
            <a:off x="2279576" y="3573016"/>
            <a:ext cx="8424936" cy="369332"/>
          </a:xfrm>
          <a:prstGeom prst="rect">
            <a:avLst/>
          </a:prstGeom>
          <a:noFill/>
          <a:ln w="9525">
            <a:noFill/>
            <a:miter lim="800000"/>
            <a:headEnd/>
            <a:tailEnd/>
          </a:ln>
        </p:spPr>
        <p:txBody>
          <a:bodyPr wrap="square" lIns="0" tIns="0" rIns="0" bIns="0">
            <a:spAutoFit/>
          </a:bodyPr>
          <a:lstStyle/>
          <a:p>
            <a:pPr algn="ctr" eaLnBrk="1" hangingPunct="1"/>
            <a:r>
              <a:rPr lang="en-US" altLang="zh-CN" sz="2400" b="1" dirty="0" smtClean="0">
                <a:solidFill>
                  <a:schemeClr val="accent1"/>
                </a:solidFill>
                <a:latin typeface="微软雅黑" pitchFamily="34" charset="-122"/>
                <a:ea typeface="微软雅黑" pitchFamily="34" charset="-122"/>
                <a:sym typeface="微软雅黑" pitchFamily="34" charset="-122"/>
              </a:rPr>
              <a:t>                                ——</a:t>
            </a:r>
            <a:r>
              <a:rPr lang="en-US" altLang="zh-CN" sz="2400" b="1" dirty="0" err="1" smtClean="0">
                <a:solidFill>
                  <a:schemeClr val="accent1"/>
                </a:solidFill>
                <a:latin typeface="微软雅黑" pitchFamily="34" charset="-122"/>
                <a:ea typeface="微软雅黑" pitchFamily="34" charset="-122"/>
                <a:sym typeface="微软雅黑" pitchFamily="34" charset="-122"/>
              </a:rPr>
              <a:t>Mysql</a:t>
            </a:r>
            <a:r>
              <a:rPr lang="zh-CN" altLang="en-US" sz="2400" b="1" dirty="0" smtClean="0">
                <a:solidFill>
                  <a:schemeClr val="accent1"/>
                </a:solidFill>
                <a:latin typeface="微软雅黑" pitchFamily="34" charset="-122"/>
                <a:ea typeface="微软雅黑" pitchFamily="34" charset="-122"/>
                <a:sym typeface="微软雅黑" pitchFamily="34" charset="-122"/>
              </a:rPr>
              <a:t>设计及性能优化实践</a:t>
            </a:r>
            <a:endParaRPr lang="zh-CN" altLang="en-US" sz="2400" dirty="0">
              <a:solidFill>
                <a:schemeClr val="accent1"/>
              </a:solidFill>
              <a:latin typeface="微软雅黑" pitchFamily="34" charset="-122"/>
              <a:ea typeface="微软雅黑" pitchFamily="34" charset="-122"/>
              <a:sym typeface="微软雅黑" pitchFamily="34" charset="-122"/>
            </a:endParaRPr>
          </a:p>
        </p:txBody>
      </p:sp>
      <p:sp>
        <p:nvSpPr>
          <p:cNvPr id="32" name="圆角矩形 31"/>
          <p:cNvSpPr/>
          <p:nvPr/>
        </p:nvSpPr>
        <p:spPr>
          <a:xfrm>
            <a:off x="2944501" y="5326444"/>
            <a:ext cx="514979" cy="478820"/>
          </a:xfrm>
          <a:prstGeom prst="roundRect">
            <a:avLst>
              <a:gd name="adj" fmla="val 17695"/>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19050">
            <a:gradFill flip="none" rotWithShape="1">
              <a:gsLst>
                <a:gs pos="0">
                  <a:schemeClr val="accent1">
                    <a:lumMod val="50000"/>
                  </a:schemeClr>
                </a:gs>
                <a:gs pos="42100">
                  <a:schemeClr val="accent1"/>
                </a:gs>
                <a:gs pos="100000">
                  <a:schemeClr val="accent1">
                    <a:lumMod val="60000"/>
                    <a:lumOff val="40000"/>
                  </a:schemeClr>
                </a:gs>
              </a:gsLst>
              <a:lin ang="18900000" scaled="1"/>
              <a:tileRect/>
            </a:gradFill>
          </a:ln>
          <a:effectLst>
            <a:outerShdw blurRad="1524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50" name="等腰三角形 49"/>
          <p:cNvSpPr/>
          <p:nvPr/>
        </p:nvSpPr>
        <p:spPr>
          <a:xfrm rot="5400000">
            <a:off x="3107566" y="5461427"/>
            <a:ext cx="234946" cy="202540"/>
          </a:xfrm>
          <a:prstGeom prst="triangle">
            <a:avLst/>
          </a:prstGeom>
          <a:gradFill flip="none" rotWithShape="1">
            <a:gsLst>
              <a:gs pos="44000">
                <a:srgbClr val="ECECEC"/>
              </a:gs>
              <a:gs pos="0">
                <a:srgbClr val="E2E2E2"/>
              </a:gs>
              <a:gs pos="89000">
                <a:schemeClr val="bg1"/>
              </a:gs>
            </a:gsLst>
            <a:lin ang="10800000" scaled="1"/>
            <a:tileRect/>
          </a:gradFill>
          <a:ln w="12700">
            <a:gradFill flip="none" rotWithShape="1">
              <a:gsLst>
                <a:gs pos="0">
                  <a:schemeClr val="accent1">
                    <a:lumMod val="60000"/>
                    <a:lumOff val="40000"/>
                  </a:schemeClr>
                </a:gs>
                <a:gs pos="74000">
                  <a:schemeClr val="accent1"/>
                </a:gs>
                <a:gs pos="100000">
                  <a:schemeClr val="accent1">
                    <a:lumMod val="75000"/>
                  </a:schemeClr>
                </a:gs>
              </a:gsLst>
              <a:lin ang="16200000" scaled="1"/>
              <a:tileRect/>
            </a:gradFill>
          </a:ln>
          <a:effectLst>
            <a:innerShdw blurRad="38100" dist="25400" dir="162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456040" y="5391582"/>
            <a:ext cx="2664296" cy="369332"/>
          </a:xfrm>
          <a:prstGeom prst="rect">
            <a:avLst/>
          </a:prstGeom>
          <a:noFill/>
        </p:spPr>
        <p:txBody>
          <a:bodyPr wrap="square" lIns="0" tIns="0" rIns="0" bIns="0" rtlCol="0">
            <a:spAutoFit/>
          </a:bodyPr>
          <a:lstStyle/>
          <a:p>
            <a:r>
              <a:rPr lang="zh-CN" altLang="en-US" sz="2400" b="1" dirty="0" smtClean="0">
                <a:latin typeface="楷体" panose="02010609060101010101" pitchFamily="49" charset="-122"/>
                <a:ea typeface="楷体" panose="02010609060101010101" pitchFamily="49" charset="-122"/>
              </a:rPr>
              <a:t>向勇 </a:t>
            </a:r>
            <a:r>
              <a:rPr lang="en-US" altLang="zh-CN" sz="2400" b="1" dirty="0" smtClean="0">
                <a:latin typeface="楷体" panose="02010609060101010101" pitchFamily="49" charset="-122"/>
                <a:ea typeface="楷体" panose="02010609060101010101" pitchFamily="49" charset="-122"/>
              </a:rPr>
              <a:t>2019</a:t>
            </a:r>
            <a:r>
              <a:rPr lang="zh-CN" altLang="en-US" sz="2400" b="1" dirty="0" smtClean="0">
                <a:latin typeface="楷体" panose="02010609060101010101" pitchFamily="49" charset="-122"/>
                <a:ea typeface="楷体" panose="02010609060101010101" pitchFamily="49" charset="-122"/>
              </a:rPr>
              <a:t>年</a:t>
            </a:r>
            <a:r>
              <a:rPr lang="en-US" altLang="zh-CN" sz="2400" b="1" dirty="0" smtClean="0">
                <a:latin typeface="楷体" panose="02010609060101010101" pitchFamily="49" charset="-122"/>
                <a:ea typeface="楷体" panose="02010609060101010101" pitchFamily="49" charset="-122"/>
              </a:rPr>
              <a:t>10</a:t>
            </a:r>
            <a:r>
              <a:rPr lang="zh-CN" altLang="en-US" sz="2400" b="1" dirty="0" smtClean="0">
                <a:latin typeface="楷体" panose="02010609060101010101" pitchFamily="49" charset="-122"/>
                <a:ea typeface="楷体" panose="02010609060101010101" pitchFamily="49" charset="-122"/>
              </a:rPr>
              <a:t>月</a:t>
            </a:r>
          </a:p>
        </p:txBody>
      </p:sp>
      <p:sp>
        <p:nvSpPr>
          <p:cNvPr id="7" name="TextBox 7"/>
          <p:cNvSpPr>
            <a:spLocks noChangeArrowheads="1"/>
          </p:cNvSpPr>
          <p:nvPr/>
        </p:nvSpPr>
        <p:spPr bwMode="auto">
          <a:xfrm>
            <a:off x="1919536" y="1916832"/>
            <a:ext cx="8424936" cy="1107996"/>
          </a:xfrm>
          <a:prstGeom prst="rect">
            <a:avLst/>
          </a:prstGeom>
          <a:noFill/>
          <a:ln w="9525">
            <a:noFill/>
            <a:miter lim="800000"/>
            <a:headEnd/>
            <a:tailEnd/>
          </a:ln>
        </p:spPr>
        <p:txBody>
          <a:bodyPr wrap="square" lIns="0" tIns="0" rIns="0" bIns="0">
            <a:spAutoFit/>
          </a:bodyPr>
          <a:lstStyle/>
          <a:p>
            <a:pPr algn="ctr" eaLnBrk="1" hangingPunct="1"/>
            <a:r>
              <a:rPr lang="zh-CN" altLang="en-US" sz="7200" b="1" dirty="0">
                <a:solidFill>
                  <a:schemeClr val="accent1"/>
                </a:solidFill>
                <a:latin typeface="微软雅黑" pitchFamily="34" charset="-122"/>
                <a:ea typeface="微软雅黑" pitchFamily="34" charset="-122"/>
                <a:sym typeface="微软雅黑" pitchFamily="34" charset="-122"/>
              </a:rPr>
              <a:t>浅</a:t>
            </a:r>
            <a:r>
              <a:rPr lang="zh-CN" altLang="en-US" sz="7200" b="1" dirty="0" smtClean="0">
                <a:solidFill>
                  <a:schemeClr val="accent1"/>
                </a:solidFill>
                <a:latin typeface="微软雅黑" pitchFamily="34" charset="-122"/>
                <a:ea typeface="微软雅黑" pitchFamily="34" charset="-122"/>
                <a:sym typeface="微软雅黑" pitchFamily="34" charset="-122"/>
              </a:rPr>
              <a:t>谈</a:t>
            </a:r>
            <a:r>
              <a:rPr lang="en-US" altLang="zh-CN" sz="7200" b="1" dirty="0" err="1" smtClean="0">
                <a:solidFill>
                  <a:schemeClr val="accent1"/>
                </a:solidFill>
                <a:latin typeface="微软雅黑" pitchFamily="34" charset="-122"/>
                <a:ea typeface="微软雅黑" pitchFamily="34" charset="-122"/>
                <a:sym typeface="微软雅黑" pitchFamily="34" charset="-122"/>
              </a:rPr>
              <a:t>Mysql</a:t>
            </a:r>
            <a:r>
              <a:rPr lang="zh-CN" altLang="en-US" sz="7200" b="1" dirty="0" smtClean="0">
                <a:solidFill>
                  <a:schemeClr val="accent1"/>
                </a:solidFill>
                <a:latin typeface="微软雅黑" pitchFamily="34" charset="-122"/>
                <a:ea typeface="微软雅黑" pitchFamily="34" charset="-122"/>
                <a:sym typeface="微软雅黑" pitchFamily="34" charset="-122"/>
              </a:rPr>
              <a:t>设计</a:t>
            </a:r>
            <a:endParaRPr lang="zh-CN" altLang="en-US" sz="7200" dirty="0">
              <a:solidFill>
                <a:schemeClr val="accent1"/>
              </a:solidFill>
              <a:latin typeface="微软雅黑" pitchFamily="34" charset="-122"/>
              <a:ea typeface="微软雅黑" pitchFamily="34" charset="-122"/>
              <a:sym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iterate type="lt">
                                    <p:tmPct val="10000"/>
                                  </p:iterate>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900"/>
                            </p:stCondLst>
                            <p:childTnLst>
                              <p:par>
                                <p:cTn id="9" presetID="2" presetClass="entr" presetSubtype="12" fill="hold" grpId="0" nodeType="afterEffect">
                                  <p:stCondLst>
                                    <p:cond delay="0"/>
                                  </p:stCondLst>
                                  <p:iterate type="lt">
                                    <p:tmPct val="10000"/>
                                  </p:iterate>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par>
                          <p:cTn id="13" fill="hold">
                            <p:stCondLst>
                              <p:cond delay="2150"/>
                            </p:stCondLst>
                            <p:childTnLst>
                              <p:par>
                                <p:cTn id="14" presetID="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par>
                                <p:cTn id="16" presetID="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300" fill="hold"/>
                                        <p:tgtEl>
                                          <p:spTgt spid="32"/>
                                        </p:tgtEl>
                                        <p:attrNameLst>
                                          <p:attrName>ppt_x</p:attrName>
                                        </p:attrNameLst>
                                      </p:cBhvr>
                                      <p:tavLst>
                                        <p:tav tm="0">
                                          <p:val>
                                            <p:strVal val="#ppt_x"/>
                                          </p:val>
                                        </p:tav>
                                        <p:tav tm="100000">
                                          <p:val>
                                            <p:strVal val="#ppt_x"/>
                                          </p:val>
                                        </p:tav>
                                      </p:tavLst>
                                    </p:anim>
                                    <p:anim calcmode="lin" valueType="num">
                                      <p:cBhvr additive="base">
                                        <p:cTn id="19" dur="300" fill="hold"/>
                                        <p:tgtEl>
                                          <p:spTgt spid="32"/>
                                        </p:tgtEl>
                                        <p:attrNameLst>
                                          <p:attrName>ppt_y</p:attrName>
                                        </p:attrNameLst>
                                      </p:cBhvr>
                                      <p:tavLst>
                                        <p:tav tm="0">
                                          <p:val>
                                            <p:strVal val="1+#ppt_h/2"/>
                                          </p:val>
                                        </p:tav>
                                        <p:tav tm="100000">
                                          <p:val>
                                            <p:strVal val="#ppt_y"/>
                                          </p:val>
                                        </p:tav>
                                      </p:tavLst>
                                    </p:anim>
                                  </p:childTnLst>
                                </p:cTn>
                              </p:par>
                              <p:par>
                                <p:cTn id="20" presetID="63" presetClass="path" presetSubtype="0" accel="50000" decel="50000" fill="hold" nodeType="withEffect">
                                  <p:stCondLst>
                                    <p:cond delay="0"/>
                                  </p:stCondLst>
                                  <p:childTnLst>
                                    <p:animMotion origin="layout" path="M -2.08333E-7 -3.7037E-7 L 0.47422 -3.7037E-7 " pathEditMode="relative" rAng="0" ptsTypes="AA">
                                      <p:cBhvr>
                                        <p:cTn id="21" dur="1000" fill="hold"/>
                                        <p:tgtEl>
                                          <p:spTgt spid="32"/>
                                        </p:tgtEl>
                                        <p:attrNameLst>
                                          <p:attrName>ppt_x</p:attrName>
                                          <p:attrName>ppt_y</p:attrName>
                                        </p:attrNameLst>
                                      </p:cBhvr>
                                      <p:rCtr x="23711" y="0"/>
                                    </p:animMotion>
                                  </p:childTnLst>
                                </p:cTn>
                              </p:par>
                              <p:par>
                                <p:cTn id="22" presetID="22" presetClass="entr" presetSubtype="8" fill="hold" grpId="0" nodeType="withEffect">
                                  <p:stCondLst>
                                    <p:cond delay="30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300" fill="hold"/>
                                        <p:tgtEl>
                                          <p:spTgt spid="50"/>
                                        </p:tgtEl>
                                        <p:attrNameLst>
                                          <p:attrName>ppt_x</p:attrName>
                                        </p:attrNameLst>
                                      </p:cBhvr>
                                      <p:tavLst>
                                        <p:tav tm="0">
                                          <p:val>
                                            <p:strVal val="#ppt_x"/>
                                          </p:val>
                                        </p:tav>
                                        <p:tav tm="100000">
                                          <p:val>
                                            <p:strVal val="#ppt_x"/>
                                          </p:val>
                                        </p:tav>
                                      </p:tavLst>
                                    </p:anim>
                                    <p:anim calcmode="lin" valueType="num">
                                      <p:cBhvr additive="base">
                                        <p:cTn id="28" dur="300" fill="hold"/>
                                        <p:tgtEl>
                                          <p:spTgt spid="50"/>
                                        </p:tgtEl>
                                        <p:attrNameLst>
                                          <p:attrName>ppt_y</p:attrName>
                                        </p:attrNameLst>
                                      </p:cBhvr>
                                      <p:tavLst>
                                        <p:tav tm="0">
                                          <p:val>
                                            <p:strVal val="1+#ppt_h/2"/>
                                          </p:val>
                                        </p:tav>
                                        <p:tav tm="100000">
                                          <p:val>
                                            <p:strVal val="#ppt_y"/>
                                          </p:val>
                                        </p:tav>
                                      </p:tavLst>
                                    </p:anim>
                                  </p:childTnLst>
                                </p:cTn>
                              </p:par>
                              <p:par>
                                <p:cTn id="29" presetID="63" presetClass="path" presetSubtype="0" accel="50000" decel="50000" fill="hold" grpId="1" nodeType="withEffect">
                                  <p:stCondLst>
                                    <p:cond delay="0"/>
                                  </p:stCondLst>
                                  <p:childTnLst>
                                    <p:animMotion origin="layout" path="M -2.08333E-7 -3.7037E-7 L 0.47422 -3.7037E-7 " pathEditMode="relative" rAng="0" ptsTypes="AA">
                                      <p:cBhvr>
                                        <p:cTn id="30" dur="1000" fill="hold"/>
                                        <p:tgtEl>
                                          <p:spTgt spid="50"/>
                                        </p:tgtEl>
                                        <p:attrNameLst>
                                          <p:attrName>ppt_x</p:attrName>
                                          <p:attrName>ppt_y</p:attrName>
                                        </p:attrNameLst>
                                      </p:cBhvr>
                                      <p:rCtr x="2371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P spid="50" grpId="0" animBg="1"/>
      <p:bldP spid="50" grpId="1" animBg="1"/>
      <p:bldP spid="2"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smtClean="0"/>
              <a:t>逻辑设计</a:t>
            </a:r>
            <a:endParaRPr lang="zh-CN" altLang="en-US" dirty="0"/>
          </a:p>
        </p:txBody>
      </p:sp>
      <p:sp>
        <p:nvSpPr>
          <p:cNvPr id="3" name="文本占位符 2"/>
          <p:cNvSpPr>
            <a:spLocks noGrp="1"/>
          </p:cNvSpPr>
          <p:nvPr>
            <p:ph type="body" sz="quarter" idx="10"/>
          </p:nvPr>
        </p:nvSpPr>
        <p:spPr/>
        <p:txBody>
          <a:bodyPr/>
          <a:lstStyle/>
          <a:p>
            <a:r>
              <a:rPr lang="en-US" altLang="zh-CN" dirty="0"/>
              <a:t>4</a:t>
            </a:r>
            <a:endParaRPr lang="zh-CN" altLang="en-US" dirty="0"/>
          </a:p>
        </p:txBody>
      </p:sp>
      <p:sp>
        <p:nvSpPr>
          <p:cNvPr id="4" name="矩形 3"/>
          <p:cNvSpPr/>
          <p:nvPr/>
        </p:nvSpPr>
        <p:spPr>
          <a:xfrm>
            <a:off x="551384" y="1196752"/>
            <a:ext cx="11305256" cy="523220"/>
          </a:xfrm>
          <a:prstGeom prst="rect">
            <a:avLst/>
          </a:prstGeom>
        </p:spPr>
        <p:txBody>
          <a:bodyPr wrap="square">
            <a:spAutoFit/>
          </a:bodyPr>
          <a:lstStyle/>
          <a:p>
            <a:r>
              <a:rPr lang="zh-CN" altLang="en-US" sz="1400" dirty="0" smtClean="0"/>
              <a:t>    目前</a:t>
            </a:r>
            <a:r>
              <a:rPr lang="zh-CN" altLang="en-US" sz="1400" dirty="0"/>
              <a:t>关系数据库有六种范式：第一范式（1NF）、第二范式（2NF）、第三范式（3NF）、巴斯-科德范式（BCNF）、第四范式(4NF）和第五范式（5NF，又称完美范式）</a:t>
            </a:r>
            <a:r>
              <a:rPr lang="zh-CN" altLang="en-US" sz="1400" dirty="0" smtClean="0"/>
              <a:t>。而</a:t>
            </a:r>
            <a:r>
              <a:rPr lang="zh-CN" altLang="en-US" sz="1400" dirty="0"/>
              <a:t>通常我们用的最多的就是</a:t>
            </a:r>
            <a:r>
              <a:rPr lang="zh-CN" altLang="en-US" sz="1400" b="1" dirty="0">
                <a:solidFill>
                  <a:srgbClr val="0070C0"/>
                </a:solidFill>
              </a:rPr>
              <a:t>第一范式</a:t>
            </a:r>
            <a:r>
              <a:rPr lang="zh-CN" altLang="en-US" sz="1400" dirty="0"/>
              <a:t>（1NF）、</a:t>
            </a:r>
            <a:r>
              <a:rPr lang="zh-CN" altLang="en-US" sz="1400" b="1" dirty="0">
                <a:solidFill>
                  <a:srgbClr val="0070C0"/>
                </a:solidFill>
              </a:rPr>
              <a:t>第二范式</a:t>
            </a:r>
            <a:r>
              <a:rPr lang="zh-CN" altLang="en-US" sz="1400" dirty="0"/>
              <a:t>（2NF）、</a:t>
            </a:r>
            <a:r>
              <a:rPr lang="zh-CN" altLang="en-US" sz="1400" b="1" dirty="0">
                <a:solidFill>
                  <a:srgbClr val="0070C0"/>
                </a:solidFill>
              </a:rPr>
              <a:t>第三范式</a:t>
            </a:r>
            <a:r>
              <a:rPr lang="zh-CN" altLang="en-US" sz="1400" dirty="0"/>
              <a:t>（3NF</a:t>
            </a:r>
            <a:r>
              <a:rPr lang="zh-CN" altLang="en-US" sz="1400" dirty="0" smtClean="0"/>
              <a:t>）。</a:t>
            </a:r>
            <a:endParaRPr lang="zh-CN" altLang="en-US" sz="1400" dirty="0"/>
          </a:p>
        </p:txBody>
      </p:sp>
      <p:sp>
        <p:nvSpPr>
          <p:cNvPr id="5" name="矩形 4"/>
          <p:cNvSpPr/>
          <p:nvPr/>
        </p:nvSpPr>
        <p:spPr>
          <a:xfrm>
            <a:off x="623392" y="1628800"/>
            <a:ext cx="7560840" cy="369332"/>
          </a:xfrm>
          <a:prstGeom prst="rect">
            <a:avLst/>
          </a:prstGeom>
        </p:spPr>
        <p:txBody>
          <a:bodyPr wrap="square">
            <a:spAutoFit/>
          </a:bodyPr>
          <a:lstStyle/>
          <a:p>
            <a:r>
              <a:rPr lang="zh-CN" altLang="en-US" b="1" dirty="0">
                <a:solidFill>
                  <a:srgbClr val="0070C0"/>
                </a:solidFill>
              </a:rPr>
              <a:t>第一范式（</a:t>
            </a:r>
            <a:r>
              <a:rPr lang="en-US" altLang="zh-CN" b="1" dirty="0">
                <a:solidFill>
                  <a:srgbClr val="0070C0"/>
                </a:solidFill>
              </a:rPr>
              <a:t>1NF</a:t>
            </a:r>
            <a:r>
              <a:rPr lang="zh-CN" altLang="en-US" b="1" dirty="0">
                <a:solidFill>
                  <a:srgbClr val="0070C0"/>
                </a:solidFill>
              </a:rPr>
              <a:t>）：要求数据库表的每一列都是不可分割的原子数据项。</a:t>
            </a:r>
            <a:endParaRPr lang="zh-CN" altLang="en-US" dirty="0">
              <a:solidFill>
                <a:srgbClr val="0070C0"/>
              </a:solidFill>
            </a:endParaRPr>
          </a:p>
        </p:txBody>
      </p:sp>
      <p:pic>
        <p:nvPicPr>
          <p:cNvPr id="6" name="图片 5"/>
          <p:cNvPicPr>
            <a:picLocks noChangeAspect="1"/>
          </p:cNvPicPr>
          <p:nvPr/>
        </p:nvPicPr>
        <p:blipFill>
          <a:blip r:embed="rId3"/>
          <a:stretch>
            <a:fillRect/>
          </a:stretch>
        </p:blipFill>
        <p:spPr>
          <a:xfrm>
            <a:off x="623392" y="2038202"/>
            <a:ext cx="4264312" cy="1318790"/>
          </a:xfrm>
          <a:prstGeom prst="rect">
            <a:avLst/>
          </a:prstGeom>
        </p:spPr>
      </p:pic>
      <p:pic>
        <p:nvPicPr>
          <p:cNvPr id="7" name="图片 6"/>
          <p:cNvPicPr>
            <a:picLocks noChangeAspect="1"/>
          </p:cNvPicPr>
          <p:nvPr/>
        </p:nvPicPr>
        <p:blipFill>
          <a:blip r:embed="rId4"/>
          <a:stretch>
            <a:fillRect/>
          </a:stretch>
        </p:blipFill>
        <p:spPr>
          <a:xfrm>
            <a:off x="7096992" y="2013065"/>
            <a:ext cx="4471615" cy="1296629"/>
          </a:xfrm>
          <a:prstGeom prst="rect">
            <a:avLst/>
          </a:prstGeom>
        </p:spPr>
      </p:pic>
      <p:sp>
        <p:nvSpPr>
          <p:cNvPr id="8" name="右箭头 7"/>
          <p:cNvSpPr/>
          <p:nvPr/>
        </p:nvSpPr>
        <p:spPr>
          <a:xfrm>
            <a:off x="5087888" y="2552130"/>
            <a:ext cx="1586045"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72758" y="2080304"/>
            <a:ext cx="2023341" cy="553998"/>
          </a:xfrm>
          <a:prstGeom prst="rect">
            <a:avLst/>
          </a:prstGeom>
        </p:spPr>
        <p:txBody>
          <a:bodyPr wrap="square">
            <a:spAutoFit/>
          </a:bodyPr>
          <a:lstStyle/>
          <a:p>
            <a:r>
              <a:rPr lang="zh-CN" altLang="en-US" sz="1000" dirty="0" smtClean="0"/>
              <a:t>左图表</a:t>
            </a:r>
            <a:r>
              <a:rPr lang="zh-CN" altLang="en-US" sz="1000" dirty="0"/>
              <a:t>中，“家庭信息”和“学校信息”列均不满足原子性的要求，故不满足第一范式</a:t>
            </a:r>
          </a:p>
        </p:txBody>
      </p:sp>
      <p:sp>
        <p:nvSpPr>
          <p:cNvPr id="11" name="矩形 10"/>
          <p:cNvSpPr/>
          <p:nvPr/>
        </p:nvSpPr>
        <p:spPr>
          <a:xfrm>
            <a:off x="636992" y="3501008"/>
            <a:ext cx="11075632" cy="923330"/>
          </a:xfrm>
          <a:prstGeom prst="rect">
            <a:avLst/>
          </a:prstGeom>
        </p:spPr>
        <p:txBody>
          <a:bodyPr wrap="square">
            <a:spAutoFit/>
          </a:bodyPr>
          <a:lstStyle/>
          <a:p>
            <a:r>
              <a:rPr lang="zh-CN" altLang="en-US" b="1" dirty="0">
                <a:solidFill>
                  <a:srgbClr val="0070C0"/>
                </a:solidFill>
              </a:rPr>
              <a:t>第二范式（</a:t>
            </a:r>
            <a:r>
              <a:rPr lang="en-US" altLang="zh-CN" b="1" dirty="0">
                <a:solidFill>
                  <a:srgbClr val="0070C0"/>
                </a:solidFill>
              </a:rPr>
              <a:t>2NF</a:t>
            </a:r>
            <a:r>
              <a:rPr lang="zh-CN" altLang="en-US" b="1" dirty="0">
                <a:solidFill>
                  <a:srgbClr val="0070C0"/>
                </a:solidFill>
              </a:rPr>
              <a:t>）：在</a:t>
            </a:r>
            <a:r>
              <a:rPr lang="en-US" altLang="zh-CN" b="1" dirty="0">
                <a:solidFill>
                  <a:srgbClr val="0070C0"/>
                </a:solidFill>
              </a:rPr>
              <a:t>1NF</a:t>
            </a:r>
            <a:r>
              <a:rPr lang="zh-CN" altLang="en-US" b="1" dirty="0">
                <a:solidFill>
                  <a:srgbClr val="0070C0"/>
                </a:solidFill>
              </a:rPr>
              <a:t>的基础上，</a:t>
            </a:r>
            <a:r>
              <a:rPr lang="zh-CN" altLang="en-US" b="1" dirty="0" smtClean="0">
                <a:solidFill>
                  <a:srgbClr val="0070C0"/>
                </a:solidFill>
              </a:rPr>
              <a:t>非主属性</a:t>
            </a:r>
            <a:r>
              <a:rPr lang="zh-CN" altLang="en-US" b="1" dirty="0">
                <a:solidFill>
                  <a:srgbClr val="0070C0"/>
                </a:solidFill>
              </a:rPr>
              <a:t>必须完全依赖于</a:t>
            </a:r>
            <a:r>
              <a:rPr lang="zh-CN" altLang="en-US" b="1" dirty="0" smtClean="0">
                <a:solidFill>
                  <a:srgbClr val="0070C0"/>
                </a:solidFill>
              </a:rPr>
              <a:t>候选主属性（</a:t>
            </a:r>
            <a:r>
              <a:rPr lang="zh-CN" altLang="en-US" b="1" dirty="0">
                <a:solidFill>
                  <a:srgbClr val="0070C0"/>
                </a:solidFill>
              </a:rPr>
              <a:t>在</a:t>
            </a:r>
            <a:r>
              <a:rPr lang="en-US" altLang="zh-CN" b="1" dirty="0">
                <a:solidFill>
                  <a:srgbClr val="0070C0"/>
                </a:solidFill>
              </a:rPr>
              <a:t>1NF</a:t>
            </a:r>
            <a:r>
              <a:rPr lang="zh-CN" altLang="en-US" b="1" dirty="0">
                <a:solidFill>
                  <a:srgbClr val="0070C0"/>
                </a:solidFill>
              </a:rPr>
              <a:t>基础上消除非主属性对</a:t>
            </a:r>
            <a:r>
              <a:rPr lang="zh-CN" altLang="en-US" b="1" dirty="0" smtClean="0">
                <a:solidFill>
                  <a:srgbClr val="0070C0"/>
                </a:solidFill>
              </a:rPr>
              <a:t>主属性的</a:t>
            </a:r>
            <a:r>
              <a:rPr lang="zh-CN" altLang="en-US" b="1" dirty="0">
                <a:solidFill>
                  <a:srgbClr val="0070C0"/>
                </a:solidFill>
              </a:rPr>
              <a:t>部分函数依赖</a:t>
            </a:r>
            <a:r>
              <a:rPr lang="zh-CN" altLang="en-US" b="1" dirty="0" smtClean="0">
                <a:solidFill>
                  <a:srgbClr val="0070C0"/>
                </a:solidFill>
              </a:rPr>
              <a:t>），第二</a:t>
            </a:r>
            <a:r>
              <a:rPr lang="zh-CN" altLang="en-US" b="1" dirty="0">
                <a:solidFill>
                  <a:srgbClr val="0070C0"/>
                </a:solidFill>
              </a:rPr>
              <a:t>范式需要确保数据库表中的每一列都和主键相关，而不能只与主键的某一部分相关（主要针对联合主键而言）。</a:t>
            </a:r>
          </a:p>
        </p:txBody>
      </p:sp>
      <p:sp>
        <p:nvSpPr>
          <p:cNvPr id="14" name="矩形 13"/>
          <p:cNvSpPr/>
          <p:nvPr/>
        </p:nvSpPr>
        <p:spPr>
          <a:xfrm>
            <a:off x="623392" y="5877272"/>
            <a:ext cx="4217320" cy="553998"/>
          </a:xfrm>
          <a:prstGeom prst="rect">
            <a:avLst/>
          </a:prstGeom>
        </p:spPr>
        <p:txBody>
          <a:bodyPr wrap="square">
            <a:spAutoFit/>
          </a:bodyPr>
          <a:lstStyle/>
          <a:p>
            <a:r>
              <a:rPr lang="zh-CN" altLang="en-US" sz="1000" dirty="0"/>
              <a:t>在上图所示的情况中</a:t>
            </a:r>
            <a:r>
              <a:rPr lang="zh-CN" altLang="en-US" sz="1000" dirty="0" smtClean="0"/>
              <a:t>，</a:t>
            </a:r>
            <a:r>
              <a:rPr lang="zh-CN" altLang="en-US" sz="1000" dirty="0"/>
              <a:t>学</a:t>
            </a:r>
            <a:r>
              <a:rPr lang="zh-CN" altLang="en-US" sz="1000" dirty="0" smtClean="0"/>
              <a:t>号</a:t>
            </a:r>
            <a:r>
              <a:rPr lang="en-US" altLang="zh-CN" sz="1000" dirty="0" smtClean="0"/>
              <a:t>+</a:t>
            </a:r>
            <a:r>
              <a:rPr lang="zh-CN" altLang="en-US" sz="1000" dirty="0" smtClean="0"/>
              <a:t>课程名称是主属性，存在以下情况：</a:t>
            </a:r>
            <a:endParaRPr lang="en-US" altLang="zh-CN" sz="1000" dirty="0" smtClean="0"/>
          </a:p>
          <a:p>
            <a:pPr marL="171450" indent="-171450">
              <a:buFont typeface="Arial" panose="020B0604020202020204" pitchFamily="34" charset="0"/>
              <a:buChar char="•"/>
            </a:pPr>
            <a:r>
              <a:rPr lang="zh-CN" altLang="en-US" sz="1000" dirty="0" smtClean="0"/>
              <a:t>姓名、年龄只依赖于学号，不依赖于课程名称；</a:t>
            </a:r>
            <a:endParaRPr lang="en-US" altLang="zh-CN" sz="1000" dirty="0" smtClean="0"/>
          </a:p>
          <a:p>
            <a:pPr marL="171450" indent="-171450">
              <a:buFont typeface="Arial" panose="020B0604020202020204" pitchFamily="34" charset="0"/>
              <a:buChar char="•"/>
            </a:pPr>
            <a:r>
              <a:rPr lang="zh-CN" altLang="en-US" sz="1000" dirty="0" smtClean="0"/>
              <a:t>学分只依赖于课程名称，不依赖于学号。</a:t>
            </a:r>
            <a:endParaRPr lang="en-US" altLang="zh-CN" sz="1000" dirty="0" smtClean="0"/>
          </a:p>
        </p:txBody>
      </p:sp>
      <p:sp>
        <p:nvSpPr>
          <p:cNvPr id="15" name="右箭头 14"/>
          <p:cNvSpPr/>
          <p:nvPr/>
        </p:nvSpPr>
        <p:spPr>
          <a:xfrm>
            <a:off x="4079776" y="4831869"/>
            <a:ext cx="136815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23792" y="4581128"/>
            <a:ext cx="1082348" cy="246221"/>
          </a:xfrm>
          <a:prstGeom prst="rect">
            <a:avLst/>
          </a:prstGeom>
        </p:spPr>
        <p:txBody>
          <a:bodyPr wrap="none">
            <a:spAutoFit/>
          </a:bodyPr>
          <a:lstStyle/>
          <a:p>
            <a:r>
              <a:rPr lang="zh-CN" altLang="en-US" sz="1000" dirty="0" smtClean="0"/>
              <a:t>需分成三个</a:t>
            </a:r>
            <a:r>
              <a:rPr lang="zh-CN" altLang="en-US" sz="1000" dirty="0"/>
              <a:t>表：</a:t>
            </a:r>
          </a:p>
        </p:txBody>
      </p:sp>
      <p:sp>
        <p:nvSpPr>
          <p:cNvPr id="18" name="矩形 17"/>
          <p:cNvSpPr/>
          <p:nvPr/>
        </p:nvSpPr>
        <p:spPr>
          <a:xfrm>
            <a:off x="5951984" y="5897014"/>
            <a:ext cx="5040560" cy="584775"/>
          </a:xfrm>
          <a:prstGeom prst="rect">
            <a:avLst/>
          </a:prstGeom>
        </p:spPr>
        <p:txBody>
          <a:bodyPr wrap="square">
            <a:spAutoFit/>
          </a:bodyPr>
          <a:lstStyle/>
          <a:p>
            <a:r>
              <a:rPr lang="zh-CN" altLang="en-US" sz="1600" b="1" dirty="0" smtClean="0">
                <a:solidFill>
                  <a:srgbClr val="FF0000"/>
                </a:solidFill>
                <a:latin typeface="+mn-ea"/>
                <a:ea typeface="+mn-ea"/>
              </a:rPr>
              <a:t>不满足第二范式的数据库表存在以下问题：</a:t>
            </a:r>
            <a:endParaRPr lang="en-US" altLang="zh-CN" sz="1600" b="1" dirty="0" smtClean="0">
              <a:solidFill>
                <a:srgbClr val="FF0000"/>
              </a:solidFill>
              <a:latin typeface="+mn-ea"/>
              <a:ea typeface="+mn-ea"/>
            </a:endParaRPr>
          </a:p>
          <a:p>
            <a:r>
              <a:rPr lang="en-US" altLang="zh-CN" sz="1600" b="1" dirty="0" smtClean="0">
                <a:solidFill>
                  <a:srgbClr val="FF0000"/>
                </a:solidFill>
                <a:latin typeface="+mn-ea"/>
                <a:ea typeface="+mn-ea"/>
              </a:rPr>
              <a:t>1)</a:t>
            </a:r>
            <a:r>
              <a:rPr lang="zh-CN" altLang="en-US" sz="1600" b="1" dirty="0">
                <a:solidFill>
                  <a:srgbClr val="FF0000"/>
                </a:solidFill>
                <a:latin typeface="+mn-ea"/>
                <a:ea typeface="+mn-ea"/>
              </a:rPr>
              <a:t>数据冗余</a:t>
            </a:r>
            <a:r>
              <a:rPr lang="en-US" altLang="zh-CN" sz="1600" b="1" dirty="0">
                <a:solidFill>
                  <a:srgbClr val="FF0000"/>
                </a:solidFill>
                <a:latin typeface="+mn-ea"/>
                <a:ea typeface="+mn-ea"/>
              </a:rPr>
              <a:t> 2)</a:t>
            </a:r>
            <a:r>
              <a:rPr lang="zh-CN" altLang="en-US" sz="1600" b="1" dirty="0" smtClean="0">
                <a:solidFill>
                  <a:srgbClr val="FF0000"/>
                </a:solidFill>
                <a:latin typeface="+mn-ea"/>
                <a:ea typeface="+mn-ea"/>
              </a:rPr>
              <a:t>更新异常 </a:t>
            </a:r>
            <a:r>
              <a:rPr lang="en-US" altLang="zh-CN" sz="1600" b="1" dirty="0">
                <a:solidFill>
                  <a:srgbClr val="FF0000"/>
                </a:solidFill>
                <a:latin typeface="+mn-ea"/>
                <a:ea typeface="+mn-ea"/>
              </a:rPr>
              <a:t>3)</a:t>
            </a:r>
            <a:r>
              <a:rPr lang="zh-CN" altLang="en-US" sz="1600" b="1" dirty="0">
                <a:solidFill>
                  <a:srgbClr val="FF0000"/>
                </a:solidFill>
                <a:latin typeface="+mn-ea"/>
                <a:ea typeface="+mn-ea"/>
              </a:rPr>
              <a:t>插入</a:t>
            </a:r>
            <a:r>
              <a:rPr lang="zh-CN" altLang="en-US" sz="1600" b="1" dirty="0" smtClean="0">
                <a:solidFill>
                  <a:srgbClr val="FF0000"/>
                </a:solidFill>
                <a:latin typeface="+mn-ea"/>
                <a:ea typeface="+mn-ea"/>
              </a:rPr>
              <a:t>异常 </a:t>
            </a:r>
            <a:r>
              <a:rPr lang="en-US" altLang="zh-CN" sz="1600" b="1" dirty="0" smtClean="0">
                <a:solidFill>
                  <a:srgbClr val="FF0000"/>
                </a:solidFill>
                <a:latin typeface="+mn-ea"/>
                <a:ea typeface="+mn-ea"/>
              </a:rPr>
              <a:t>4)</a:t>
            </a:r>
            <a:r>
              <a:rPr lang="zh-CN" altLang="en-US" sz="1600" b="1" dirty="0" smtClean="0">
                <a:solidFill>
                  <a:srgbClr val="FF0000"/>
                </a:solidFill>
                <a:latin typeface="+mn-ea"/>
                <a:ea typeface="+mn-ea"/>
              </a:rPr>
              <a:t>删除异常</a:t>
            </a:r>
            <a:endParaRPr lang="zh-CN" altLang="en-US" sz="1600" b="1" dirty="0">
              <a:solidFill>
                <a:srgbClr val="FF0000"/>
              </a:solidFill>
              <a:latin typeface="+mn-ea"/>
              <a:ea typeface="+mn-ea"/>
            </a:endParaRPr>
          </a:p>
        </p:txBody>
      </p:sp>
      <p:pic>
        <p:nvPicPr>
          <p:cNvPr id="22" name="图片 21"/>
          <p:cNvPicPr>
            <a:picLocks noChangeAspect="1"/>
          </p:cNvPicPr>
          <p:nvPr/>
        </p:nvPicPr>
        <p:blipFill>
          <a:blip r:embed="rId5"/>
          <a:stretch>
            <a:fillRect/>
          </a:stretch>
        </p:blipFill>
        <p:spPr>
          <a:xfrm>
            <a:off x="695762" y="4487668"/>
            <a:ext cx="3167990" cy="1317596"/>
          </a:xfrm>
          <a:prstGeom prst="rect">
            <a:avLst/>
          </a:prstGeom>
        </p:spPr>
      </p:pic>
      <p:pic>
        <p:nvPicPr>
          <p:cNvPr id="23" name="图片 22"/>
          <p:cNvPicPr>
            <a:picLocks noChangeAspect="1"/>
          </p:cNvPicPr>
          <p:nvPr/>
        </p:nvPicPr>
        <p:blipFill>
          <a:blip r:embed="rId6"/>
          <a:stretch>
            <a:fillRect/>
          </a:stretch>
        </p:blipFill>
        <p:spPr>
          <a:xfrm>
            <a:off x="6065141" y="4419211"/>
            <a:ext cx="1861916" cy="637413"/>
          </a:xfrm>
          <a:prstGeom prst="rect">
            <a:avLst/>
          </a:prstGeom>
        </p:spPr>
      </p:pic>
      <p:pic>
        <p:nvPicPr>
          <p:cNvPr id="24" name="图片 23"/>
          <p:cNvPicPr>
            <a:picLocks noChangeAspect="1"/>
          </p:cNvPicPr>
          <p:nvPr/>
        </p:nvPicPr>
        <p:blipFill>
          <a:blip r:embed="rId7"/>
          <a:stretch>
            <a:fillRect/>
          </a:stretch>
        </p:blipFill>
        <p:spPr>
          <a:xfrm>
            <a:off x="6085155" y="5090978"/>
            <a:ext cx="1400000" cy="714286"/>
          </a:xfrm>
          <a:prstGeom prst="rect">
            <a:avLst/>
          </a:prstGeom>
        </p:spPr>
      </p:pic>
      <p:pic>
        <p:nvPicPr>
          <p:cNvPr id="25" name="图片 24"/>
          <p:cNvPicPr>
            <a:picLocks noChangeAspect="1"/>
          </p:cNvPicPr>
          <p:nvPr/>
        </p:nvPicPr>
        <p:blipFill>
          <a:blip r:embed="rId8"/>
          <a:stretch>
            <a:fillRect/>
          </a:stretch>
        </p:blipFill>
        <p:spPr>
          <a:xfrm>
            <a:off x="8472264" y="4426180"/>
            <a:ext cx="1632466" cy="1370373"/>
          </a:xfrm>
          <a:prstGeom prst="rect">
            <a:avLst/>
          </a:prstGeom>
        </p:spPr>
      </p:pic>
    </p:spTree>
    <p:extLst>
      <p:ext uri="{BB962C8B-B14F-4D97-AF65-F5344CB8AC3E}">
        <p14:creationId xmlns:p14="http://schemas.microsoft.com/office/powerpoint/2010/main" val="165567959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anim calcmode="lin" valueType="num">
                                      <p:cBhvr>
                                        <p:cTn id="41" dur="500" fill="hold"/>
                                        <p:tgtEl>
                                          <p:spTgt spid="7"/>
                                        </p:tgtEl>
                                        <p:attrNameLst>
                                          <p:attrName>ppt_x</p:attrName>
                                        </p:attrNameLst>
                                      </p:cBhvr>
                                      <p:tavLst>
                                        <p:tav tm="0">
                                          <p:val>
                                            <p:strVal val="#ppt_x"/>
                                          </p:val>
                                        </p:tav>
                                        <p:tav tm="100000">
                                          <p:val>
                                            <p:strVal val="#ppt_x"/>
                                          </p:val>
                                        </p:tav>
                                      </p:tavLst>
                                    </p:anim>
                                    <p:anim calcmode="lin" valueType="num">
                                      <p:cBhvr>
                                        <p:cTn id="42"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anim calcmode="lin" valueType="num">
                                      <p:cBhvr>
                                        <p:cTn id="48" dur="500" fill="hold"/>
                                        <p:tgtEl>
                                          <p:spTgt spid="11"/>
                                        </p:tgtEl>
                                        <p:attrNameLst>
                                          <p:attrName>ppt_x</p:attrName>
                                        </p:attrNameLst>
                                      </p:cBhvr>
                                      <p:tavLst>
                                        <p:tav tm="0">
                                          <p:val>
                                            <p:strVal val="#ppt_x"/>
                                          </p:val>
                                        </p:tav>
                                        <p:tav tm="100000">
                                          <p:val>
                                            <p:strVal val="#ppt_x"/>
                                          </p:val>
                                        </p:tav>
                                      </p:tavLst>
                                    </p:anim>
                                    <p:anim calcmode="lin" valueType="num">
                                      <p:cBhvr>
                                        <p:cTn id="4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anim calcmode="lin" valueType="num">
                                      <p:cBhvr>
                                        <p:cTn id="62" dur="500" fill="hold"/>
                                        <p:tgtEl>
                                          <p:spTgt spid="14"/>
                                        </p:tgtEl>
                                        <p:attrNameLst>
                                          <p:attrName>ppt_x</p:attrName>
                                        </p:attrNameLst>
                                      </p:cBhvr>
                                      <p:tavLst>
                                        <p:tav tm="0">
                                          <p:val>
                                            <p:strVal val="#ppt_x"/>
                                          </p:val>
                                        </p:tav>
                                        <p:tav tm="100000">
                                          <p:val>
                                            <p:strVal val="#ppt_x"/>
                                          </p:val>
                                        </p:tav>
                                      </p:tavLst>
                                    </p:anim>
                                    <p:anim calcmode="lin" valueType="num">
                                      <p:cBhvr>
                                        <p:cTn id="6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anim calcmode="lin" valueType="num">
                                      <p:cBhvr>
                                        <p:cTn id="69" dur="500" fill="hold"/>
                                        <p:tgtEl>
                                          <p:spTgt spid="9"/>
                                        </p:tgtEl>
                                        <p:attrNameLst>
                                          <p:attrName>ppt_x</p:attrName>
                                        </p:attrNameLst>
                                      </p:cBhvr>
                                      <p:tavLst>
                                        <p:tav tm="0">
                                          <p:val>
                                            <p:strVal val="#ppt_x"/>
                                          </p:val>
                                        </p:tav>
                                        <p:tav tm="100000">
                                          <p:val>
                                            <p:strVal val="#ppt_x"/>
                                          </p:val>
                                        </p:tav>
                                      </p:tavLst>
                                    </p:anim>
                                    <p:anim calcmode="lin" valueType="num">
                                      <p:cBhvr>
                                        <p:cTn id="70" dur="500" fill="hold"/>
                                        <p:tgtEl>
                                          <p:spTgt spid="9"/>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anim calcmode="lin" valueType="num">
                                      <p:cBhvr>
                                        <p:cTn id="74" dur="500" fill="hold"/>
                                        <p:tgtEl>
                                          <p:spTgt spid="15"/>
                                        </p:tgtEl>
                                        <p:attrNameLst>
                                          <p:attrName>ppt_x</p:attrName>
                                        </p:attrNameLst>
                                      </p:cBhvr>
                                      <p:tavLst>
                                        <p:tav tm="0">
                                          <p:val>
                                            <p:strVal val="#ppt_x"/>
                                          </p:val>
                                        </p:tav>
                                        <p:tav tm="100000">
                                          <p:val>
                                            <p:strVal val="#ppt_x"/>
                                          </p:val>
                                        </p:tav>
                                      </p:tavLst>
                                    </p:anim>
                                    <p:anim calcmode="lin" valueType="num">
                                      <p:cBhvr>
                                        <p:cTn id="75" dur="500" fill="hold"/>
                                        <p:tgtEl>
                                          <p:spTgt spid="1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anim calcmode="lin" valueType="num">
                                      <p:cBhvr>
                                        <p:cTn id="79" dur="500" fill="hold"/>
                                        <p:tgtEl>
                                          <p:spTgt spid="23"/>
                                        </p:tgtEl>
                                        <p:attrNameLst>
                                          <p:attrName>ppt_x</p:attrName>
                                        </p:attrNameLst>
                                      </p:cBhvr>
                                      <p:tavLst>
                                        <p:tav tm="0">
                                          <p:val>
                                            <p:strVal val="#ppt_x"/>
                                          </p:val>
                                        </p:tav>
                                        <p:tav tm="100000">
                                          <p:val>
                                            <p:strVal val="#ppt_x"/>
                                          </p:val>
                                        </p:tav>
                                      </p:tavLst>
                                    </p:anim>
                                    <p:anim calcmode="lin" valueType="num">
                                      <p:cBhvr>
                                        <p:cTn id="80" dur="500" fill="hold"/>
                                        <p:tgtEl>
                                          <p:spTgt spid="23"/>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anim calcmode="lin" valueType="num">
                                      <p:cBhvr>
                                        <p:cTn id="84" dur="500" fill="hold"/>
                                        <p:tgtEl>
                                          <p:spTgt spid="24"/>
                                        </p:tgtEl>
                                        <p:attrNameLst>
                                          <p:attrName>ppt_x</p:attrName>
                                        </p:attrNameLst>
                                      </p:cBhvr>
                                      <p:tavLst>
                                        <p:tav tm="0">
                                          <p:val>
                                            <p:strVal val="#ppt_x"/>
                                          </p:val>
                                        </p:tav>
                                        <p:tav tm="100000">
                                          <p:val>
                                            <p:strVal val="#ppt_x"/>
                                          </p:val>
                                        </p:tav>
                                      </p:tavLst>
                                    </p:anim>
                                    <p:anim calcmode="lin" valueType="num">
                                      <p:cBhvr>
                                        <p:cTn id="85" dur="500" fill="hold"/>
                                        <p:tgtEl>
                                          <p:spTgt spid="24"/>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anim calcmode="lin" valueType="num">
                                      <p:cBhvr>
                                        <p:cTn id="89" dur="500" fill="hold"/>
                                        <p:tgtEl>
                                          <p:spTgt spid="25"/>
                                        </p:tgtEl>
                                        <p:attrNameLst>
                                          <p:attrName>ppt_x</p:attrName>
                                        </p:attrNameLst>
                                      </p:cBhvr>
                                      <p:tavLst>
                                        <p:tav tm="0">
                                          <p:val>
                                            <p:strVal val="#ppt_x"/>
                                          </p:val>
                                        </p:tav>
                                        <p:tav tm="100000">
                                          <p:val>
                                            <p:strVal val="#ppt_x"/>
                                          </p:val>
                                        </p:tav>
                                      </p:tavLst>
                                    </p:anim>
                                    <p:anim calcmode="lin" valueType="num">
                                      <p:cBhvr>
                                        <p:cTn id="9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500"/>
                                        <p:tgtEl>
                                          <p:spTgt spid="18"/>
                                        </p:tgtEl>
                                      </p:cBhvr>
                                    </p:animEffect>
                                    <p:anim calcmode="lin" valueType="num">
                                      <p:cBhvr>
                                        <p:cTn id="96" dur="500" fill="hold"/>
                                        <p:tgtEl>
                                          <p:spTgt spid="18"/>
                                        </p:tgtEl>
                                        <p:attrNameLst>
                                          <p:attrName>ppt_x</p:attrName>
                                        </p:attrNameLst>
                                      </p:cBhvr>
                                      <p:tavLst>
                                        <p:tav tm="0">
                                          <p:val>
                                            <p:strVal val="#ppt_x"/>
                                          </p:val>
                                        </p:tav>
                                        <p:tav tm="100000">
                                          <p:val>
                                            <p:strVal val="#ppt_x"/>
                                          </p:val>
                                        </p:tav>
                                      </p:tavLst>
                                    </p:anim>
                                    <p:anim calcmode="lin" valueType="num">
                                      <p:cBhvr>
                                        <p:cTn id="9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10" grpId="0"/>
      <p:bldP spid="11" grpId="0"/>
      <p:bldP spid="14" grpId="0"/>
      <p:bldP spid="15" grpId="0" animBg="1"/>
      <p:bldP spid="9"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smtClean="0"/>
              <a:t>逻辑设计</a:t>
            </a:r>
            <a:endParaRPr lang="zh-CN" altLang="en-US" dirty="0"/>
          </a:p>
        </p:txBody>
      </p:sp>
      <p:sp>
        <p:nvSpPr>
          <p:cNvPr id="3" name="文本占位符 2"/>
          <p:cNvSpPr>
            <a:spLocks noGrp="1"/>
          </p:cNvSpPr>
          <p:nvPr>
            <p:ph type="body" sz="quarter" idx="10"/>
          </p:nvPr>
        </p:nvSpPr>
        <p:spPr/>
        <p:txBody>
          <a:bodyPr/>
          <a:lstStyle/>
          <a:p>
            <a:r>
              <a:rPr lang="en-US" altLang="zh-CN" dirty="0"/>
              <a:t>4</a:t>
            </a:r>
            <a:endParaRPr lang="zh-CN" altLang="en-US" dirty="0"/>
          </a:p>
        </p:txBody>
      </p:sp>
      <p:sp>
        <p:nvSpPr>
          <p:cNvPr id="9" name="矩形 8"/>
          <p:cNvSpPr/>
          <p:nvPr/>
        </p:nvSpPr>
        <p:spPr>
          <a:xfrm>
            <a:off x="767408" y="1323709"/>
            <a:ext cx="11089232" cy="646331"/>
          </a:xfrm>
          <a:prstGeom prst="rect">
            <a:avLst/>
          </a:prstGeom>
        </p:spPr>
        <p:txBody>
          <a:bodyPr wrap="square">
            <a:spAutoFit/>
          </a:bodyPr>
          <a:lstStyle/>
          <a:p>
            <a:r>
              <a:rPr lang="zh-CN" altLang="en-US" b="1" dirty="0">
                <a:solidFill>
                  <a:srgbClr val="0070C0"/>
                </a:solidFill>
              </a:rPr>
              <a:t>第三范式（</a:t>
            </a:r>
            <a:r>
              <a:rPr lang="en-US" altLang="zh-CN" b="1" dirty="0">
                <a:solidFill>
                  <a:srgbClr val="0070C0"/>
                </a:solidFill>
              </a:rPr>
              <a:t>3NF</a:t>
            </a:r>
            <a:r>
              <a:rPr lang="zh-CN" altLang="en-US" b="1" dirty="0">
                <a:solidFill>
                  <a:srgbClr val="0070C0"/>
                </a:solidFill>
              </a:rPr>
              <a:t>）：在</a:t>
            </a:r>
            <a:r>
              <a:rPr lang="en-US" altLang="zh-CN" b="1" dirty="0">
                <a:solidFill>
                  <a:srgbClr val="0070C0"/>
                </a:solidFill>
              </a:rPr>
              <a:t>2NF</a:t>
            </a:r>
            <a:r>
              <a:rPr lang="zh-CN" altLang="en-US" b="1" dirty="0">
                <a:solidFill>
                  <a:srgbClr val="0070C0"/>
                </a:solidFill>
              </a:rPr>
              <a:t>基础上，任何非</a:t>
            </a:r>
            <a:r>
              <a:rPr lang="zh-CN" altLang="en-US" b="1" dirty="0" smtClean="0">
                <a:solidFill>
                  <a:srgbClr val="0070C0"/>
                </a:solidFill>
              </a:rPr>
              <a:t>主属性不</a:t>
            </a:r>
            <a:r>
              <a:rPr lang="zh-CN" altLang="en-US" b="1" dirty="0">
                <a:solidFill>
                  <a:srgbClr val="0070C0"/>
                </a:solidFill>
              </a:rPr>
              <a:t>依赖于其它非主属性（在</a:t>
            </a:r>
            <a:r>
              <a:rPr lang="en-US" altLang="zh-CN" b="1" dirty="0">
                <a:solidFill>
                  <a:srgbClr val="0070C0"/>
                </a:solidFill>
              </a:rPr>
              <a:t>2NF</a:t>
            </a:r>
            <a:r>
              <a:rPr lang="zh-CN" altLang="en-US" b="1" dirty="0">
                <a:solidFill>
                  <a:srgbClr val="0070C0"/>
                </a:solidFill>
              </a:rPr>
              <a:t>基础上消除传递依赖</a:t>
            </a:r>
            <a:r>
              <a:rPr lang="zh-CN" altLang="en-US" b="1" dirty="0" smtClean="0">
                <a:solidFill>
                  <a:srgbClr val="0070C0"/>
                </a:solidFill>
              </a:rPr>
              <a:t>），</a:t>
            </a:r>
            <a:endParaRPr lang="zh-CN" altLang="en-US" b="1" dirty="0">
              <a:solidFill>
                <a:srgbClr val="0070C0"/>
              </a:solidFill>
            </a:endParaRPr>
          </a:p>
          <a:p>
            <a:r>
              <a:rPr lang="zh-CN" altLang="en-US" b="1" dirty="0">
                <a:solidFill>
                  <a:srgbClr val="0070C0"/>
                </a:solidFill>
              </a:rPr>
              <a:t>第三范式需要确保数据表中的每一列数据都和主键直接相关，而不能间接相关。</a:t>
            </a:r>
          </a:p>
        </p:txBody>
      </p:sp>
      <p:pic>
        <p:nvPicPr>
          <p:cNvPr id="13" name="图片 12"/>
          <p:cNvPicPr>
            <a:picLocks noChangeAspect="1"/>
          </p:cNvPicPr>
          <p:nvPr/>
        </p:nvPicPr>
        <p:blipFill>
          <a:blip r:embed="rId3"/>
          <a:stretch>
            <a:fillRect/>
          </a:stretch>
        </p:blipFill>
        <p:spPr>
          <a:xfrm>
            <a:off x="767408" y="2195788"/>
            <a:ext cx="4272640" cy="1257052"/>
          </a:xfrm>
          <a:prstGeom prst="rect">
            <a:avLst/>
          </a:prstGeom>
        </p:spPr>
      </p:pic>
      <p:sp>
        <p:nvSpPr>
          <p:cNvPr id="15" name="矩形 14"/>
          <p:cNvSpPr/>
          <p:nvPr/>
        </p:nvSpPr>
        <p:spPr>
          <a:xfrm>
            <a:off x="767408" y="3539610"/>
            <a:ext cx="4464496" cy="553998"/>
          </a:xfrm>
          <a:prstGeom prst="rect">
            <a:avLst/>
          </a:prstGeom>
        </p:spPr>
        <p:txBody>
          <a:bodyPr wrap="square">
            <a:spAutoFit/>
          </a:bodyPr>
          <a:lstStyle/>
          <a:p>
            <a:r>
              <a:rPr lang="zh-CN" altLang="en-US" sz="1000" dirty="0"/>
              <a:t>上表中，所有属性都完全依赖于学号，所以满足第二范式，但是“班主任性别”和“班主任年龄”直接依赖的是“班主任姓名”</a:t>
            </a:r>
            <a:r>
              <a:rPr lang="zh-CN" altLang="en-US" sz="1000" dirty="0" smtClean="0"/>
              <a:t>，而</a:t>
            </a:r>
            <a:r>
              <a:rPr lang="zh-CN" altLang="en-US" sz="1000" dirty="0"/>
              <a:t>不是主键“学号”</a:t>
            </a:r>
            <a:r>
              <a:rPr lang="zh-CN" altLang="en-US" sz="1000" dirty="0" smtClean="0"/>
              <a:t>，存在传递依赖，不满足第三范式。</a:t>
            </a:r>
            <a:endParaRPr lang="zh-CN" altLang="en-US" sz="1000" dirty="0"/>
          </a:p>
        </p:txBody>
      </p:sp>
      <p:pic>
        <p:nvPicPr>
          <p:cNvPr id="4" name="图片 3"/>
          <p:cNvPicPr>
            <a:picLocks noChangeAspect="1"/>
          </p:cNvPicPr>
          <p:nvPr/>
        </p:nvPicPr>
        <p:blipFill>
          <a:blip r:embed="rId4"/>
          <a:stretch>
            <a:fillRect/>
          </a:stretch>
        </p:blipFill>
        <p:spPr>
          <a:xfrm>
            <a:off x="6239456" y="2195787"/>
            <a:ext cx="2902402" cy="1178885"/>
          </a:xfrm>
          <a:prstGeom prst="rect">
            <a:avLst/>
          </a:prstGeom>
        </p:spPr>
      </p:pic>
      <p:sp>
        <p:nvSpPr>
          <p:cNvPr id="10" name="右箭头 9"/>
          <p:cNvSpPr/>
          <p:nvPr/>
        </p:nvSpPr>
        <p:spPr>
          <a:xfrm>
            <a:off x="5135696" y="2688505"/>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63688" y="2437764"/>
            <a:ext cx="1082348" cy="246221"/>
          </a:xfrm>
          <a:prstGeom prst="rect">
            <a:avLst/>
          </a:prstGeom>
        </p:spPr>
        <p:txBody>
          <a:bodyPr wrap="none">
            <a:spAutoFit/>
          </a:bodyPr>
          <a:lstStyle/>
          <a:p>
            <a:r>
              <a:rPr lang="zh-CN" altLang="en-US" sz="1000" dirty="0" smtClean="0"/>
              <a:t>需分成两个</a:t>
            </a:r>
            <a:r>
              <a:rPr lang="zh-CN" altLang="en-US" sz="1000" dirty="0"/>
              <a:t>表：</a:t>
            </a:r>
          </a:p>
        </p:txBody>
      </p:sp>
      <p:pic>
        <p:nvPicPr>
          <p:cNvPr id="5" name="图片 4"/>
          <p:cNvPicPr>
            <a:picLocks noChangeAspect="1"/>
          </p:cNvPicPr>
          <p:nvPr/>
        </p:nvPicPr>
        <p:blipFill>
          <a:blip r:embed="rId5"/>
          <a:stretch>
            <a:fillRect/>
          </a:stretch>
        </p:blipFill>
        <p:spPr>
          <a:xfrm>
            <a:off x="9235008" y="2195787"/>
            <a:ext cx="2160240" cy="765757"/>
          </a:xfrm>
          <a:prstGeom prst="rect">
            <a:avLst/>
          </a:prstGeom>
        </p:spPr>
      </p:pic>
      <p:sp>
        <p:nvSpPr>
          <p:cNvPr id="12" name="矩形 11"/>
          <p:cNvSpPr/>
          <p:nvPr/>
        </p:nvSpPr>
        <p:spPr>
          <a:xfrm>
            <a:off x="6143808" y="3492297"/>
            <a:ext cx="5040560" cy="584775"/>
          </a:xfrm>
          <a:prstGeom prst="rect">
            <a:avLst/>
          </a:prstGeom>
        </p:spPr>
        <p:txBody>
          <a:bodyPr wrap="square">
            <a:spAutoFit/>
          </a:bodyPr>
          <a:lstStyle/>
          <a:p>
            <a:r>
              <a:rPr lang="zh-CN" altLang="en-US" sz="1600" b="1" dirty="0" smtClean="0">
                <a:solidFill>
                  <a:srgbClr val="FF0000"/>
                </a:solidFill>
                <a:latin typeface="+mn-ea"/>
                <a:ea typeface="+mn-ea"/>
              </a:rPr>
              <a:t>不满足第三范式的数据库表存在以下问题：</a:t>
            </a:r>
            <a:endParaRPr lang="en-US" altLang="zh-CN" sz="1600" b="1" dirty="0" smtClean="0">
              <a:solidFill>
                <a:srgbClr val="FF0000"/>
              </a:solidFill>
              <a:latin typeface="+mn-ea"/>
              <a:ea typeface="+mn-ea"/>
            </a:endParaRPr>
          </a:p>
          <a:p>
            <a:r>
              <a:rPr lang="en-US" altLang="zh-CN" sz="1600" b="1" dirty="0" smtClean="0">
                <a:solidFill>
                  <a:srgbClr val="FF0000"/>
                </a:solidFill>
                <a:latin typeface="+mn-ea"/>
                <a:ea typeface="+mn-ea"/>
              </a:rPr>
              <a:t>1)</a:t>
            </a:r>
            <a:r>
              <a:rPr lang="zh-CN" altLang="en-US" sz="1600" b="1" dirty="0">
                <a:solidFill>
                  <a:srgbClr val="FF0000"/>
                </a:solidFill>
                <a:latin typeface="+mn-ea"/>
                <a:ea typeface="+mn-ea"/>
              </a:rPr>
              <a:t>数据冗余</a:t>
            </a:r>
            <a:r>
              <a:rPr lang="en-US" altLang="zh-CN" sz="1600" b="1" dirty="0">
                <a:solidFill>
                  <a:srgbClr val="FF0000"/>
                </a:solidFill>
                <a:latin typeface="+mn-ea"/>
                <a:ea typeface="+mn-ea"/>
              </a:rPr>
              <a:t> 2)</a:t>
            </a:r>
            <a:r>
              <a:rPr lang="zh-CN" altLang="en-US" sz="1600" b="1" dirty="0" smtClean="0">
                <a:solidFill>
                  <a:srgbClr val="FF0000"/>
                </a:solidFill>
                <a:latin typeface="+mn-ea"/>
                <a:ea typeface="+mn-ea"/>
              </a:rPr>
              <a:t>更新异常 </a:t>
            </a:r>
            <a:r>
              <a:rPr lang="en-US" altLang="zh-CN" sz="1600" b="1" dirty="0">
                <a:solidFill>
                  <a:srgbClr val="FF0000"/>
                </a:solidFill>
                <a:latin typeface="+mn-ea"/>
                <a:ea typeface="+mn-ea"/>
              </a:rPr>
              <a:t>3)</a:t>
            </a:r>
            <a:r>
              <a:rPr lang="zh-CN" altLang="en-US" sz="1600" b="1" dirty="0">
                <a:solidFill>
                  <a:srgbClr val="FF0000"/>
                </a:solidFill>
                <a:latin typeface="+mn-ea"/>
                <a:ea typeface="+mn-ea"/>
              </a:rPr>
              <a:t>插入</a:t>
            </a:r>
            <a:r>
              <a:rPr lang="zh-CN" altLang="en-US" sz="1600" b="1" dirty="0" smtClean="0">
                <a:solidFill>
                  <a:srgbClr val="FF0000"/>
                </a:solidFill>
                <a:latin typeface="+mn-ea"/>
                <a:ea typeface="+mn-ea"/>
              </a:rPr>
              <a:t>异常 </a:t>
            </a:r>
            <a:r>
              <a:rPr lang="en-US" altLang="zh-CN" sz="1600" b="1" dirty="0" smtClean="0">
                <a:solidFill>
                  <a:srgbClr val="FF0000"/>
                </a:solidFill>
                <a:latin typeface="+mn-ea"/>
                <a:ea typeface="+mn-ea"/>
              </a:rPr>
              <a:t>4)</a:t>
            </a:r>
            <a:r>
              <a:rPr lang="zh-CN" altLang="en-US" sz="1600" b="1" dirty="0" smtClean="0">
                <a:solidFill>
                  <a:srgbClr val="FF0000"/>
                </a:solidFill>
                <a:latin typeface="+mn-ea"/>
                <a:ea typeface="+mn-ea"/>
              </a:rPr>
              <a:t>删除异常</a:t>
            </a:r>
            <a:endParaRPr lang="zh-CN" altLang="en-US" sz="1600" b="1" dirty="0">
              <a:solidFill>
                <a:srgbClr val="FF0000"/>
              </a:solidFill>
              <a:latin typeface="+mn-ea"/>
              <a:ea typeface="+mn-ea"/>
            </a:endParaRPr>
          </a:p>
        </p:txBody>
      </p:sp>
      <p:sp>
        <p:nvSpPr>
          <p:cNvPr id="6" name="矩形 5"/>
          <p:cNvSpPr/>
          <p:nvPr/>
        </p:nvSpPr>
        <p:spPr>
          <a:xfrm>
            <a:off x="750261" y="4093608"/>
            <a:ext cx="3903633" cy="369332"/>
          </a:xfrm>
          <a:prstGeom prst="rect">
            <a:avLst/>
          </a:prstGeom>
        </p:spPr>
        <p:txBody>
          <a:bodyPr wrap="none">
            <a:spAutoFit/>
          </a:bodyPr>
          <a:lstStyle/>
          <a:p>
            <a:r>
              <a:rPr lang="zh-CN" altLang="en-US" b="1" dirty="0"/>
              <a:t>范式化设计和反范式化设计的优缺点</a:t>
            </a:r>
          </a:p>
        </p:txBody>
      </p:sp>
      <p:sp>
        <p:nvSpPr>
          <p:cNvPr id="16" name="矩形 15"/>
          <p:cNvSpPr/>
          <p:nvPr/>
        </p:nvSpPr>
        <p:spPr>
          <a:xfrm>
            <a:off x="801079" y="4437112"/>
            <a:ext cx="4464496" cy="1815882"/>
          </a:xfrm>
          <a:prstGeom prst="rect">
            <a:avLst/>
          </a:prstGeom>
        </p:spPr>
        <p:txBody>
          <a:bodyPr wrap="square">
            <a:spAutoFit/>
          </a:bodyPr>
          <a:lstStyle/>
          <a:p>
            <a:r>
              <a:rPr lang="zh-CN" altLang="en-US" sz="1600" b="1" dirty="0">
                <a:solidFill>
                  <a:srgbClr val="0070C0"/>
                </a:solidFill>
                <a:latin typeface="+mn-ea"/>
                <a:ea typeface="+mn-ea"/>
              </a:rPr>
              <a:t>范式</a:t>
            </a:r>
            <a:r>
              <a:rPr lang="zh-CN" altLang="en-US" sz="1600" b="1" dirty="0" smtClean="0">
                <a:solidFill>
                  <a:srgbClr val="0070C0"/>
                </a:solidFill>
                <a:latin typeface="+mn-ea"/>
                <a:ea typeface="+mn-ea"/>
              </a:rPr>
              <a:t>化优点</a:t>
            </a:r>
            <a:r>
              <a:rPr lang="zh-CN" altLang="en-US" sz="1600" dirty="0" smtClean="0">
                <a:latin typeface="+mn-ea"/>
                <a:ea typeface="+mn-ea"/>
              </a:rPr>
              <a:t>：</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可以尽量的减少数据冗余</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范式化的更新操作比反反范式化更快</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范式化的表通常比反范式更小</a:t>
            </a:r>
            <a:endParaRPr lang="en-US" altLang="zh-CN" sz="1600" dirty="0" smtClean="0">
              <a:latin typeface="+mn-ea"/>
              <a:ea typeface="+mn-ea"/>
            </a:endParaRPr>
          </a:p>
          <a:p>
            <a:r>
              <a:rPr lang="zh-CN" altLang="en-US" sz="1600" b="1" dirty="0" smtClean="0">
                <a:solidFill>
                  <a:srgbClr val="0070C0"/>
                </a:solidFill>
                <a:latin typeface="+mn-ea"/>
                <a:ea typeface="+mn-ea"/>
              </a:rPr>
              <a:t>范式化缺点</a:t>
            </a:r>
            <a:r>
              <a:rPr lang="zh-CN" altLang="en-US" sz="1600" b="1" dirty="0">
                <a:solidFill>
                  <a:srgbClr val="0070C0"/>
                </a:solidFill>
                <a:latin typeface="+mn-ea"/>
                <a:ea typeface="+mn-ea"/>
              </a:rPr>
              <a:t>：</a:t>
            </a:r>
            <a:endParaRPr lang="en-US" altLang="zh-CN" sz="1600" b="1" dirty="0">
              <a:solidFill>
                <a:srgbClr val="0070C0"/>
              </a:solidFill>
              <a:latin typeface="+mn-ea"/>
              <a:ea typeface="+mn-ea"/>
            </a:endParaRPr>
          </a:p>
          <a:p>
            <a:pPr marL="285750" indent="-285750">
              <a:buFont typeface="Arial" panose="020B0604020202020204" pitchFamily="34" charset="0"/>
              <a:buChar char="•"/>
            </a:pPr>
            <a:r>
              <a:rPr lang="zh-CN" altLang="en-US" sz="1600" dirty="0" smtClean="0">
                <a:latin typeface="+mn-ea"/>
                <a:ea typeface="+mn-ea"/>
              </a:rPr>
              <a:t>对于查询往往需要关联更多的表</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a:latin typeface="+mn-ea"/>
                <a:ea typeface="+mn-ea"/>
              </a:rPr>
              <a:t>更</a:t>
            </a:r>
            <a:r>
              <a:rPr lang="zh-CN" altLang="en-US" sz="1600" dirty="0" smtClean="0">
                <a:latin typeface="+mn-ea"/>
                <a:ea typeface="+mn-ea"/>
              </a:rPr>
              <a:t>难进行索引优化</a:t>
            </a:r>
            <a:endParaRPr lang="en-US" altLang="zh-CN" sz="1600" dirty="0">
              <a:latin typeface="+mn-ea"/>
              <a:ea typeface="+mn-ea"/>
            </a:endParaRPr>
          </a:p>
        </p:txBody>
      </p:sp>
      <p:sp>
        <p:nvSpPr>
          <p:cNvPr id="7" name="矩形 6"/>
          <p:cNvSpPr/>
          <p:nvPr/>
        </p:nvSpPr>
        <p:spPr>
          <a:xfrm>
            <a:off x="6023992" y="4509120"/>
            <a:ext cx="4248472" cy="1754326"/>
          </a:xfrm>
          <a:prstGeom prst="rect">
            <a:avLst/>
          </a:prstGeom>
        </p:spPr>
        <p:txBody>
          <a:bodyPr wrap="square">
            <a:spAutoFit/>
          </a:bodyPr>
          <a:lstStyle/>
          <a:p>
            <a:r>
              <a:rPr lang="zh-CN" altLang="en-US" b="1" dirty="0" smtClean="0">
                <a:solidFill>
                  <a:srgbClr val="0070C0"/>
                </a:solidFill>
                <a:latin typeface="+mn-ea"/>
                <a:ea typeface="+mn-ea"/>
              </a:rPr>
              <a:t>反范式化优点：</a:t>
            </a:r>
            <a:endParaRPr lang="en-US" altLang="zh-CN" b="1" dirty="0" smtClean="0">
              <a:solidFill>
                <a:srgbClr val="0070C0"/>
              </a:solidFill>
              <a:latin typeface="+mn-ea"/>
              <a:ea typeface="+mn-ea"/>
            </a:endParaRPr>
          </a:p>
          <a:p>
            <a:pPr marL="285750" indent="-285750">
              <a:buFont typeface="Arial" panose="020B0604020202020204" pitchFamily="34" charset="0"/>
              <a:buChar char="•"/>
            </a:pPr>
            <a:r>
              <a:rPr lang="zh-CN" altLang="en-US" dirty="0" smtClean="0">
                <a:latin typeface="+mn-ea"/>
                <a:ea typeface="+mn-ea"/>
              </a:rPr>
              <a:t>可以</a:t>
            </a:r>
            <a:r>
              <a:rPr lang="zh-CN" altLang="en-US" dirty="0">
                <a:latin typeface="+mn-ea"/>
                <a:ea typeface="+mn-ea"/>
              </a:rPr>
              <a:t>减少表的关联</a:t>
            </a:r>
            <a:endParaRPr lang="en-US" altLang="zh-CN" dirty="0">
              <a:latin typeface="+mn-ea"/>
              <a:ea typeface="+mn-ea"/>
            </a:endParaRPr>
          </a:p>
          <a:p>
            <a:pPr marL="285750" indent="-285750">
              <a:buFont typeface="Arial" panose="020B0604020202020204" pitchFamily="34" charset="0"/>
              <a:buChar char="•"/>
            </a:pPr>
            <a:r>
              <a:rPr lang="zh-CN" altLang="en-US" dirty="0">
                <a:latin typeface="+mn-ea"/>
                <a:ea typeface="+mn-ea"/>
              </a:rPr>
              <a:t>可以</a:t>
            </a:r>
            <a:r>
              <a:rPr lang="zh-CN" altLang="en-US" dirty="0" smtClean="0">
                <a:latin typeface="+mn-ea"/>
                <a:ea typeface="+mn-ea"/>
              </a:rPr>
              <a:t>更好的进行</a:t>
            </a:r>
            <a:r>
              <a:rPr lang="zh-CN" altLang="en-US" dirty="0">
                <a:latin typeface="+mn-ea"/>
                <a:ea typeface="+mn-ea"/>
              </a:rPr>
              <a:t>索引优化</a:t>
            </a:r>
            <a:endParaRPr lang="en-US" altLang="zh-CN" dirty="0">
              <a:latin typeface="+mn-ea"/>
              <a:ea typeface="+mn-ea"/>
            </a:endParaRPr>
          </a:p>
          <a:p>
            <a:r>
              <a:rPr lang="zh-CN" altLang="en-US" b="1" dirty="0" smtClean="0">
                <a:solidFill>
                  <a:srgbClr val="0070C0"/>
                </a:solidFill>
                <a:latin typeface="+mn-ea"/>
                <a:ea typeface="+mn-ea"/>
              </a:rPr>
              <a:t>反范式化缺点：</a:t>
            </a:r>
            <a:endParaRPr lang="en-US" altLang="zh-CN" b="1" dirty="0">
              <a:solidFill>
                <a:srgbClr val="0070C0"/>
              </a:solidFill>
              <a:latin typeface="+mn-ea"/>
              <a:ea typeface="+mn-ea"/>
            </a:endParaRPr>
          </a:p>
          <a:p>
            <a:pPr marL="285750" indent="-285750">
              <a:buFont typeface="Arial" panose="020B0604020202020204" pitchFamily="34" charset="0"/>
              <a:buChar char="•"/>
            </a:pPr>
            <a:r>
              <a:rPr lang="zh-CN" altLang="en-US" dirty="0">
                <a:latin typeface="+mn-ea"/>
                <a:ea typeface="+mn-ea"/>
              </a:rPr>
              <a:t>存在数据冗余及数据维护异常</a:t>
            </a:r>
            <a:endParaRPr lang="en-US" altLang="zh-CN" dirty="0">
              <a:latin typeface="+mn-ea"/>
              <a:ea typeface="+mn-ea"/>
            </a:endParaRPr>
          </a:p>
          <a:p>
            <a:pPr marL="285750" indent="-285750">
              <a:buFont typeface="Arial" panose="020B0604020202020204" pitchFamily="34" charset="0"/>
              <a:buChar char="•"/>
            </a:pPr>
            <a:r>
              <a:rPr lang="zh-CN" altLang="en-US" dirty="0">
                <a:latin typeface="+mn-ea"/>
                <a:ea typeface="+mn-ea"/>
              </a:rPr>
              <a:t>对数据的修改需要更多的成本</a:t>
            </a:r>
          </a:p>
        </p:txBody>
      </p:sp>
    </p:spTree>
    <p:extLst>
      <p:ext uri="{BB962C8B-B14F-4D97-AF65-F5344CB8AC3E}">
        <p14:creationId xmlns:p14="http://schemas.microsoft.com/office/powerpoint/2010/main" val="2851049189"/>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anim calcmode="lin" valueType="num">
                                      <p:cBhvr>
                                        <p:cTn id="15" dur="500" fill="hold"/>
                                        <p:tgtEl>
                                          <p:spTgt spid="13"/>
                                        </p:tgtEl>
                                        <p:attrNameLst>
                                          <p:attrName>ppt_x</p:attrName>
                                        </p:attrNameLst>
                                      </p:cBhvr>
                                      <p:tavLst>
                                        <p:tav tm="0">
                                          <p:val>
                                            <p:strVal val="#ppt_x"/>
                                          </p:val>
                                        </p:tav>
                                        <p:tav tm="100000">
                                          <p:val>
                                            <p:strVal val="#ppt_x"/>
                                          </p:val>
                                        </p:tav>
                                      </p:tavLst>
                                    </p:anim>
                                    <p:anim calcmode="lin" valueType="num">
                                      <p:cBhvr>
                                        <p:cTn id="1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anim calcmode="lin" valueType="num">
                                      <p:cBhvr>
                                        <p:cTn id="34" dur="500" fill="hold"/>
                                        <p:tgtEl>
                                          <p:spTgt spid="10"/>
                                        </p:tgtEl>
                                        <p:attrNameLst>
                                          <p:attrName>ppt_x</p:attrName>
                                        </p:attrNameLst>
                                      </p:cBhvr>
                                      <p:tavLst>
                                        <p:tav tm="0">
                                          <p:val>
                                            <p:strVal val="#ppt_x"/>
                                          </p:val>
                                        </p:tav>
                                        <p:tav tm="100000">
                                          <p:val>
                                            <p:strVal val="#ppt_x"/>
                                          </p:val>
                                        </p:tav>
                                      </p:tavLst>
                                    </p:anim>
                                    <p:anim calcmode="lin" valueType="num">
                                      <p:cBhvr>
                                        <p:cTn id="35" dur="5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anim calcmode="lin" valueType="num">
                                      <p:cBhvr>
                                        <p:cTn id="44" dur="500" fill="hold"/>
                                        <p:tgtEl>
                                          <p:spTgt spid="5"/>
                                        </p:tgtEl>
                                        <p:attrNameLst>
                                          <p:attrName>ppt_x</p:attrName>
                                        </p:attrNameLst>
                                      </p:cBhvr>
                                      <p:tavLst>
                                        <p:tav tm="0">
                                          <p:val>
                                            <p:strVal val="#ppt_x"/>
                                          </p:val>
                                        </p:tav>
                                        <p:tav tm="100000">
                                          <p:val>
                                            <p:strVal val="#ppt_x"/>
                                          </p:val>
                                        </p:tav>
                                      </p:tavLst>
                                    </p:anim>
                                    <p:anim calcmode="lin" valueType="num">
                                      <p:cBhvr>
                                        <p:cTn id="45"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anim calcmode="lin" valueType="num">
                                      <p:cBhvr>
                                        <p:cTn id="51" dur="500" fill="hold"/>
                                        <p:tgtEl>
                                          <p:spTgt spid="12"/>
                                        </p:tgtEl>
                                        <p:attrNameLst>
                                          <p:attrName>ppt_x</p:attrName>
                                        </p:attrNameLst>
                                      </p:cBhvr>
                                      <p:tavLst>
                                        <p:tav tm="0">
                                          <p:val>
                                            <p:strVal val="#ppt_x"/>
                                          </p:val>
                                        </p:tav>
                                        <p:tav tm="100000">
                                          <p:val>
                                            <p:strVal val="#ppt_x"/>
                                          </p:val>
                                        </p:tav>
                                      </p:tavLst>
                                    </p:anim>
                                    <p:anim calcmode="lin" valueType="num">
                                      <p:cBhvr>
                                        <p:cTn id="52"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anim calcmode="lin" valueType="num">
                                      <p:cBhvr>
                                        <p:cTn id="58" dur="500" fill="hold"/>
                                        <p:tgtEl>
                                          <p:spTgt spid="6"/>
                                        </p:tgtEl>
                                        <p:attrNameLst>
                                          <p:attrName>ppt_x</p:attrName>
                                        </p:attrNameLst>
                                      </p:cBhvr>
                                      <p:tavLst>
                                        <p:tav tm="0">
                                          <p:val>
                                            <p:strVal val="#ppt_x"/>
                                          </p:val>
                                        </p:tav>
                                        <p:tav tm="100000">
                                          <p:val>
                                            <p:strVal val="#ppt_x"/>
                                          </p:val>
                                        </p:tav>
                                      </p:tavLst>
                                    </p:anim>
                                    <p:anim calcmode="lin" valueType="num">
                                      <p:cBhvr>
                                        <p:cTn id="59" dur="500" fill="hold"/>
                                        <p:tgtEl>
                                          <p:spTgt spid="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anim calcmode="lin" valueType="num">
                                      <p:cBhvr>
                                        <p:cTn id="63" dur="500" fill="hold"/>
                                        <p:tgtEl>
                                          <p:spTgt spid="16"/>
                                        </p:tgtEl>
                                        <p:attrNameLst>
                                          <p:attrName>ppt_x</p:attrName>
                                        </p:attrNameLst>
                                      </p:cBhvr>
                                      <p:tavLst>
                                        <p:tav tm="0">
                                          <p:val>
                                            <p:strVal val="#ppt_x"/>
                                          </p:val>
                                        </p:tav>
                                        <p:tav tm="100000">
                                          <p:val>
                                            <p:strVal val="#ppt_x"/>
                                          </p:val>
                                        </p:tav>
                                      </p:tavLst>
                                    </p:anim>
                                    <p:anim calcmode="lin" valueType="num">
                                      <p:cBhvr>
                                        <p:cTn id="64" dur="5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anim calcmode="lin" valueType="num">
                                      <p:cBhvr>
                                        <p:cTn id="68" dur="500" fill="hold"/>
                                        <p:tgtEl>
                                          <p:spTgt spid="7"/>
                                        </p:tgtEl>
                                        <p:attrNameLst>
                                          <p:attrName>ppt_x</p:attrName>
                                        </p:attrNameLst>
                                      </p:cBhvr>
                                      <p:tavLst>
                                        <p:tav tm="0">
                                          <p:val>
                                            <p:strVal val="#ppt_x"/>
                                          </p:val>
                                        </p:tav>
                                        <p:tav tm="100000">
                                          <p:val>
                                            <p:strVal val="#ppt_x"/>
                                          </p:val>
                                        </p:tav>
                                      </p:tavLst>
                                    </p:anim>
                                    <p:anim calcmode="lin" valueType="num">
                                      <p:cBhvr>
                                        <p:cTn id="6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0" grpId="0" animBg="1"/>
      <p:bldP spid="11" grpId="0"/>
      <p:bldP spid="12" grpId="0"/>
      <p:bldP spid="6" grpId="0"/>
      <p:bldP spid="1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a:t>物理</a:t>
            </a:r>
            <a:r>
              <a:rPr lang="zh-CN" altLang="en-US" dirty="0" smtClean="0"/>
              <a:t>设计</a:t>
            </a:r>
            <a:endParaRPr lang="zh-CN" altLang="en-US" dirty="0"/>
          </a:p>
        </p:txBody>
      </p:sp>
      <p:sp>
        <p:nvSpPr>
          <p:cNvPr id="3" name="文本占位符 2"/>
          <p:cNvSpPr>
            <a:spLocks noGrp="1"/>
          </p:cNvSpPr>
          <p:nvPr>
            <p:ph type="body" sz="quarter" idx="10"/>
          </p:nvPr>
        </p:nvSpPr>
        <p:spPr/>
        <p:txBody>
          <a:bodyPr/>
          <a:lstStyle/>
          <a:p>
            <a:r>
              <a:rPr lang="en-US" altLang="zh-CN" dirty="0"/>
              <a:t>5</a:t>
            </a:r>
            <a:endParaRPr lang="zh-CN" altLang="en-US" dirty="0"/>
          </a:p>
        </p:txBody>
      </p:sp>
      <p:sp>
        <p:nvSpPr>
          <p:cNvPr id="4" name="矩形 3"/>
          <p:cNvSpPr/>
          <p:nvPr/>
        </p:nvSpPr>
        <p:spPr>
          <a:xfrm>
            <a:off x="767409" y="1264692"/>
            <a:ext cx="11089232" cy="2308324"/>
          </a:xfrm>
          <a:prstGeom prst="rect">
            <a:avLst/>
          </a:prstGeom>
        </p:spPr>
        <p:txBody>
          <a:bodyPr wrap="square">
            <a:spAutoFit/>
          </a:bodyPr>
          <a:lstStyle/>
          <a:p>
            <a:r>
              <a:rPr lang="en-US" altLang="zh-CN" sz="1600" b="1" dirty="0" smtClean="0">
                <a:latin typeface="+mn-ea"/>
                <a:ea typeface="+mn-ea"/>
              </a:rPr>
              <a:t>1 </a:t>
            </a:r>
            <a:r>
              <a:rPr lang="zh-CN" altLang="en-US" sz="1600" b="1" dirty="0" smtClean="0">
                <a:latin typeface="+mn-ea"/>
                <a:ea typeface="+mn-ea"/>
              </a:rPr>
              <a:t>定义数据库、表及字段的命名规范：</a:t>
            </a:r>
            <a:endParaRPr lang="en-US" altLang="zh-CN" sz="1600" b="1"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数据库、表及字段的命名要遵守</a:t>
            </a:r>
            <a:r>
              <a:rPr lang="zh-CN" altLang="en-US" sz="1600" b="1" dirty="0" smtClean="0">
                <a:solidFill>
                  <a:srgbClr val="FF0000"/>
                </a:solidFill>
                <a:latin typeface="+mn-ea"/>
                <a:ea typeface="+mn-ea"/>
              </a:rPr>
              <a:t>可读性原则</a:t>
            </a:r>
            <a:endParaRPr lang="en-US" altLang="zh-CN" sz="1600" b="1" dirty="0" smtClean="0">
              <a:solidFill>
                <a:srgbClr val="FF0000"/>
              </a:solidFill>
              <a:latin typeface="+mn-ea"/>
              <a:ea typeface="+mn-ea"/>
            </a:endParaRPr>
          </a:p>
          <a:p>
            <a:pPr marL="285750" indent="-285750">
              <a:buFont typeface="Arial" panose="020B0604020202020204" pitchFamily="34" charset="0"/>
              <a:buChar char="•"/>
            </a:pPr>
            <a:r>
              <a:rPr lang="zh-CN" altLang="en-US" sz="1600" dirty="0">
                <a:latin typeface="+mn-ea"/>
                <a:ea typeface="+mn-ea"/>
              </a:rPr>
              <a:t>数据库、表及字段的命名要遵守</a:t>
            </a:r>
            <a:r>
              <a:rPr lang="zh-CN" altLang="en-US" sz="1600" b="1" dirty="0">
                <a:solidFill>
                  <a:srgbClr val="FF0000"/>
                </a:solidFill>
                <a:latin typeface="+mn-ea"/>
                <a:ea typeface="+mn-ea"/>
              </a:rPr>
              <a:t>表意</a:t>
            </a:r>
            <a:r>
              <a:rPr lang="zh-CN" altLang="en-US" sz="1600" b="1" dirty="0" smtClean="0">
                <a:solidFill>
                  <a:srgbClr val="FF0000"/>
                </a:solidFill>
                <a:latin typeface="+mn-ea"/>
                <a:ea typeface="+mn-ea"/>
              </a:rPr>
              <a:t>性原则</a:t>
            </a:r>
            <a:endParaRPr lang="en-US" altLang="zh-CN" sz="1600" b="1" dirty="0" smtClean="0">
              <a:solidFill>
                <a:srgbClr val="FF0000"/>
              </a:solidFill>
              <a:latin typeface="+mn-ea"/>
              <a:ea typeface="+mn-ea"/>
            </a:endParaRPr>
          </a:p>
          <a:p>
            <a:pPr marL="285750" indent="-285750">
              <a:buFont typeface="Arial" panose="020B0604020202020204" pitchFamily="34" charset="0"/>
              <a:buChar char="•"/>
            </a:pPr>
            <a:r>
              <a:rPr lang="zh-CN" altLang="en-US" sz="1600" dirty="0">
                <a:latin typeface="+mn-ea"/>
                <a:ea typeface="+mn-ea"/>
              </a:rPr>
              <a:t>数据库、表及字段的命名要遵守</a:t>
            </a:r>
            <a:r>
              <a:rPr lang="zh-CN" altLang="en-US" sz="1600" b="1" dirty="0" smtClean="0">
                <a:solidFill>
                  <a:srgbClr val="FF0000"/>
                </a:solidFill>
                <a:latin typeface="+mn-ea"/>
                <a:ea typeface="+mn-ea"/>
              </a:rPr>
              <a:t>长名原则</a:t>
            </a:r>
            <a:endParaRPr lang="en-US" altLang="zh-CN" sz="1600" b="1" dirty="0" smtClean="0">
              <a:solidFill>
                <a:srgbClr val="FF0000"/>
              </a:solidFill>
              <a:latin typeface="+mn-ea"/>
              <a:ea typeface="+mn-ea"/>
            </a:endParaRPr>
          </a:p>
          <a:p>
            <a:r>
              <a:rPr lang="en-US" altLang="zh-CN" sz="1600" b="1" dirty="0">
                <a:latin typeface="+mn-ea"/>
                <a:ea typeface="+mn-ea"/>
              </a:rPr>
              <a:t>2 </a:t>
            </a:r>
            <a:r>
              <a:rPr lang="zh-CN" altLang="en-US" sz="1600" b="1" dirty="0" smtClean="0">
                <a:latin typeface="+mn-ea"/>
                <a:ea typeface="+mn-ea"/>
              </a:rPr>
              <a:t>选择合适的存储引擎：</a:t>
            </a:r>
            <a:endParaRPr lang="en-US" altLang="zh-CN" sz="1600" b="1" dirty="0" smtClean="0">
              <a:latin typeface="+mn-ea"/>
              <a:ea typeface="+mn-ea"/>
            </a:endParaRPr>
          </a:p>
          <a:p>
            <a:r>
              <a:rPr lang="en-US" altLang="zh-CN" sz="1600" dirty="0">
                <a:latin typeface="+mn-ea"/>
                <a:ea typeface="+mn-ea"/>
              </a:rPr>
              <a:t> </a:t>
            </a:r>
            <a:r>
              <a:rPr lang="en-US" altLang="zh-CN" sz="1600" dirty="0" smtClean="0">
                <a:latin typeface="+mn-ea"/>
                <a:ea typeface="+mn-ea"/>
              </a:rPr>
              <a:t> </a:t>
            </a:r>
            <a:r>
              <a:rPr lang="zh-CN" altLang="en-US" sz="1600" dirty="0" smtClean="0">
                <a:latin typeface="+mn-ea"/>
                <a:ea typeface="+mn-ea"/>
              </a:rPr>
              <a:t>除非有特殊需求，一般选择</a:t>
            </a:r>
            <a:r>
              <a:rPr lang="en-US" altLang="zh-CN" sz="1600" dirty="0" err="1" smtClean="0">
                <a:latin typeface="+mn-ea"/>
                <a:ea typeface="+mn-ea"/>
              </a:rPr>
              <a:t>InnoDB</a:t>
            </a:r>
            <a:endParaRPr lang="en-US" altLang="zh-CN" sz="1600" dirty="0" smtClean="0">
              <a:latin typeface="+mn-ea"/>
              <a:ea typeface="+mn-ea"/>
            </a:endParaRPr>
          </a:p>
          <a:p>
            <a:r>
              <a:rPr lang="en-US" altLang="zh-CN" sz="1600" b="1" dirty="0" smtClean="0">
                <a:latin typeface="+mn-ea"/>
                <a:ea typeface="+mn-ea"/>
              </a:rPr>
              <a:t>3 </a:t>
            </a:r>
            <a:r>
              <a:rPr lang="zh-CN" altLang="en-US" sz="1600" b="1" dirty="0" smtClean="0">
                <a:latin typeface="+mn-ea"/>
                <a:ea typeface="+mn-ea"/>
              </a:rPr>
              <a:t>为表中的字段选择合适的数据类型：</a:t>
            </a:r>
            <a:endParaRPr lang="en-US" altLang="zh-CN" sz="1600" b="1" dirty="0" smtClean="0">
              <a:latin typeface="+mn-ea"/>
              <a:ea typeface="+mn-ea"/>
            </a:endParaRPr>
          </a:p>
          <a:p>
            <a:r>
              <a:rPr lang="en-US" altLang="zh-CN" sz="1600" b="1" dirty="0">
                <a:latin typeface="+mn-ea"/>
                <a:ea typeface="+mn-ea"/>
              </a:rPr>
              <a:t> </a:t>
            </a:r>
            <a:r>
              <a:rPr lang="en-US" altLang="zh-CN" sz="1600" b="1" dirty="0" smtClean="0">
                <a:latin typeface="+mn-ea"/>
                <a:ea typeface="+mn-ea"/>
              </a:rPr>
              <a:t> </a:t>
            </a:r>
            <a:r>
              <a:rPr lang="zh-CN" altLang="en-US" sz="1600" dirty="0" smtClean="0">
                <a:latin typeface="+mn-ea"/>
                <a:ea typeface="+mn-ea"/>
              </a:rPr>
              <a:t>当一个列可以选择多种数据类型时，应该优先考虑数字类型，其次是日期或二进制类型，最后是字符类型。对于相同级别的数据类型，应该优先选择占用空间小的数据类型。</a:t>
            </a:r>
            <a:endParaRPr lang="zh-CN" altLang="en-US" sz="1600" b="1" dirty="0">
              <a:latin typeface="+mn-ea"/>
              <a:ea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2732275752"/>
              </p:ext>
            </p:extLst>
          </p:nvPr>
        </p:nvGraphicFramePr>
        <p:xfrm>
          <a:off x="767409" y="3789040"/>
          <a:ext cx="10868000" cy="2439670"/>
        </p:xfrm>
        <a:graphic>
          <a:graphicData uri="http://schemas.openxmlformats.org/drawingml/2006/table">
            <a:tbl>
              <a:tblPr firstRow="1" bandRow="1">
                <a:tableStyleId>{5C22544A-7EE6-4342-B048-85BDC9FD1C3A}</a:tableStyleId>
              </a:tblPr>
              <a:tblGrid>
                <a:gridCol w="2088231"/>
                <a:gridCol w="1944216"/>
                <a:gridCol w="3672408"/>
                <a:gridCol w="3163145"/>
              </a:tblGrid>
              <a:tr h="370840">
                <a:tc>
                  <a:txBody>
                    <a:bodyPr/>
                    <a:lstStyle/>
                    <a:p>
                      <a:pPr algn="ctr"/>
                      <a:r>
                        <a:rPr lang="zh-CN" altLang="en-US" sz="1600" b="1" dirty="0" smtClean="0"/>
                        <a:t>整数</a:t>
                      </a:r>
                      <a:r>
                        <a:rPr lang="zh-CN" altLang="en-US" sz="1600" b="1" i="0" kern="1200" dirty="0" smtClean="0">
                          <a:solidFill>
                            <a:schemeClr val="lt1"/>
                          </a:solidFill>
                          <a:effectLst/>
                          <a:latin typeface="+mn-lt"/>
                          <a:ea typeface="+mn-ea"/>
                          <a:cs typeface="+mn-cs"/>
                        </a:rPr>
                        <a:t>类型</a:t>
                      </a:r>
                      <a:endParaRPr lang="zh-CN" altLang="en-US" sz="1600" b="1" dirty="0"/>
                    </a:p>
                  </a:txBody>
                  <a:tcPr/>
                </a:tc>
                <a:tc>
                  <a:txBody>
                    <a:bodyPr/>
                    <a:lstStyle/>
                    <a:p>
                      <a:pPr algn="ctr"/>
                      <a:r>
                        <a:rPr lang="zh-CN" altLang="en-US" sz="1600" b="1" dirty="0" smtClean="0"/>
                        <a:t>存储空间</a:t>
                      </a:r>
                      <a:endParaRPr lang="zh-CN" altLang="en-US" sz="1600" b="1" dirty="0"/>
                    </a:p>
                  </a:txBody>
                  <a:tcPr/>
                </a:tc>
                <a:tc>
                  <a:txBody>
                    <a:bodyPr/>
                    <a:lstStyle/>
                    <a:p>
                      <a:pPr algn="ctr"/>
                      <a:r>
                        <a:rPr lang="zh-CN" altLang="en-US" sz="1600" b="1" i="0" kern="1200" dirty="0" smtClean="0">
                          <a:solidFill>
                            <a:schemeClr val="lt1"/>
                          </a:solidFill>
                          <a:effectLst/>
                          <a:latin typeface="+mn-lt"/>
                          <a:ea typeface="+mn-ea"/>
                          <a:cs typeface="+mn-cs"/>
                        </a:rPr>
                        <a:t>范围（有符号）</a:t>
                      </a:r>
                      <a:endParaRPr lang="zh-CN" altLang="en-US" sz="1600" b="1" dirty="0"/>
                    </a:p>
                  </a:txBody>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CN" altLang="en-US" sz="1600" b="1" i="0" kern="1200" dirty="0" smtClean="0">
                          <a:solidFill>
                            <a:schemeClr val="lt1"/>
                          </a:solidFill>
                          <a:effectLst/>
                          <a:latin typeface="+mn-lt"/>
                          <a:ea typeface="+mn-ea"/>
                          <a:cs typeface="+mn-cs"/>
                        </a:rPr>
                        <a:t>范围（无符号）</a:t>
                      </a:r>
                      <a:endParaRPr lang="zh-CN" altLang="en-US" sz="1600" b="1" dirty="0"/>
                    </a:p>
                  </a:txBody>
                  <a:tcPr/>
                </a:tc>
              </a:tr>
              <a:tr h="370840">
                <a:tc>
                  <a:txBody>
                    <a:bodyPr/>
                    <a:lstStyle/>
                    <a:p>
                      <a:r>
                        <a:rPr lang="en-US" altLang="zh-CN" sz="1600" b="0" i="0" kern="1200" dirty="0" smtClean="0">
                          <a:solidFill>
                            <a:schemeClr val="dk1"/>
                          </a:solidFill>
                          <a:effectLst/>
                          <a:latin typeface="+mn-lt"/>
                          <a:ea typeface="+mn-ea"/>
                          <a:cs typeface="+mn-cs"/>
                        </a:rPr>
                        <a:t>TINYINT</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1 </a:t>
                      </a:r>
                      <a:r>
                        <a:rPr lang="zh-CN" altLang="en-US" sz="1600" b="0" i="0" kern="1200" dirty="0" smtClean="0">
                          <a:solidFill>
                            <a:schemeClr val="dk1"/>
                          </a:solidFill>
                          <a:effectLst/>
                          <a:latin typeface="+mn-lt"/>
                          <a:ea typeface="+mn-ea"/>
                          <a:cs typeface="+mn-cs"/>
                        </a:rPr>
                        <a:t>字节</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(-128</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127)</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(0</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255)</a:t>
                      </a:r>
                      <a:endParaRPr lang="zh-CN" altLang="en-US" sz="1600" dirty="0"/>
                    </a:p>
                  </a:txBody>
                  <a:tcPr/>
                </a:tc>
              </a:tr>
              <a:tr h="370840">
                <a:tc>
                  <a:txBody>
                    <a:bodyPr/>
                    <a:lstStyle/>
                    <a:p>
                      <a:r>
                        <a:rPr lang="en-US" altLang="zh-CN" sz="1600" b="0" i="0" kern="1200" dirty="0" smtClean="0">
                          <a:solidFill>
                            <a:schemeClr val="dk1"/>
                          </a:solidFill>
                          <a:effectLst/>
                          <a:latin typeface="+mn-lt"/>
                          <a:ea typeface="+mn-ea"/>
                          <a:cs typeface="+mn-cs"/>
                        </a:rPr>
                        <a:t>SMALLINT</a:t>
                      </a:r>
                      <a:endParaRPr lang="zh-CN" altLang="en-US" sz="1600" dirty="0"/>
                    </a:p>
                  </a:txBody>
                  <a:tcPr/>
                </a:tc>
                <a:tc>
                  <a:txBody>
                    <a:bodyPr/>
                    <a:lstStyle/>
                    <a:p>
                      <a:pPr fontAlgn="t"/>
                      <a:r>
                        <a:rPr lang="en-US" altLang="zh-CN" sz="1600" dirty="0" smtClean="0">
                          <a:effectLst/>
                        </a:rPr>
                        <a:t> 2 </a:t>
                      </a:r>
                      <a:r>
                        <a:rPr lang="zh-CN" altLang="en-US" sz="1600" dirty="0">
                          <a:effectLst/>
                        </a:rPr>
                        <a:t>字节</a:t>
                      </a:r>
                    </a:p>
                  </a:txBody>
                  <a:tcPr marL="47625" marR="47625" marT="66675" marB="66675"/>
                </a:tc>
                <a:tc>
                  <a:txBody>
                    <a:bodyPr/>
                    <a:lstStyle/>
                    <a:p>
                      <a:r>
                        <a:rPr lang="en-US" altLang="zh-CN" sz="1600" b="0" i="0" kern="1200" dirty="0" smtClean="0">
                          <a:solidFill>
                            <a:schemeClr val="dk1"/>
                          </a:solidFill>
                          <a:effectLst/>
                          <a:latin typeface="+mn-lt"/>
                          <a:ea typeface="+mn-ea"/>
                          <a:cs typeface="+mn-cs"/>
                        </a:rPr>
                        <a:t>(-32768</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32767)</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(0</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65535)</a:t>
                      </a:r>
                      <a:endParaRPr lang="zh-CN" altLang="en-US" sz="1600" dirty="0"/>
                    </a:p>
                  </a:txBody>
                  <a:tcPr/>
                </a:tc>
              </a:tr>
              <a:tr h="370840">
                <a:tc>
                  <a:txBody>
                    <a:bodyPr/>
                    <a:lstStyle/>
                    <a:p>
                      <a:r>
                        <a:rPr lang="en-US" altLang="zh-CN" sz="1600" b="0" i="0" kern="1200" dirty="0" smtClean="0">
                          <a:solidFill>
                            <a:schemeClr val="dk1"/>
                          </a:solidFill>
                          <a:effectLst/>
                          <a:latin typeface="+mn-lt"/>
                          <a:ea typeface="+mn-ea"/>
                          <a:cs typeface="+mn-cs"/>
                        </a:rPr>
                        <a:t>MEDIUMINT</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3 </a:t>
                      </a:r>
                      <a:r>
                        <a:rPr lang="zh-CN" altLang="en-US" sz="1600" b="0" i="0" kern="1200" dirty="0" smtClean="0">
                          <a:solidFill>
                            <a:schemeClr val="dk1"/>
                          </a:solidFill>
                          <a:effectLst/>
                          <a:latin typeface="+mn-lt"/>
                          <a:ea typeface="+mn-ea"/>
                          <a:cs typeface="+mn-cs"/>
                        </a:rPr>
                        <a:t>字节</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(-8388608</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8388607)</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(0</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16777215)</a:t>
                      </a:r>
                      <a:endParaRPr lang="zh-CN" altLang="en-US" sz="1600" dirty="0"/>
                    </a:p>
                  </a:txBody>
                  <a:tcPr/>
                </a:tc>
              </a:tr>
              <a:tr h="370840">
                <a:tc>
                  <a:txBody>
                    <a:bodyPr/>
                    <a:lstStyle/>
                    <a:p>
                      <a:r>
                        <a:rPr lang="en-US" altLang="zh-CN" sz="1600" b="0" i="0" kern="1200" dirty="0" smtClean="0">
                          <a:solidFill>
                            <a:schemeClr val="dk1"/>
                          </a:solidFill>
                          <a:effectLst/>
                          <a:latin typeface="+mn-lt"/>
                          <a:ea typeface="+mn-ea"/>
                          <a:cs typeface="+mn-cs"/>
                        </a:rPr>
                        <a:t>INT</a:t>
                      </a:r>
                      <a:r>
                        <a:rPr lang="zh-CN" altLang="en-US" sz="1600" b="0" i="0" kern="1200" dirty="0" smtClean="0">
                          <a:solidFill>
                            <a:schemeClr val="dk1"/>
                          </a:solidFill>
                          <a:effectLst/>
                          <a:latin typeface="+mn-lt"/>
                          <a:ea typeface="+mn-ea"/>
                          <a:cs typeface="+mn-cs"/>
                        </a:rPr>
                        <a:t>或</a:t>
                      </a:r>
                      <a:r>
                        <a:rPr lang="en-US" altLang="zh-CN" sz="1600" b="0" i="0" kern="1200" dirty="0" smtClean="0">
                          <a:solidFill>
                            <a:schemeClr val="dk1"/>
                          </a:solidFill>
                          <a:effectLst/>
                          <a:latin typeface="+mn-lt"/>
                          <a:ea typeface="+mn-ea"/>
                          <a:cs typeface="+mn-cs"/>
                        </a:rPr>
                        <a:t>INTEGER</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4 </a:t>
                      </a:r>
                      <a:r>
                        <a:rPr lang="zh-CN" altLang="en-US" sz="1600" b="0" i="0" kern="1200" dirty="0" smtClean="0">
                          <a:solidFill>
                            <a:schemeClr val="dk1"/>
                          </a:solidFill>
                          <a:effectLst/>
                          <a:latin typeface="+mn-lt"/>
                          <a:ea typeface="+mn-ea"/>
                          <a:cs typeface="+mn-cs"/>
                        </a:rPr>
                        <a:t>字节</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(-2 147 483 648</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2 147 483 647)</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(0</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4 294 967 295)</a:t>
                      </a:r>
                      <a:endParaRPr lang="zh-CN" altLang="en-US" sz="1600" dirty="0"/>
                    </a:p>
                  </a:txBody>
                  <a:tcPr/>
                </a:tc>
              </a:tr>
              <a:tr h="370840">
                <a:tc>
                  <a:txBody>
                    <a:bodyPr/>
                    <a:lstStyle/>
                    <a:p>
                      <a:r>
                        <a:rPr lang="en-US" altLang="zh-CN" sz="1600" b="0" i="0" kern="1200" dirty="0" smtClean="0">
                          <a:solidFill>
                            <a:schemeClr val="dk1"/>
                          </a:solidFill>
                          <a:effectLst/>
                          <a:latin typeface="+mn-lt"/>
                          <a:ea typeface="+mn-ea"/>
                          <a:cs typeface="+mn-cs"/>
                        </a:rPr>
                        <a:t>BIGINT</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8 </a:t>
                      </a:r>
                      <a:r>
                        <a:rPr lang="zh-CN" altLang="en-US" sz="1600" b="0" i="0" kern="1200" dirty="0" smtClean="0">
                          <a:solidFill>
                            <a:schemeClr val="dk1"/>
                          </a:solidFill>
                          <a:effectLst/>
                          <a:latin typeface="+mn-lt"/>
                          <a:ea typeface="+mn-ea"/>
                          <a:cs typeface="+mn-cs"/>
                        </a:rPr>
                        <a:t>字节</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(-9,223,372,036,854,775,808</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9 223 372 036 854 775 807)</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(0</a:t>
                      </a:r>
                      <a:r>
                        <a:rPr lang="zh-CN" altLang="en-US" sz="1600" b="0" i="0" kern="1200" dirty="0" smtClean="0">
                          <a:solidFill>
                            <a:schemeClr val="dk1"/>
                          </a:solidFill>
                          <a:effectLst/>
                          <a:latin typeface="+mn-lt"/>
                          <a:ea typeface="+mn-ea"/>
                          <a:cs typeface="+mn-cs"/>
                        </a:rPr>
                        <a:t>，</a:t>
                      </a:r>
                      <a:r>
                        <a:rPr lang="en-US" altLang="zh-CN" sz="1600" b="0" i="0" kern="1200" dirty="0" smtClean="0">
                          <a:solidFill>
                            <a:schemeClr val="dk1"/>
                          </a:solidFill>
                          <a:effectLst/>
                          <a:latin typeface="+mn-lt"/>
                          <a:ea typeface="+mn-ea"/>
                          <a:cs typeface="+mn-cs"/>
                        </a:rPr>
                        <a:t>18 446 744 073 709 551 615)</a:t>
                      </a:r>
                      <a:endParaRPr lang="zh-CN" altLang="en-US" sz="1600" dirty="0"/>
                    </a:p>
                  </a:txBody>
                  <a:tcPr/>
                </a:tc>
              </a:tr>
            </a:tbl>
          </a:graphicData>
        </a:graphic>
      </p:graphicFrame>
    </p:spTree>
    <p:extLst>
      <p:ext uri="{BB962C8B-B14F-4D97-AF65-F5344CB8AC3E}">
        <p14:creationId xmlns:p14="http://schemas.microsoft.com/office/powerpoint/2010/main" val="2279607075"/>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a:t>物理</a:t>
            </a:r>
            <a:r>
              <a:rPr lang="zh-CN" altLang="en-US" dirty="0" smtClean="0"/>
              <a:t>设计</a:t>
            </a:r>
            <a:endParaRPr lang="zh-CN" altLang="en-US" dirty="0"/>
          </a:p>
        </p:txBody>
      </p:sp>
      <p:sp>
        <p:nvSpPr>
          <p:cNvPr id="3" name="文本占位符 2"/>
          <p:cNvSpPr>
            <a:spLocks noGrp="1"/>
          </p:cNvSpPr>
          <p:nvPr>
            <p:ph type="body" sz="quarter" idx="10"/>
          </p:nvPr>
        </p:nvSpPr>
        <p:spPr/>
        <p:txBody>
          <a:bodyPr/>
          <a:lstStyle/>
          <a:p>
            <a:r>
              <a:rPr lang="en-US" altLang="zh-CN" dirty="0"/>
              <a:t>5</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298992705"/>
              </p:ext>
            </p:extLst>
          </p:nvPr>
        </p:nvGraphicFramePr>
        <p:xfrm>
          <a:off x="767409" y="1268760"/>
          <a:ext cx="10513167" cy="1489710"/>
        </p:xfrm>
        <a:graphic>
          <a:graphicData uri="http://schemas.openxmlformats.org/drawingml/2006/table">
            <a:tbl>
              <a:tblPr firstRow="1" bandRow="1">
                <a:tableStyleId>{5C22544A-7EE6-4342-B048-85BDC9FD1C3A}</a:tableStyleId>
              </a:tblPr>
              <a:tblGrid>
                <a:gridCol w="1728191"/>
                <a:gridCol w="5544616"/>
                <a:gridCol w="3240360"/>
              </a:tblGrid>
              <a:tr h="370840">
                <a:tc>
                  <a:txBody>
                    <a:bodyPr/>
                    <a:lstStyle/>
                    <a:p>
                      <a:pPr algn="ctr"/>
                      <a:r>
                        <a:rPr lang="zh-CN" altLang="en-US" sz="1600" b="1" i="0" kern="1200" dirty="0" smtClean="0">
                          <a:solidFill>
                            <a:schemeClr val="lt1"/>
                          </a:solidFill>
                          <a:effectLst/>
                          <a:latin typeface="+mn-lt"/>
                          <a:ea typeface="+mn-ea"/>
                          <a:cs typeface="+mn-cs"/>
                        </a:rPr>
                        <a:t>实数类型</a:t>
                      </a:r>
                      <a:endParaRPr lang="zh-CN" altLang="en-US" sz="1600" b="1" dirty="0"/>
                    </a:p>
                  </a:txBody>
                  <a:tcPr/>
                </a:tc>
                <a:tc>
                  <a:txBody>
                    <a:bodyPr/>
                    <a:lstStyle/>
                    <a:p>
                      <a:pPr algn="ctr"/>
                      <a:r>
                        <a:rPr lang="zh-CN" altLang="en-US" sz="1600" b="1" dirty="0" smtClean="0"/>
                        <a:t>存储空间</a:t>
                      </a:r>
                      <a:endParaRPr lang="zh-CN" altLang="en-US" sz="1600" b="1" dirty="0"/>
                    </a:p>
                  </a:txBody>
                  <a:tcPr/>
                </a:tc>
                <a:tc>
                  <a:txBody>
                    <a:bodyPr/>
                    <a:lstStyle/>
                    <a:p>
                      <a:pPr algn="ctr"/>
                      <a:r>
                        <a:rPr lang="zh-CN" altLang="en-US" sz="1600" b="1" dirty="0" smtClean="0"/>
                        <a:t>是否精确类型</a:t>
                      </a:r>
                      <a:endParaRPr lang="zh-CN" altLang="en-US" sz="1600" b="1" dirty="0"/>
                    </a:p>
                  </a:txBody>
                  <a:tcPr/>
                </a:tc>
              </a:tr>
              <a:tr h="370840">
                <a:tc>
                  <a:txBody>
                    <a:bodyPr/>
                    <a:lstStyle/>
                    <a:p>
                      <a:r>
                        <a:rPr lang="en-US" altLang="zh-CN" sz="1600" b="0" i="0" kern="1200" dirty="0" smtClean="0">
                          <a:solidFill>
                            <a:schemeClr val="dk1"/>
                          </a:solidFill>
                          <a:effectLst/>
                          <a:latin typeface="+mn-lt"/>
                          <a:ea typeface="+mn-ea"/>
                          <a:cs typeface="+mn-cs"/>
                        </a:rPr>
                        <a:t>FLOAT</a:t>
                      </a:r>
                      <a:endParaRPr lang="zh-CN" altLang="en-US" sz="1600" dirty="0"/>
                    </a:p>
                  </a:txBody>
                  <a:tcPr/>
                </a:tc>
                <a:tc>
                  <a:txBody>
                    <a:bodyPr/>
                    <a:lstStyle/>
                    <a:p>
                      <a:r>
                        <a:rPr lang="en-US" altLang="zh-CN" sz="1600" b="0" i="0" kern="1200" dirty="0" smtClean="0">
                          <a:solidFill>
                            <a:schemeClr val="dk1"/>
                          </a:solidFill>
                          <a:effectLst/>
                          <a:latin typeface="+mn-lt"/>
                          <a:ea typeface="+mn-ea"/>
                          <a:cs typeface="+mn-cs"/>
                        </a:rPr>
                        <a:t>4 </a:t>
                      </a:r>
                      <a:r>
                        <a:rPr lang="zh-CN" altLang="en-US" sz="1600" b="0" i="0" kern="1200" dirty="0" smtClean="0">
                          <a:solidFill>
                            <a:schemeClr val="dk1"/>
                          </a:solidFill>
                          <a:effectLst/>
                          <a:latin typeface="+mn-lt"/>
                          <a:ea typeface="+mn-ea"/>
                          <a:cs typeface="+mn-cs"/>
                        </a:rPr>
                        <a:t>字节</a:t>
                      </a:r>
                      <a:endParaRPr lang="zh-CN" altLang="en-US" sz="1600" dirty="0"/>
                    </a:p>
                  </a:txBody>
                  <a:tcPr/>
                </a:tc>
                <a:tc>
                  <a:txBody>
                    <a:bodyPr/>
                    <a:lstStyle/>
                    <a:p>
                      <a:r>
                        <a:rPr lang="zh-CN" altLang="en-US" sz="1600" b="0" i="0" kern="1200" dirty="0" smtClean="0">
                          <a:solidFill>
                            <a:schemeClr val="dk1"/>
                          </a:solidFill>
                          <a:effectLst/>
                          <a:latin typeface="+mn-lt"/>
                          <a:ea typeface="+mn-ea"/>
                          <a:cs typeface="+mn-cs"/>
                        </a:rPr>
                        <a:t>否</a:t>
                      </a:r>
                      <a:endParaRPr lang="zh-CN" altLang="en-US" sz="1600" dirty="0"/>
                    </a:p>
                  </a:txBody>
                  <a:tcPr/>
                </a:tc>
              </a:tr>
              <a:tr h="370840">
                <a:tc>
                  <a:txBody>
                    <a:bodyPr/>
                    <a:lstStyle/>
                    <a:p>
                      <a:r>
                        <a:rPr lang="en-US" altLang="zh-CN" sz="1600" b="0" i="0" kern="1200" dirty="0" smtClean="0">
                          <a:solidFill>
                            <a:schemeClr val="dk1"/>
                          </a:solidFill>
                          <a:effectLst/>
                          <a:latin typeface="+mn-lt"/>
                          <a:ea typeface="+mn-ea"/>
                          <a:cs typeface="+mn-cs"/>
                        </a:rPr>
                        <a:t>DOUBLE</a:t>
                      </a:r>
                      <a:endParaRPr lang="zh-CN" altLang="en-US" sz="1600" dirty="0"/>
                    </a:p>
                  </a:txBody>
                  <a:tcPr/>
                </a:tc>
                <a:tc>
                  <a:txBody>
                    <a:bodyPr/>
                    <a:lstStyle/>
                    <a:p>
                      <a:pPr fontAlgn="t"/>
                      <a:r>
                        <a:rPr lang="en-US" altLang="zh-CN" sz="1600" smtClean="0">
                          <a:effectLst/>
                        </a:rPr>
                        <a:t> 8</a:t>
                      </a:r>
                      <a:r>
                        <a:rPr lang="zh-CN" altLang="en-US" sz="1600" smtClean="0">
                          <a:effectLst/>
                        </a:rPr>
                        <a:t>字节</a:t>
                      </a:r>
                      <a:endParaRPr lang="zh-CN" altLang="en-US" sz="1600" dirty="0">
                        <a:effectLst/>
                      </a:endParaRPr>
                    </a:p>
                  </a:txBody>
                  <a:tcPr marL="47625" marR="47625" marT="66675" marB="66675"/>
                </a:tc>
                <a:tc>
                  <a:txBody>
                    <a:bodyPr/>
                    <a:lstStyle/>
                    <a:p>
                      <a:r>
                        <a:rPr lang="zh-CN" altLang="en-US" sz="1600" b="0" i="0" kern="1200" dirty="0" smtClean="0">
                          <a:solidFill>
                            <a:schemeClr val="dk1"/>
                          </a:solidFill>
                          <a:effectLst/>
                          <a:latin typeface="+mn-lt"/>
                          <a:ea typeface="+mn-ea"/>
                          <a:cs typeface="+mn-cs"/>
                        </a:rPr>
                        <a:t>否</a:t>
                      </a:r>
                      <a:endParaRPr lang="zh-CN" altLang="en-US" sz="1600" dirty="0"/>
                    </a:p>
                  </a:txBody>
                  <a:tcPr/>
                </a:tc>
              </a:tr>
              <a:tr h="370840">
                <a:tc>
                  <a:txBody>
                    <a:bodyPr/>
                    <a:lstStyle/>
                    <a:p>
                      <a:r>
                        <a:rPr lang="en-US" altLang="zh-CN" sz="1600" b="0" i="0" kern="1200" dirty="0" smtClean="0">
                          <a:solidFill>
                            <a:schemeClr val="dk1"/>
                          </a:solidFill>
                          <a:effectLst/>
                          <a:latin typeface="+mn-lt"/>
                          <a:ea typeface="+mn-ea"/>
                          <a:cs typeface="+mn-cs"/>
                        </a:rPr>
                        <a:t>DECIMAL</a:t>
                      </a:r>
                      <a:endParaRPr lang="zh-CN" altLang="en-US" sz="1600" dirty="0"/>
                    </a:p>
                  </a:txBody>
                  <a:tcPr/>
                </a:tc>
                <a:tc>
                  <a:txBody>
                    <a:bodyPr/>
                    <a:lstStyle/>
                    <a:p>
                      <a:r>
                        <a:rPr lang="zh-CN" altLang="en-US" sz="1600" b="0" i="0" kern="1200" dirty="0" smtClean="0">
                          <a:solidFill>
                            <a:schemeClr val="dk1"/>
                          </a:solidFill>
                          <a:effectLst/>
                          <a:latin typeface="+mn-lt"/>
                          <a:ea typeface="+mn-ea"/>
                          <a:cs typeface="+mn-cs"/>
                        </a:rPr>
                        <a:t>对</a:t>
                      </a:r>
                      <a:r>
                        <a:rPr lang="en-US" altLang="zh-CN" sz="1600" b="0" i="0" kern="1200" dirty="0" smtClean="0">
                          <a:solidFill>
                            <a:schemeClr val="dk1"/>
                          </a:solidFill>
                          <a:effectLst/>
                          <a:latin typeface="+mn-lt"/>
                          <a:ea typeface="+mn-ea"/>
                          <a:cs typeface="+mn-cs"/>
                        </a:rPr>
                        <a:t>DECIMAL(M,D) </a:t>
                      </a:r>
                      <a:r>
                        <a:rPr lang="zh-CN" altLang="en-US" sz="1600" b="0" i="0" kern="1200" dirty="0" smtClean="0">
                          <a:solidFill>
                            <a:schemeClr val="dk1"/>
                          </a:solidFill>
                          <a:effectLst/>
                          <a:latin typeface="+mn-lt"/>
                          <a:ea typeface="+mn-ea"/>
                          <a:cs typeface="+mn-cs"/>
                        </a:rPr>
                        <a:t>，如果</a:t>
                      </a:r>
                      <a:r>
                        <a:rPr lang="en-US" altLang="zh-CN" sz="1600" b="0" i="0" kern="1200" dirty="0" smtClean="0">
                          <a:solidFill>
                            <a:schemeClr val="dk1"/>
                          </a:solidFill>
                          <a:effectLst/>
                          <a:latin typeface="+mn-lt"/>
                          <a:ea typeface="+mn-ea"/>
                          <a:cs typeface="+mn-cs"/>
                        </a:rPr>
                        <a:t>M&gt;D</a:t>
                      </a:r>
                      <a:r>
                        <a:rPr lang="zh-CN" altLang="en-US" sz="1600" b="0" i="0" kern="1200" dirty="0" smtClean="0">
                          <a:solidFill>
                            <a:schemeClr val="dk1"/>
                          </a:solidFill>
                          <a:effectLst/>
                          <a:latin typeface="+mn-lt"/>
                          <a:ea typeface="+mn-ea"/>
                          <a:cs typeface="+mn-cs"/>
                        </a:rPr>
                        <a:t>，为</a:t>
                      </a:r>
                      <a:r>
                        <a:rPr lang="en-US" altLang="zh-CN" sz="1600" b="0" i="0" kern="1200" dirty="0" smtClean="0">
                          <a:solidFill>
                            <a:schemeClr val="dk1"/>
                          </a:solidFill>
                          <a:effectLst/>
                          <a:latin typeface="+mn-lt"/>
                          <a:ea typeface="+mn-ea"/>
                          <a:cs typeface="+mn-cs"/>
                        </a:rPr>
                        <a:t>M+2</a:t>
                      </a:r>
                      <a:r>
                        <a:rPr lang="zh-CN" altLang="en-US" sz="1600" b="0" i="0" kern="1200" dirty="0" smtClean="0">
                          <a:solidFill>
                            <a:schemeClr val="dk1"/>
                          </a:solidFill>
                          <a:effectLst/>
                          <a:latin typeface="+mn-lt"/>
                          <a:ea typeface="+mn-ea"/>
                          <a:cs typeface="+mn-cs"/>
                        </a:rPr>
                        <a:t>否则为</a:t>
                      </a:r>
                      <a:r>
                        <a:rPr lang="en-US" altLang="zh-CN" sz="1600" b="0" i="0" kern="1200" dirty="0" smtClean="0">
                          <a:solidFill>
                            <a:schemeClr val="dk1"/>
                          </a:solidFill>
                          <a:effectLst/>
                          <a:latin typeface="+mn-lt"/>
                          <a:ea typeface="+mn-ea"/>
                          <a:cs typeface="+mn-cs"/>
                        </a:rPr>
                        <a:t>D+2</a:t>
                      </a:r>
                      <a:endParaRPr lang="zh-CN" altLang="en-US" sz="1600" dirty="0"/>
                    </a:p>
                  </a:txBody>
                  <a:tcPr/>
                </a:tc>
                <a:tc>
                  <a:txBody>
                    <a:bodyPr/>
                    <a:lstStyle/>
                    <a:p>
                      <a:r>
                        <a:rPr lang="zh-CN" altLang="en-US" sz="1600" dirty="0" smtClean="0"/>
                        <a:t>是</a:t>
                      </a:r>
                      <a:endParaRPr lang="zh-CN" altLang="en-US" sz="1600" dirty="0"/>
                    </a:p>
                  </a:txBody>
                  <a:tcPr/>
                </a:tc>
              </a:tr>
            </a:tbl>
          </a:graphicData>
        </a:graphic>
      </p:graphicFrame>
      <p:pic>
        <p:nvPicPr>
          <p:cNvPr id="6" name="图片 5"/>
          <p:cNvPicPr>
            <a:picLocks noChangeAspect="1"/>
          </p:cNvPicPr>
          <p:nvPr/>
        </p:nvPicPr>
        <p:blipFill>
          <a:blip r:embed="rId3"/>
          <a:stretch>
            <a:fillRect/>
          </a:stretch>
        </p:blipFill>
        <p:spPr>
          <a:xfrm>
            <a:off x="794062" y="2852936"/>
            <a:ext cx="3028462" cy="1368151"/>
          </a:xfrm>
          <a:prstGeom prst="rect">
            <a:avLst/>
          </a:prstGeom>
        </p:spPr>
      </p:pic>
      <p:pic>
        <p:nvPicPr>
          <p:cNvPr id="10" name="图片 9"/>
          <p:cNvPicPr>
            <a:picLocks noChangeAspect="1"/>
          </p:cNvPicPr>
          <p:nvPr/>
        </p:nvPicPr>
        <p:blipFill>
          <a:blip r:embed="rId4"/>
          <a:stretch>
            <a:fillRect/>
          </a:stretch>
        </p:blipFill>
        <p:spPr>
          <a:xfrm>
            <a:off x="808111" y="4238506"/>
            <a:ext cx="3014413" cy="1089643"/>
          </a:xfrm>
          <a:prstGeom prst="rect">
            <a:avLst/>
          </a:prstGeom>
        </p:spPr>
      </p:pic>
      <p:pic>
        <p:nvPicPr>
          <p:cNvPr id="12" name="图片 11"/>
          <p:cNvPicPr>
            <a:picLocks noChangeAspect="1"/>
          </p:cNvPicPr>
          <p:nvPr/>
        </p:nvPicPr>
        <p:blipFill>
          <a:blip r:embed="rId5"/>
          <a:stretch>
            <a:fillRect/>
          </a:stretch>
        </p:blipFill>
        <p:spPr>
          <a:xfrm>
            <a:off x="6528048" y="2868568"/>
            <a:ext cx="2839092" cy="1411914"/>
          </a:xfrm>
          <a:prstGeom prst="rect">
            <a:avLst/>
          </a:prstGeom>
        </p:spPr>
      </p:pic>
      <p:pic>
        <p:nvPicPr>
          <p:cNvPr id="13" name="图片 12"/>
          <p:cNvPicPr>
            <a:picLocks noChangeAspect="1"/>
          </p:cNvPicPr>
          <p:nvPr/>
        </p:nvPicPr>
        <p:blipFill>
          <a:blip r:embed="rId6"/>
          <a:stretch>
            <a:fillRect/>
          </a:stretch>
        </p:blipFill>
        <p:spPr>
          <a:xfrm>
            <a:off x="9480376" y="2833274"/>
            <a:ext cx="1696130" cy="3714524"/>
          </a:xfrm>
          <a:prstGeom prst="rect">
            <a:avLst/>
          </a:prstGeom>
        </p:spPr>
      </p:pic>
      <p:pic>
        <p:nvPicPr>
          <p:cNvPr id="14" name="图片 13"/>
          <p:cNvPicPr>
            <a:picLocks noChangeAspect="1"/>
          </p:cNvPicPr>
          <p:nvPr/>
        </p:nvPicPr>
        <p:blipFill>
          <a:blip r:embed="rId7"/>
          <a:stretch>
            <a:fillRect/>
          </a:stretch>
        </p:blipFill>
        <p:spPr>
          <a:xfrm>
            <a:off x="6528049" y="4374494"/>
            <a:ext cx="2839092" cy="845056"/>
          </a:xfrm>
          <a:prstGeom prst="rect">
            <a:avLst/>
          </a:prstGeom>
        </p:spPr>
      </p:pic>
      <p:pic>
        <p:nvPicPr>
          <p:cNvPr id="15" name="图片 14"/>
          <p:cNvPicPr>
            <a:picLocks noChangeAspect="1"/>
          </p:cNvPicPr>
          <p:nvPr/>
        </p:nvPicPr>
        <p:blipFill>
          <a:blip r:embed="rId8"/>
          <a:stretch>
            <a:fillRect/>
          </a:stretch>
        </p:blipFill>
        <p:spPr>
          <a:xfrm>
            <a:off x="6528048" y="5343569"/>
            <a:ext cx="1876190" cy="590476"/>
          </a:xfrm>
          <a:prstGeom prst="rect">
            <a:avLst/>
          </a:prstGeom>
        </p:spPr>
      </p:pic>
      <p:pic>
        <p:nvPicPr>
          <p:cNvPr id="16" name="图片 15"/>
          <p:cNvPicPr>
            <a:picLocks noChangeAspect="1"/>
          </p:cNvPicPr>
          <p:nvPr/>
        </p:nvPicPr>
        <p:blipFill>
          <a:blip r:embed="rId9"/>
          <a:stretch>
            <a:fillRect/>
          </a:stretch>
        </p:blipFill>
        <p:spPr>
          <a:xfrm>
            <a:off x="3898950" y="2852354"/>
            <a:ext cx="1712748" cy="3730738"/>
          </a:xfrm>
          <a:prstGeom prst="rect">
            <a:avLst/>
          </a:prstGeom>
        </p:spPr>
      </p:pic>
      <p:pic>
        <p:nvPicPr>
          <p:cNvPr id="17" name="图片 16"/>
          <p:cNvPicPr>
            <a:picLocks noChangeAspect="1"/>
          </p:cNvPicPr>
          <p:nvPr/>
        </p:nvPicPr>
        <p:blipFill>
          <a:blip r:embed="rId10"/>
          <a:stretch>
            <a:fillRect/>
          </a:stretch>
        </p:blipFill>
        <p:spPr>
          <a:xfrm>
            <a:off x="808111" y="5361148"/>
            <a:ext cx="2014701" cy="1221457"/>
          </a:xfrm>
          <a:prstGeom prst="rect">
            <a:avLst/>
          </a:prstGeom>
        </p:spPr>
      </p:pic>
      <p:sp>
        <p:nvSpPr>
          <p:cNvPr id="18" name="矩形 17"/>
          <p:cNvSpPr/>
          <p:nvPr/>
        </p:nvSpPr>
        <p:spPr>
          <a:xfrm>
            <a:off x="5807969" y="5910371"/>
            <a:ext cx="3559172" cy="830997"/>
          </a:xfrm>
          <a:prstGeom prst="rect">
            <a:avLst/>
          </a:prstGeom>
        </p:spPr>
        <p:txBody>
          <a:bodyPr wrap="square">
            <a:spAutoFit/>
          </a:bodyPr>
          <a:lstStyle/>
          <a:p>
            <a:r>
              <a:rPr lang="zh-CN" altLang="en-US" sz="2400" b="1" dirty="0" smtClean="0">
                <a:solidFill>
                  <a:srgbClr val="FF0000"/>
                </a:solidFill>
                <a:latin typeface="+mn-ea"/>
                <a:ea typeface="+mn-ea"/>
              </a:rPr>
              <a:t>涉及重要财务金额字段请弃用</a:t>
            </a:r>
            <a:r>
              <a:rPr lang="en-US" altLang="zh-CN" sz="2400" b="1" dirty="0" err="1" smtClean="0">
                <a:solidFill>
                  <a:srgbClr val="FF0000"/>
                </a:solidFill>
                <a:latin typeface="+mn-ea"/>
                <a:ea typeface="+mn-ea"/>
              </a:rPr>
              <a:t>float,double</a:t>
            </a:r>
            <a:r>
              <a:rPr lang="zh-CN" altLang="en-US" sz="2400" dirty="0" smtClean="0">
                <a:solidFill>
                  <a:srgbClr val="FF0000"/>
                </a:solidFill>
                <a:latin typeface="+mn-ea"/>
                <a:ea typeface="+mn-ea"/>
              </a:rPr>
              <a:t>！！！</a:t>
            </a:r>
            <a:endParaRPr lang="zh-CN" altLang="en-US" sz="2400" b="1" dirty="0">
              <a:solidFill>
                <a:srgbClr val="FF0000"/>
              </a:solidFill>
              <a:latin typeface="+mn-ea"/>
              <a:ea typeface="+mn-ea"/>
            </a:endParaRPr>
          </a:p>
        </p:txBody>
      </p:sp>
    </p:spTree>
    <p:extLst>
      <p:ext uri="{BB962C8B-B14F-4D97-AF65-F5344CB8AC3E}">
        <p14:creationId xmlns:p14="http://schemas.microsoft.com/office/powerpoint/2010/main" val="2022732025"/>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anim calcmode="lin" valueType="num">
                                      <p:cBhvr>
                                        <p:cTn id="22" dur="500" fill="hold"/>
                                        <p:tgtEl>
                                          <p:spTgt spid="16"/>
                                        </p:tgtEl>
                                        <p:attrNameLst>
                                          <p:attrName>ppt_x</p:attrName>
                                        </p:attrNameLst>
                                      </p:cBhvr>
                                      <p:tavLst>
                                        <p:tav tm="0">
                                          <p:val>
                                            <p:strVal val="#ppt_x"/>
                                          </p:val>
                                        </p:tav>
                                        <p:tav tm="100000">
                                          <p:val>
                                            <p:strVal val="#ppt_x"/>
                                          </p:val>
                                        </p:tav>
                                      </p:tavLst>
                                    </p:anim>
                                    <p:anim calcmode="lin" valueType="num">
                                      <p:cBhvr>
                                        <p:cTn id="2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strVal val="#ppt_x"/>
                                          </p:val>
                                        </p:tav>
                                        <p:tav tm="100000">
                                          <p:val>
                                            <p:strVal val="#ppt_x"/>
                                          </p:val>
                                        </p:tav>
                                      </p:tavLst>
                                    </p:anim>
                                    <p:anim calcmode="lin" valueType="num">
                                      <p:cBhvr>
                                        <p:cTn id="5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strVal val="#ppt_x"/>
                                          </p:val>
                                        </p:tav>
                                        <p:tav tm="100000">
                                          <p:val>
                                            <p:strVal val="#ppt_x"/>
                                          </p:val>
                                        </p:tav>
                                      </p:tavLst>
                                    </p:anim>
                                    <p:anim calcmode="lin" valueType="num">
                                      <p:cBhvr>
                                        <p:cTn id="5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anim calcmode="lin" valueType="num">
                                      <p:cBhvr>
                                        <p:cTn id="64" dur="500" fill="hold"/>
                                        <p:tgtEl>
                                          <p:spTgt spid="15"/>
                                        </p:tgtEl>
                                        <p:attrNameLst>
                                          <p:attrName>ppt_x</p:attrName>
                                        </p:attrNameLst>
                                      </p:cBhvr>
                                      <p:tavLst>
                                        <p:tav tm="0">
                                          <p:val>
                                            <p:strVal val="#ppt_x"/>
                                          </p:val>
                                        </p:tav>
                                        <p:tav tm="100000">
                                          <p:val>
                                            <p:strVal val="#ppt_x"/>
                                          </p:val>
                                        </p:tav>
                                      </p:tavLst>
                                    </p:anim>
                                    <p:anim calcmode="lin" valueType="num">
                                      <p:cBhvr>
                                        <p:cTn id="6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anim calcmode="lin" valueType="num">
                                      <p:cBhvr>
                                        <p:cTn id="71" dur="500" fill="hold"/>
                                        <p:tgtEl>
                                          <p:spTgt spid="18"/>
                                        </p:tgtEl>
                                        <p:attrNameLst>
                                          <p:attrName>ppt_x</p:attrName>
                                        </p:attrNameLst>
                                      </p:cBhvr>
                                      <p:tavLst>
                                        <p:tav tm="0">
                                          <p:val>
                                            <p:strVal val="#ppt_x"/>
                                          </p:val>
                                        </p:tav>
                                        <p:tav tm="100000">
                                          <p:val>
                                            <p:strVal val="#ppt_x"/>
                                          </p:val>
                                        </p:tav>
                                      </p:tavLst>
                                    </p:anim>
                                    <p:anim calcmode="lin" valueType="num">
                                      <p:cBhvr>
                                        <p:cTn id="72"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a:t>物理</a:t>
            </a:r>
            <a:r>
              <a:rPr lang="zh-CN" altLang="en-US" dirty="0" smtClean="0"/>
              <a:t>设计</a:t>
            </a:r>
            <a:endParaRPr lang="zh-CN" altLang="en-US" dirty="0"/>
          </a:p>
        </p:txBody>
      </p:sp>
      <p:sp>
        <p:nvSpPr>
          <p:cNvPr id="3" name="文本占位符 2"/>
          <p:cNvSpPr>
            <a:spLocks noGrp="1"/>
          </p:cNvSpPr>
          <p:nvPr>
            <p:ph type="body" sz="quarter" idx="10"/>
          </p:nvPr>
        </p:nvSpPr>
        <p:spPr/>
        <p:txBody>
          <a:bodyPr/>
          <a:lstStyle/>
          <a:p>
            <a:r>
              <a:rPr lang="en-US" altLang="zh-CN" dirty="0"/>
              <a:t>5</a:t>
            </a:r>
            <a:endParaRPr lang="zh-CN" altLang="en-US" dirty="0"/>
          </a:p>
        </p:txBody>
      </p:sp>
      <p:sp>
        <p:nvSpPr>
          <p:cNvPr id="6" name="矩形 5"/>
          <p:cNvSpPr/>
          <p:nvPr/>
        </p:nvSpPr>
        <p:spPr>
          <a:xfrm>
            <a:off x="695400" y="1124744"/>
            <a:ext cx="11089232" cy="1077218"/>
          </a:xfrm>
          <a:prstGeom prst="rect">
            <a:avLst/>
          </a:prstGeom>
        </p:spPr>
        <p:txBody>
          <a:bodyPr wrap="square">
            <a:spAutoFit/>
          </a:bodyPr>
          <a:lstStyle/>
          <a:p>
            <a:r>
              <a:rPr lang="en-US" altLang="zh-CN" sz="1600" b="1" dirty="0" smtClean="0">
                <a:solidFill>
                  <a:srgbClr val="00B050"/>
                </a:solidFill>
                <a:latin typeface="+mn-ea"/>
                <a:ea typeface="+mn-ea"/>
              </a:rPr>
              <a:t>VARCHAR</a:t>
            </a:r>
            <a:r>
              <a:rPr lang="zh-CN" altLang="en-US" sz="1600" b="1" dirty="0" smtClean="0">
                <a:solidFill>
                  <a:srgbClr val="00B050"/>
                </a:solidFill>
                <a:latin typeface="+mn-ea"/>
                <a:ea typeface="+mn-ea"/>
              </a:rPr>
              <a:t>类型的存储特点</a:t>
            </a:r>
            <a:endParaRPr lang="en-US" altLang="zh-CN" sz="1600" b="1" dirty="0" smtClean="0">
              <a:solidFill>
                <a:srgbClr val="00B050"/>
              </a:solidFill>
              <a:latin typeface="+mn-ea"/>
              <a:ea typeface="+mn-ea"/>
            </a:endParaRPr>
          </a:p>
          <a:p>
            <a:pPr marL="285750" indent="-285750">
              <a:buFont typeface="Arial" panose="020B0604020202020204" pitchFamily="34" charset="0"/>
              <a:buChar char="•"/>
            </a:pPr>
            <a:r>
              <a:rPr lang="en-US" altLang="zh-CN" sz="1600" dirty="0" smtClean="0">
                <a:latin typeface="+mn-ea"/>
                <a:ea typeface="+mn-ea"/>
              </a:rPr>
              <a:t>Varchar</a:t>
            </a:r>
            <a:r>
              <a:rPr lang="zh-CN" altLang="en-US" sz="1600" dirty="0" smtClean="0">
                <a:latin typeface="+mn-ea"/>
                <a:ea typeface="+mn-ea"/>
              </a:rPr>
              <a:t>用于存储变长字符串，只占用必要的存储空间</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列的最大长度小于</a:t>
            </a:r>
            <a:r>
              <a:rPr lang="en-US" altLang="zh-CN" sz="1600" dirty="0" smtClean="0">
                <a:latin typeface="+mn-ea"/>
                <a:ea typeface="+mn-ea"/>
              </a:rPr>
              <a:t>255</a:t>
            </a:r>
            <a:r>
              <a:rPr lang="zh-CN" altLang="en-US" sz="1600" dirty="0" smtClean="0">
                <a:latin typeface="+mn-ea"/>
                <a:ea typeface="+mn-ea"/>
              </a:rPr>
              <a:t>字节数则只占用一个额外的字节用于记录字符串长度</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列的最大长度大于</a:t>
            </a:r>
            <a:r>
              <a:rPr lang="en-US" altLang="zh-CN" sz="1600" dirty="0" smtClean="0">
                <a:latin typeface="+mn-ea"/>
                <a:ea typeface="+mn-ea"/>
              </a:rPr>
              <a:t>255</a:t>
            </a:r>
            <a:r>
              <a:rPr lang="zh-CN" altLang="en-US" sz="1600" dirty="0" smtClean="0">
                <a:latin typeface="+mn-ea"/>
                <a:ea typeface="+mn-ea"/>
              </a:rPr>
              <a:t>字节数则要占用两个额外的字节用于记录字符串长度</a:t>
            </a:r>
            <a:endParaRPr lang="zh-CN" altLang="en-US" sz="1600" b="1" dirty="0">
              <a:latin typeface="+mn-ea"/>
              <a:ea typeface="+mn-ea"/>
            </a:endParaRPr>
          </a:p>
        </p:txBody>
      </p:sp>
      <p:sp>
        <p:nvSpPr>
          <p:cNvPr id="7" name="矩形 6"/>
          <p:cNvSpPr/>
          <p:nvPr/>
        </p:nvSpPr>
        <p:spPr>
          <a:xfrm>
            <a:off x="695400" y="2204864"/>
            <a:ext cx="10657184" cy="1815882"/>
          </a:xfrm>
          <a:prstGeom prst="rect">
            <a:avLst/>
          </a:prstGeom>
        </p:spPr>
        <p:txBody>
          <a:bodyPr wrap="square">
            <a:spAutoFit/>
          </a:bodyPr>
          <a:lstStyle/>
          <a:p>
            <a:r>
              <a:rPr lang="en-US" altLang="zh-CN" sz="1600" b="1" dirty="0" smtClean="0">
                <a:solidFill>
                  <a:srgbClr val="00B050"/>
                </a:solidFill>
                <a:latin typeface="+mn-ea"/>
                <a:ea typeface="+mn-ea"/>
              </a:rPr>
              <a:t>VARCHAR(M</a:t>
            </a:r>
            <a:r>
              <a:rPr lang="en-US" altLang="zh-CN" sz="1600" b="1" dirty="0">
                <a:solidFill>
                  <a:srgbClr val="00B050"/>
                </a:solidFill>
                <a:latin typeface="+mn-ea"/>
                <a:ea typeface="+mn-ea"/>
              </a:rPr>
              <a:t>)</a:t>
            </a:r>
            <a:r>
              <a:rPr lang="zh-CN" altLang="en-US" sz="1600" b="1" dirty="0">
                <a:solidFill>
                  <a:srgbClr val="00B050"/>
                </a:solidFill>
                <a:latin typeface="+mn-ea"/>
                <a:ea typeface="+mn-ea"/>
              </a:rPr>
              <a:t>中</a:t>
            </a:r>
            <a:r>
              <a:rPr lang="en-US" altLang="zh-CN" sz="1600" b="1" dirty="0">
                <a:solidFill>
                  <a:srgbClr val="00B050"/>
                </a:solidFill>
                <a:latin typeface="+mn-ea"/>
                <a:ea typeface="+mn-ea"/>
              </a:rPr>
              <a:t>M</a:t>
            </a:r>
            <a:r>
              <a:rPr lang="zh-CN" altLang="en-US" sz="1600" b="1" dirty="0">
                <a:solidFill>
                  <a:srgbClr val="00B050"/>
                </a:solidFill>
                <a:latin typeface="+mn-ea"/>
                <a:ea typeface="+mn-ea"/>
              </a:rPr>
              <a:t>的大小限制：</a:t>
            </a:r>
            <a:endParaRPr lang="en-US" altLang="zh-CN" sz="1600" b="1" dirty="0">
              <a:solidFill>
                <a:srgbClr val="00B050"/>
              </a:solidFill>
              <a:latin typeface="+mn-ea"/>
              <a:ea typeface="+mn-ea"/>
            </a:endParaRPr>
          </a:p>
          <a:p>
            <a:r>
              <a:rPr lang="zh-CN" altLang="en-US" sz="1600" dirty="0">
                <a:latin typeface="+mn-ea"/>
                <a:ea typeface="+mn-ea"/>
              </a:rPr>
              <a:t>在不同的字符集下一个字符的字节长不同，因此这个</a:t>
            </a:r>
            <a:r>
              <a:rPr lang="en-US" altLang="zh-CN" sz="1600" dirty="0">
                <a:latin typeface="+mn-ea"/>
                <a:ea typeface="+mn-ea"/>
              </a:rPr>
              <a:t>M</a:t>
            </a:r>
            <a:r>
              <a:rPr lang="zh-CN" altLang="en-US" sz="1600" dirty="0">
                <a:latin typeface="+mn-ea"/>
                <a:ea typeface="+mn-ea"/>
              </a:rPr>
              <a:t>最大值在不同的字符集下值不同：</a:t>
            </a:r>
          </a:p>
          <a:p>
            <a:pPr marL="285750" indent="-285750">
              <a:buFont typeface="Arial" panose="020B0604020202020204" pitchFamily="34" charset="0"/>
              <a:buChar char="•"/>
            </a:pPr>
            <a:r>
              <a:rPr lang="zh-CN" altLang="en-US" sz="1600" dirty="0" smtClean="0">
                <a:latin typeface="+mn-ea"/>
                <a:ea typeface="+mn-ea"/>
              </a:rPr>
              <a:t>对于</a:t>
            </a:r>
            <a:r>
              <a:rPr lang="en-US" altLang="zh-CN" sz="1600" dirty="0" err="1">
                <a:latin typeface="+mn-ea"/>
                <a:ea typeface="+mn-ea"/>
              </a:rPr>
              <a:t>latin</a:t>
            </a:r>
            <a:r>
              <a:rPr lang="zh-CN" altLang="en-US" sz="1600" dirty="0">
                <a:latin typeface="+mn-ea"/>
                <a:ea typeface="+mn-ea"/>
              </a:rPr>
              <a:t>字符集下，因为一个字符占一个字节，所以</a:t>
            </a:r>
            <a:r>
              <a:rPr lang="en-US" altLang="zh-CN" sz="1600" dirty="0">
                <a:latin typeface="+mn-ea"/>
                <a:ea typeface="+mn-ea"/>
              </a:rPr>
              <a:t>M</a:t>
            </a:r>
            <a:r>
              <a:rPr lang="zh-CN" altLang="en-US" sz="1600" dirty="0">
                <a:latin typeface="+mn-ea"/>
                <a:ea typeface="+mn-ea"/>
              </a:rPr>
              <a:t>的最大值为</a:t>
            </a:r>
            <a:r>
              <a:rPr lang="en-US" altLang="zh-CN" sz="1600" dirty="0">
                <a:latin typeface="+mn-ea"/>
                <a:ea typeface="+mn-ea"/>
              </a:rPr>
              <a:t>65535(</a:t>
            </a:r>
            <a:r>
              <a:rPr lang="zh-CN" altLang="en-US" sz="1600" dirty="0">
                <a:latin typeface="+mn-ea"/>
                <a:ea typeface="+mn-ea"/>
              </a:rPr>
              <a:t>但实际只有</a:t>
            </a:r>
            <a:r>
              <a:rPr lang="en-US" altLang="zh-CN" sz="1600" dirty="0">
                <a:latin typeface="+mn-ea"/>
                <a:ea typeface="+mn-ea"/>
              </a:rPr>
              <a:t>65532)</a:t>
            </a:r>
            <a:r>
              <a:rPr lang="zh-CN" altLang="en-US" sz="1600" dirty="0" smtClean="0">
                <a:latin typeface="+mn-ea"/>
                <a:ea typeface="+mn-ea"/>
              </a:rPr>
              <a:t>；</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对于</a:t>
            </a:r>
            <a:r>
              <a:rPr lang="en-US" altLang="zh-CN" sz="1600" dirty="0" err="1">
                <a:latin typeface="+mn-ea"/>
                <a:ea typeface="+mn-ea"/>
              </a:rPr>
              <a:t>gbk</a:t>
            </a:r>
            <a:r>
              <a:rPr lang="zh-CN" altLang="en-US" sz="1600" dirty="0">
                <a:latin typeface="+mn-ea"/>
                <a:ea typeface="+mn-ea"/>
              </a:rPr>
              <a:t>字符集，因为一个字符占两个字节，所以</a:t>
            </a:r>
            <a:r>
              <a:rPr lang="en-US" altLang="zh-CN" sz="1600" dirty="0">
                <a:latin typeface="+mn-ea"/>
                <a:ea typeface="+mn-ea"/>
              </a:rPr>
              <a:t>M</a:t>
            </a:r>
            <a:r>
              <a:rPr lang="zh-CN" altLang="en-US" sz="1600" dirty="0">
                <a:latin typeface="+mn-ea"/>
                <a:ea typeface="+mn-ea"/>
              </a:rPr>
              <a:t>的最大值为</a:t>
            </a:r>
            <a:r>
              <a:rPr lang="en-US" altLang="zh-CN" sz="1600" dirty="0">
                <a:latin typeface="+mn-ea"/>
                <a:ea typeface="+mn-ea"/>
              </a:rPr>
              <a:t>32767</a:t>
            </a:r>
            <a:r>
              <a:rPr lang="zh-CN" altLang="en-US" sz="1600" dirty="0" smtClean="0">
                <a:latin typeface="+mn-ea"/>
                <a:ea typeface="+mn-ea"/>
              </a:rPr>
              <a:t>；</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对于</a:t>
            </a:r>
            <a:r>
              <a:rPr lang="en-US" altLang="zh-CN" sz="1600" dirty="0">
                <a:latin typeface="+mn-ea"/>
                <a:ea typeface="+mn-ea"/>
              </a:rPr>
              <a:t>utf8</a:t>
            </a:r>
            <a:r>
              <a:rPr lang="zh-CN" altLang="en-US" sz="1600" dirty="0">
                <a:latin typeface="+mn-ea"/>
                <a:ea typeface="+mn-ea"/>
              </a:rPr>
              <a:t>字符集，因为一个字符</a:t>
            </a:r>
            <a:r>
              <a:rPr lang="zh-CN" altLang="en-US" sz="1600" dirty="0" smtClean="0">
                <a:latin typeface="+mn-ea"/>
                <a:ea typeface="+mn-ea"/>
              </a:rPr>
              <a:t>占一到</a:t>
            </a:r>
            <a:r>
              <a:rPr lang="zh-CN" altLang="en-US" sz="1600" dirty="0">
                <a:latin typeface="+mn-ea"/>
                <a:ea typeface="+mn-ea"/>
              </a:rPr>
              <a:t>三个字节，所以</a:t>
            </a:r>
            <a:r>
              <a:rPr lang="en-US" altLang="zh-CN" sz="1600" dirty="0">
                <a:latin typeface="+mn-ea"/>
                <a:ea typeface="+mn-ea"/>
              </a:rPr>
              <a:t>M</a:t>
            </a:r>
            <a:r>
              <a:rPr lang="zh-CN" altLang="en-US" sz="1600" dirty="0">
                <a:latin typeface="+mn-ea"/>
                <a:ea typeface="+mn-ea"/>
              </a:rPr>
              <a:t>的最大值为</a:t>
            </a:r>
            <a:r>
              <a:rPr lang="en-US" altLang="zh-CN" sz="1600" dirty="0">
                <a:latin typeface="+mn-ea"/>
                <a:ea typeface="+mn-ea"/>
              </a:rPr>
              <a:t>21845</a:t>
            </a:r>
            <a:r>
              <a:rPr lang="zh-CN" altLang="en-US" sz="1600" dirty="0">
                <a:latin typeface="+mn-ea"/>
                <a:ea typeface="+mn-ea"/>
              </a:rPr>
              <a:t>。</a:t>
            </a:r>
          </a:p>
          <a:p>
            <a:r>
              <a:rPr lang="zh-CN" altLang="en-US" sz="1600" dirty="0">
                <a:latin typeface="+mn-ea"/>
                <a:ea typeface="+mn-ea"/>
              </a:rPr>
              <a:t>此外，</a:t>
            </a:r>
            <a:r>
              <a:rPr lang="en-US" altLang="zh-CN" sz="1600" dirty="0" err="1">
                <a:latin typeface="+mn-ea"/>
                <a:ea typeface="+mn-ea"/>
              </a:rPr>
              <a:t>mysql</a:t>
            </a:r>
            <a:r>
              <a:rPr lang="zh-CN" altLang="en-US" sz="1600" dirty="0">
                <a:latin typeface="+mn-ea"/>
                <a:ea typeface="+mn-ea"/>
              </a:rPr>
              <a:t>官方文档中定义的</a:t>
            </a:r>
            <a:r>
              <a:rPr lang="en-US" altLang="zh-CN" sz="1600" dirty="0">
                <a:latin typeface="+mn-ea"/>
                <a:ea typeface="+mn-ea"/>
              </a:rPr>
              <a:t>65535</a:t>
            </a:r>
            <a:r>
              <a:rPr lang="zh-CN" altLang="en-US" sz="1600" dirty="0">
                <a:latin typeface="+mn-ea"/>
                <a:ea typeface="+mn-ea"/>
              </a:rPr>
              <a:t>长度是指同一行的所有</a:t>
            </a:r>
            <a:r>
              <a:rPr lang="en-US" altLang="zh-CN" sz="1600" dirty="0">
                <a:latin typeface="+mn-ea"/>
                <a:ea typeface="+mn-ea"/>
              </a:rPr>
              <a:t>varchar</a:t>
            </a:r>
            <a:r>
              <a:rPr lang="zh-CN" altLang="en-US" sz="1600" dirty="0">
                <a:latin typeface="+mn-ea"/>
                <a:ea typeface="+mn-ea"/>
              </a:rPr>
              <a:t>列的长度总和。如果列的长度总和超出这个长度，依然无法创建。</a:t>
            </a:r>
          </a:p>
        </p:txBody>
      </p:sp>
      <p:sp>
        <p:nvSpPr>
          <p:cNvPr id="8" name="矩形 7"/>
          <p:cNvSpPr/>
          <p:nvPr/>
        </p:nvSpPr>
        <p:spPr>
          <a:xfrm>
            <a:off x="695400" y="3933056"/>
            <a:ext cx="11089232" cy="830997"/>
          </a:xfrm>
          <a:prstGeom prst="rect">
            <a:avLst/>
          </a:prstGeom>
        </p:spPr>
        <p:txBody>
          <a:bodyPr wrap="square">
            <a:spAutoFit/>
          </a:bodyPr>
          <a:lstStyle/>
          <a:p>
            <a:r>
              <a:rPr lang="en-US" altLang="zh-CN" sz="1600" b="1" dirty="0" smtClean="0">
                <a:solidFill>
                  <a:srgbClr val="00B050"/>
                </a:solidFill>
                <a:latin typeface="+mn-ea"/>
                <a:ea typeface="+mn-ea"/>
              </a:rPr>
              <a:t>VARCHAR(M)</a:t>
            </a:r>
            <a:r>
              <a:rPr lang="zh-CN" altLang="en-US" sz="1600" b="1" dirty="0" smtClean="0">
                <a:solidFill>
                  <a:srgbClr val="00B050"/>
                </a:solidFill>
                <a:latin typeface="+mn-ea"/>
                <a:ea typeface="+mn-ea"/>
              </a:rPr>
              <a:t>中</a:t>
            </a:r>
            <a:r>
              <a:rPr lang="en-US" altLang="zh-CN" sz="1600" b="1" dirty="0" smtClean="0">
                <a:solidFill>
                  <a:srgbClr val="00B050"/>
                </a:solidFill>
                <a:latin typeface="+mn-ea"/>
                <a:ea typeface="+mn-ea"/>
              </a:rPr>
              <a:t>M</a:t>
            </a:r>
            <a:r>
              <a:rPr lang="zh-CN" altLang="en-US" sz="1600" b="1" dirty="0" smtClean="0">
                <a:solidFill>
                  <a:srgbClr val="00B050"/>
                </a:solidFill>
                <a:latin typeface="+mn-ea"/>
                <a:ea typeface="+mn-ea"/>
              </a:rPr>
              <a:t>如何选择</a:t>
            </a:r>
            <a:endParaRPr lang="en-US" altLang="zh-CN" sz="1600" b="1" dirty="0" smtClean="0">
              <a:solidFill>
                <a:srgbClr val="00B050"/>
              </a:solidFill>
              <a:latin typeface="+mn-ea"/>
              <a:ea typeface="+mn-ea"/>
            </a:endParaRPr>
          </a:p>
          <a:p>
            <a:pPr marL="285750" indent="-285750">
              <a:buFont typeface="Arial" panose="020B0604020202020204" pitchFamily="34" charset="0"/>
              <a:buChar char="•"/>
            </a:pPr>
            <a:r>
              <a:rPr lang="zh-CN" altLang="en-US" sz="1600" dirty="0" smtClean="0">
                <a:latin typeface="+mn-ea"/>
                <a:ea typeface="+mn-ea"/>
              </a:rPr>
              <a:t>使用最小的符合需求的长度</a:t>
            </a:r>
            <a:endParaRPr lang="en-US" altLang="zh-CN" sz="1600" dirty="0" smtClean="0">
              <a:latin typeface="+mn-ea"/>
              <a:ea typeface="+mn-ea"/>
            </a:endParaRPr>
          </a:p>
          <a:p>
            <a:pPr marL="285750" indent="-285750">
              <a:buFont typeface="Arial" panose="020B0604020202020204" pitchFamily="34" charset="0"/>
              <a:buChar char="•"/>
            </a:pPr>
            <a:r>
              <a:rPr lang="en-US" altLang="zh-CN" sz="1600" dirty="0">
                <a:latin typeface="+mn-ea"/>
                <a:ea typeface="+mn-ea"/>
              </a:rPr>
              <a:t>v</a:t>
            </a:r>
            <a:r>
              <a:rPr lang="en-US" altLang="zh-CN" sz="1600" dirty="0" smtClean="0">
                <a:latin typeface="+mn-ea"/>
                <a:ea typeface="+mn-ea"/>
              </a:rPr>
              <a:t>archar(5)</a:t>
            </a:r>
            <a:r>
              <a:rPr lang="zh-CN" altLang="en-US" sz="1600" dirty="0" smtClean="0">
                <a:latin typeface="+mn-ea"/>
                <a:ea typeface="+mn-ea"/>
              </a:rPr>
              <a:t>和</a:t>
            </a:r>
            <a:r>
              <a:rPr lang="en-US" altLang="zh-CN" sz="1600" dirty="0" smtClean="0">
                <a:latin typeface="+mn-ea"/>
                <a:ea typeface="+mn-ea"/>
              </a:rPr>
              <a:t>varchar(200)</a:t>
            </a:r>
            <a:r>
              <a:rPr lang="zh-CN" altLang="en-US" sz="1600" dirty="0" smtClean="0">
                <a:latin typeface="+mn-ea"/>
                <a:ea typeface="+mn-ea"/>
              </a:rPr>
              <a:t>存储‘</a:t>
            </a:r>
            <a:r>
              <a:rPr lang="en-US" altLang="zh-CN" sz="1600" dirty="0" err="1" smtClean="0">
                <a:latin typeface="+mn-ea"/>
                <a:ea typeface="+mn-ea"/>
              </a:rPr>
              <a:t>Mysql</a:t>
            </a:r>
            <a:r>
              <a:rPr lang="zh-CN" altLang="en-US" sz="1600" dirty="0" smtClean="0">
                <a:latin typeface="+mn-ea"/>
                <a:ea typeface="+mn-ea"/>
              </a:rPr>
              <a:t>’字符串的性能并不同</a:t>
            </a:r>
            <a:endParaRPr lang="zh-CN" altLang="en-US" sz="1600" b="1" dirty="0">
              <a:latin typeface="+mn-ea"/>
              <a:ea typeface="+mn-ea"/>
            </a:endParaRPr>
          </a:p>
        </p:txBody>
      </p:sp>
      <p:sp>
        <p:nvSpPr>
          <p:cNvPr id="9" name="矩形 8"/>
          <p:cNvSpPr/>
          <p:nvPr/>
        </p:nvSpPr>
        <p:spPr>
          <a:xfrm>
            <a:off x="695400" y="4725144"/>
            <a:ext cx="11089232" cy="584775"/>
          </a:xfrm>
          <a:prstGeom prst="rect">
            <a:avLst/>
          </a:prstGeom>
        </p:spPr>
        <p:txBody>
          <a:bodyPr wrap="square">
            <a:spAutoFit/>
          </a:bodyPr>
          <a:lstStyle/>
          <a:p>
            <a:r>
              <a:rPr lang="en-US" altLang="zh-CN" sz="1600" b="1" dirty="0" smtClean="0">
                <a:solidFill>
                  <a:srgbClr val="00B050"/>
                </a:solidFill>
                <a:latin typeface="+mn-ea"/>
                <a:ea typeface="+mn-ea"/>
              </a:rPr>
              <a:t>VARCHAR</a:t>
            </a:r>
            <a:r>
              <a:rPr lang="zh-CN" altLang="en-US" sz="1600" b="1" dirty="0" smtClean="0">
                <a:solidFill>
                  <a:srgbClr val="00B050"/>
                </a:solidFill>
                <a:latin typeface="+mn-ea"/>
                <a:ea typeface="+mn-ea"/>
              </a:rPr>
              <a:t>适用场景</a:t>
            </a:r>
            <a:endParaRPr lang="en-US" altLang="zh-CN" sz="1600" b="1" dirty="0" smtClean="0">
              <a:solidFill>
                <a:srgbClr val="00B050"/>
              </a:solidFill>
              <a:latin typeface="+mn-ea"/>
              <a:ea typeface="+mn-ea"/>
            </a:endParaRPr>
          </a:p>
          <a:p>
            <a:r>
              <a:rPr lang="zh-CN" altLang="en-US" sz="1600" dirty="0" smtClean="0">
                <a:latin typeface="+mn-ea"/>
                <a:ea typeface="+mn-ea"/>
              </a:rPr>
              <a:t> 字符串列的最大长度比平均长度大很多；字符串列很少被更新；使用了多字节字符集存储字符串</a:t>
            </a:r>
            <a:endParaRPr lang="zh-CN" altLang="en-US" sz="1600" dirty="0">
              <a:latin typeface="+mn-ea"/>
              <a:ea typeface="+mn-ea"/>
            </a:endParaRPr>
          </a:p>
        </p:txBody>
      </p:sp>
      <p:sp>
        <p:nvSpPr>
          <p:cNvPr id="10" name="矩形 9"/>
          <p:cNvSpPr/>
          <p:nvPr/>
        </p:nvSpPr>
        <p:spPr>
          <a:xfrm>
            <a:off x="695400" y="5622339"/>
            <a:ext cx="11089232" cy="830997"/>
          </a:xfrm>
          <a:prstGeom prst="rect">
            <a:avLst/>
          </a:prstGeom>
        </p:spPr>
        <p:txBody>
          <a:bodyPr wrap="square">
            <a:spAutoFit/>
          </a:bodyPr>
          <a:lstStyle/>
          <a:p>
            <a:r>
              <a:rPr lang="en-US" altLang="zh-CN" sz="1600" b="1" dirty="0" smtClean="0">
                <a:solidFill>
                  <a:srgbClr val="0070C0"/>
                </a:solidFill>
                <a:latin typeface="+mn-ea"/>
                <a:ea typeface="+mn-ea"/>
              </a:rPr>
              <a:t>CHAR</a:t>
            </a:r>
            <a:r>
              <a:rPr lang="zh-CN" altLang="en-US" sz="1600" b="1" dirty="0" smtClean="0">
                <a:solidFill>
                  <a:srgbClr val="0070C0"/>
                </a:solidFill>
                <a:latin typeface="+mn-ea"/>
                <a:ea typeface="+mn-ea"/>
              </a:rPr>
              <a:t>特点及适用场景</a:t>
            </a:r>
            <a:endParaRPr lang="en-US" altLang="zh-CN" sz="1600" b="1" dirty="0" smtClean="0">
              <a:solidFill>
                <a:srgbClr val="0070C0"/>
              </a:solidFill>
              <a:latin typeface="+mn-ea"/>
              <a:ea typeface="+mn-ea"/>
            </a:endParaRPr>
          </a:p>
          <a:p>
            <a:r>
              <a:rPr lang="en-US" altLang="zh-CN" sz="1600" dirty="0" smtClean="0">
                <a:latin typeface="+mn-ea"/>
                <a:ea typeface="+mn-ea"/>
              </a:rPr>
              <a:t> </a:t>
            </a:r>
            <a:r>
              <a:rPr lang="zh-CN" altLang="en-US" sz="1600" dirty="0">
                <a:latin typeface="+mn-ea"/>
                <a:ea typeface="+mn-ea"/>
              </a:rPr>
              <a:t>特点：</a:t>
            </a:r>
            <a:r>
              <a:rPr lang="en-US" altLang="zh-CN" sz="1600" dirty="0" smtClean="0">
                <a:latin typeface="+mn-ea"/>
                <a:ea typeface="+mn-ea"/>
              </a:rPr>
              <a:t>CHAR</a:t>
            </a:r>
            <a:r>
              <a:rPr lang="zh-CN" altLang="en-US" sz="1600" dirty="0" smtClean="0">
                <a:latin typeface="+mn-ea"/>
                <a:ea typeface="+mn-ea"/>
              </a:rPr>
              <a:t>类型是定长的；末尾空格被自动删除；最大宽度</a:t>
            </a:r>
            <a:r>
              <a:rPr lang="en-US" altLang="zh-CN" sz="1600" dirty="0" smtClean="0">
                <a:latin typeface="+mn-ea"/>
                <a:ea typeface="+mn-ea"/>
              </a:rPr>
              <a:t>255</a:t>
            </a:r>
            <a:r>
              <a:rPr lang="zh-CN" altLang="en-US" sz="1600" dirty="0" smtClean="0">
                <a:latin typeface="+mn-ea"/>
                <a:ea typeface="+mn-ea"/>
              </a:rPr>
              <a:t>字符</a:t>
            </a:r>
            <a:endParaRPr lang="en-US" altLang="zh-CN" sz="1600" dirty="0" smtClean="0">
              <a:latin typeface="+mn-ea"/>
              <a:ea typeface="+mn-ea"/>
            </a:endParaRPr>
          </a:p>
          <a:p>
            <a:r>
              <a:rPr lang="zh-CN" altLang="en-US" sz="1600" dirty="0" smtClean="0">
                <a:latin typeface="+mn-ea"/>
                <a:ea typeface="+mn-ea"/>
              </a:rPr>
              <a:t> 适用场景：适合存储长度近似的值；适合存储短字符串；适合经常被更新</a:t>
            </a:r>
            <a:r>
              <a:rPr lang="zh-CN" altLang="en-US" sz="1600" dirty="0">
                <a:latin typeface="+mn-ea"/>
              </a:rPr>
              <a:t>字符</a:t>
            </a:r>
            <a:r>
              <a:rPr lang="zh-CN" altLang="en-US" sz="1600" dirty="0" smtClean="0">
                <a:latin typeface="+mn-ea"/>
              </a:rPr>
              <a:t>串列</a:t>
            </a:r>
            <a:endParaRPr lang="zh-CN" altLang="en-US" sz="1600" dirty="0">
              <a:latin typeface="+mn-ea"/>
              <a:ea typeface="+mn-ea"/>
            </a:endParaRPr>
          </a:p>
        </p:txBody>
      </p:sp>
    </p:spTree>
    <p:extLst>
      <p:ext uri="{BB962C8B-B14F-4D97-AF65-F5344CB8AC3E}">
        <p14:creationId xmlns:p14="http://schemas.microsoft.com/office/powerpoint/2010/main" val="125460100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anim calcmode="lin" valueType="num">
                                      <p:cBhvr>
                                        <p:cTn id="36" dur="500" fill="hold"/>
                                        <p:tgtEl>
                                          <p:spTgt spid="10"/>
                                        </p:tgtEl>
                                        <p:attrNameLst>
                                          <p:attrName>ppt_x</p:attrName>
                                        </p:attrNameLst>
                                      </p:cBhvr>
                                      <p:tavLst>
                                        <p:tav tm="0">
                                          <p:val>
                                            <p:strVal val="#ppt_x"/>
                                          </p:val>
                                        </p:tav>
                                        <p:tav tm="100000">
                                          <p:val>
                                            <p:strVal val="#ppt_x"/>
                                          </p:val>
                                        </p:tav>
                                      </p:tavLst>
                                    </p:anim>
                                    <p:anim calcmode="lin" valueType="num">
                                      <p:cBhvr>
                                        <p:cTn id="3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a:t>物理</a:t>
            </a:r>
            <a:r>
              <a:rPr lang="zh-CN" altLang="en-US" dirty="0" smtClean="0"/>
              <a:t>设计</a:t>
            </a:r>
            <a:endParaRPr lang="zh-CN" altLang="en-US" dirty="0"/>
          </a:p>
        </p:txBody>
      </p:sp>
      <p:sp>
        <p:nvSpPr>
          <p:cNvPr id="3" name="文本占位符 2"/>
          <p:cNvSpPr>
            <a:spLocks noGrp="1"/>
          </p:cNvSpPr>
          <p:nvPr>
            <p:ph type="body" sz="quarter" idx="10"/>
          </p:nvPr>
        </p:nvSpPr>
        <p:spPr/>
        <p:txBody>
          <a:bodyPr/>
          <a:lstStyle/>
          <a:p>
            <a:r>
              <a:rPr lang="en-US" altLang="zh-CN" dirty="0"/>
              <a:t>5</a:t>
            </a:r>
            <a:endParaRPr lang="zh-CN" altLang="en-US" dirty="0"/>
          </a:p>
        </p:txBody>
      </p:sp>
      <p:sp>
        <p:nvSpPr>
          <p:cNvPr id="4" name="矩形 3"/>
          <p:cNvSpPr/>
          <p:nvPr/>
        </p:nvSpPr>
        <p:spPr>
          <a:xfrm>
            <a:off x="695400" y="1124744"/>
            <a:ext cx="11089232" cy="1323439"/>
          </a:xfrm>
          <a:prstGeom prst="rect">
            <a:avLst/>
          </a:prstGeom>
        </p:spPr>
        <p:txBody>
          <a:bodyPr wrap="square">
            <a:spAutoFit/>
          </a:bodyPr>
          <a:lstStyle/>
          <a:p>
            <a:r>
              <a:rPr lang="en-US" altLang="zh-CN" sz="1600" b="1" dirty="0" smtClean="0">
                <a:solidFill>
                  <a:srgbClr val="00B050"/>
                </a:solidFill>
                <a:latin typeface="+mn-ea"/>
                <a:ea typeface="+mn-ea"/>
              </a:rPr>
              <a:t>DATETIME</a:t>
            </a:r>
            <a:r>
              <a:rPr lang="zh-CN" altLang="en-US" sz="1600" b="1" dirty="0" smtClean="0">
                <a:solidFill>
                  <a:srgbClr val="00B050"/>
                </a:solidFill>
                <a:latin typeface="+mn-ea"/>
                <a:ea typeface="+mn-ea"/>
              </a:rPr>
              <a:t>类型的存储特点</a:t>
            </a:r>
            <a:endParaRPr lang="en-US" altLang="zh-CN" sz="1600" b="1" dirty="0" smtClean="0">
              <a:solidFill>
                <a:srgbClr val="00B050"/>
              </a:solidFill>
              <a:latin typeface="+mn-ea"/>
              <a:ea typeface="+mn-ea"/>
            </a:endParaRPr>
          </a:p>
          <a:p>
            <a:pPr marL="285750" indent="-285750">
              <a:buFont typeface="Arial" panose="020B0604020202020204" pitchFamily="34" charset="0"/>
              <a:buChar char="•"/>
            </a:pPr>
            <a:r>
              <a:rPr lang="zh-CN" altLang="en-US" sz="1600" dirty="0" smtClean="0">
                <a:latin typeface="+mn-ea"/>
                <a:ea typeface="+mn-ea"/>
              </a:rPr>
              <a:t>以</a:t>
            </a:r>
            <a:r>
              <a:rPr lang="en-US" altLang="zh-CN" sz="1600" dirty="0" smtClean="0">
                <a:latin typeface="+mn-ea"/>
                <a:ea typeface="+mn-ea"/>
              </a:rPr>
              <a:t>YYYYY-MM-DD HH:MM:SS[.fraction]</a:t>
            </a:r>
            <a:r>
              <a:rPr lang="zh-CN" altLang="en-US" sz="1600" dirty="0" smtClean="0">
                <a:latin typeface="+mn-ea"/>
                <a:ea typeface="+mn-ea"/>
              </a:rPr>
              <a:t>格式存储日期时间</a:t>
            </a:r>
            <a:endParaRPr lang="en-US" altLang="zh-CN" sz="1600" dirty="0" smtClean="0">
              <a:latin typeface="+mn-ea"/>
              <a:ea typeface="+mn-ea"/>
            </a:endParaRPr>
          </a:p>
          <a:p>
            <a:pPr marL="285750" indent="-285750">
              <a:buFont typeface="Arial" panose="020B0604020202020204" pitchFamily="34" charset="0"/>
              <a:buChar char="•"/>
            </a:pPr>
            <a:r>
              <a:rPr lang="en-US" altLang="zh-CN" sz="1600" dirty="0" err="1" smtClean="0">
                <a:latin typeface="+mn-ea"/>
                <a:ea typeface="+mn-ea"/>
              </a:rPr>
              <a:t>datetime</a:t>
            </a:r>
            <a:r>
              <a:rPr lang="en-US" altLang="zh-CN" sz="1600" dirty="0" smtClean="0">
                <a:latin typeface="+mn-ea"/>
                <a:ea typeface="+mn-ea"/>
              </a:rPr>
              <a:t> = </a:t>
            </a:r>
            <a:r>
              <a:rPr lang="en-US" altLang="zh-CN" sz="1600" dirty="0">
                <a:latin typeface="+mn-ea"/>
              </a:rPr>
              <a:t>YYYYY-MM-DD </a:t>
            </a:r>
            <a:r>
              <a:rPr lang="en-US" altLang="zh-CN" sz="1600" dirty="0" smtClean="0">
                <a:latin typeface="+mn-ea"/>
              </a:rPr>
              <a:t>HH:MM:SS    </a:t>
            </a:r>
            <a:r>
              <a:rPr lang="en-US" altLang="zh-CN" sz="1600" dirty="0" err="1" smtClean="0">
                <a:latin typeface="+mn-ea"/>
              </a:rPr>
              <a:t>datetime</a:t>
            </a:r>
            <a:r>
              <a:rPr lang="en-US" altLang="zh-CN" sz="1600" dirty="0" smtClean="0">
                <a:latin typeface="+mn-ea"/>
              </a:rPr>
              <a:t>(6) = </a:t>
            </a:r>
            <a:r>
              <a:rPr lang="en-US" altLang="zh-CN" sz="1600" dirty="0">
                <a:latin typeface="+mn-ea"/>
              </a:rPr>
              <a:t>YYYYY-MM-DD </a:t>
            </a:r>
            <a:r>
              <a:rPr lang="en-US" altLang="zh-CN" sz="1600" dirty="0" err="1" smtClean="0">
                <a:latin typeface="+mn-ea"/>
              </a:rPr>
              <a:t>HH:MM:SS.fraction</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与时区无关，占用</a:t>
            </a:r>
            <a:r>
              <a:rPr lang="en-US" altLang="zh-CN" sz="1600" dirty="0" smtClean="0">
                <a:latin typeface="+mn-ea"/>
                <a:ea typeface="+mn-ea"/>
              </a:rPr>
              <a:t>8</a:t>
            </a:r>
            <a:r>
              <a:rPr lang="zh-CN" altLang="en-US" sz="1600" dirty="0" smtClean="0">
                <a:latin typeface="+mn-ea"/>
                <a:ea typeface="+mn-ea"/>
              </a:rPr>
              <a:t>字节</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a:latin typeface="+mn-ea"/>
                <a:ea typeface="+mn-ea"/>
              </a:rPr>
              <a:t>时间范围</a:t>
            </a:r>
            <a:r>
              <a:rPr lang="en-US" altLang="zh-CN" sz="1600" dirty="0" smtClean="0">
                <a:latin typeface="+mn-ea"/>
                <a:ea typeface="+mn-ea"/>
              </a:rPr>
              <a:t>1000-01-01 00:00:00</a:t>
            </a:r>
            <a:r>
              <a:rPr lang="zh-CN" altLang="en-US" sz="1600" dirty="0" smtClean="0">
                <a:latin typeface="+mn-ea"/>
                <a:ea typeface="+mn-ea"/>
              </a:rPr>
              <a:t>到</a:t>
            </a:r>
            <a:r>
              <a:rPr lang="en-US" altLang="zh-CN" sz="1600" dirty="0" smtClean="0">
                <a:latin typeface="+mn-ea"/>
                <a:ea typeface="+mn-ea"/>
              </a:rPr>
              <a:t>9999-12-31 23:59:59</a:t>
            </a:r>
            <a:endParaRPr lang="zh-CN" altLang="en-US" sz="1600" dirty="0">
              <a:latin typeface="+mn-ea"/>
              <a:ea typeface="+mn-ea"/>
            </a:endParaRPr>
          </a:p>
        </p:txBody>
      </p:sp>
      <p:sp>
        <p:nvSpPr>
          <p:cNvPr id="5" name="矩形 4"/>
          <p:cNvSpPr/>
          <p:nvPr/>
        </p:nvSpPr>
        <p:spPr>
          <a:xfrm>
            <a:off x="695400" y="2363396"/>
            <a:ext cx="11089232" cy="1569660"/>
          </a:xfrm>
          <a:prstGeom prst="rect">
            <a:avLst/>
          </a:prstGeom>
        </p:spPr>
        <p:txBody>
          <a:bodyPr wrap="square">
            <a:spAutoFit/>
          </a:bodyPr>
          <a:lstStyle/>
          <a:p>
            <a:r>
              <a:rPr lang="en-US" altLang="zh-CN" sz="1600" b="1" dirty="0" smtClean="0">
                <a:solidFill>
                  <a:srgbClr val="00B050"/>
                </a:solidFill>
                <a:latin typeface="+mn-ea"/>
                <a:ea typeface="+mn-ea"/>
              </a:rPr>
              <a:t>TIMESTAMP</a:t>
            </a:r>
            <a:r>
              <a:rPr lang="zh-CN" altLang="en-US" sz="1600" b="1" dirty="0" smtClean="0">
                <a:solidFill>
                  <a:srgbClr val="00B050"/>
                </a:solidFill>
                <a:latin typeface="+mn-ea"/>
                <a:ea typeface="+mn-ea"/>
              </a:rPr>
              <a:t>类型的存储特点</a:t>
            </a:r>
            <a:endParaRPr lang="en-US" altLang="zh-CN" sz="1600" b="1" dirty="0" smtClean="0">
              <a:solidFill>
                <a:srgbClr val="00B050"/>
              </a:solidFill>
              <a:latin typeface="+mn-ea"/>
              <a:ea typeface="+mn-ea"/>
            </a:endParaRPr>
          </a:p>
          <a:p>
            <a:pPr marL="285750" indent="-285750">
              <a:buFont typeface="Arial" panose="020B0604020202020204" pitchFamily="34" charset="0"/>
              <a:buChar char="•"/>
            </a:pPr>
            <a:r>
              <a:rPr lang="zh-CN" altLang="en-US" sz="1600" dirty="0" smtClean="0">
                <a:latin typeface="+mn-ea"/>
                <a:ea typeface="+mn-ea"/>
              </a:rPr>
              <a:t>存储了由格林尼治时间</a:t>
            </a:r>
            <a:r>
              <a:rPr lang="en-US" altLang="zh-CN" sz="1600" dirty="0" smtClean="0">
                <a:latin typeface="+mn-ea"/>
                <a:ea typeface="+mn-ea"/>
              </a:rPr>
              <a:t>1970</a:t>
            </a:r>
            <a:r>
              <a:rPr lang="zh-CN" altLang="en-US" sz="1600" dirty="0" smtClean="0">
                <a:latin typeface="+mn-ea"/>
                <a:ea typeface="+mn-ea"/>
              </a:rPr>
              <a:t>年</a:t>
            </a:r>
            <a:r>
              <a:rPr lang="en-US" altLang="zh-CN" sz="1600" dirty="0" smtClean="0">
                <a:latin typeface="+mn-ea"/>
                <a:ea typeface="+mn-ea"/>
              </a:rPr>
              <a:t>1</a:t>
            </a:r>
            <a:r>
              <a:rPr lang="zh-CN" altLang="en-US" sz="1600" dirty="0" smtClean="0">
                <a:latin typeface="+mn-ea"/>
                <a:ea typeface="+mn-ea"/>
              </a:rPr>
              <a:t>月</a:t>
            </a:r>
            <a:r>
              <a:rPr lang="en-US" altLang="zh-CN" sz="1600" dirty="0" smtClean="0">
                <a:latin typeface="+mn-ea"/>
                <a:ea typeface="+mn-ea"/>
              </a:rPr>
              <a:t>1</a:t>
            </a:r>
            <a:r>
              <a:rPr lang="zh-CN" altLang="en-US" sz="1600" dirty="0" smtClean="0">
                <a:latin typeface="+mn-ea"/>
                <a:ea typeface="+mn-ea"/>
              </a:rPr>
              <a:t>日到当前的秒数</a:t>
            </a:r>
            <a:r>
              <a:rPr lang="zh-CN" altLang="en-US" sz="1600" dirty="0">
                <a:latin typeface="+mn-ea"/>
              </a:rPr>
              <a:t>以</a:t>
            </a:r>
            <a:r>
              <a:rPr lang="en-US" altLang="zh-CN" sz="1600" dirty="0">
                <a:latin typeface="+mn-ea"/>
              </a:rPr>
              <a:t>YYYYY-MM-DD HH:MM:SS[.fraction]</a:t>
            </a:r>
            <a:r>
              <a:rPr lang="zh-CN" altLang="en-US" sz="1600" dirty="0" smtClean="0">
                <a:latin typeface="+mn-ea"/>
              </a:rPr>
              <a:t>格式显示</a:t>
            </a:r>
            <a:endParaRPr lang="en-US" altLang="zh-CN" sz="1600" dirty="0" smtClean="0">
              <a:latin typeface="+mn-ea"/>
              <a:ea typeface="+mn-ea"/>
            </a:endParaRPr>
          </a:p>
          <a:p>
            <a:pPr marL="285750" indent="-285750">
              <a:buFont typeface="Arial" panose="020B0604020202020204" pitchFamily="34" charset="0"/>
              <a:buChar char="•"/>
            </a:pPr>
            <a:r>
              <a:rPr lang="en-US" altLang="zh-CN" sz="1600" dirty="0" smtClean="0">
                <a:latin typeface="+mn-ea"/>
                <a:ea typeface="+mn-ea"/>
              </a:rPr>
              <a:t>timestamp = </a:t>
            </a:r>
            <a:r>
              <a:rPr lang="en-US" altLang="zh-CN" sz="1600" dirty="0">
                <a:latin typeface="+mn-ea"/>
              </a:rPr>
              <a:t>YYYYY-MM-DD </a:t>
            </a:r>
            <a:r>
              <a:rPr lang="en-US" altLang="zh-CN" sz="1600" dirty="0" smtClean="0">
                <a:latin typeface="+mn-ea"/>
              </a:rPr>
              <a:t>HH:MM:SS 	   timestamp (6) = </a:t>
            </a:r>
            <a:r>
              <a:rPr lang="en-US" altLang="zh-CN" sz="1600" dirty="0">
                <a:latin typeface="+mn-ea"/>
              </a:rPr>
              <a:t>YYYYY-MM-DD </a:t>
            </a:r>
            <a:r>
              <a:rPr lang="en-US" altLang="zh-CN" sz="1600" dirty="0" err="1" smtClean="0">
                <a:latin typeface="+mn-ea"/>
              </a:rPr>
              <a:t>HH:MM:SS.fraction</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与时区有关，占用</a:t>
            </a:r>
            <a:r>
              <a:rPr lang="en-US" altLang="zh-CN" sz="1600" dirty="0" smtClean="0">
                <a:latin typeface="+mn-ea"/>
                <a:ea typeface="+mn-ea"/>
              </a:rPr>
              <a:t>4</a:t>
            </a:r>
            <a:r>
              <a:rPr lang="zh-CN" altLang="en-US" sz="1600" dirty="0" smtClean="0">
                <a:latin typeface="+mn-ea"/>
                <a:ea typeface="+mn-ea"/>
              </a:rPr>
              <a:t>字节</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a:latin typeface="+mn-ea"/>
                <a:ea typeface="+mn-ea"/>
              </a:rPr>
              <a:t>时间</a:t>
            </a:r>
            <a:r>
              <a:rPr lang="zh-CN" altLang="en-US" sz="1600" dirty="0" smtClean="0">
                <a:latin typeface="+mn-ea"/>
                <a:ea typeface="+mn-ea"/>
              </a:rPr>
              <a:t>范围</a:t>
            </a:r>
            <a:r>
              <a:rPr lang="en-US" altLang="zh-CN" sz="1600" dirty="0" smtClean="0">
                <a:latin typeface="+mn-ea"/>
                <a:ea typeface="+mn-ea"/>
              </a:rPr>
              <a:t>1970-01-01</a:t>
            </a:r>
            <a:r>
              <a:rPr lang="zh-CN" altLang="en-US" sz="1600" dirty="0" smtClean="0">
                <a:latin typeface="+mn-ea"/>
                <a:ea typeface="+mn-ea"/>
              </a:rPr>
              <a:t>到</a:t>
            </a:r>
            <a:r>
              <a:rPr lang="en-US" altLang="zh-CN" sz="1600" dirty="0" smtClean="0">
                <a:latin typeface="+mn-ea"/>
                <a:ea typeface="+mn-ea"/>
              </a:rPr>
              <a:t>2038-01-19</a:t>
            </a:r>
          </a:p>
          <a:p>
            <a:pPr marL="285750" indent="-285750">
              <a:buFont typeface="Arial" panose="020B0604020202020204" pitchFamily="34" charset="0"/>
              <a:buChar char="•"/>
            </a:pPr>
            <a:r>
              <a:rPr lang="zh-CN" altLang="en-US" sz="1600" dirty="0" smtClean="0">
                <a:latin typeface="+mn-ea"/>
                <a:ea typeface="+mn-ea"/>
              </a:rPr>
              <a:t>在行的数据修改时可以自动修改</a:t>
            </a:r>
            <a:r>
              <a:rPr lang="en-US" altLang="zh-CN" sz="1600" dirty="0" smtClean="0">
                <a:latin typeface="+mn-ea"/>
                <a:ea typeface="+mn-ea"/>
              </a:rPr>
              <a:t>timestamp</a:t>
            </a:r>
            <a:r>
              <a:rPr lang="zh-CN" altLang="en-US" sz="1600" dirty="0" smtClean="0">
                <a:latin typeface="+mn-ea"/>
                <a:ea typeface="+mn-ea"/>
              </a:rPr>
              <a:t>的值为修改时的当前时间戳</a:t>
            </a:r>
            <a:endParaRPr lang="zh-CN" altLang="en-US" sz="1600" dirty="0">
              <a:latin typeface="+mn-ea"/>
              <a:ea typeface="+mn-ea"/>
            </a:endParaRPr>
          </a:p>
        </p:txBody>
      </p:sp>
      <p:sp>
        <p:nvSpPr>
          <p:cNvPr id="6" name="矩形 5"/>
          <p:cNvSpPr/>
          <p:nvPr/>
        </p:nvSpPr>
        <p:spPr>
          <a:xfrm>
            <a:off x="695400" y="3833753"/>
            <a:ext cx="11089232" cy="1077218"/>
          </a:xfrm>
          <a:prstGeom prst="rect">
            <a:avLst/>
          </a:prstGeom>
        </p:spPr>
        <p:txBody>
          <a:bodyPr wrap="square">
            <a:spAutoFit/>
          </a:bodyPr>
          <a:lstStyle/>
          <a:p>
            <a:r>
              <a:rPr lang="en-US" altLang="zh-CN" sz="1600" b="1" dirty="0" smtClean="0">
                <a:solidFill>
                  <a:srgbClr val="00B050"/>
                </a:solidFill>
                <a:latin typeface="+mn-ea"/>
                <a:ea typeface="+mn-ea"/>
              </a:rPr>
              <a:t>DATE</a:t>
            </a:r>
            <a:r>
              <a:rPr lang="zh-CN" altLang="en-US" sz="1600" b="1" dirty="0" smtClean="0">
                <a:solidFill>
                  <a:srgbClr val="00B050"/>
                </a:solidFill>
                <a:latin typeface="+mn-ea"/>
                <a:ea typeface="+mn-ea"/>
              </a:rPr>
              <a:t>类型的存储特点</a:t>
            </a:r>
            <a:endParaRPr lang="en-US" altLang="zh-CN" sz="1600" b="1" dirty="0" smtClean="0">
              <a:solidFill>
                <a:srgbClr val="00B050"/>
              </a:solidFill>
              <a:latin typeface="+mn-ea"/>
              <a:ea typeface="+mn-ea"/>
            </a:endParaRPr>
          </a:p>
          <a:p>
            <a:pPr marL="285750" indent="-285750">
              <a:buFont typeface="Arial" panose="020B0604020202020204" pitchFamily="34" charset="0"/>
              <a:buChar char="•"/>
            </a:pPr>
            <a:r>
              <a:rPr lang="zh-CN" altLang="en-US" sz="1600" dirty="0" smtClean="0">
                <a:latin typeface="+mn-ea"/>
                <a:ea typeface="+mn-ea"/>
              </a:rPr>
              <a:t>以</a:t>
            </a:r>
            <a:r>
              <a:rPr lang="en-US" altLang="zh-CN" sz="1600" dirty="0" smtClean="0">
                <a:latin typeface="+mn-ea"/>
                <a:ea typeface="+mn-ea"/>
              </a:rPr>
              <a:t>YYYYY-MM-DD</a:t>
            </a:r>
            <a:r>
              <a:rPr lang="zh-CN" altLang="en-US" sz="1600" dirty="0" smtClean="0">
                <a:latin typeface="+mn-ea"/>
                <a:ea typeface="+mn-ea"/>
              </a:rPr>
              <a:t>格式存储日期，仅需要</a:t>
            </a:r>
            <a:r>
              <a:rPr lang="en-US" altLang="zh-CN" sz="1600" dirty="0" smtClean="0">
                <a:latin typeface="+mn-ea"/>
                <a:ea typeface="+mn-ea"/>
              </a:rPr>
              <a:t>3</a:t>
            </a:r>
            <a:r>
              <a:rPr lang="zh-CN" altLang="en-US" sz="1600" dirty="0" smtClean="0">
                <a:latin typeface="+mn-ea"/>
                <a:ea typeface="+mn-ea"/>
              </a:rPr>
              <a:t>字节，比字符串、</a:t>
            </a:r>
            <a:r>
              <a:rPr lang="en-US" altLang="zh-CN" sz="1600" dirty="0" err="1" smtClean="0">
                <a:latin typeface="+mn-ea"/>
                <a:ea typeface="+mn-ea"/>
              </a:rPr>
              <a:t>int</a:t>
            </a:r>
            <a:r>
              <a:rPr lang="zh-CN" altLang="en-US" sz="1600" dirty="0" smtClean="0">
                <a:latin typeface="+mn-ea"/>
                <a:ea typeface="+mn-ea"/>
              </a:rPr>
              <a:t>、</a:t>
            </a:r>
            <a:r>
              <a:rPr lang="en-US" altLang="zh-CN" sz="1600" dirty="0" err="1" smtClean="0">
                <a:latin typeface="+mn-ea"/>
                <a:ea typeface="+mn-ea"/>
              </a:rPr>
              <a:t>datetime</a:t>
            </a:r>
            <a:r>
              <a:rPr lang="zh-CN" altLang="en-US" sz="1600" dirty="0" smtClean="0">
                <a:latin typeface="+mn-ea"/>
                <a:ea typeface="+mn-ea"/>
              </a:rPr>
              <a:t>等要少</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smtClean="0">
                <a:latin typeface="+mn-ea"/>
                <a:ea typeface="+mn-ea"/>
              </a:rPr>
              <a:t>使用</a:t>
            </a:r>
            <a:r>
              <a:rPr lang="en-US" altLang="zh-CN" sz="1600" dirty="0" smtClean="0">
                <a:latin typeface="+mn-ea"/>
                <a:ea typeface="+mn-ea"/>
              </a:rPr>
              <a:t>date</a:t>
            </a:r>
            <a:r>
              <a:rPr lang="zh-CN" altLang="en-US" sz="1600" dirty="0" smtClean="0">
                <a:latin typeface="+mn-ea"/>
                <a:ea typeface="+mn-ea"/>
              </a:rPr>
              <a:t>类型还可以利用日期时间函数进行计算</a:t>
            </a:r>
            <a:endParaRPr lang="en-US" altLang="zh-CN" sz="1600" dirty="0" smtClean="0">
              <a:latin typeface="+mn-ea"/>
              <a:ea typeface="+mn-ea"/>
            </a:endParaRPr>
          </a:p>
          <a:p>
            <a:pPr marL="285750" indent="-285750">
              <a:buFont typeface="Arial" panose="020B0604020202020204" pitchFamily="34" charset="0"/>
              <a:buChar char="•"/>
            </a:pPr>
            <a:r>
              <a:rPr lang="zh-CN" altLang="en-US" sz="1600" dirty="0">
                <a:latin typeface="+mn-ea"/>
              </a:rPr>
              <a:t>时间范围</a:t>
            </a:r>
            <a:r>
              <a:rPr lang="en-US" altLang="zh-CN" sz="1600" dirty="0" smtClean="0">
                <a:latin typeface="+mn-ea"/>
              </a:rPr>
              <a:t>1000-01-01</a:t>
            </a:r>
            <a:r>
              <a:rPr lang="zh-CN" altLang="en-US" sz="1600" dirty="0" smtClean="0">
                <a:latin typeface="+mn-ea"/>
              </a:rPr>
              <a:t>到</a:t>
            </a:r>
            <a:r>
              <a:rPr lang="en-US" altLang="zh-CN" sz="1600" dirty="0" smtClean="0">
                <a:latin typeface="+mn-ea"/>
              </a:rPr>
              <a:t>9999-12-31</a:t>
            </a:r>
            <a:endParaRPr lang="en-US" altLang="zh-CN" sz="1600" dirty="0" smtClean="0">
              <a:latin typeface="+mn-ea"/>
              <a:ea typeface="+mn-ea"/>
            </a:endParaRPr>
          </a:p>
        </p:txBody>
      </p:sp>
      <p:sp>
        <p:nvSpPr>
          <p:cNvPr id="8" name="矩形 7"/>
          <p:cNvSpPr/>
          <p:nvPr/>
        </p:nvSpPr>
        <p:spPr>
          <a:xfrm>
            <a:off x="695400" y="4860449"/>
            <a:ext cx="11089232" cy="830997"/>
          </a:xfrm>
          <a:prstGeom prst="rect">
            <a:avLst/>
          </a:prstGeom>
        </p:spPr>
        <p:txBody>
          <a:bodyPr wrap="square">
            <a:spAutoFit/>
          </a:bodyPr>
          <a:lstStyle/>
          <a:p>
            <a:r>
              <a:rPr lang="en-US" altLang="zh-CN" sz="1600" b="1" dirty="0" smtClean="0">
                <a:solidFill>
                  <a:srgbClr val="00B050"/>
                </a:solidFill>
                <a:latin typeface="+mn-ea"/>
                <a:ea typeface="+mn-ea"/>
              </a:rPr>
              <a:t>TIME</a:t>
            </a:r>
            <a:r>
              <a:rPr lang="zh-CN" altLang="en-US" sz="1600" b="1" dirty="0" smtClean="0">
                <a:solidFill>
                  <a:srgbClr val="00B050"/>
                </a:solidFill>
                <a:latin typeface="+mn-ea"/>
                <a:ea typeface="+mn-ea"/>
              </a:rPr>
              <a:t>类型的存储特点</a:t>
            </a:r>
            <a:endParaRPr lang="en-US" altLang="zh-CN" sz="1600" b="1" dirty="0" smtClean="0">
              <a:solidFill>
                <a:srgbClr val="00B050"/>
              </a:solidFill>
              <a:latin typeface="+mn-ea"/>
              <a:ea typeface="+mn-ea"/>
            </a:endParaRPr>
          </a:p>
          <a:p>
            <a:pPr marL="285750" indent="-285750">
              <a:buFont typeface="Arial" panose="020B0604020202020204" pitchFamily="34" charset="0"/>
              <a:buChar char="•"/>
            </a:pPr>
            <a:r>
              <a:rPr lang="zh-CN" altLang="en-US" sz="1600" dirty="0" smtClean="0">
                <a:latin typeface="+mn-ea"/>
                <a:ea typeface="+mn-ea"/>
              </a:rPr>
              <a:t>以</a:t>
            </a:r>
            <a:r>
              <a:rPr lang="en-US" altLang="zh-CN" sz="1600" dirty="0" smtClean="0">
                <a:latin typeface="+mn-ea"/>
              </a:rPr>
              <a:t>HH:MM:SS[.</a:t>
            </a:r>
            <a:r>
              <a:rPr lang="en-US" altLang="zh-CN" sz="1600" dirty="0">
                <a:latin typeface="+mn-ea"/>
              </a:rPr>
              <a:t>fraction]</a:t>
            </a:r>
            <a:r>
              <a:rPr lang="zh-CN" altLang="en-US" sz="1600" dirty="0" smtClean="0">
                <a:latin typeface="+mn-ea"/>
                <a:ea typeface="+mn-ea"/>
              </a:rPr>
              <a:t>格式存储时间</a:t>
            </a:r>
            <a:endParaRPr lang="en-US" altLang="zh-CN" sz="1600" dirty="0" smtClean="0">
              <a:latin typeface="+mn-ea"/>
              <a:ea typeface="+mn-ea"/>
            </a:endParaRPr>
          </a:p>
          <a:p>
            <a:pPr marL="285750" indent="-285750">
              <a:buFont typeface="Arial" panose="020B0604020202020204" pitchFamily="34" charset="0"/>
              <a:buChar char="•"/>
            </a:pPr>
            <a:r>
              <a:rPr lang="en-US" altLang="zh-CN" sz="1600" dirty="0">
                <a:latin typeface="+mn-ea"/>
                <a:ea typeface="+mn-ea"/>
              </a:rPr>
              <a:t>t</a:t>
            </a:r>
            <a:r>
              <a:rPr lang="en-US" altLang="zh-CN" sz="1600" dirty="0" smtClean="0">
                <a:latin typeface="+mn-ea"/>
                <a:ea typeface="+mn-ea"/>
              </a:rPr>
              <a:t>ime = </a:t>
            </a:r>
            <a:r>
              <a:rPr lang="en-US" altLang="zh-CN" sz="1600" dirty="0" smtClean="0">
                <a:latin typeface="+mn-ea"/>
              </a:rPr>
              <a:t>HH:MM:SS		time(6) = </a:t>
            </a:r>
            <a:r>
              <a:rPr lang="en-US" altLang="zh-CN" sz="1600" dirty="0">
                <a:latin typeface="+mn-ea"/>
              </a:rPr>
              <a:t>HH:MM:SS[.fraction]</a:t>
            </a:r>
            <a:endParaRPr lang="en-US" altLang="zh-CN" sz="1600" dirty="0" smtClean="0">
              <a:latin typeface="+mn-ea"/>
              <a:ea typeface="+mn-ea"/>
            </a:endParaRPr>
          </a:p>
        </p:txBody>
      </p:sp>
      <p:sp>
        <p:nvSpPr>
          <p:cNvPr id="9" name="矩形 8"/>
          <p:cNvSpPr/>
          <p:nvPr/>
        </p:nvSpPr>
        <p:spPr>
          <a:xfrm>
            <a:off x="695400" y="5613047"/>
            <a:ext cx="11089232" cy="1200329"/>
          </a:xfrm>
          <a:prstGeom prst="rect">
            <a:avLst/>
          </a:prstGeom>
        </p:spPr>
        <p:txBody>
          <a:bodyPr wrap="square">
            <a:spAutoFit/>
          </a:bodyPr>
          <a:lstStyle/>
          <a:p>
            <a:r>
              <a:rPr lang="zh-CN" altLang="en-US" sz="1600" b="1" dirty="0" smtClean="0">
                <a:solidFill>
                  <a:srgbClr val="0070C0"/>
                </a:solidFill>
                <a:latin typeface="+mn-ea"/>
                <a:ea typeface="+mn-ea"/>
              </a:rPr>
              <a:t>存储日期时间数据的注意事项</a:t>
            </a:r>
            <a:endParaRPr lang="en-US" altLang="zh-CN" sz="1600" b="1" dirty="0" smtClean="0">
              <a:solidFill>
                <a:srgbClr val="0070C0"/>
              </a:solidFill>
              <a:latin typeface="+mn-ea"/>
              <a:ea typeface="+mn-ea"/>
            </a:endParaRPr>
          </a:p>
          <a:p>
            <a:pPr marL="285750" indent="-285750">
              <a:buFont typeface="Arial" panose="020B0604020202020204" pitchFamily="34" charset="0"/>
              <a:buChar char="•"/>
            </a:pPr>
            <a:r>
              <a:rPr lang="zh-CN" altLang="en-US" sz="1400" dirty="0" smtClean="0">
                <a:latin typeface="+mn-ea"/>
                <a:ea typeface="+mn-ea"/>
              </a:rPr>
              <a:t>不要使用字符串类型来存储日期时间数据</a:t>
            </a:r>
            <a:endParaRPr lang="en-US" altLang="zh-CN" sz="1400" dirty="0" smtClean="0">
              <a:latin typeface="+mn-ea"/>
              <a:ea typeface="+mn-ea"/>
            </a:endParaRPr>
          </a:p>
          <a:p>
            <a:r>
              <a:rPr lang="en-US" altLang="zh-CN" sz="1400" dirty="0" smtClean="0">
                <a:latin typeface="+mn-ea"/>
                <a:ea typeface="+mn-ea"/>
              </a:rPr>
              <a:t>    </a:t>
            </a:r>
            <a:r>
              <a:rPr lang="zh-CN" altLang="en-US" sz="1400" dirty="0" smtClean="0">
                <a:latin typeface="+mn-ea"/>
                <a:ea typeface="+mn-ea"/>
              </a:rPr>
              <a:t>日期时间类型占用空间少于字符串；日期时间类型在进行查找过滤时可利用时间进行对比；日期时间类型有丰富的系统函数，可以方便的进行计算</a:t>
            </a:r>
            <a:endParaRPr lang="en-US" altLang="zh-CN" sz="1400" dirty="0" smtClean="0">
              <a:latin typeface="+mn-ea"/>
              <a:ea typeface="+mn-ea"/>
            </a:endParaRPr>
          </a:p>
          <a:p>
            <a:pPr marL="285750" indent="-285750">
              <a:buFont typeface="Arial" panose="020B0604020202020204" pitchFamily="34" charset="0"/>
              <a:buChar char="•"/>
            </a:pPr>
            <a:r>
              <a:rPr lang="zh-CN" altLang="en-US" sz="1400" dirty="0" smtClean="0">
                <a:latin typeface="+mn-ea"/>
                <a:ea typeface="+mn-ea"/>
              </a:rPr>
              <a:t>使用</a:t>
            </a:r>
            <a:r>
              <a:rPr lang="en-US" altLang="zh-CN" sz="1400" dirty="0" err="1">
                <a:latin typeface="+mn-ea"/>
                <a:ea typeface="+mn-ea"/>
              </a:rPr>
              <a:t>i</a:t>
            </a:r>
            <a:r>
              <a:rPr lang="en-US" altLang="zh-CN" sz="1400" dirty="0" err="1" smtClean="0">
                <a:latin typeface="+mn-ea"/>
                <a:ea typeface="+mn-ea"/>
              </a:rPr>
              <a:t>nt</a:t>
            </a:r>
            <a:r>
              <a:rPr lang="zh-CN" altLang="en-US" sz="1400" dirty="0" smtClean="0">
                <a:latin typeface="+mn-ea"/>
                <a:ea typeface="+mn-ea"/>
              </a:rPr>
              <a:t>类型存储时间戳不如使用</a:t>
            </a:r>
            <a:r>
              <a:rPr lang="en-US" altLang="zh-CN" sz="1400" dirty="0" smtClean="0">
                <a:latin typeface="+mn-ea"/>
                <a:ea typeface="+mn-ea"/>
              </a:rPr>
              <a:t>timestamp</a:t>
            </a:r>
            <a:endParaRPr lang="zh-CN" altLang="en-US" sz="1400" dirty="0">
              <a:latin typeface="+mn-ea"/>
              <a:ea typeface="+mn-ea"/>
            </a:endParaRPr>
          </a:p>
        </p:txBody>
      </p:sp>
    </p:spTree>
    <p:extLst>
      <p:ext uri="{BB962C8B-B14F-4D97-AF65-F5344CB8AC3E}">
        <p14:creationId xmlns:p14="http://schemas.microsoft.com/office/powerpoint/2010/main" val="86300349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anim calcmode="lin" valueType="num">
                                      <p:cBhvr>
                                        <p:cTn id="36" dur="500" fill="hold"/>
                                        <p:tgtEl>
                                          <p:spTgt spid="9"/>
                                        </p:tgtEl>
                                        <p:attrNameLst>
                                          <p:attrName>ppt_x</p:attrName>
                                        </p:attrNameLst>
                                      </p:cBhvr>
                                      <p:tavLst>
                                        <p:tav tm="0">
                                          <p:val>
                                            <p:strVal val="#ppt_x"/>
                                          </p:val>
                                        </p:tav>
                                        <p:tav tm="100000">
                                          <p:val>
                                            <p:strVal val="#ppt_x"/>
                                          </p:val>
                                        </p:tav>
                                      </p:tavLst>
                                    </p:anim>
                                    <p:anim calcmode="lin" valueType="num">
                                      <p:cBhvr>
                                        <p:cTn id="3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3005751" y="1547508"/>
            <a:ext cx="1644816" cy="1645200"/>
            <a:chOff x="3005751" y="1547508"/>
            <a:chExt cx="1644816" cy="1645200"/>
          </a:xfrm>
        </p:grpSpPr>
        <p:sp>
          <p:nvSpPr>
            <p:cNvPr id="39" name="Freeform 5"/>
            <p:cNvSpPr>
              <a:spLocks/>
            </p:cNvSpPr>
            <p:nvPr/>
          </p:nvSpPr>
          <p:spPr bwMode="auto">
            <a:xfrm>
              <a:off x="3005751" y="1547508"/>
              <a:ext cx="1644816" cy="1645200"/>
            </a:xfrm>
            <a:prstGeom prst="ellipse">
              <a:avLst/>
            </a:prstGeom>
            <a:gradFill flip="none" rotWithShape="1">
              <a:gsLst>
                <a:gs pos="55000">
                  <a:schemeClr val="bg1">
                    <a:lumMod val="95000"/>
                  </a:schemeClr>
                </a:gs>
                <a:gs pos="15000">
                  <a:schemeClr val="bg1"/>
                </a:gs>
                <a:gs pos="88000">
                  <a:schemeClr val="bg1">
                    <a:lumMod val="85000"/>
                  </a:schemeClr>
                </a:gs>
              </a:gsLst>
              <a:lin ang="18900000" scaled="1"/>
              <a:tileRect/>
            </a:gradFill>
            <a:ln w="38100">
              <a:gradFill flip="none" rotWithShape="1">
                <a:gsLst>
                  <a:gs pos="0">
                    <a:srgbClr val="C7C7C7"/>
                  </a:gs>
                  <a:gs pos="82000">
                    <a:schemeClr val="bg1"/>
                  </a:gs>
                </a:gsLst>
                <a:lin ang="18900000" scaled="1"/>
                <a:tileRect/>
              </a:gradFill>
            </a:ln>
            <a:effectLst>
              <a:outerShdw blurRad="152400" dist="50800" dir="8100000" sx="101000" sy="101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40" name="Freeform 5"/>
            <p:cNvSpPr>
              <a:spLocks/>
            </p:cNvSpPr>
            <p:nvPr/>
          </p:nvSpPr>
          <p:spPr bwMode="auto">
            <a:xfrm>
              <a:off x="3189943" y="1731108"/>
              <a:ext cx="1276432" cy="1278000"/>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38100">
              <a:noFill/>
            </a:ln>
            <a:effectLst>
              <a:innerShdw blurRad="63500" dist="50800" dir="18900000">
                <a:prstClr val="black">
                  <a:alpha val="35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41" name="组合 40"/>
          <p:cNvGrpSpPr/>
          <p:nvPr/>
        </p:nvGrpSpPr>
        <p:grpSpPr>
          <a:xfrm>
            <a:off x="4515788" y="1547508"/>
            <a:ext cx="1644816" cy="1645200"/>
            <a:chOff x="4529604" y="1547508"/>
            <a:chExt cx="1644816" cy="1645200"/>
          </a:xfrm>
        </p:grpSpPr>
        <p:sp>
          <p:nvSpPr>
            <p:cNvPr id="42" name="Freeform 5"/>
            <p:cNvSpPr>
              <a:spLocks/>
            </p:cNvSpPr>
            <p:nvPr/>
          </p:nvSpPr>
          <p:spPr bwMode="auto">
            <a:xfrm>
              <a:off x="4529604" y="1547508"/>
              <a:ext cx="1644816" cy="1645200"/>
            </a:xfrm>
            <a:prstGeom prst="ellipse">
              <a:avLst/>
            </a:prstGeom>
            <a:gradFill flip="none" rotWithShape="1">
              <a:gsLst>
                <a:gs pos="55000">
                  <a:schemeClr val="bg1">
                    <a:lumMod val="95000"/>
                  </a:schemeClr>
                </a:gs>
                <a:gs pos="15000">
                  <a:schemeClr val="bg1"/>
                </a:gs>
                <a:gs pos="88000">
                  <a:schemeClr val="bg1">
                    <a:lumMod val="85000"/>
                  </a:schemeClr>
                </a:gs>
              </a:gsLst>
              <a:lin ang="18900000" scaled="1"/>
              <a:tileRect/>
            </a:gradFill>
            <a:ln w="38100">
              <a:gradFill flip="none" rotWithShape="1">
                <a:gsLst>
                  <a:gs pos="0">
                    <a:srgbClr val="C7C7C7"/>
                  </a:gs>
                  <a:gs pos="82000">
                    <a:schemeClr val="bg1"/>
                  </a:gs>
                </a:gsLst>
                <a:lin ang="18900000" scaled="1"/>
                <a:tileRect/>
              </a:gradFill>
            </a:ln>
            <a:effectLst>
              <a:outerShdw blurRad="152400" dist="50800" dir="8100000" sx="101000" sy="101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43" name="Freeform 5"/>
            <p:cNvSpPr>
              <a:spLocks/>
            </p:cNvSpPr>
            <p:nvPr/>
          </p:nvSpPr>
          <p:spPr bwMode="auto">
            <a:xfrm>
              <a:off x="4713796" y="1731108"/>
              <a:ext cx="1276432" cy="1278000"/>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38100">
              <a:noFill/>
            </a:ln>
            <a:effectLst>
              <a:innerShdw blurRad="63500" dist="50800" dir="18900000">
                <a:prstClr val="black">
                  <a:alpha val="35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grpSp>
      <p:grpSp>
        <p:nvGrpSpPr>
          <p:cNvPr id="44" name="组合 43"/>
          <p:cNvGrpSpPr/>
          <p:nvPr/>
        </p:nvGrpSpPr>
        <p:grpSpPr>
          <a:xfrm>
            <a:off x="6025825" y="1547508"/>
            <a:ext cx="1644816" cy="1645200"/>
            <a:chOff x="6033396" y="1547508"/>
            <a:chExt cx="1644816" cy="1645200"/>
          </a:xfrm>
        </p:grpSpPr>
        <p:sp>
          <p:nvSpPr>
            <p:cNvPr id="45" name="Freeform 5"/>
            <p:cNvSpPr>
              <a:spLocks/>
            </p:cNvSpPr>
            <p:nvPr/>
          </p:nvSpPr>
          <p:spPr bwMode="auto">
            <a:xfrm>
              <a:off x="6033396" y="1547508"/>
              <a:ext cx="1644816" cy="1645200"/>
            </a:xfrm>
            <a:prstGeom prst="ellipse">
              <a:avLst/>
            </a:prstGeom>
            <a:gradFill flip="none" rotWithShape="1">
              <a:gsLst>
                <a:gs pos="55000">
                  <a:schemeClr val="bg1">
                    <a:lumMod val="95000"/>
                  </a:schemeClr>
                </a:gs>
                <a:gs pos="15000">
                  <a:schemeClr val="bg1"/>
                </a:gs>
                <a:gs pos="88000">
                  <a:schemeClr val="bg1">
                    <a:lumMod val="85000"/>
                  </a:schemeClr>
                </a:gs>
              </a:gsLst>
              <a:lin ang="18900000" scaled="1"/>
              <a:tileRect/>
            </a:gradFill>
            <a:ln w="38100">
              <a:gradFill flip="none" rotWithShape="1">
                <a:gsLst>
                  <a:gs pos="0">
                    <a:srgbClr val="C7C7C7"/>
                  </a:gs>
                  <a:gs pos="82000">
                    <a:schemeClr val="bg1"/>
                  </a:gs>
                </a:gsLst>
                <a:lin ang="18900000" scaled="1"/>
                <a:tileRect/>
              </a:gradFill>
            </a:ln>
            <a:effectLst>
              <a:outerShdw blurRad="152400" dist="50800" dir="8100000" sx="101000" sy="101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46" name="Freeform 5"/>
            <p:cNvSpPr>
              <a:spLocks/>
            </p:cNvSpPr>
            <p:nvPr/>
          </p:nvSpPr>
          <p:spPr bwMode="auto">
            <a:xfrm>
              <a:off x="6217588" y="1731108"/>
              <a:ext cx="1276432" cy="1278000"/>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38100">
              <a:noFill/>
            </a:ln>
            <a:effectLst>
              <a:innerShdw blurRad="63500" dist="50800" dir="18900000">
                <a:prstClr val="black">
                  <a:alpha val="35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grpSp>
      <p:grpSp>
        <p:nvGrpSpPr>
          <p:cNvPr id="47" name="组合 46"/>
          <p:cNvGrpSpPr/>
          <p:nvPr/>
        </p:nvGrpSpPr>
        <p:grpSpPr>
          <a:xfrm>
            <a:off x="7535863" y="1547508"/>
            <a:ext cx="1644816" cy="1645200"/>
            <a:chOff x="7535863" y="1547508"/>
            <a:chExt cx="1644816" cy="1645200"/>
          </a:xfrm>
        </p:grpSpPr>
        <p:sp>
          <p:nvSpPr>
            <p:cNvPr id="48" name="Freeform 5"/>
            <p:cNvSpPr>
              <a:spLocks/>
            </p:cNvSpPr>
            <p:nvPr/>
          </p:nvSpPr>
          <p:spPr bwMode="auto">
            <a:xfrm>
              <a:off x="7535863" y="1547508"/>
              <a:ext cx="1644816" cy="1645200"/>
            </a:xfrm>
            <a:prstGeom prst="ellipse">
              <a:avLst/>
            </a:prstGeom>
            <a:gradFill flip="none" rotWithShape="1">
              <a:gsLst>
                <a:gs pos="55000">
                  <a:schemeClr val="bg1">
                    <a:lumMod val="95000"/>
                  </a:schemeClr>
                </a:gs>
                <a:gs pos="15000">
                  <a:schemeClr val="bg1"/>
                </a:gs>
                <a:gs pos="88000">
                  <a:schemeClr val="bg1">
                    <a:lumMod val="85000"/>
                  </a:schemeClr>
                </a:gs>
              </a:gsLst>
              <a:lin ang="18900000" scaled="1"/>
              <a:tileRect/>
            </a:gradFill>
            <a:ln w="38100">
              <a:gradFill flip="none" rotWithShape="1">
                <a:gsLst>
                  <a:gs pos="0">
                    <a:srgbClr val="C7C7C7"/>
                  </a:gs>
                  <a:gs pos="82000">
                    <a:schemeClr val="bg1"/>
                  </a:gs>
                </a:gsLst>
                <a:lin ang="18900000" scaled="1"/>
                <a:tileRect/>
              </a:gradFill>
            </a:ln>
            <a:effectLst>
              <a:outerShdw blurRad="152400" dist="50800" dir="8100000" sx="101000" sy="101000" algn="tr"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49" name="Freeform 5"/>
            <p:cNvSpPr>
              <a:spLocks/>
            </p:cNvSpPr>
            <p:nvPr/>
          </p:nvSpPr>
          <p:spPr bwMode="auto">
            <a:xfrm>
              <a:off x="7720055" y="1731108"/>
              <a:ext cx="1276432" cy="1278000"/>
            </a:xfrm>
            <a:prstGeom prst="ellipse">
              <a:avLst/>
            </a:prstGeom>
            <a:gradFill flip="none" rotWithShape="1">
              <a:gsLst>
                <a:gs pos="55000">
                  <a:schemeClr val="accent1"/>
                </a:gs>
                <a:gs pos="0">
                  <a:schemeClr val="accent1">
                    <a:lumMod val="60000"/>
                    <a:lumOff val="40000"/>
                  </a:schemeClr>
                </a:gs>
                <a:gs pos="100000">
                  <a:schemeClr val="accent1">
                    <a:lumMod val="75000"/>
                  </a:schemeClr>
                </a:gs>
              </a:gsLst>
              <a:path path="circle">
                <a:fillToRect t="100000" r="100000"/>
              </a:path>
              <a:tileRect l="-100000" b="-100000"/>
            </a:gradFill>
            <a:ln w="38100">
              <a:noFill/>
            </a:ln>
            <a:effectLst>
              <a:innerShdw blurRad="63500" dist="50800" dir="18900000">
                <a:prstClr val="black">
                  <a:alpha val="35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grpSp>
      <p:sp>
        <p:nvSpPr>
          <p:cNvPr id="50" name="TextBox 7"/>
          <p:cNvSpPr>
            <a:spLocks noChangeArrowheads="1"/>
          </p:cNvSpPr>
          <p:nvPr/>
        </p:nvSpPr>
        <p:spPr bwMode="auto">
          <a:xfrm>
            <a:off x="7942670" y="1921325"/>
            <a:ext cx="831202" cy="92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noAutofit/>
          </a:bodyPr>
          <a:lstStyle/>
          <a:p>
            <a:pPr algn="ctr" eaLnBrk="1" fontAlgn="auto" hangingPunct="1">
              <a:spcBef>
                <a:spcPts val="0"/>
              </a:spcBef>
              <a:spcAft>
                <a:spcPts val="0"/>
              </a:spcAft>
            </a:pPr>
            <a:r>
              <a:rPr lang="zh-CN" altLang="en-US" sz="6600" b="1" dirty="0">
                <a:ln w="19050">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0">
                      <a:schemeClr val="bg1"/>
                    </a:gs>
                    <a:gs pos="100000">
                      <a:schemeClr val="bg1">
                        <a:lumMod val="85000"/>
                      </a:schemeClr>
                    </a:gs>
                  </a:gsLst>
                  <a:lin ang="18900000" scaled="1"/>
                </a:gradFill>
                <a:effectLst>
                  <a:innerShdw blurRad="25400" dist="25400" dir="18900000">
                    <a:prstClr val="black">
                      <a:alpha val="50000"/>
                    </a:prstClr>
                  </a:innerShdw>
                </a:effectLst>
                <a:latin typeface="微软雅黑" panose="020B0503020204020204" pitchFamily="34" charset="-122"/>
                <a:ea typeface="微软雅黑" panose="020B0503020204020204" pitchFamily="34" charset="-122"/>
                <a:sym typeface="微软雅黑" pitchFamily="34" charset="-122"/>
              </a:rPr>
              <a:t>听</a:t>
            </a:r>
          </a:p>
        </p:txBody>
      </p:sp>
      <p:sp>
        <p:nvSpPr>
          <p:cNvPr id="65" name="TextBox 7"/>
          <p:cNvSpPr>
            <a:spLocks noChangeArrowheads="1"/>
          </p:cNvSpPr>
          <p:nvPr/>
        </p:nvSpPr>
        <p:spPr bwMode="auto">
          <a:xfrm>
            <a:off x="6432632" y="1908625"/>
            <a:ext cx="831202" cy="92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noAutofit/>
          </a:bodyPr>
          <a:lstStyle/>
          <a:p>
            <a:pPr algn="ctr" eaLnBrk="1" fontAlgn="auto" hangingPunct="1">
              <a:spcBef>
                <a:spcPts val="0"/>
              </a:spcBef>
              <a:spcAft>
                <a:spcPts val="0"/>
              </a:spcAft>
            </a:pPr>
            <a:r>
              <a:rPr lang="zh-CN" altLang="en-US" sz="6600" b="1" dirty="0" smtClean="0">
                <a:ln w="19050">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0">
                      <a:schemeClr val="bg1"/>
                    </a:gs>
                    <a:gs pos="100000">
                      <a:schemeClr val="bg1">
                        <a:lumMod val="85000"/>
                      </a:schemeClr>
                    </a:gs>
                  </a:gsLst>
                  <a:lin ang="18900000" scaled="1"/>
                </a:gradFill>
                <a:effectLst>
                  <a:innerShdw blurRad="25400" dist="25400" dir="18900000">
                    <a:prstClr val="black">
                      <a:alpha val="50000"/>
                    </a:prstClr>
                  </a:innerShdw>
                </a:effectLst>
                <a:latin typeface="微软雅黑" panose="020B0503020204020204" pitchFamily="34" charset="-122"/>
                <a:ea typeface="微软雅黑" panose="020B0503020204020204" pitchFamily="34" charset="-122"/>
                <a:sym typeface="微软雅黑" pitchFamily="34" charset="-122"/>
              </a:rPr>
              <a:t>聆</a:t>
            </a:r>
            <a:endParaRPr lang="zh-CN" altLang="en-US" sz="6600" b="1" dirty="0">
              <a:ln w="19050">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0">
                    <a:schemeClr val="bg1"/>
                  </a:gs>
                  <a:gs pos="100000">
                    <a:schemeClr val="bg1">
                      <a:lumMod val="85000"/>
                    </a:schemeClr>
                  </a:gs>
                </a:gsLst>
                <a:lin ang="18900000" scaled="1"/>
              </a:gradFill>
              <a:effectLst>
                <a:innerShdw blurRad="25400" dist="25400" dir="18900000">
                  <a:prstClr val="black">
                    <a:alpha val="50000"/>
                  </a:prstClr>
                </a:innerShdw>
              </a:effectLst>
              <a:latin typeface="微软雅黑" panose="020B0503020204020204" pitchFamily="34" charset="-122"/>
              <a:ea typeface="微软雅黑" panose="020B0503020204020204" pitchFamily="34" charset="-122"/>
              <a:sym typeface="微软雅黑" pitchFamily="34" charset="-122"/>
            </a:endParaRPr>
          </a:p>
        </p:txBody>
      </p:sp>
      <p:sp>
        <p:nvSpPr>
          <p:cNvPr id="66" name="TextBox 7"/>
          <p:cNvSpPr>
            <a:spLocks noChangeArrowheads="1"/>
          </p:cNvSpPr>
          <p:nvPr/>
        </p:nvSpPr>
        <p:spPr bwMode="auto">
          <a:xfrm>
            <a:off x="4922595" y="1908625"/>
            <a:ext cx="831202" cy="92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noAutofit/>
          </a:bodyPr>
          <a:lstStyle/>
          <a:p>
            <a:pPr algn="ctr" eaLnBrk="1" fontAlgn="auto" hangingPunct="1">
              <a:spcBef>
                <a:spcPts val="0"/>
              </a:spcBef>
              <a:spcAft>
                <a:spcPts val="0"/>
              </a:spcAft>
            </a:pPr>
            <a:r>
              <a:rPr lang="zh-CN" altLang="en-US" sz="6600" b="1" dirty="0" smtClean="0">
                <a:ln w="19050">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0">
                      <a:schemeClr val="bg1"/>
                    </a:gs>
                    <a:gs pos="100000">
                      <a:schemeClr val="bg1">
                        <a:lumMod val="85000"/>
                      </a:schemeClr>
                    </a:gs>
                  </a:gsLst>
                  <a:lin ang="18900000" scaled="1"/>
                </a:gradFill>
                <a:effectLst>
                  <a:innerShdw blurRad="25400" dist="25400" dir="18900000">
                    <a:prstClr val="black">
                      <a:alpha val="50000"/>
                    </a:prstClr>
                  </a:innerShdw>
                </a:effectLst>
                <a:latin typeface="微软雅黑" panose="020B0503020204020204" pitchFamily="34" charset="-122"/>
                <a:ea typeface="微软雅黑" panose="020B0503020204020204" pitchFamily="34" charset="-122"/>
                <a:sym typeface="微软雅黑" pitchFamily="34" charset="-122"/>
              </a:rPr>
              <a:t>谢</a:t>
            </a:r>
            <a:endParaRPr lang="zh-CN" altLang="en-US" sz="6600" b="1" dirty="0">
              <a:ln w="19050">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0">
                    <a:schemeClr val="bg1"/>
                  </a:gs>
                  <a:gs pos="100000">
                    <a:schemeClr val="bg1">
                      <a:lumMod val="85000"/>
                    </a:schemeClr>
                  </a:gs>
                </a:gsLst>
                <a:lin ang="18900000" scaled="1"/>
              </a:gradFill>
              <a:effectLst>
                <a:innerShdw blurRad="25400" dist="25400" dir="18900000">
                  <a:prstClr val="black">
                    <a:alpha val="50000"/>
                  </a:prstClr>
                </a:innerShdw>
              </a:effectLst>
              <a:latin typeface="微软雅黑" panose="020B0503020204020204" pitchFamily="34" charset="-122"/>
              <a:ea typeface="微软雅黑" panose="020B0503020204020204" pitchFamily="34" charset="-122"/>
              <a:sym typeface="微软雅黑" pitchFamily="34" charset="-122"/>
            </a:endParaRPr>
          </a:p>
        </p:txBody>
      </p:sp>
      <p:sp>
        <p:nvSpPr>
          <p:cNvPr id="67" name="TextBox 7"/>
          <p:cNvSpPr>
            <a:spLocks noChangeArrowheads="1"/>
          </p:cNvSpPr>
          <p:nvPr/>
        </p:nvSpPr>
        <p:spPr bwMode="auto">
          <a:xfrm>
            <a:off x="3398405" y="1908625"/>
            <a:ext cx="859508" cy="92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nchor="ctr">
            <a:noAutofit/>
          </a:bodyPr>
          <a:lstStyle/>
          <a:p>
            <a:pPr algn="ctr" eaLnBrk="1" fontAlgn="auto" hangingPunct="1">
              <a:spcBef>
                <a:spcPts val="0"/>
              </a:spcBef>
              <a:spcAft>
                <a:spcPts val="0"/>
              </a:spcAft>
            </a:pPr>
            <a:r>
              <a:rPr lang="zh-CN" altLang="en-US" sz="6600" b="1" dirty="0" smtClean="0">
                <a:ln w="19050">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0">
                      <a:schemeClr val="bg1"/>
                    </a:gs>
                    <a:gs pos="100000">
                      <a:schemeClr val="bg1">
                        <a:lumMod val="85000"/>
                      </a:schemeClr>
                    </a:gs>
                  </a:gsLst>
                  <a:lin ang="18900000" scaled="1"/>
                </a:gradFill>
                <a:effectLst>
                  <a:innerShdw blurRad="25400" dist="25400" dir="18900000">
                    <a:prstClr val="black">
                      <a:alpha val="50000"/>
                    </a:prstClr>
                  </a:innerShdw>
                </a:effectLst>
                <a:latin typeface="微软雅黑" panose="020B0503020204020204" pitchFamily="34" charset="-122"/>
                <a:ea typeface="微软雅黑" panose="020B0503020204020204" pitchFamily="34" charset="-122"/>
                <a:sym typeface="微软雅黑" pitchFamily="34" charset="-122"/>
              </a:rPr>
              <a:t>感</a:t>
            </a:r>
            <a:endParaRPr lang="zh-CN" altLang="en-US" sz="6600" b="1" dirty="0">
              <a:ln w="19050">
                <a:gradFill flip="none" rotWithShape="1">
                  <a:gsLst>
                    <a:gs pos="29000">
                      <a:schemeClr val="accent1">
                        <a:lumMod val="40000"/>
                        <a:lumOff val="60000"/>
                      </a:schemeClr>
                    </a:gs>
                    <a:gs pos="100000">
                      <a:schemeClr val="accent1">
                        <a:lumMod val="75000"/>
                      </a:schemeClr>
                    </a:gs>
                    <a:gs pos="75000">
                      <a:schemeClr val="accent1"/>
                    </a:gs>
                  </a:gsLst>
                  <a:lin ang="18900000" scaled="1"/>
                  <a:tileRect/>
                </a:gradFill>
              </a:ln>
              <a:gradFill>
                <a:gsLst>
                  <a:gs pos="0">
                    <a:schemeClr val="bg1"/>
                  </a:gs>
                  <a:gs pos="100000">
                    <a:schemeClr val="bg1">
                      <a:lumMod val="85000"/>
                    </a:schemeClr>
                  </a:gs>
                </a:gsLst>
                <a:lin ang="18900000" scaled="1"/>
              </a:gradFill>
              <a:effectLst>
                <a:innerShdw blurRad="25400" dist="25400" dir="18900000">
                  <a:prstClr val="black">
                    <a:alpha val="50000"/>
                  </a:prstClr>
                </a:innerShdw>
              </a:effectLst>
              <a:latin typeface="微软雅黑" panose="020B0503020204020204" pitchFamily="34" charset="-122"/>
              <a:ea typeface="微软雅黑" panose="020B0503020204020204" pitchFamily="34" charset="-122"/>
              <a:sym typeface="微软雅黑" pitchFamily="34" charset="-122"/>
            </a:endParaRPr>
          </a:p>
        </p:txBody>
      </p:sp>
    </p:spTree>
    <p:extLst>
      <p:ext uri="{BB962C8B-B14F-4D97-AF65-F5344CB8AC3E}">
        <p14:creationId xmlns:p14="http://schemas.microsoft.com/office/powerpoint/2010/main" val="3048364658"/>
      </p:ext>
    </p:extLst>
  </p:cSld>
  <p:clrMapOvr>
    <a:masterClrMapping/>
  </p:clrMapOvr>
  <p:transition spd="slow" advClick="0"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0000">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14:bounceEnd="70000">
                                          <p:cBhvr additive="base">
                                            <p:cTn id="7" dur="1500" fill="hold"/>
                                            <p:tgtEl>
                                              <p:spTgt spid="67"/>
                                            </p:tgtEl>
                                            <p:attrNameLst>
                                              <p:attrName>ppt_x</p:attrName>
                                            </p:attrNameLst>
                                          </p:cBhvr>
                                          <p:tavLst>
                                            <p:tav tm="0">
                                              <p:val>
                                                <p:strVal val="#ppt_x"/>
                                              </p:val>
                                            </p:tav>
                                            <p:tav tm="100000">
                                              <p:val>
                                                <p:strVal val="#ppt_x"/>
                                              </p:val>
                                            </p:tav>
                                          </p:tavLst>
                                        </p:anim>
                                        <p:anim calcmode="lin" valueType="num" p14:bounceEnd="70000">
                                          <p:cBhvr additive="base">
                                            <p:cTn id="8" dur="1500" fill="hold"/>
                                            <p:tgtEl>
                                              <p:spTgt spid="6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70000">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14:bounceEnd="70000">
                                          <p:cBhvr additive="base">
                                            <p:cTn id="11" dur="1500" fill="hold"/>
                                            <p:tgtEl>
                                              <p:spTgt spid="38"/>
                                            </p:tgtEl>
                                            <p:attrNameLst>
                                              <p:attrName>ppt_x</p:attrName>
                                            </p:attrNameLst>
                                          </p:cBhvr>
                                          <p:tavLst>
                                            <p:tav tm="0">
                                              <p:val>
                                                <p:strVal val="#ppt_x"/>
                                              </p:val>
                                            </p:tav>
                                            <p:tav tm="100000">
                                              <p:val>
                                                <p:strVal val="#ppt_x"/>
                                              </p:val>
                                            </p:tav>
                                          </p:tavLst>
                                        </p:anim>
                                        <p:anim calcmode="lin" valueType="num" p14:bounceEnd="70000">
                                          <p:cBhvr additive="base">
                                            <p:cTn id="12" dur="150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0000">
                                      <p:stCondLst>
                                        <p:cond delay="500"/>
                                      </p:stCondLst>
                                      <p:childTnLst>
                                        <p:set>
                                          <p:cBhvr>
                                            <p:cTn id="14" dur="1" fill="hold">
                                              <p:stCondLst>
                                                <p:cond delay="0"/>
                                              </p:stCondLst>
                                            </p:cTn>
                                            <p:tgtEl>
                                              <p:spTgt spid="66"/>
                                            </p:tgtEl>
                                            <p:attrNameLst>
                                              <p:attrName>style.visibility</p:attrName>
                                            </p:attrNameLst>
                                          </p:cBhvr>
                                          <p:to>
                                            <p:strVal val="visible"/>
                                          </p:to>
                                        </p:set>
                                        <p:anim calcmode="lin" valueType="num" p14:bounceEnd="70000">
                                          <p:cBhvr additive="base">
                                            <p:cTn id="15" dur="1500" fill="hold"/>
                                            <p:tgtEl>
                                              <p:spTgt spid="66"/>
                                            </p:tgtEl>
                                            <p:attrNameLst>
                                              <p:attrName>ppt_x</p:attrName>
                                            </p:attrNameLst>
                                          </p:cBhvr>
                                          <p:tavLst>
                                            <p:tav tm="0">
                                              <p:val>
                                                <p:strVal val="#ppt_x"/>
                                              </p:val>
                                            </p:tav>
                                            <p:tav tm="100000">
                                              <p:val>
                                                <p:strVal val="#ppt_x"/>
                                              </p:val>
                                            </p:tav>
                                          </p:tavLst>
                                        </p:anim>
                                        <p:anim calcmode="lin" valueType="num" p14:bounceEnd="70000">
                                          <p:cBhvr additive="base">
                                            <p:cTn id="16" dur="1500" fill="hold"/>
                                            <p:tgtEl>
                                              <p:spTgt spid="6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70000">
                                      <p:stCondLst>
                                        <p:cond delay="500"/>
                                      </p:stCondLst>
                                      <p:childTnLst>
                                        <p:set>
                                          <p:cBhvr>
                                            <p:cTn id="18" dur="1" fill="hold">
                                              <p:stCondLst>
                                                <p:cond delay="0"/>
                                              </p:stCondLst>
                                            </p:cTn>
                                            <p:tgtEl>
                                              <p:spTgt spid="41"/>
                                            </p:tgtEl>
                                            <p:attrNameLst>
                                              <p:attrName>style.visibility</p:attrName>
                                            </p:attrNameLst>
                                          </p:cBhvr>
                                          <p:to>
                                            <p:strVal val="visible"/>
                                          </p:to>
                                        </p:set>
                                        <p:anim calcmode="lin" valueType="num" p14:bounceEnd="70000">
                                          <p:cBhvr additive="base">
                                            <p:cTn id="19" dur="1500" fill="hold"/>
                                            <p:tgtEl>
                                              <p:spTgt spid="41"/>
                                            </p:tgtEl>
                                            <p:attrNameLst>
                                              <p:attrName>ppt_x</p:attrName>
                                            </p:attrNameLst>
                                          </p:cBhvr>
                                          <p:tavLst>
                                            <p:tav tm="0">
                                              <p:val>
                                                <p:strVal val="#ppt_x"/>
                                              </p:val>
                                            </p:tav>
                                            <p:tav tm="100000">
                                              <p:val>
                                                <p:strVal val="#ppt_x"/>
                                              </p:val>
                                            </p:tav>
                                          </p:tavLst>
                                        </p:anim>
                                        <p:anim calcmode="lin" valueType="num" p14:bounceEnd="70000">
                                          <p:cBhvr additive="base">
                                            <p:cTn id="20" dur="150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70000">
                                      <p:stCondLst>
                                        <p:cond delay="1000"/>
                                      </p:stCondLst>
                                      <p:childTnLst>
                                        <p:set>
                                          <p:cBhvr>
                                            <p:cTn id="22" dur="1" fill="hold">
                                              <p:stCondLst>
                                                <p:cond delay="0"/>
                                              </p:stCondLst>
                                            </p:cTn>
                                            <p:tgtEl>
                                              <p:spTgt spid="65"/>
                                            </p:tgtEl>
                                            <p:attrNameLst>
                                              <p:attrName>style.visibility</p:attrName>
                                            </p:attrNameLst>
                                          </p:cBhvr>
                                          <p:to>
                                            <p:strVal val="visible"/>
                                          </p:to>
                                        </p:set>
                                        <p:anim calcmode="lin" valueType="num" p14:bounceEnd="70000">
                                          <p:cBhvr additive="base">
                                            <p:cTn id="23" dur="1500" fill="hold"/>
                                            <p:tgtEl>
                                              <p:spTgt spid="65"/>
                                            </p:tgtEl>
                                            <p:attrNameLst>
                                              <p:attrName>ppt_x</p:attrName>
                                            </p:attrNameLst>
                                          </p:cBhvr>
                                          <p:tavLst>
                                            <p:tav tm="0">
                                              <p:val>
                                                <p:strVal val="#ppt_x"/>
                                              </p:val>
                                            </p:tav>
                                            <p:tav tm="100000">
                                              <p:val>
                                                <p:strVal val="#ppt_x"/>
                                              </p:val>
                                            </p:tav>
                                          </p:tavLst>
                                        </p:anim>
                                        <p:anim calcmode="lin" valueType="num" p14:bounceEnd="70000">
                                          <p:cBhvr additive="base">
                                            <p:cTn id="24" dur="1500" fill="hold"/>
                                            <p:tgtEl>
                                              <p:spTgt spid="65"/>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14:presetBounceEnd="70000">
                                      <p:stCondLst>
                                        <p:cond delay="1000"/>
                                      </p:stCondLst>
                                      <p:childTnLst>
                                        <p:set>
                                          <p:cBhvr>
                                            <p:cTn id="26" dur="1" fill="hold">
                                              <p:stCondLst>
                                                <p:cond delay="0"/>
                                              </p:stCondLst>
                                            </p:cTn>
                                            <p:tgtEl>
                                              <p:spTgt spid="44"/>
                                            </p:tgtEl>
                                            <p:attrNameLst>
                                              <p:attrName>style.visibility</p:attrName>
                                            </p:attrNameLst>
                                          </p:cBhvr>
                                          <p:to>
                                            <p:strVal val="visible"/>
                                          </p:to>
                                        </p:set>
                                        <p:anim calcmode="lin" valueType="num" p14:bounceEnd="70000">
                                          <p:cBhvr additive="base">
                                            <p:cTn id="27" dur="1500" fill="hold"/>
                                            <p:tgtEl>
                                              <p:spTgt spid="44"/>
                                            </p:tgtEl>
                                            <p:attrNameLst>
                                              <p:attrName>ppt_x</p:attrName>
                                            </p:attrNameLst>
                                          </p:cBhvr>
                                          <p:tavLst>
                                            <p:tav tm="0">
                                              <p:val>
                                                <p:strVal val="#ppt_x"/>
                                              </p:val>
                                            </p:tav>
                                            <p:tav tm="100000">
                                              <p:val>
                                                <p:strVal val="#ppt_x"/>
                                              </p:val>
                                            </p:tav>
                                          </p:tavLst>
                                        </p:anim>
                                        <p:anim calcmode="lin" valueType="num" p14:bounceEnd="70000">
                                          <p:cBhvr additive="base">
                                            <p:cTn id="28" dur="1500" fill="hold"/>
                                            <p:tgtEl>
                                              <p:spTgt spid="4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70000">
                                      <p:stCondLst>
                                        <p:cond delay="1500"/>
                                      </p:stCondLst>
                                      <p:childTnLst>
                                        <p:set>
                                          <p:cBhvr>
                                            <p:cTn id="30" dur="1" fill="hold">
                                              <p:stCondLst>
                                                <p:cond delay="0"/>
                                              </p:stCondLst>
                                            </p:cTn>
                                            <p:tgtEl>
                                              <p:spTgt spid="50"/>
                                            </p:tgtEl>
                                            <p:attrNameLst>
                                              <p:attrName>style.visibility</p:attrName>
                                            </p:attrNameLst>
                                          </p:cBhvr>
                                          <p:to>
                                            <p:strVal val="visible"/>
                                          </p:to>
                                        </p:set>
                                        <p:anim calcmode="lin" valueType="num" p14:bounceEnd="70000">
                                          <p:cBhvr additive="base">
                                            <p:cTn id="31" dur="1500" fill="hold"/>
                                            <p:tgtEl>
                                              <p:spTgt spid="50"/>
                                            </p:tgtEl>
                                            <p:attrNameLst>
                                              <p:attrName>ppt_x</p:attrName>
                                            </p:attrNameLst>
                                          </p:cBhvr>
                                          <p:tavLst>
                                            <p:tav tm="0">
                                              <p:val>
                                                <p:strVal val="#ppt_x"/>
                                              </p:val>
                                            </p:tav>
                                            <p:tav tm="100000">
                                              <p:val>
                                                <p:strVal val="#ppt_x"/>
                                              </p:val>
                                            </p:tav>
                                          </p:tavLst>
                                        </p:anim>
                                        <p:anim calcmode="lin" valueType="num" p14:bounceEnd="70000">
                                          <p:cBhvr additive="base">
                                            <p:cTn id="32" dur="1500" fill="hold"/>
                                            <p:tgtEl>
                                              <p:spTgt spid="50"/>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70000">
                                      <p:stCondLst>
                                        <p:cond delay="1500"/>
                                      </p:stCondLst>
                                      <p:childTnLst>
                                        <p:set>
                                          <p:cBhvr>
                                            <p:cTn id="34" dur="1" fill="hold">
                                              <p:stCondLst>
                                                <p:cond delay="0"/>
                                              </p:stCondLst>
                                            </p:cTn>
                                            <p:tgtEl>
                                              <p:spTgt spid="47"/>
                                            </p:tgtEl>
                                            <p:attrNameLst>
                                              <p:attrName>style.visibility</p:attrName>
                                            </p:attrNameLst>
                                          </p:cBhvr>
                                          <p:to>
                                            <p:strVal val="visible"/>
                                          </p:to>
                                        </p:set>
                                        <p:anim calcmode="lin" valueType="num" p14:bounceEnd="70000">
                                          <p:cBhvr additive="base">
                                            <p:cTn id="35" dur="1500" fill="hold"/>
                                            <p:tgtEl>
                                              <p:spTgt spid="47"/>
                                            </p:tgtEl>
                                            <p:attrNameLst>
                                              <p:attrName>ppt_x</p:attrName>
                                            </p:attrNameLst>
                                          </p:cBhvr>
                                          <p:tavLst>
                                            <p:tav tm="0">
                                              <p:val>
                                                <p:strVal val="#ppt_x"/>
                                              </p:val>
                                            </p:tav>
                                            <p:tav tm="100000">
                                              <p:val>
                                                <p:strVal val="#ppt_x"/>
                                              </p:val>
                                            </p:tav>
                                          </p:tavLst>
                                        </p:anim>
                                        <p:anim calcmode="lin" valueType="num" p14:bounceEnd="70000">
                                          <p:cBhvr additive="base">
                                            <p:cTn id="36" dur="1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5" grpId="0"/>
          <p:bldP spid="66"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1500" fill="hold"/>
                                            <p:tgtEl>
                                              <p:spTgt spid="67"/>
                                            </p:tgtEl>
                                            <p:attrNameLst>
                                              <p:attrName>ppt_x</p:attrName>
                                            </p:attrNameLst>
                                          </p:cBhvr>
                                          <p:tavLst>
                                            <p:tav tm="0">
                                              <p:val>
                                                <p:strVal val="#ppt_x"/>
                                              </p:val>
                                            </p:tav>
                                            <p:tav tm="100000">
                                              <p:val>
                                                <p:strVal val="#ppt_x"/>
                                              </p:val>
                                            </p:tav>
                                          </p:tavLst>
                                        </p:anim>
                                        <p:anim calcmode="lin" valueType="num">
                                          <p:cBhvr additive="base">
                                            <p:cTn id="8" dur="1500" fill="hold"/>
                                            <p:tgtEl>
                                              <p:spTgt spid="6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ppt_x"/>
                                              </p:val>
                                            </p:tav>
                                            <p:tav tm="100000">
                                              <p:val>
                                                <p:strVal val="#ppt_x"/>
                                              </p:val>
                                            </p:tav>
                                          </p:tavLst>
                                        </p:anim>
                                        <p:anim calcmode="lin" valueType="num">
                                          <p:cBhvr additive="base">
                                            <p:cTn id="12" dur="150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1500" fill="hold"/>
                                            <p:tgtEl>
                                              <p:spTgt spid="66"/>
                                            </p:tgtEl>
                                            <p:attrNameLst>
                                              <p:attrName>ppt_x</p:attrName>
                                            </p:attrNameLst>
                                          </p:cBhvr>
                                          <p:tavLst>
                                            <p:tav tm="0">
                                              <p:val>
                                                <p:strVal val="#ppt_x"/>
                                              </p:val>
                                            </p:tav>
                                            <p:tav tm="100000">
                                              <p:val>
                                                <p:strVal val="#ppt_x"/>
                                              </p:val>
                                            </p:tav>
                                          </p:tavLst>
                                        </p:anim>
                                        <p:anim calcmode="lin" valueType="num">
                                          <p:cBhvr additive="base">
                                            <p:cTn id="16" dur="1500" fill="hold"/>
                                            <p:tgtEl>
                                              <p:spTgt spid="6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50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500" fill="hold"/>
                                            <p:tgtEl>
                                              <p:spTgt spid="41"/>
                                            </p:tgtEl>
                                            <p:attrNameLst>
                                              <p:attrName>ppt_x</p:attrName>
                                            </p:attrNameLst>
                                          </p:cBhvr>
                                          <p:tavLst>
                                            <p:tav tm="0">
                                              <p:val>
                                                <p:strVal val="#ppt_x"/>
                                              </p:val>
                                            </p:tav>
                                            <p:tav tm="100000">
                                              <p:val>
                                                <p:strVal val="#ppt_x"/>
                                              </p:val>
                                            </p:tav>
                                          </p:tavLst>
                                        </p:anim>
                                        <p:anim calcmode="lin" valueType="num">
                                          <p:cBhvr additive="base">
                                            <p:cTn id="20" dur="150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1500" fill="hold"/>
                                            <p:tgtEl>
                                              <p:spTgt spid="65"/>
                                            </p:tgtEl>
                                            <p:attrNameLst>
                                              <p:attrName>ppt_x</p:attrName>
                                            </p:attrNameLst>
                                          </p:cBhvr>
                                          <p:tavLst>
                                            <p:tav tm="0">
                                              <p:val>
                                                <p:strVal val="#ppt_x"/>
                                              </p:val>
                                            </p:tav>
                                            <p:tav tm="100000">
                                              <p:val>
                                                <p:strVal val="#ppt_x"/>
                                              </p:val>
                                            </p:tav>
                                          </p:tavLst>
                                        </p:anim>
                                        <p:anim calcmode="lin" valueType="num">
                                          <p:cBhvr additive="base">
                                            <p:cTn id="24" dur="1500" fill="hold"/>
                                            <p:tgtEl>
                                              <p:spTgt spid="65"/>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100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1500" fill="hold"/>
                                            <p:tgtEl>
                                              <p:spTgt spid="44"/>
                                            </p:tgtEl>
                                            <p:attrNameLst>
                                              <p:attrName>ppt_x</p:attrName>
                                            </p:attrNameLst>
                                          </p:cBhvr>
                                          <p:tavLst>
                                            <p:tav tm="0">
                                              <p:val>
                                                <p:strVal val="#ppt_x"/>
                                              </p:val>
                                            </p:tav>
                                            <p:tav tm="100000">
                                              <p:val>
                                                <p:strVal val="#ppt_x"/>
                                              </p:val>
                                            </p:tav>
                                          </p:tavLst>
                                        </p:anim>
                                        <p:anim calcmode="lin" valueType="num">
                                          <p:cBhvr additive="base">
                                            <p:cTn id="28" dur="1500" fill="hold"/>
                                            <p:tgtEl>
                                              <p:spTgt spid="4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1500" fill="hold"/>
                                            <p:tgtEl>
                                              <p:spTgt spid="50"/>
                                            </p:tgtEl>
                                            <p:attrNameLst>
                                              <p:attrName>ppt_x</p:attrName>
                                            </p:attrNameLst>
                                          </p:cBhvr>
                                          <p:tavLst>
                                            <p:tav tm="0">
                                              <p:val>
                                                <p:strVal val="#ppt_x"/>
                                              </p:val>
                                            </p:tav>
                                            <p:tav tm="100000">
                                              <p:val>
                                                <p:strVal val="#ppt_x"/>
                                              </p:val>
                                            </p:tav>
                                          </p:tavLst>
                                        </p:anim>
                                        <p:anim calcmode="lin" valueType="num">
                                          <p:cBhvr additive="base">
                                            <p:cTn id="32" dur="1500" fill="hold"/>
                                            <p:tgtEl>
                                              <p:spTgt spid="50"/>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50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1500" fill="hold"/>
                                            <p:tgtEl>
                                              <p:spTgt spid="47"/>
                                            </p:tgtEl>
                                            <p:attrNameLst>
                                              <p:attrName>ppt_x</p:attrName>
                                            </p:attrNameLst>
                                          </p:cBhvr>
                                          <p:tavLst>
                                            <p:tav tm="0">
                                              <p:val>
                                                <p:strVal val="#ppt_x"/>
                                              </p:val>
                                            </p:tav>
                                            <p:tav tm="100000">
                                              <p:val>
                                                <p:strVal val="#ppt_x"/>
                                              </p:val>
                                            </p:tav>
                                          </p:tavLst>
                                        </p:anim>
                                        <p:anim calcmode="lin" valueType="num">
                                          <p:cBhvr additive="base">
                                            <p:cTn id="36" dur="1500" fill="hold"/>
                                            <p:tgtEl>
                                              <p:spTgt spid="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5" grpId="0"/>
          <p:bldP spid="66" grpId="0"/>
          <p:bldP spid="6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smtClean="0"/>
              <a:t>体系结构</a:t>
            </a:r>
            <a:endParaRPr lang="zh-CN" altLang="en-US" dirty="0"/>
          </a:p>
        </p:txBody>
      </p:sp>
      <p:sp>
        <p:nvSpPr>
          <p:cNvPr id="3" name="文本占位符 2"/>
          <p:cNvSpPr>
            <a:spLocks noGrp="1"/>
          </p:cNvSpPr>
          <p:nvPr>
            <p:ph type="body" sz="quarter" idx="10"/>
          </p:nvPr>
        </p:nvSpPr>
        <p:spPr/>
        <p:txBody>
          <a:bodyPr/>
          <a:lstStyle/>
          <a:p>
            <a:r>
              <a:rPr lang="en-US" altLang="zh-CN" dirty="0"/>
              <a:t>1</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1124744"/>
            <a:ext cx="9433048" cy="5553009"/>
          </a:xfrm>
          <a:prstGeom prst="rect">
            <a:avLst/>
          </a:prstGeom>
        </p:spPr>
      </p:pic>
    </p:spTree>
    <p:extLst>
      <p:ext uri="{BB962C8B-B14F-4D97-AF65-F5344CB8AC3E}">
        <p14:creationId xmlns:p14="http://schemas.microsoft.com/office/powerpoint/2010/main" val="3710789469"/>
      </p:ext>
    </p:extLst>
  </p:cSld>
  <p:clrMapOvr>
    <a:masterClrMapping/>
  </p:clrMapOvr>
  <p:transition spd="slow" advClick="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smtClean="0"/>
              <a:t>体系结构</a:t>
            </a:r>
            <a:endParaRPr lang="zh-CN" altLang="en-US" dirty="0"/>
          </a:p>
        </p:txBody>
      </p:sp>
      <p:sp>
        <p:nvSpPr>
          <p:cNvPr id="3" name="文本占位符 2"/>
          <p:cNvSpPr>
            <a:spLocks noGrp="1"/>
          </p:cNvSpPr>
          <p:nvPr>
            <p:ph type="body" sz="quarter" idx="10"/>
          </p:nvPr>
        </p:nvSpPr>
        <p:spPr/>
        <p:txBody>
          <a:bodyPr/>
          <a:lstStyle/>
          <a:p>
            <a:r>
              <a:rPr lang="en-US" altLang="zh-CN" dirty="0"/>
              <a:t>1</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1700808"/>
            <a:ext cx="6048672" cy="1769149"/>
          </a:xfrm>
          <a:prstGeom prst="rect">
            <a:avLst/>
          </a:prstGeom>
        </p:spPr>
      </p:pic>
      <p:sp>
        <p:nvSpPr>
          <p:cNvPr id="6" name="矩形 5"/>
          <p:cNvSpPr/>
          <p:nvPr/>
        </p:nvSpPr>
        <p:spPr>
          <a:xfrm>
            <a:off x="1076748" y="1340768"/>
            <a:ext cx="1346844" cy="369332"/>
          </a:xfrm>
          <a:prstGeom prst="rect">
            <a:avLst/>
          </a:prstGeom>
        </p:spPr>
        <p:txBody>
          <a:bodyPr wrap="none">
            <a:spAutoFit/>
          </a:bodyPr>
          <a:lstStyle/>
          <a:p>
            <a:r>
              <a:rPr lang="zh-CN" altLang="en-US" b="1" dirty="0"/>
              <a:t>网络接入层</a:t>
            </a:r>
          </a:p>
        </p:txBody>
      </p:sp>
      <p:sp>
        <p:nvSpPr>
          <p:cNvPr id="7" name="矩形 6"/>
          <p:cNvSpPr/>
          <p:nvPr/>
        </p:nvSpPr>
        <p:spPr>
          <a:xfrm>
            <a:off x="6816080" y="1196752"/>
            <a:ext cx="5231904" cy="2308324"/>
          </a:xfrm>
          <a:prstGeom prst="rect">
            <a:avLst/>
          </a:prstGeom>
        </p:spPr>
        <p:txBody>
          <a:bodyPr wrap="square">
            <a:spAutoFit/>
          </a:bodyPr>
          <a:lstStyle/>
          <a:p>
            <a:r>
              <a:rPr lang="zh-CN" altLang="en-US" sz="1600" dirty="0">
                <a:latin typeface="+mn-ea"/>
                <a:ea typeface="+mn-ea"/>
              </a:rPr>
              <a:t> </a:t>
            </a:r>
            <a:r>
              <a:rPr lang="zh-CN" altLang="en-US" dirty="0">
                <a:latin typeface="+mn-ea"/>
                <a:ea typeface="+mn-ea"/>
              </a:rPr>
              <a:t>主要负责连接管理、授权认证</a:t>
            </a:r>
            <a:r>
              <a:rPr lang="zh-CN" altLang="en-US" dirty="0" smtClean="0">
                <a:latin typeface="+mn-ea"/>
                <a:ea typeface="+mn-ea"/>
              </a:rPr>
              <a:t>、线程重用等等</a:t>
            </a:r>
            <a:r>
              <a:rPr lang="zh-CN" altLang="en-US" dirty="0">
                <a:latin typeface="+mn-ea"/>
                <a:ea typeface="+mn-ea"/>
              </a:rPr>
              <a:t>。每个客户端连接都对应着服务器上的一个线程。服务器上维护了一个线程池，避免为每个连接都创建销毁一个线程。当客户端连接到</a:t>
            </a:r>
            <a:r>
              <a:rPr lang="en-US" altLang="zh-CN" dirty="0">
                <a:latin typeface="+mn-ea"/>
                <a:ea typeface="+mn-ea"/>
              </a:rPr>
              <a:t>MySQL</a:t>
            </a:r>
            <a:r>
              <a:rPr lang="zh-CN" altLang="en-US" dirty="0">
                <a:latin typeface="+mn-ea"/>
                <a:ea typeface="+mn-ea"/>
              </a:rPr>
              <a:t>服务器时，服务器对其进行认证。可以通过用户名与密码认证，也可以通过</a:t>
            </a:r>
            <a:r>
              <a:rPr lang="en-US" altLang="zh-CN" dirty="0">
                <a:latin typeface="+mn-ea"/>
                <a:ea typeface="+mn-ea"/>
              </a:rPr>
              <a:t>SSL</a:t>
            </a:r>
            <a:r>
              <a:rPr lang="zh-CN" altLang="en-US" dirty="0">
                <a:latin typeface="+mn-ea"/>
                <a:ea typeface="+mn-ea"/>
              </a:rPr>
              <a:t>证书进行认证。登录认证后，服务器还会验证客户端是否有执行某个查询的操作权限</a:t>
            </a:r>
            <a:r>
              <a:rPr lang="zh-CN" altLang="en-US" dirty="0" smtClean="0">
                <a:latin typeface="+mn-ea"/>
                <a:ea typeface="+mn-ea"/>
              </a:rPr>
              <a:t>。</a:t>
            </a:r>
            <a:endParaRPr lang="zh-CN" altLang="en-US" dirty="0">
              <a:latin typeface="+mn-ea"/>
              <a:ea typeface="+mn-ea"/>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7808" y="3887951"/>
            <a:ext cx="7560840" cy="1989321"/>
          </a:xfrm>
          <a:prstGeom prst="rect">
            <a:avLst/>
          </a:prstGeom>
        </p:spPr>
      </p:pic>
      <p:sp>
        <p:nvSpPr>
          <p:cNvPr id="9" name="矩形 8"/>
          <p:cNvSpPr/>
          <p:nvPr/>
        </p:nvSpPr>
        <p:spPr>
          <a:xfrm>
            <a:off x="1055440" y="3951535"/>
            <a:ext cx="2031325" cy="369332"/>
          </a:xfrm>
          <a:prstGeom prst="rect">
            <a:avLst/>
          </a:prstGeom>
        </p:spPr>
        <p:txBody>
          <a:bodyPr wrap="none">
            <a:spAutoFit/>
          </a:bodyPr>
          <a:lstStyle/>
          <a:p>
            <a:r>
              <a:rPr lang="zh-CN" altLang="en-US" b="1" dirty="0"/>
              <a:t>服务层（核心层）</a:t>
            </a:r>
          </a:p>
        </p:txBody>
      </p:sp>
      <p:sp>
        <p:nvSpPr>
          <p:cNvPr id="10" name="矩形 9"/>
          <p:cNvSpPr/>
          <p:nvPr/>
        </p:nvSpPr>
        <p:spPr>
          <a:xfrm>
            <a:off x="623391" y="4293096"/>
            <a:ext cx="3653409" cy="2308324"/>
          </a:xfrm>
          <a:prstGeom prst="rect">
            <a:avLst/>
          </a:prstGeom>
        </p:spPr>
        <p:txBody>
          <a:bodyPr wrap="square">
            <a:spAutoFit/>
          </a:bodyPr>
          <a:lstStyle/>
          <a:p>
            <a:r>
              <a:rPr lang="zh-CN" altLang="en-US" dirty="0" smtClean="0">
                <a:latin typeface="+mn-ea"/>
                <a:ea typeface="+mn-ea"/>
              </a:rPr>
              <a:t>   第二</a:t>
            </a:r>
            <a:r>
              <a:rPr lang="zh-CN" altLang="en-US" dirty="0">
                <a:latin typeface="+mn-ea"/>
                <a:ea typeface="+mn-ea"/>
              </a:rPr>
              <a:t>层服务层是</a:t>
            </a:r>
            <a:r>
              <a:rPr lang="en-US" altLang="zh-CN" dirty="0">
                <a:latin typeface="+mn-ea"/>
                <a:ea typeface="+mn-ea"/>
              </a:rPr>
              <a:t>MySQL</a:t>
            </a:r>
            <a:r>
              <a:rPr lang="zh-CN" altLang="en-US" dirty="0">
                <a:latin typeface="+mn-ea"/>
                <a:ea typeface="+mn-ea"/>
              </a:rPr>
              <a:t>的核心，</a:t>
            </a:r>
            <a:r>
              <a:rPr lang="en-US" altLang="zh-CN" dirty="0">
                <a:latin typeface="+mn-ea"/>
                <a:ea typeface="+mn-ea"/>
              </a:rPr>
              <a:t>MySQL</a:t>
            </a:r>
            <a:r>
              <a:rPr lang="zh-CN" altLang="en-US" dirty="0">
                <a:latin typeface="+mn-ea"/>
                <a:ea typeface="+mn-ea"/>
              </a:rPr>
              <a:t>的核心服务层都在这一层，查询解析，</a:t>
            </a:r>
            <a:r>
              <a:rPr lang="en-US" altLang="zh-CN" dirty="0" smtClean="0">
                <a:latin typeface="+mn-ea"/>
                <a:ea typeface="+mn-ea"/>
              </a:rPr>
              <a:t>SQL</a:t>
            </a:r>
            <a:r>
              <a:rPr lang="zh-CN" altLang="en-US" dirty="0" smtClean="0">
                <a:latin typeface="+mn-ea"/>
                <a:ea typeface="+mn-ea"/>
              </a:rPr>
              <a:t>解析及预处理，</a:t>
            </a:r>
            <a:r>
              <a:rPr lang="en-US" altLang="zh-CN" dirty="0">
                <a:latin typeface="+mn-ea"/>
                <a:ea typeface="+mn-ea"/>
              </a:rPr>
              <a:t>SQL</a:t>
            </a:r>
            <a:r>
              <a:rPr lang="zh-CN" altLang="en-US" dirty="0">
                <a:latin typeface="+mn-ea"/>
                <a:ea typeface="+mn-ea"/>
              </a:rPr>
              <a:t>执行计划优化，查询缓存。以及跨存储引擎的功能都在这一层实现：存储过程，触发器，视图等</a:t>
            </a:r>
            <a:r>
              <a:rPr lang="zh-CN" altLang="en-US" dirty="0" smtClean="0">
                <a:latin typeface="+mn-ea"/>
                <a:ea typeface="+mn-ea"/>
              </a:rPr>
              <a:t>。另外包括备份恢复、集群、分区等一系列基础服务与工具</a:t>
            </a:r>
            <a:r>
              <a:rPr lang="zh-CN" altLang="en-US" dirty="0">
                <a:latin typeface="+mn-ea"/>
                <a:ea typeface="+mn-ea"/>
              </a:rPr>
              <a:t>。</a:t>
            </a:r>
          </a:p>
        </p:txBody>
      </p:sp>
      <p:graphicFrame>
        <p:nvGraphicFramePr>
          <p:cNvPr id="11" name="图示 10"/>
          <p:cNvGraphicFramePr/>
          <p:nvPr>
            <p:extLst>
              <p:ext uri="{D42A27DB-BD31-4B8C-83A1-F6EECF244321}">
                <p14:modId xmlns:p14="http://schemas.microsoft.com/office/powerpoint/2010/main" val="676354814"/>
              </p:ext>
            </p:extLst>
          </p:nvPr>
        </p:nvGraphicFramePr>
        <p:xfrm>
          <a:off x="4511824" y="5949280"/>
          <a:ext cx="7272808" cy="5309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5269717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anim calcmode="lin" valueType="num">
                                      <p:cBhvr>
                                        <p:cTn id="35" dur="500" fill="hold"/>
                                        <p:tgtEl>
                                          <p:spTgt spid="8"/>
                                        </p:tgtEl>
                                        <p:attrNameLst>
                                          <p:attrName>ppt_x</p:attrName>
                                        </p:attrNameLst>
                                      </p:cBhvr>
                                      <p:tavLst>
                                        <p:tav tm="0">
                                          <p:val>
                                            <p:strVal val="#ppt_x"/>
                                          </p:val>
                                        </p:tav>
                                        <p:tav tm="100000">
                                          <p:val>
                                            <p:strVal val="#ppt_x"/>
                                          </p:val>
                                        </p:tav>
                                      </p:tavLst>
                                    </p:anim>
                                    <p:anim calcmode="lin" valueType="num">
                                      <p:cBhvr>
                                        <p:cTn id="36" dur="5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Graphic spid="1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smtClean="0"/>
              <a:t>体系结构</a:t>
            </a:r>
            <a:endParaRPr lang="zh-CN" altLang="en-US" dirty="0"/>
          </a:p>
        </p:txBody>
      </p:sp>
      <p:sp>
        <p:nvSpPr>
          <p:cNvPr id="3" name="文本占位符 2"/>
          <p:cNvSpPr>
            <a:spLocks noGrp="1"/>
          </p:cNvSpPr>
          <p:nvPr>
            <p:ph type="body" sz="quarter" idx="10"/>
          </p:nvPr>
        </p:nvSpPr>
        <p:spPr/>
        <p:txBody>
          <a:bodyPr/>
          <a:lstStyle/>
          <a:p>
            <a:r>
              <a:rPr lang="en-US" altLang="zh-CN" dirty="0"/>
              <a:t>1</a:t>
            </a:r>
            <a:endParaRPr lang="zh-CN" altLang="en-US" dirty="0"/>
          </a:p>
        </p:txBody>
      </p:sp>
      <p:sp>
        <p:nvSpPr>
          <p:cNvPr id="4" name="矩形 3"/>
          <p:cNvSpPr/>
          <p:nvPr/>
        </p:nvSpPr>
        <p:spPr>
          <a:xfrm>
            <a:off x="767408" y="1268760"/>
            <a:ext cx="1346844" cy="369332"/>
          </a:xfrm>
          <a:prstGeom prst="rect">
            <a:avLst/>
          </a:prstGeom>
        </p:spPr>
        <p:txBody>
          <a:bodyPr wrap="none">
            <a:spAutoFit/>
          </a:bodyPr>
          <a:lstStyle/>
          <a:p>
            <a:r>
              <a:rPr lang="zh-CN" altLang="en-US" b="1" dirty="0"/>
              <a:t>存储引擎层</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043" y="1292001"/>
            <a:ext cx="9379346" cy="1488927"/>
          </a:xfrm>
          <a:prstGeom prst="rect">
            <a:avLst/>
          </a:prstGeom>
        </p:spPr>
      </p:pic>
      <p:sp>
        <p:nvSpPr>
          <p:cNvPr id="13" name="矩形 12"/>
          <p:cNvSpPr/>
          <p:nvPr/>
        </p:nvSpPr>
        <p:spPr>
          <a:xfrm>
            <a:off x="623392" y="2898810"/>
            <a:ext cx="11161240" cy="1754326"/>
          </a:xfrm>
          <a:prstGeom prst="rect">
            <a:avLst/>
          </a:prstGeom>
        </p:spPr>
        <p:txBody>
          <a:bodyPr wrap="square">
            <a:spAutoFit/>
          </a:bodyPr>
          <a:lstStyle/>
          <a:p>
            <a:r>
              <a:rPr lang="zh-CN" altLang="en-US" b="1" dirty="0" smtClean="0">
                <a:latin typeface="+mn-ea"/>
                <a:ea typeface="+mn-ea"/>
              </a:rPr>
              <a:t>作用：</a:t>
            </a:r>
            <a:r>
              <a:rPr lang="zh-CN" altLang="en-US" dirty="0" smtClean="0">
                <a:latin typeface="+mn-ea"/>
                <a:ea typeface="+mn-ea"/>
              </a:rPr>
              <a:t>负责</a:t>
            </a:r>
            <a:r>
              <a:rPr lang="en-US" altLang="zh-CN" dirty="0">
                <a:latin typeface="+mn-ea"/>
                <a:ea typeface="+mn-ea"/>
              </a:rPr>
              <a:t>MySQL</a:t>
            </a:r>
            <a:r>
              <a:rPr lang="zh-CN" altLang="en-US" dirty="0">
                <a:latin typeface="+mn-ea"/>
                <a:ea typeface="+mn-ea"/>
              </a:rPr>
              <a:t>中数据的存储与提取。 服务器中的查询执行引擎通过</a:t>
            </a:r>
            <a:r>
              <a:rPr lang="en-US" altLang="zh-CN" dirty="0">
                <a:latin typeface="+mn-ea"/>
                <a:ea typeface="+mn-ea"/>
              </a:rPr>
              <a:t>API</a:t>
            </a:r>
            <a:r>
              <a:rPr lang="zh-CN" altLang="en-US" dirty="0">
                <a:latin typeface="+mn-ea"/>
                <a:ea typeface="+mn-ea"/>
              </a:rPr>
              <a:t>与存储引擎进行通信，通过接口屏蔽了不同存储引擎之间的差异。</a:t>
            </a:r>
            <a:r>
              <a:rPr lang="en-US" altLang="zh-CN" dirty="0">
                <a:latin typeface="+mn-ea"/>
                <a:ea typeface="+mn-ea"/>
              </a:rPr>
              <a:t>MySQL</a:t>
            </a:r>
            <a:r>
              <a:rPr lang="zh-CN" altLang="en-US" dirty="0">
                <a:latin typeface="+mn-ea"/>
                <a:ea typeface="+mn-ea"/>
              </a:rPr>
              <a:t>采用插件式的存储引擎。</a:t>
            </a:r>
            <a:r>
              <a:rPr lang="en-US" altLang="zh-CN" dirty="0">
                <a:latin typeface="+mn-ea"/>
                <a:ea typeface="+mn-ea"/>
              </a:rPr>
              <a:t>MySQL</a:t>
            </a:r>
            <a:r>
              <a:rPr lang="zh-CN" altLang="en-US" dirty="0">
                <a:latin typeface="+mn-ea"/>
                <a:ea typeface="+mn-ea"/>
              </a:rPr>
              <a:t>为我们提供了许多存储引擎，每种存储引擎有不同的特点。我们可以根据不同的业务特点，选择最适合的存储引擎。如果对于存储引擎的性能不满意，可以通过修改源码来得到自己想要达到的性能。例如阿里巴巴的</a:t>
            </a:r>
            <a:r>
              <a:rPr lang="en-US" altLang="zh-CN" dirty="0">
                <a:latin typeface="+mn-ea"/>
                <a:ea typeface="+mn-ea"/>
              </a:rPr>
              <a:t>X-Engine</a:t>
            </a:r>
            <a:r>
              <a:rPr lang="zh-CN" altLang="en-US" dirty="0">
                <a:latin typeface="+mn-ea"/>
                <a:ea typeface="+mn-ea"/>
              </a:rPr>
              <a:t>，为了满足企业的需求</a:t>
            </a:r>
            <a:r>
              <a:rPr lang="en-US" altLang="zh-CN" dirty="0" err="1">
                <a:latin typeface="+mn-ea"/>
                <a:ea typeface="+mn-ea"/>
              </a:rPr>
              <a:t>facebook</a:t>
            </a:r>
            <a:r>
              <a:rPr lang="zh-CN" altLang="en-US" dirty="0">
                <a:latin typeface="+mn-ea"/>
                <a:ea typeface="+mn-ea"/>
              </a:rPr>
              <a:t>与</a:t>
            </a:r>
            <a:r>
              <a:rPr lang="en-US" altLang="zh-CN" dirty="0">
                <a:latin typeface="+mn-ea"/>
                <a:ea typeface="+mn-ea"/>
              </a:rPr>
              <a:t>google</a:t>
            </a:r>
            <a:r>
              <a:rPr lang="zh-CN" altLang="en-US" dirty="0">
                <a:latin typeface="+mn-ea"/>
                <a:ea typeface="+mn-ea"/>
              </a:rPr>
              <a:t>都对</a:t>
            </a:r>
            <a:r>
              <a:rPr lang="en-US" altLang="zh-CN" dirty="0" err="1">
                <a:latin typeface="+mn-ea"/>
                <a:ea typeface="+mn-ea"/>
              </a:rPr>
              <a:t>InnoDB</a:t>
            </a:r>
            <a:r>
              <a:rPr lang="zh-CN" altLang="en-US" dirty="0">
                <a:latin typeface="+mn-ea"/>
                <a:ea typeface="+mn-ea"/>
              </a:rPr>
              <a:t>存储引擎进行了扩充</a:t>
            </a:r>
            <a:r>
              <a:rPr lang="zh-CN" altLang="en-US" dirty="0" smtClean="0">
                <a:latin typeface="+mn-ea"/>
                <a:ea typeface="+mn-ea"/>
              </a:rPr>
              <a:t>。</a:t>
            </a:r>
            <a:endParaRPr lang="en-US" altLang="zh-CN" dirty="0" smtClean="0">
              <a:latin typeface="+mn-ea"/>
              <a:ea typeface="+mn-ea"/>
            </a:endParaRPr>
          </a:p>
          <a:p>
            <a:r>
              <a:rPr lang="zh-CN" altLang="en-US" b="1" dirty="0" smtClean="0">
                <a:latin typeface="+mn-ea"/>
                <a:ea typeface="+mn-ea"/>
              </a:rPr>
              <a:t>特点：</a:t>
            </a:r>
            <a:r>
              <a:rPr lang="zh-CN" altLang="en-US" dirty="0" smtClean="0">
                <a:latin typeface="+mn-ea"/>
                <a:ea typeface="+mn-ea"/>
              </a:rPr>
              <a:t>存储</a:t>
            </a:r>
            <a:r>
              <a:rPr lang="zh-CN" altLang="en-US" dirty="0">
                <a:latin typeface="+mn-ea"/>
                <a:ea typeface="+mn-ea"/>
              </a:rPr>
              <a:t>引擎是针对于表的而不是针对库的（一个库中不同表可以使用不同的存储引擎</a:t>
            </a:r>
            <a:r>
              <a:rPr lang="zh-CN" altLang="en-US" dirty="0" smtClean="0">
                <a:latin typeface="+mn-ea"/>
                <a:ea typeface="+mn-ea"/>
              </a:rPr>
              <a:t>）。</a:t>
            </a:r>
            <a:endParaRPr lang="zh-CN" altLang="en-US" dirty="0">
              <a:latin typeface="+mn-ea"/>
              <a:ea typeface="+mn-ea"/>
            </a:endParaRPr>
          </a:p>
        </p:txBody>
      </p:sp>
      <p:sp>
        <p:nvSpPr>
          <p:cNvPr id="14" name="矩形 13"/>
          <p:cNvSpPr/>
          <p:nvPr/>
        </p:nvSpPr>
        <p:spPr>
          <a:xfrm>
            <a:off x="695400" y="5085184"/>
            <a:ext cx="1346844" cy="369332"/>
          </a:xfrm>
          <a:prstGeom prst="rect">
            <a:avLst/>
          </a:prstGeom>
        </p:spPr>
        <p:txBody>
          <a:bodyPr wrap="none">
            <a:spAutoFit/>
          </a:bodyPr>
          <a:lstStyle/>
          <a:p>
            <a:r>
              <a:rPr lang="zh-CN" altLang="en-US" b="1" dirty="0"/>
              <a:t>文件系统层</a:t>
            </a:r>
            <a:endParaRPr lang="zh-CN" altLang="en-US" b="1" dirty="0"/>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1889" y="5072980"/>
            <a:ext cx="9334500" cy="876300"/>
          </a:xfrm>
          <a:prstGeom prst="rect">
            <a:avLst/>
          </a:prstGeom>
        </p:spPr>
      </p:pic>
      <p:sp>
        <p:nvSpPr>
          <p:cNvPr id="16" name="矩形 15"/>
          <p:cNvSpPr/>
          <p:nvPr/>
        </p:nvSpPr>
        <p:spPr>
          <a:xfrm>
            <a:off x="767408" y="6084004"/>
            <a:ext cx="9865096" cy="369332"/>
          </a:xfrm>
          <a:prstGeom prst="rect">
            <a:avLst/>
          </a:prstGeom>
        </p:spPr>
        <p:txBody>
          <a:bodyPr wrap="square">
            <a:spAutoFit/>
          </a:bodyPr>
          <a:lstStyle/>
          <a:p>
            <a:r>
              <a:rPr lang="zh-CN" altLang="en-US" b="1" dirty="0" smtClean="0"/>
              <a:t>作用：</a:t>
            </a:r>
            <a:r>
              <a:rPr lang="zh-CN" altLang="en-US" dirty="0" smtClean="0"/>
              <a:t>该</a:t>
            </a:r>
            <a:r>
              <a:rPr lang="zh-CN" altLang="en-US" dirty="0"/>
              <a:t>层主要是将数据库的数据存储在文件系统之上，并完成与存储引擎的交互。</a:t>
            </a:r>
          </a:p>
        </p:txBody>
      </p:sp>
    </p:spTree>
    <p:extLst>
      <p:ext uri="{BB962C8B-B14F-4D97-AF65-F5344CB8AC3E}">
        <p14:creationId xmlns:p14="http://schemas.microsoft.com/office/powerpoint/2010/main" val="2433748151"/>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anim calcmode="lin" valueType="num">
                                      <p:cBhvr>
                                        <p:cTn id="30" dur="500" fill="hold"/>
                                        <p:tgtEl>
                                          <p:spTgt spid="15"/>
                                        </p:tgtEl>
                                        <p:attrNameLst>
                                          <p:attrName>ppt_x</p:attrName>
                                        </p:attrNameLst>
                                      </p:cBhvr>
                                      <p:tavLst>
                                        <p:tav tm="0">
                                          <p:val>
                                            <p:strVal val="#ppt_x"/>
                                          </p:val>
                                        </p:tav>
                                        <p:tav tm="100000">
                                          <p:val>
                                            <p:strVal val="#ppt_x"/>
                                          </p:val>
                                        </p:tav>
                                      </p:tavLst>
                                    </p:anim>
                                    <p:anim calcmode="lin" valueType="num">
                                      <p:cBhvr>
                                        <p:cTn id="31" dur="5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anim calcmode="lin" valueType="num">
                                      <p:cBhvr>
                                        <p:cTn id="35" dur="500" fill="hold"/>
                                        <p:tgtEl>
                                          <p:spTgt spid="16"/>
                                        </p:tgtEl>
                                        <p:attrNameLst>
                                          <p:attrName>ppt_x</p:attrName>
                                        </p:attrNameLst>
                                      </p:cBhvr>
                                      <p:tavLst>
                                        <p:tav tm="0">
                                          <p:val>
                                            <p:strVal val="#ppt_x"/>
                                          </p:val>
                                        </p:tav>
                                        <p:tav tm="100000">
                                          <p:val>
                                            <p:strVal val="#ppt_x"/>
                                          </p:val>
                                        </p:tav>
                                      </p:tavLst>
                                    </p:anim>
                                    <p:anim calcmode="lin" valueType="num">
                                      <p:cBhvr>
                                        <p:cTn id="3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smtClean="0"/>
              <a:t>存储引擎</a:t>
            </a:r>
            <a:endParaRPr lang="zh-CN" altLang="en-US" dirty="0"/>
          </a:p>
        </p:txBody>
      </p:sp>
      <p:sp>
        <p:nvSpPr>
          <p:cNvPr id="3" name="文本占位符 2"/>
          <p:cNvSpPr>
            <a:spLocks noGrp="1"/>
          </p:cNvSpPr>
          <p:nvPr>
            <p:ph type="body" sz="quarter" idx="10"/>
          </p:nvPr>
        </p:nvSpPr>
        <p:spPr/>
        <p:txBody>
          <a:bodyPr/>
          <a:lstStyle/>
          <a:p>
            <a:r>
              <a:rPr lang="en-US" altLang="zh-CN" dirty="0"/>
              <a:t>2</a:t>
            </a:r>
            <a:endParaRPr lang="zh-CN" altLang="en-US" dirty="0"/>
          </a:p>
        </p:txBody>
      </p:sp>
      <p:sp>
        <p:nvSpPr>
          <p:cNvPr id="4" name="矩形 3"/>
          <p:cNvSpPr/>
          <p:nvPr/>
        </p:nvSpPr>
        <p:spPr>
          <a:xfrm>
            <a:off x="623392" y="3068960"/>
            <a:ext cx="1422762" cy="523220"/>
          </a:xfrm>
          <a:prstGeom prst="rect">
            <a:avLst/>
          </a:prstGeom>
        </p:spPr>
        <p:txBody>
          <a:bodyPr wrap="none">
            <a:spAutoFit/>
          </a:bodyPr>
          <a:lstStyle/>
          <a:p>
            <a:r>
              <a:rPr lang="en-US" altLang="zh-CN" sz="2800" dirty="0" err="1"/>
              <a:t>MyISAM</a:t>
            </a:r>
            <a:endParaRPr lang="zh-CN" altLang="en-US" sz="2800" dirty="0"/>
          </a:p>
        </p:txBody>
      </p:sp>
      <p:sp>
        <p:nvSpPr>
          <p:cNvPr id="5" name="矩形 4"/>
          <p:cNvSpPr/>
          <p:nvPr/>
        </p:nvSpPr>
        <p:spPr>
          <a:xfrm>
            <a:off x="756064" y="1196752"/>
            <a:ext cx="1258678" cy="523220"/>
          </a:xfrm>
          <a:prstGeom prst="rect">
            <a:avLst/>
          </a:prstGeom>
        </p:spPr>
        <p:txBody>
          <a:bodyPr wrap="none">
            <a:spAutoFit/>
          </a:bodyPr>
          <a:lstStyle/>
          <a:p>
            <a:r>
              <a:rPr lang="en-US" altLang="zh-CN" sz="2800" dirty="0" err="1" smtClean="0"/>
              <a:t>InnoDB</a:t>
            </a:r>
            <a:endParaRPr lang="zh-CN" altLang="en-US" sz="2800" dirty="0"/>
          </a:p>
        </p:txBody>
      </p:sp>
      <p:sp>
        <p:nvSpPr>
          <p:cNvPr id="9" name="矩形 8"/>
          <p:cNvSpPr/>
          <p:nvPr/>
        </p:nvSpPr>
        <p:spPr>
          <a:xfrm>
            <a:off x="2063552" y="1124744"/>
            <a:ext cx="5314275" cy="338554"/>
          </a:xfrm>
          <a:prstGeom prst="rect">
            <a:avLst/>
          </a:prstGeom>
        </p:spPr>
        <p:txBody>
          <a:bodyPr wrap="none">
            <a:spAutoFit/>
          </a:bodyPr>
          <a:lstStyle/>
          <a:p>
            <a:r>
              <a:rPr lang="zh-CN" altLang="en-US" sz="1600" dirty="0">
                <a:solidFill>
                  <a:srgbClr val="314659"/>
                </a:solidFill>
                <a:latin typeface="+mn-ea"/>
                <a:ea typeface="+mn-ea"/>
              </a:rPr>
              <a:t>数据存储</a:t>
            </a:r>
            <a:r>
              <a:rPr lang="zh-CN" altLang="en-US" sz="1600" dirty="0" smtClean="0">
                <a:solidFill>
                  <a:srgbClr val="314659"/>
                </a:solidFill>
                <a:latin typeface="+mn-ea"/>
                <a:ea typeface="+mn-ea"/>
              </a:rPr>
              <a:t>形式</a:t>
            </a:r>
            <a:r>
              <a:rPr lang="en-US" altLang="zh-CN" sz="1600" dirty="0" smtClean="0">
                <a:solidFill>
                  <a:srgbClr val="314659"/>
                </a:solidFill>
                <a:latin typeface="+mn-ea"/>
                <a:ea typeface="+mn-ea"/>
              </a:rPr>
              <a:t>:</a:t>
            </a:r>
            <a:r>
              <a:rPr lang="zh-CN" altLang="en-US" sz="1600" dirty="0" smtClean="0">
                <a:latin typeface="+mn-ea"/>
                <a:ea typeface="+mn-ea"/>
              </a:rPr>
              <a:t>数据分为</a:t>
            </a:r>
            <a:r>
              <a:rPr lang="en-US" altLang="zh-CN" sz="1600" dirty="0">
                <a:latin typeface="+mn-ea"/>
                <a:ea typeface="+mn-ea"/>
              </a:rPr>
              <a:t>.</a:t>
            </a:r>
            <a:r>
              <a:rPr lang="en-US" altLang="zh-CN" sz="1600" dirty="0" err="1">
                <a:latin typeface="+mn-ea"/>
                <a:ea typeface="+mn-ea"/>
              </a:rPr>
              <a:t>frm</a:t>
            </a:r>
            <a:r>
              <a:rPr lang="en-US" altLang="zh-CN" sz="1600" dirty="0">
                <a:latin typeface="+mn-ea"/>
                <a:ea typeface="+mn-ea"/>
              </a:rPr>
              <a:t> </a:t>
            </a:r>
            <a:r>
              <a:rPr lang="zh-CN" altLang="en-US" sz="1600" dirty="0">
                <a:latin typeface="+mn-ea"/>
                <a:ea typeface="+mn-ea"/>
              </a:rPr>
              <a:t>和 </a:t>
            </a:r>
            <a:r>
              <a:rPr lang="en-US" altLang="zh-CN" sz="1600" dirty="0" err="1">
                <a:latin typeface="+mn-ea"/>
                <a:ea typeface="+mn-ea"/>
              </a:rPr>
              <a:t>idb</a:t>
            </a:r>
            <a:r>
              <a:rPr lang="zh-CN" altLang="en-US" sz="1600" dirty="0">
                <a:latin typeface="+mn-ea"/>
                <a:ea typeface="+mn-ea"/>
              </a:rPr>
              <a:t>两个文件进行</a:t>
            </a:r>
            <a:r>
              <a:rPr lang="zh-CN" altLang="en-US" sz="1600" dirty="0" smtClean="0">
                <a:latin typeface="+mn-ea"/>
                <a:ea typeface="+mn-ea"/>
              </a:rPr>
              <a:t>存储；</a:t>
            </a:r>
            <a:endParaRPr lang="zh-CN" altLang="en-US" sz="1600" dirty="0">
              <a:latin typeface="+mn-ea"/>
              <a:ea typeface="+mn-ea"/>
            </a:endParaRPr>
          </a:p>
        </p:txBody>
      </p:sp>
      <p:sp>
        <p:nvSpPr>
          <p:cNvPr id="10" name="矩形 9"/>
          <p:cNvSpPr/>
          <p:nvPr/>
        </p:nvSpPr>
        <p:spPr>
          <a:xfrm>
            <a:off x="2063552" y="1700808"/>
            <a:ext cx="9505056" cy="584775"/>
          </a:xfrm>
          <a:prstGeom prst="rect">
            <a:avLst/>
          </a:prstGeom>
        </p:spPr>
        <p:txBody>
          <a:bodyPr wrap="square">
            <a:spAutoFit/>
          </a:bodyPr>
          <a:lstStyle/>
          <a:p>
            <a:r>
              <a:rPr lang="zh-CN" altLang="en-US" sz="1600" dirty="0"/>
              <a:t>锁的粒度</a:t>
            </a:r>
            <a:r>
              <a:rPr lang="en-US" altLang="zh-CN" sz="1600" dirty="0" smtClean="0">
                <a:solidFill>
                  <a:srgbClr val="314659"/>
                </a:solidFill>
                <a:latin typeface="+mn-ea"/>
                <a:ea typeface="+mn-ea"/>
              </a:rPr>
              <a:t>:</a:t>
            </a:r>
            <a:r>
              <a:rPr lang="en-US" altLang="zh-CN" sz="1600" dirty="0" err="1"/>
              <a:t>InnoDB</a:t>
            </a:r>
            <a:r>
              <a:rPr lang="zh-CN" altLang="en-US" sz="1600" dirty="0"/>
              <a:t>采用</a:t>
            </a:r>
            <a:r>
              <a:rPr lang="en-US" altLang="zh-CN" sz="1600" b="1" dirty="0"/>
              <a:t>MVCC(</a:t>
            </a:r>
            <a:r>
              <a:rPr lang="zh-CN" altLang="en-US" sz="1600" b="1" dirty="0"/>
              <a:t>多版本并发控制</a:t>
            </a:r>
            <a:r>
              <a:rPr lang="en-US" altLang="zh-CN" sz="1600" b="1" dirty="0"/>
              <a:t>)</a:t>
            </a:r>
            <a:r>
              <a:rPr lang="zh-CN" altLang="en-US" sz="1600" dirty="0"/>
              <a:t>来支持高并发，</a:t>
            </a:r>
            <a:r>
              <a:rPr lang="en-US" altLang="zh-CN" sz="1600" dirty="0" err="1"/>
              <a:t>InnoDB</a:t>
            </a:r>
            <a:r>
              <a:rPr lang="zh-CN" altLang="en-US" sz="1600" dirty="0"/>
              <a:t>实现了四</a:t>
            </a:r>
            <a:r>
              <a:rPr lang="zh-CN" altLang="en-US" sz="1600" dirty="0" smtClean="0"/>
              <a:t>个事务隔离</a:t>
            </a:r>
            <a:r>
              <a:rPr lang="zh-CN" altLang="en-US" sz="1600" dirty="0"/>
              <a:t>级别，默认级别是</a:t>
            </a:r>
            <a:r>
              <a:rPr lang="en-US" altLang="zh-CN" sz="1600" dirty="0"/>
              <a:t>REPETABLE READ</a:t>
            </a:r>
            <a:r>
              <a:rPr lang="zh-CN" altLang="en-US" sz="1600" dirty="0" smtClean="0"/>
              <a:t>，它</a:t>
            </a:r>
            <a:r>
              <a:rPr lang="zh-CN" altLang="en-US" sz="1600" dirty="0"/>
              <a:t>的锁粒度是行</a:t>
            </a:r>
            <a:r>
              <a:rPr lang="zh-CN" altLang="en-US" sz="1600" dirty="0" smtClean="0"/>
              <a:t>锁；</a:t>
            </a:r>
            <a:endParaRPr lang="zh-CN" altLang="en-US" sz="1600" dirty="0">
              <a:latin typeface="+mn-ea"/>
              <a:ea typeface="+mn-ea"/>
            </a:endParaRPr>
          </a:p>
        </p:txBody>
      </p:sp>
      <p:sp>
        <p:nvSpPr>
          <p:cNvPr id="11" name="矩形 10"/>
          <p:cNvSpPr/>
          <p:nvPr/>
        </p:nvSpPr>
        <p:spPr>
          <a:xfrm>
            <a:off x="2063552" y="1412776"/>
            <a:ext cx="4184159" cy="338554"/>
          </a:xfrm>
          <a:prstGeom prst="rect">
            <a:avLst/>
          </a:prstGeom>
        </p:spPr>
        <p:txBody>
          <a:bodyPr wrap="none">
            <a:spAutoFit/>
          </a:bodyPr>
          <a:lstStyle/>
          <a:p>
            <a:r>
              <a:rPr lang="zh-CN" altLang="en-US" sz="1600" dirty="0" smtClean="0">
                <a:solidFill>
                  <a:srgbClr val="314659"/>
                </a:solidFill>
                <a:latin typeface="+mn-ea"/>
                <a:ea typeface="+mn-ea"/>
              </a:rPr>
              <a:t>事务支持</a:t>
            </a:r>
            <a:r>
              <a:rPr lang="en-US" altLang="zh-CN" sz="1600" dirty="0" smtClean="0">
                <a:solidFill>
                  <a:srgbClr val="314659"/>
                </a:solidFill>
                <a:latin typeface="+mn-ea"/>
                <a:ea typeface="+mn-ea"/>
              </a:rPr>
              <a:t>:</a:t>
            </a:r>
            <a:r>
              <a:rPr lang="en-US" altLang="zh-CN" sz="1600" dirty="0" err="1"/>
              <a:t>InnoDB</a:t>
            </a:r>
            <a:r>
              <a:rPr lang="zh-CN" altLang="en-US" sz="1600" dirty="0"/>
              <a:t>是典型的事务型存储引擎</a:t>
            </a:r>
            <a:r>
              <a:rPr lang="zh-CN" altLang="en-US" sz="1600" dirty="0" smtClean="0">
                <a:latin typeface="+mn-ea"/>
                <a:ea typeface="+mn-ea"/>
              </a:rPr>
              <a:t>；</a:t>
            </a:r>
            <a:endParaRPr lang="zh-CN" altLang="en-US" sz="1600" dirty="0">
              <a:latin typeface="+mn-ea"/>
              <a:ea typeface="+mn-ea"/>
            </a:endParaRPr>
          </a:p>
        </p:txBody>
      </p:sp>
      <p:sp>
        <p:nvSpPr>
          <p:cNvPr id="12" name="矩形 11"/>
          <p:cNvSpPr/>
          <p:nvPr/>
        </p:nvSpPr>
        <p:spPr>
          <a:xfrm>
            <a:off x="2063552" y="2204864"/>
            <a:ext cx="9577064" cy="584775"/>
          </a:xfrm>
          <a:prstGeom prst="rect">
            <a:avLst/>
          </a:prstGeom>
        </p:spPr>
        <p:txBody>
          <a:bodyPr wrap="square">
            <a:spAutoFit/>
          </a:bodyPr>
          <a:lstStyle/>
          <a:p>
            <a:r>
              <a:rPr lang="zh-CN" altLang="en-US" sz="1600" dirty="0"/>
              <a:t>数据的存储特点</a:t>
            </a:r>
            <a:r>
              <a:rPr lang="en-US" altLang="zh-CN" sz="1600" dirty="0" smtClean="0">
                <a:solidFill>
                  <a:srgbClr val="314659"/>
                </a:solidFill>
                <a:latin typeface="+mn-ea"/>
                <a:ea typeface="+mn-ea"/>
              </a:rPr>
              <a:t>:</a:t>
            </a:r>
            <a:r>
              <a:rPr lang="en-US" altLang="zh-CN" sz="1600" dirty="0" err="1"/>
              <a:t>InnoDB</a:t>
            </a:r>
            <a:r>
              <a:rPr lang="zh-CN" altLang="en-US" sz="1600" dirty="0"/>
              <a:t>表是基于聚簇</a:t>
            </a:r>
            <a:r>
              <a:rPr lang="zh-CN" altLang="en-US" sz="1600" dirty="0" smtClean="0"/>
              <a:t>索引建立</a:t>
            </a:r>
            <a:r>
              <a:rPr lang="zh-CN" altLang="en-US" sz="1600" dirty="0"/>
              <a:t>的，聚簇索引对主键的查询有很高的性能</a:t>
            </a:r>
            <a:r>
              <a:rPr lang="zh-CN" altLang="en-US" sz="1600" dirty="0" smtClean="0"/>
              <a:t>，二</a:t>
            </a:r>
            <a:r>
              <a:rPr lang="zh-CN" altLang="en-US" sz="1600" dirty="0"/>
              <a:t>级索引（</a:t>
            </a:r>
            <a:r>
              <a:rPr lang="zh-CN" altLang="en-US" sz="1600" dirty="0" smtClean="0"/>
              <a:t>非</a:t>
            </a:r>
            <a:r>
              <a:rPr lang="zh-CN" altLang="en-US" sz="1600" dirty="0"/>
              <a:t>聚簇</a:t>
            </a:r>
            <a:r>
              <a:rPr lang="zh-CN" altLang="en-US" sz="1600" dirty="0" smtClean="0"/>
              <a:t>索引</a:t>
            </a:r>
            <a:r>
              <a:rPr lang="zh-CN" altLang="en-US" sz="1600" dirty="0"/>
              <a:t>）必须包含主键</a:t>
            </a:r>
            <a:r>
              <a:rPr lang="zh-CN" altLang="en-US" sz="1600" dirty="0" smtClean="0"/>
              <a:t>列。</a:t>
            </a:r>
            <a:endParaRPr lang="zh-CN" altLang="en-US" sz="1600" dirty="0">
              <a:latin typeface="+mn-ea"/>
              <a:ea typeface="+mn-ea"/>
            </a:endParaRPr>
          </a:p>
        </p:txBody>
      </p:sp>
      <p:sp>
        <p:nvSpPr>
          <p:cNvPr id="13" name="矩形 12"/>
          <p:cNvSpPr/>
          <p:nvPr/>
        </p:nvSpPr>
        <p:spPr>
          <a:xfrm>
            <a:off x="2063552" y="2946430"/>
            <a:ext cx="9428479" cy="338554"/>
          </a:xfrm>
          <a:prstGeom prst="rect">
            <a:avLst/>
          </a:prstGeom>
        </p:spPr>
        <p:txBody>
          <a:bodyPr wrap="none">
            <a:spAutoFit/>
          </a:bodyPr>
          <a:lstStyle/>
          <a:p>
            <a:r>
              <a:rPr lang="zh-CN" altLang="en-US" sz="1600" dirty="0">
                <a:solidFill>
                  <a:srgbClr val="314659"/>
                </a:solidFill>
                <a:latin typeface="+mn-ea"/>
                <a:ea typeface="+mn-ea"/>
              </a:rPr>
              <a:t>数据存储</a:t>
            </a:r>
            <a:r>
              <a:rPr lang="zh-CN" altLang="en-US" sz="1600" dirty="0" smtClean="0">
                <a:solidFill>
                  <a:srgbClr val="314659"/>
                </a:solidFill>
                <a:latin typeface="+mn-ea"/>
                <a:ea typeface="+mn-ea"/>
              </a:rPr>
              <a:t>形式</a:t>
            </a:r>
            <a:r>
              <a:rPr lang="en-US" altLang="zh-CN" sz="1600" dirty="0" smtClean="0">
                <a:solidFill>
                  <a:srgbClr val="314659"/>
                </a:solidFill>
                <a:latin typeface="+mn-ea"/>
                <a:ea typeface="+mn-ea"/>
              </a:rPr>
              <a:t>:</a:t>
            </a:r>
            <a:r>
              <a:rPr lang="en-US" altLang="zh-CN" sz="1600" dirty="0" err="1"/>
              <a:t>MyISAM</a:t>
            </a:r>
            <a:r>
              <a:rPr lang="zh-CN" altLang="en-US" sz="1600" dirty="0"/>
              <a:t>采用的是索引与数据分离的形式，将数据保存在三个文件中</a:t>
            </a:r>
            <a:r>
              <a:rPr lang="en-US" altLang="zh-CN" sz="1600" dirty="0">
                <a:latin typeface="+mn-ea"/>
                <a:ea typeface="+mn-ea"/>
              </a:rPr>
              <a:t>.</a:t>
            </a:r>
            <a:r>
              <a:rPr lang="en-US" altLang="zh-CN" sz="1600" dirty="0" err="1">
                <a:latin typeface="+mn-ea"/>
                <a:ea typeface="+mn-ea"/>
              </a:rPr>
              <a:t>frm</a:t>
            </a:r>
            <a:r>
              <a:rPr lang="zh-CN" altLang="en-US" sz="1600" dirty="0" smtClean="0"/>
              <a:t>，</a:t>
            </a:r>
            <a:r>
              <a:rPr lang="en-US" altLang="zh-CN" sz="1600" dirty="0">
                <a:latin typeface="+mn-ea"/>
                <a:ea typeface="+mn-ea"/>
              </a:rPr>
              <a:t>.MYD</a:t>
            </a:r>
            <a:r>
              <a:rPr lang="zh-CN" altLang="en-US" sz="1600" dirty="0" smtClean="0"/>
              <a:t>，</a:t>
            </a:r>
            <a:r>
              <a:rPr lang="en-US" altLang="zh-CN" sz="1600" dirty="0">
                <a:latin typeface="+mn-ea"/>
                <a:ea typeface="+mn-ea"/>
              </a:rPr>
              <a:t>.</a:t>
            </a:r>
            <a:r>
              <a:rPr lang="en-US" altLang="zh-CN" sz="1600" dirty="0" smtClean="0">
                <a:latin typeface="+mn-ea"/>
                <a:ea typeface="+mn-ea"/>
              </a:rPr>
              <a:t>MYI</a:t>
            </a:r>
            <a:r>
              <a:rPr lang="zh-CN" altLang="en-US" sz="1600" dirty="0" smtClean="0"/>
              <a:t>；</a:t>
            </a:r>
            <a:endParaRPr lang="zh-CN" altLang="en-US" sz="1600" dirty="0">
              <a:latin typeface="+mn-ea"/>
              <a:ea typeface="+mn-ea"/>
            </a:endParaRPr>
          </a:p>
        </p:txBody>
      </p:sp>
      <p:sp>
        <p:nvSpPr>
          <p:cNvPr id="14" name="矩形 13"/>
          <p:cNvSpPr/>
          <p:nvPr/>
        </p:nvSpPr>
        <p:spPr>
          <a:xfrm>
            <a:off x="2063552" y="3234462"/>
            <a:ext cx="3044551" cy="338554"/>
          </a:xfrm>
          <a:prstGeom prst="rect">
            <a:avLst/>
          </a:prstGeom>
        </p:spPr>
        <p:txBody>
          <a:bodyPr wrap="none">
            <a:spAutoFit/>
          </a:bodyPr>
          <a:lstStyle/>
          <a:p>
            <a:r>
              <a:rPr lang="zh-CN" altLang="en-US" sz="1600" dirty="0" smtClean="0">
                <a:solidFill>
                  <a:srgbClr val="314659"/>
                </a:solidFill>
                <a:latin typeface="+mn-ea"/>
                <a:ea typeface="+mn-ea"/>
              </a:rPr>
              <a:t>事务支持</a:t>
            </a:r>
            <a:r>
              <a:rPr lang="en-US" altLang="zh-CN" sz="1600" dirty="0" smtClean="0">
                <a:solidFill>
                  <a:srgbClr val="314659"/>
                </a:solidFill>
                <a:latin typeface="+mn-ea"/>
                <a:ea typeface="+mn-ea"/>
              </a:rPr>
              <a:t>:</a:t>
            </a:r>
            <a:r>
              <a:rPr lang="en-US" altLang="zh-CN" sz="1600" dirty="0" err="1"/>
              <a:t>MyISAM</a:t>
            </a:r>
            <a:r>
              <a:rPr lang="zh-CN" altLang="en-US" sz="1600" dirty="0"/>
              <a:t>不支持事务</a:t>
            </a:r>
            <a:r>
              <a:rPr lang="zh-CN" altLang="en-US" sz="1600" dirty="0" smtClean="0">
                <a:latin typeface="+mn-ea"/>
                <a:ea typeface="+mn-ea"/>
              </a:rPr>
              <a:t>；</a:t>
            </a:r>
            <a:endParaRPr lang="zh-CN" altLang="en-US" sz="1600" dirty="0">
              <a:latin typeface="+mn-ea"/>
              <a:ea typeface="+mn-ea"/>
            </a:endParaRPr>
          </a:p>
        </p:txBody>
      </p:sp>
      <p:sp>
        <p:nvSpPr>
          <p:cNvPr id="15" name="矩形 14"/>
          <p:cNvSpPr/>
          <p:nvPr/>
        </p:nvSpPr>
        <p:spPr>
          <a:xfrm>
            <a:off x="2063552" y="3501008"/>
            <a:ext cx="9505056" cy="584775"/>
          </a:xfrm>
          <a:prstGeom prst="rect">
            <a:avLst/>
          </a:prstGeom>
        </p:spPr>
        <p:txBody>
          <a:bodyPr wrap="square">
            <a:spAutoFit/>
          </a:bodyPr>
          <a:lstStyle/>
          <a:p>
            <a:r>
              <a:rPr lang="zh-CN" altLang="en-US" sz="1600" dirty="0"/>
              <a:t>锁的粒度</a:t>
            </a:r>
            <a:r>
              <a:rPr lang="en-US" altLang="zh-CN" sz="1600" dirty="0" smtClean="0">
                <a:solidFill>
                  <a:srgbClr val="314659"/>
                </a:solidFill>
                <a:latin typeface="+mn-ea"/>
                <a:ea typeface="+mn-ea"/>
              </a:rPr>
              <a:t>:</a:t>
            </a:r>
            <a:r>
              <a:rPr lang="en-US" altLang="zh-CN" sz="1600" dirty="0" err="1"/>
              <a:t>MyISAM</a:t>
            </a:r>
            <a:r>
              <a:rPr lang="zh-CN" altLang="en-US" sz="1600" dirty="0"/>
              <a:t>不支持行锁，所以读取时对表加上共享锁，在写入是对表加上排他锁。由于是对整张表加锁，相比</a:t>
            </a:r>
            <a:r>
              <a:rPr lang="en-US" altLang="zh-CN" sz="1600" dirty="0" err="1"/>
              <a:t>InnoDB</a:t>
            </a:r>
            <a:r>
              <a:rPr lang="zh-CN" altLang="en-US" sz="1600" dirty="0"/>
              <a:t>，在并发写入时效率很</a:t>
            </a:r>
            <a:r>
              <a:rPr lang="zh-CN" altLang="en-US" sz="1600" dirty="0" smtClean="0"/>
              <a:t>低；</a:t>
            </a:r>
            <a:endParaRPr lang="zh-CN" altLang="en-US" sz="1600" dirty="0">
              <a:latin typeface="+mn-ea"/>
              <a:ea typeface="+mn-ea"/>
            </a:endParaRPr>
          </a:p>
        </p:txBody>
      </p:sp>
      <p:sp>
        <p:nvSpPr>
          <p:cNvPr id="16" name="矩形 15"/>
          <p:cNvSpPr/>
          <p:nvPr/>
        </p:nvSpPr>
        <p:spPr>
          <a:xfrm>
            <a:off x="2063552" y="4026550"/>
            <a:ext cx="9577064" cy="338554"/>
          </a:xfrm>
          <a:prstGeom prst="rect">
            <a:avLst/>
          </a:prstGeom>
        </p:spPr>
        <p:txBody>
          <a:bodyPr wrap="square">
            <a:spAutoFit/>
          </a:bodyPr>
          <a:lstStyle/>
          <a:p>
            <a:r>
              <a:rPr lang="zh-CN" altLang="en-US" sz="1600" dirty="0" smtClean="0"/>
              <a:t>特性</a:t>
            </a:r>
            <a:r>
              <a:rPr lang="en-US" altLang="zh-CN" sz="1600" dirty="0" smtClean="0">
                <a:solidFill>
                  <a:srgbClr val="314659"/>
                </a:solidFill>
                <a:latin typeface="+mn-ea"/>
                <a:ea typeface="+mn-ea"/>
              </a:rPr>
              <a:t>:</a:t>
            </a:r>
            <a:r>
              <a:rPr lang="zh-CN" altLang="en-US" sz="1600" dirty="0"/>
              <a:t>压缩，空间函数</a:t>
            </a:r>
            <a:r>
              <a:rPr lang="zh-CN" altLang="en-US" sz="1600" dirty="0" smtClean="0"/>
              <a:t>，</a:t>
            </a:r>
            <a:r>
              <a:rPr lang="zh-CN" altLang="en-US" sz="1600" dirty="0"/>
              <a:t>全文</a:t>
            </a:r>
            <a:r>
              <a:rPr lang="zh-CN" altLang="en-US" sz="1600" dirty="0" smtClean="0"/>
              <a:t>索引，延迟</a:t>
            </a:r>
            <a:r>
              <a:rPr lang="zh-CN" altLang="en-US" sz="1600" dirty="0"/>
              <a:t>更新索引键</a:t>
            </a:r>
            <a:r>
              <a:rPr lang="zh-CN" altLang="en-US" sz="1600" dirty="0" smtClean="0"/>
              <a:t>。</a:t>
            </a:r>
            <a:endParaRPr lang="zh-CN" altLang="en-US" sz="1600" dirty="0">
              <a:latin typeface="+mn-ea"/>
              <a:ea typeface="+mn-ea"/>
            </a:endParaRPr>
          </a:p>
        </p:txBody>
      </p:sp>
      <p:graphicFrame>
        <p:nvGraphicFramePr>
          <p:cNvPr id="17" name="表格 16"/>
          <p:cNvGraphicFramePr>
            <a:graphicFrameLocks noGrp="1"/>
          </p:cNvGraphicFramePr>
          <p:nvPr>
            <p:extLst>
              <p:ext uri="{D42A27DB-BD31-4B8C-83A1-F6EECF244321}">
                <p14:modId xmlns:p14="http://schemas.microsoft.com/office/powerpoint/2010/main" val="382878820"/>
              </p:ext>
            </p:extLst>
          </p:nvPr>
        </p:nvGraphicFramePr>
        <p:xfrm>
          <a:off x="716442" y="4486835"/>
          <a:ext cx="10996182" cy="2038509"/>
        </p:xfrm>
        <a:graphic>
          <a:graphicData uri="http://schemas.openxmlformats.org/drawingml/2006/table">
            <a:tbl>
              <a:tblPr firstRow="1" bandRow="1">
                <a:tableStyleId>{5C22544A-7EE6-4342-B048-85BDC9FD1C3A}</a:tableStyleId>
              </a:tblPr>
              <a:tblGrid>
                <a:gridCol w="1851166"/>
                <a:gridCol w="4680520"/>
                <a:gridCol w="4464496"/>
              </a:tblGrid>
              <a:tr h="288032">
                <a:tc>
                  <a:txBody>
                    <a:bodyPr/>
                    <a:lstStyle/>
                    <a:p>
                      <a:pPr algn="ctr"/>
                      <a:r>
                        <a:rPr lang="zh-CN" altLang="en-US" sz="1200" dirty="0" smtClean="0"/>
                        <a:t>对比项</a:t>
                      </a:r>
                      <a:endParaRPr lang="zh-CN" altLang="en-US" sz="1200" dirty="0"/>
                    </a:p>
                  </a:txBody>
                  <a:tcPr/>
                </a:tc>
                <a:tc>
                  <a:txBody>
                    <a:bodyPr/>
                    <a:lstStyle/>
                    <a:p>
                      <a:pPr algn="ctr"/>
                      <a:r>
                        <a:rPr lang="en-US" altLang="zh-CN" sz="1200" dirty="0" err="1" smtClean="0"/>
                        <a:t>MyISAM</a:t>
                      </a:r>
                      <a:endParaRPr lang="zh-CN" altLang="en-US" sz="1200" dirty="0"/>
                    </a:p>
                  </a:txBody>
                  <a:tcPr/>
                </a:tc>
                <a:tc>
                  <a:txBody>
                    <a:bodyPr/>
                    <a:lstStyle/>
                    <a:p>
                      <a:pPr algn="ctr"/>
                      <a:r>
                        <a:rPr lang="en-US" altLang="zh-CN" sz="1200" dirty="0" err="1" smtClean="0"/>
                        <a:t>InnoDB</a:t>
                      </a:r>
                      <a:endParaRPr lang="zh-CN" altLang="en-US" sz="1200" dirty="0"/>
                    </a:p>
                  </a:txBody>
                  <a:tcPr/>
                </a:tc>
              </a:tr>
              <a:tr h="199256">
                <a:tc>
                  <a:txBody>
                    <a:bodyPr/>
                    <a:lstStyle/>
                    <a:p>
                      <a:r>
                        <a:rPr lang="zh-CN" altLang="en-US" sz="1200" dirty="0" smtClean="0"/>
                        <a:t>主外键</a:t>
                      </a:r>
                      <a:endParaRPr lang="zh-CN" altLang="en-US" sz="1200" dirty="0"/>
                    </a:p>
                  </a:txBody>
                  <a:tcPr/>
                </a:tc>
                <a:tc>
                  <a:txBody>
                    <a:bodyPr/>
                    <a:lstStyle/>
                    <a:p>
                      <a:r>
                        <a:rPr lang="zh-CN" altLang="en-US" sz="1200" dirty="0" smtClean="0"/>
                        <a:t>不支持</a:t>
                      </a:r>
                      <a:endParaRPr lang="zh-CN" altLang="en-US" sz="1200" dirty="0"/>
                    </a:p>
                  </a:txBody>
                  <a:tcPr/>
                </a:tc>
                <a:tc>
                  <a:txBody>
                    <a:bodyPr/>
                    <a:lstStyle/>
                    <a:p>
                      <a:r>
                        <a:rPr lang="zh-CN" altLang="en-US" sz="1200" dirty="0" smtClean="0"/>
                        <a:t>支持</a:t>
                      </a:r>
                      <a:endParaRPr lang="zh-CN" altLang="en-US" sz="1200" dirty="0"/>
                    </a:p>
                  </a:txBody>
                  <a:tcPr/>
                </a:tc>
              </a:tr>
              <a:tr h="0">
                <a:tc>
                  <a:txBody>
                    <a:bodyPr/>
                    <a:lstStyle/>
                    <a:p>
                      <a:r>
                        <a:rPr lang="zh-CN" altLang="en-US" sz="1200" dirty="0" smtClean="0"/>
                        <a:t>事务</a:t>
                      </a:r>
                      <a:endParaRPr lang="zh-CN" altLang="en-US" sz="1200" dirty="0"/>
                    </a:p>
                  </a:txBody>
                  <a:tcPr/>
                </a:tc>
                <a:tc>
                  <a:txBody>
                    <a:bodyPr/>
                    <a:lstStyle/>
                    <a:p>
                      <a:r>
                        <a:rPr lang="zh-CN" altLang="en-US" sz="1200" dirty="0" smtClean="0"/>
                        <a:t>不支持</a:t>
                      </a:r>
                      <a:endParaRPr lang="zh-CN" altLang="en-US" sz="1200" dirty="0"/>
                    </a:p>
                  </a:txBody>
                  <a:tcPr/>
                </a:tc>
                <a:tc>
                  <a:txBody>
                    <a:bodyPr/>
                    <a:lstStyle/>
                    <a:p>
                      <a:r>
                        <a:rPr lang="zh-CN" altLang="en-US" sz="1200" dirty="0" smtClean="0"/>
                        <a:t>支持</a:t>
                      </a:r>
                      <a:endParaRPr lang="zh-CN" altLang="en-US" sz="1200" dirty="0"/>
                    </a:p>
                  </a:txBody>
                  <a:tcPr/>
                </a:tc>
              </a:tr>
              <a:tr h="16572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zh-CN" altLang="en-US" sz="1200" dirty="0" smtClean="0"/>
                        <a:t>行表锁</a:t>
                      </a:r>
                      <a:endParaRPr lang="zh-CN" altLang="en-US" sz="1200" dirty="0"/>
                    </a:p>
                  </a:txBody>
                  <a:tcPr/>
                </a:tc>
                <a:tc>
                  <a:txBody>
                    <a:bodyPr/>
                    <a:lstStyle/>
                    <a:p>
                      <a:r>
                        <a:rPr lang="zh-CN" altLang="en-US" sz="1200" dirty="0" smtClean="0"/>
                        <a:t>表锁，操作单条记录也会锁住整个表，不适合高并发操作</a:t>
                      </a:r>
                      <a:endParaRPr lang="zh-CN" altLang="en-US" sz="1200" dirty="0"/>
                    </a:p>
                  </a:txBody>
                  <a:tcPr/>
                </a:tc>
                <a:tc>
                  <a:txBody>
                    <a:bodyPr/>
                    <a:lstStyle/>
                    <a:p>
                      <a:r>
                        <a:rPr lang="zh-CN" altLang="en-US" sz="1200" dirty="0" smtClean="0"/>
                        <a:t>行锁，操作时只锁某一行，适合高并发操作</a:t>
                      </a:r>
                      <a:endParaRPr lang="zh-CN" altLang="en-US" sz="1200" dirty="0"/>
                    </a:p>
                  </a:txBody>
                  <a:tcPr/>
                </a:tc>
              </a:tr>
              <a:tr h="148952">
                <a:tc>
                  <a:txBody>
                    <a:bodyPr/>
                    <a:lstStyle/>
                    <a:p>
                      <a:r>
                        <a:rPr lang="zh-CN" altLang="en-US" sz="1200" dirty="0" smtClean="0"/>
                        <a:t>缓存</a:t>
                      </a:r>
                      <a:endParaRPr lang="zh-CN" altLang="en-US" sz="1200" dirty="0"/>
                    </a:p>
                  </a:txBody>
                  <a:tcPr/>
                </a:tc>
                <a:tc>
                  <a:txBody>
                    <a:bodyPr/>
                    <a:lstStyle/>
                    <a:p>
                      <a:r>
                        <a:rPr lang="zh-CN" altLang="en-US" sz="1200" dirty="0" smtClean="0"/>
                        <a:t>只缓存索引，不缓存真实数据</a:t>
                      </a:r>
                      <a:endParaRPr lang="zh-CN" altLang="en-US" sz="1200" dirty="0"/>
                    </a:p>
                  </a:txBody>
                  <a:tcPr/>
                </a:tc>
                <a:tc>
                  <a:txBody>
                    <a:bodyPr/>
                    <a:lstStyle/>
                    <a:p>
                      <a:r>
                        <a:rPr lang="zh-CN" altLang="en-US" sz="1200" dirty="0" smtClean="0"/>
                        <a:t>缓存索引与数据，对内存要求高，内存对性能有决定性影响</a:t>
                      </a:r>
                      <a:endParaRPr lang="zh-CN" altLang="en-US" sz="1200" dirty="0"/>
                    </a:p>
                  </a:txBody>
                  <a:tcPr/>
                </a:tc>
              </a:tr>
              <a:tr h="378877">
                <a:tc>
                  <a:txBody>
                    <a:bodyPr/>
                    <a:lstStyle/>
                    <a:p>
                      <a:r>
                        <a:rPr lang="zh-CN" altLang="en-US" sz="1200" dirty="0" smtClean="0"/>
                        <a:t>表空间</a:t>
                      </a:r>
                      <a:endParaRPr lang="zh-CN" altLang="en-US" sz="1200" dirty="0"/>
                    </a:p>
                  </a:txBody>
                  <a:tcPr/>
                </a:tc>
                <a:tc>
                  <a:txBody>
                    <a:bodyPr/>
                    <a:lstStyle/>
                    <a:p>
                      <a:r>
                        <a:rPr lang="zh-CN" altLang="en-US" sz="1200" dirty="0" smtClean="0"/>
                        <a:t>小</a:t>
                      </a:r>
                      <a:endParaRPr lang="zh-CN" altLang="en-US" sz="1200" dirty="0"/>
                    </a:p>
                  </a:txBody>
                  <a:tcPr/>
                </a:tc>
                <a:tc>
                  <a:txBody>
                    <a:bodyPr/>
                    <a:lstStyle/>
                    <a:p>
                      <a:r>
                        <a:rPr lang="zh-CN" altLang="en-US" sz="1200" dirty="0" smtClean="0"/>
                        <a:t>大</a:t>
                      </a:r>
                      <a:endParaRPr lang="zh-CN" altLang="en-US" sz="1200" dirty="0"/>
                    </a:p>
                  </a:txBody>
                  <a:tcPr/>
                </a:tc>
              </a:tr>
              <a:tr h="0">
                <a:tc>
                  <a:txBody>
                    <a:bodyPr/>
                    <a:lstStyle/>
                    <a:p>
                      <a:r>
                        <a:rPr lang="zh-CN" altLang="en-US" sz="1200" dirty="0" smtClean="0"/>
                        <a:t>关注点</a:t>
                      </a:r>
                      <a:endParaRPr lang="zh-CN" altLang="en-US" sz="1200" dirty="0"/>
                    </a:p>
                  </a:txBody>
                  <a:tcPr/>
                </a:tc>
                <a:tc>
                  <a:txBody>
                    <a:bodyPr/>
                    <a:lstStyle/>
                    <a:p>
                      <a:r>
                        <a:rPr lang="zh-CN" altLang="en-US" sz="1200" dirty="0" smtClean="0"/>
                        <a:t>性能</a:t>
                      </a:r>
                      <a:endParaRPr lang="zh-CN" altLang="en-US" sz="1200" dirty="0"/>
                    </a:p>
                  </a:txBody>
                  <a:tcPr/>
                </a:tc>
                <a:tc>
                  <a:txBody>
                    <a:bodyPr/>
                    <a:lstStyle/>
                    <a:p>
                      <a:r>
                        <a:rPr lang="zh-CN" altLang="en-US" sz="1200" dirty="0" smtClean="0"/>
                        <a:t>事务</a:t>
                      </a:r>
                      <a:endParaRPr lang="zh-CN" altLang="en-US" sz="1200" dirty="0"/>
                    </a:p>
                  </a:txBody>
                  <a:tcPr/>
                </a:tc>
              </a:tr>
            </a:tbl>
          </a:graphicData>
        </a:graphic>
      </p:graphicFrame>
    </p:spTree>
    <p:extLst>
      <p:ext uri="{BB962C8B-B14F-4D97-AF65-F5344CB8AC3E}">
        <p14:creationId xmlns:p14="http://schemas.microsoft.com/office/powerpoint/2010/main" val="117704217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anim calcmode="lin" valueType="num">
                                      <p:cBhvr>
                                        <p:cTn id="22" dur="500" fill="hold"/>
                                        <p:tgtEl>
                                          <p:spTgt spid="11"/>
                                        </p:tgtEl>
                                        <p:attrNameLst>
                                          <p:attrName>ppt_x</p:attrName>
                                        </p:attrNameLst>
                                      </p:cBhvr>
                                      <p:tavLst>
                                        <p:tav tm="0">
                                          <p:val>
                                            <p:strVal val="#ppt_x"/>
                                          </p:val>
                                        </p:tav>
                                        <p:tav tm="100000">
                                          <p:val>
                                            <p:strVal val="#ppt_x"/>
                                          </p:val>
                                        </p:tav>
                                      </p:tavLst>
                                    </p:anim>
                                    <p:anim calcmode="lin" valueType="num">
                                      <p:cBhvr>
                                        <p:cTn id="2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anim calcmode="lin" valueType="num">
                                      <p:cBhvr>
                                        <p:cTn id="36" dur="500" fill="hold"/>
                                        <p:tgtEl>
                                          <p:spTgt spid="12"/>
                                        </p:tgtEl>
                                        <p:attrNameLst>
                                          <p:attrName>ppt_x</p:attrName>
                                        </p:attrNameLst>
                                      </p:cBhvr>
                                      <p:tavLst>
                                        <p:tav tm="0">
                                          <p:val>
                                            <p:strVal val="#ppt_x"/>
                                          </p:val>
                                        </p:tav>
                                        <p:tav tm="100000">
                                          <p:val>
                                            <p:strVal val="#ppt_x"/>
                                          </p:val>
                                        </p:tav>
                                      </p:tavLst>
                                    </p:anim>
                                    <p:anim calcmode="lin" valueType="num">
                                      <p:cBhvr>
                                        <p:cTn id="37"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anim calcmode="lin" valueType="num">
                                      <p:cBhvr>
                                        <p:cTn id="43" dur="500" fill="hold"/>
                                        <p:tgtEl>
                                          <p:spTgt spid="4"/>
                                        </p:tgtEl>
                                        <p:attrNameLst>
                                          <p:attrName>ppt_x</p:attrName>
                                        </p:attrNameLst>
                                      </p:cBhvr>
                                      <p:tavLst>
                                        <p:tav tm="0">
                                          <p:val>
                                            <p:strVal val="#ppt_x"/>
                                          </p:val>
                                        </p:tav>
                                        <p:tav tm="100000">
                                          <p:val>
                                            <p:strVal val="#ppt_x"/>
                                          </p:val>
                                        </p:tav>
                                      </p:tavLst>
                                    </p:anim>
                                    <p:anim calcmode="lin" valueType="num">
                                      <p:cBhvr>
                                        <p:cTn id="4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strVal val="#ppt_x"/>
                                          </p:val>
                                        </p:tav>
                                        <p:tav tm="100000">
                                          <p:val>
                                            <p:strVal val="#ppt_x"/>
                                          </p:val>
                                        </p:tav>
                                      </p:tavLst>
                                    </p:anim>
                                    <p:anim calcmode="lin" valueType="num">
                                      <p:cBhvr>
                                        <p:cTn id="5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strVal val="#ppt_x"/>
                                          </p:val>
                                        </p:tav>
                                        <p:tav tm="100000">
                                          <p:val>
                                            <p:strVal val="#ppt_x"/>
                                          </p:val>
                                        </p:tav>
                                      </p:tavLst>
                                    </p:anim>
                                    <p:anim calcmode="lin" valueType="num">
                                      <p:cBhvr>
                                        <p:cTn id="5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anim calcmode="lin" valueType="num">
                                      <p:cBhvr>
                                        <p:cTn id="64" dur="500" fill="hold"/>
                                        <p:tgtEl>
                                          <p:spTgt spid="15"/>
                                        </p:tgtEl>
                                        <p:attrNameLst>
                                          <p:attrName>ppt_x</p:attrName>
                                        </p:attrNameLst>
                                      </p:cBhvr>
                                      <p:tavLst>
                                        <p:tav tm="0">
                                          <p:val>
                                            <p:strVal val="#ppt_x"/>
                                          </p:val>
                                        </p:tav>
                                        <p:tav tm="100000">
                                          <p:val>
                                            <p:strVal val="#ppt_x"/>
                                          </p:val>
                                        </p:tav>
                                      </p:tavLst>
                                    </p:anim>
                                    <p:anim calcmode="lin" valueType="num">
                                      <p:cBhvr>
                                        <p:cTn id="6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anim calcmode="lin" valueType="num">
                                      <p:cBhvr>
                                        <p:cTn id="71" dur="500" fill="hold"/>
                                        <p:tgtEl>
                                          <p:spTgt spid="16"/>
                                        </p:tgtEl>
                                        <p:attrNameLst>
                                          <p:attrName>ppt_x</p:attrName>
                                        </p:attrNameLst>
                                      </p:cBhvr>
                                      <p:tavLst>
                                        <p:tav tm="0">
                                          <p:val>
                                            <p:strVal val="#ppt_x"/>
                                          </p:val>
                                        </p:tav>
                                        <p:tav tm="100000">
                                          <p:val>
                                            <p:strVal val="#ppt_x"/>
                                          </p:val>
                                        </p:tav>
                                      </p:tavLst>
                                    </p:anim>
                                    <p:anim calcmode="lin" valueType="num">
                                      <p:cBhvr>
                                        <p:cTn id="72"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anim calcmode="lin" valueType="num">
                                      <p:cBhvr>
                                        <p:cTn id="78" dur="500" fill="hold"/>
                                        <p:tgtEl>
                                          <p:spTgt spid="17"/>
                                        </p:tgtEl>
                                        <p:attrNameLst>
                                          <p:attrName>ppt_x</p:attrName>
                                        </p:attrNameLst>
                                      </p:cBhvr>
                                      <p:tavLst>
                                        <p:tav tm="0">
                                          <p:val>
                                            <p:strVal val="#ppt_x"/>
                                          </p:val>
                                        </p:tav>
                                        <p:tav tm="100000">
                                          <p:val>
                                            <p:strVal val="#ppt_x"/>
                                          </p:val>
                                        </p:tav>
                                      </p:tavLst>
                                    </p:anim>
                                    <p:anim calcmode="lin" valueType="num">
                                      <p:cBhvr>
                                        <p:cTn id="7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1" grpId="0"/>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Mysql</a:t>
            </a:r>
            <a:r>
              <a:rPr lang="zh-CN" altLang="en-US" dirty="0" smtClean="0"/>
              <a:t>存储引擎</a:t>
            </a:r>
            <a:endParaRPr lang="zh-CN" altLang="en-US" dirty="0"/>
          </a:p>
        </p:txBody>
      </p:sp>
      <p:sp>
        <p:nvSpPr>
          <p:cNvPr id="3" name="文本占位符 2"/>
          <p:cNvSpPr>
            <a:spLocks noGrp="1"/>
          </p:cNvSpPr>
          <p:nvPr>
            <p:ph type="body" sz="quarter" idx="10"/>
          </p:nvPr>
        </p:nvSpPr>
        <p:spPr/>
        <p:txBody>
          <a:bodyPr/>
          <a:lstStyle/>
          <a:p>
            <a:r>
              <a:rPr lang="en-US" altLang="zh-CN" dirty="0"/>
              <a:t>2</a:t>
            </a:r>
            <a:endParaRPr lang="zh-CN" altLang="en-US" dirty="0"/>
          </a:p>
        </p:txBody>
      </p:sp>
      <p:sp>
        <p:nvSpPr>
          <p:cNvPr id="6" name="矩形 5"/>
          <p:cNvSpPr/>
          <p:nvPr/>
        </p:nvSpPr>
        <p:spPr>
          <a:xfrm>
            <a:off x="695400" y="1484784"/>
            <a:ext cx="741678" cy="523220"/>
          </a:xfrm>
          <a:prstGeom prst="rect">
            <a:avLst/>
          </a:prstGeom>
        </p:spPr>
        <p:txBody>
          <a:bodyPr wrap="none">
            <a:spAutoFit/>
          </a:bodyPr>
          <a:lstStyle/>
          <a:p>
            <a:r>
              <a:rPr lang="en-US" altLang="zh-CN" sz="2800" dirty="0"/>
              <a:t>CSV</a:t>
            </a:r>
            <a:endParaRPr lang="zh-CN" altLang="en-US" sz="2800" dirty="0"/>
          </a:p>
        </p:txBody>
      </p:sp>
      <p:sp>
        <p:nvSpPr>
          <p:cNvPr id="7" name="矩形 6"/>
          <p:cNvSpPr/>
          <p:nvPr/>
        </p:nvSpPr>
        <p:spPr>
          <a:xfrm>
            <a:off x="643111" y="3481844"/>
            <a:ext cx="1435136" cy="523220"/>
          </a:xfrm>
          <a:prstGeom prst="rect">
            <a:avLst/>
          </a:prstGeom>
        </p:spPr>
        <p:txBody>
          <a:bodyPr wrap="none">
            <a:spAutoFit/>
          </a:bodyPr>
          <a:lstStyle/>
          <a:p>
            <a:r>
              <a:rPr lang="en-US" altLang="zh-CN" sz="2800" dirty="0"/>
              <a:t>Memory</a:t>
            </a:r>
            <a:endParaRPr lang="zh-CN" altLang="en-US" sz="2800" dirty="0"/>
          </a:p>
        </p:txBody>
      </p:sp>
      <p:sp>
        <p:nvSpPr>
          <p:cNvPr id="8" name="矩形 7"/>
          <p:cNvSpPr/>
          <p:nvPr/>
        </p:nvSpPr>
        <p:spPr>
          <a:xfrm>
            <a:off x="569917" y="5282044"/>
            <a:ext cx="1658852" cy="523220"/>
          </a:xfrm>
          <a:prstGeom prst="rect">
            <a:avLst/>
          </a:prstGeom>
        </p:spPr>
        <p:txBody>
          <a:bodyPr wrap="none">
            <a:spAutoFit/>
          </a:bodyPr>
          <a:lstStyle/>
          <a:p>
            <a:r>
              <a:rPr lang="en-US" altLang="zh-CN" sz="2800" dirty="0"/>
              <a:t>Federated</a:t>
            </a:r>
            <a:endParaRPr lang="zh-CN" altLang="en-US" sz="2800" dirty="0"/>
          </a:p>
        </p:txBody>
      </p:sp>
      <p:sp>
        <p:nvSpPr>
          <p:cNvPr id="9" name="矩形 8"/>
          <p:cNvSpPr/>
          <p:nvPr/>
        </p:nvSpPr>
        <p:spPr>
          <a:xfrm>
            <a:off x="2213227" y="1124744"/>
            <a:ext cx="9643413" cy="1846659"/>
          </a:xfrm>
          <a:prstGeom prst="rect">
            <a:avLst/>
          </a:prstGeom>
        </p:spPr>
        <p:txBody>
          <a:bodyPr wrap="square">
            <a:spAutoFit/>
          </a:bodyPr>
          <a:lstStyle/>
          <a:p>
            <a:r>
              <a:rPr lang="zh-CN" altLang="en-US" sz="1600" dirty="0"/>
              <a:t>数据存储特点：</a:t>
            </a:r>
            <a:endParaRPr lang="en-US" altLang="zh-CN" sz="1600" dirty="0"/>
          </a:p>
          <a:p>
            <a:r>
              <a:rPr lang="en-US" altLang="zh-CN" sz="1600" dirty="0">
                <a:solidFill>
                  <a:srgbClr val="314659"/>
                </a:solidFill>
                <a:latin typeface="+mn-ea"/>
                <a:ea typeface="+mn-ea"/>
              </a:rPr>
              <a:t>	</a:t>
            </a:r>
            <a:r>
              <a:rPr lang="zh-CN" altLang="en-US" sz="1600" dirty="0" smtClean="0">
                <a:latin typeface="+mn-ea"/>
                <a:ea typeface="+mn-ea"/>
              </a:rPr>
              <a:t>数据分为</a:t>
            </a:r>
            <a:r>
              <a:rPr lang="en-US" altLang="zh-CN" sz="1600" dirty="0">
                <a:latin typeface="+mn-ea"/>
                <a:ea typeface="+mn-ea"/>
              </a:rPr>
              <a:t>.</a:t>
            </a:r>
            <a:r>
              <a:rPr lang="en-US" altLang="zh-CN" sz="1600" dirty="0" err="1" smtClean="0">
                <a:latin typeface="+mn-ea"/>
                <a:ea typeface="+mn-ea"/>
              </a:rPr>
              <a:t>frm</a:t>
            </a:r>
            <a:r>
              <a:rPr lang="zh-CN" altLang="en-US" sz="1600" dirty="0" smtClean="0">
                <a:latin typeface="+mn-ea"/>
                <a:ea typeface="+mn-ea"/>
              </a:rPr>
              <a:t>、</a:t>
            </a:r>
            <a:r>
              <a:rPr lang="en-US" altLang="zh-CN" sz="1600" dirty="0" smtClean="0">
                <a:latin typeface="+mn-ea"/>
                <a:ea typeface="+mn-ea"/>
              </a:rPr>
              <a:t>.CSM</a:t>
            </a:r>
            <a:r>
              <a:rPr lang="zh-CN" altLang="en-US" sz="1600" dirty="0" smtClean="0">
                <a:latin typeface="+mn-ea"/>
                <a:ea typeface="+mn-ea"/>
              </a:rPr>
              <a:t>、</a:t>
            </a:r>
            <a:r>
              <a:rPr lang="en-US" altLang="zh-CN" sz="1600" dirty="0" smtClean="0">
                <a:latin typeface="+mn-ea"/>
                <a:ea typeface="+mn-ea"/>
              </a:rPr>
              <a:t>.CSV</a:t>
            </a:r>
            <a:r>
              <a:rPr lang="zh-CN" altLang="en-US" sz="1600" dirty="0" smtClean="0">
                <a:latin typeface="+mn-ea"/>
                <a:ea typeface="+mn-ea"/>
              </a:rPr>
              <a:t>三个</a:t>
            </a:r>
            <a:r>
              <a:rPr lang="zh-CN" altLang="en-US" sz="1600" dirty="0">
                <a:latin typeface="+mn-ea"/>
                <a:ea typeface="+mn-ea"/>
              </a:rPr>
              <a:t>文件进行</a:t>
            </a:r>
            <a:r>
              <a:rPr lang="zh-CN" altLang="en-US" sz="1600" dirty="0" smtClean="0">
                <a:latin typeface="+mn-ea"/>
                <a:ea typeface="+mn-ea"/>
              </a:rPr>
              <a:t>存储；</a:t>
            </a:r>
            <a:endParaRPr lang="en-US" altLang="zh-CN" sz="1600" dirty="0" smtClean="0">
              <a:latin typeface="+mn-ea"/>
              <a:ea typeface="+mn-ea"/>
            </a:endParaRPr>
          </a:p>
          <a:p>
            <a:r>
              <a:rPr lang="en-US" altLang="zh-CN" sz="1600" dirty="0">
                <a:latin typeface="+mn-ea"/>
                <a:ea typeface="+mn-ea"/>
              </a:rPr>
              <a:t>	</a:t>
            </a:r>
            <a:r>
              <a:rPr lang="en-US" altLang="zh-CN" sz="1600" dirty="0" smtClean="0"/>
              <a:t>.CSV</a:t>
            </a:r>
            <a:r>
              <a:rPr lang="zh-CN" altLang="en-US" sz="1600" dirty="0" smtClean="0"/>
              <a:t>文件</a:t>
            </a:r>
            <a:r>
              <a:rPr lang="zh-CN" altLang="en-US" sz="1600" dirty="0"/>
              <a:t>存储表</a:t>
            </a:r>
            <a:r>
              <a:rPr lang="zh-CN" altLang="en-US" sz="1600" dirty="0" smtClean="0"/>
              <a:t>内容，</a:t>
            </a:r>
            <a:r>
              <a:rPr lang="en-US" altLang="zh-CN" sz="1600" dirty="0" smtClean="0"/>
              <a:t>.CSM</a:t>
            </a:r>
            <a:r>
              <a:rPr lang="zh-CN" altLang="en-US" sz="1600" dirty="0" smtClean="0"/>
              <a:t>文件</a:t>
            </a:r>
            <a:r>
              <a:rPr lang="zh-CN" altLang="en-US" sz="1600" dirty="0"/>
              <a:t>存储表的元数据如表状态和数据</a:t>
            </a:r>
            <a:r>
              <a:rPr lang="zh-CN" altLang="en-US" sz="1600" dirty="0" smtClean="0"/>
              <a:t>量，</a:t>
            </a:r>
            <a:r>
              <a:rPr lang="en-US" altLang="zh-CN" sz="1600" dirty="0"/>
              <a:t>.</a:t>
            </a:r>
            <a:r>
              <a:rPr lang="en-US" altLang="zh-CN" sz="1600" dirty="0" err="1"/>
              <a:t>frm</a:t>
            </a:r>
            <a:r>
              <a:rPr lang="zh-CN" altLang="en-US" sz="1600" dirty="0"/>
              <a:t>文件存储表结构</a:t>
            </a:r>
            <a:r>
              <a:rPr lang="zh-CN" altLang="en-US" sz="1600" dirty="0" smtClean="0"/>
              <a:t>信息。</a:t>
            </a:r>
            <a:endParaRPr lang="en-US" altLang="zh-CN" sz="1600" dirty="0" smtClean="0"/>
          </a:p>
          <a:p>
            <a:r>
              <a:rPr lang="zh-CN" altLang="en-US" sz="1600" dirty="0" smtClean="0"/>
              <a:t>存储引擎特点：</a:t>
            </a:r>
            <a:endParaRPr lang="en-US" altLang="zh-CN" sz="1600" dirty="0" smtClean="0"/>
          </a:p>
          <a:p>
            <a:r>
              <a:rPr lang="en-US" altLang="zh-CN" sz="1600" dirty="0"/>
              <a:t>	</a:t>
            </a:r>
            <a:r>
              <a:rPr lang="zh-CN" altLang="en-US" sz="1600" dirty="0"/>
              <a:t>所有列不能为</a:t>
            </a:r>
            <a:r>
              <a:rPr lang="en-US" altLang="zh-CN" sz="1600" dirty="0" smtClean="0"/>
              <a:t>Null</a:t>
            </a:r>
            <a:r>
              <a:rPr lang="zh-CN" altLang="en-US" sz="1600" dirty="0" smtClean="0"/>
              <a:t>；不</a:t>
            </a:r>
            <a:r>
              <a:rPr lang="zh-CN" altLang="en-US" sz="1600" dirty="0"/>
              <a:t>支持索引、不适合大表、</a:t>
            </a:r>
            <a:r>
              <a:rPr lang="zh-CN" altLang="en-US" sz="1600" dirty="0" smtClean="0"/>
              <a:t>不</a:t>
            </a:r>
            <a:r>
              <a:rPr lang="zh-CN" altLang="en-US" sz="1600" dirty="0"/>
              <a:t>适合</a:t>
            </a:r>
            <a:r>
              <a:rPr lang="zh-CN" altLang="en-US" sz="1600" dirty="0" smtClean="0"/>
              <a:t>在线处理；可以</a:t>
            </a:r>
            <a:r>
              <a:rPr lang="zh-CN" altLang="en-US" sz="1600" dirty="0"/>
              <a:t>对数据文件直接</a:t>
            </a:r>
            <a:r>
              <a:rPr lang="zh-CN" altLang="en-US" sz="1600" dirty="0" smtClean="0"/>
              <a:t>编辑。</a:t>
            </a:r>
            <a:endParaRPr lang="en-US" altLang="zh-CN" sz="1600" dirty="0" smtClean="0"/>
          </a:p>
          <a:p>
            <a:r>
              <a:rPr lang="zh-CN" altLang="en-US" sz="1600" dirty="0"/>
              <a:t>适用</a:t>
            </a:r>
            <a:r>
              <a:rPr lang="zh-CN" altLang="en-US" sz="1600" dirty="0" smtClean="0"/>
              <a:t>场景：</a:t>
            </a:r>
            <a:endParaRPr lang="en-US" altLang="zh-CN" sz="1600" dirty="0" smtClean="0"/>
          </a:p>
          <a:p>
            <a:r>
              <a:rPr lang="en-US" altLang="zh-CN" sz="1600" dirty="0">
                <a:latin typeface="+mn-ea"/>
                <a:ea typeface="+mn-ea"/>
              </a:rPr>
              <a:t>	</a:t>
            </a:r>
            <a:r>
              <a:rPr lang="zh-CN" altLang="en-US" sz="1600" dirty="0"/>
              <a:t>适合作为表数据交换的中间</a:t>
            </a:r>
            <a:r>
              <a:rPr lang="zh-CN" altLang="en-US" sz="1600" dirty="0" smtClean="0"/>
              <a:t>表。</a:t>
            </a:r>
            <a:endParaRPr lang="zh-CN" altLang="en-US" sz="1600" dirty="0">
              <a:latin typeface="+mn-ea"/>
              <a:ea typeface="+mn-ea"/>
            </a:endParaRPr>
          </a:p>
        </p:txBody>
      </p:sp>
      <p:sp>
        <p:nvSpPr>
          <p:cNvPr id="10" name="矩形 9"/>
          <p:cNvSpPr/>
          <p:nvPr/>
        </p:nvSpPr>
        <p:spPr>
          <a:xfrm>
            <a:off x="2181516" y="3027149"/>
            <a:ext cx="9643413" cy="1815882"/>
          </a:xfrm>
          <a:prstGeom prst="rect">
            <a:avLst/>
          </a:prstGeom>
        </p:spPr>
        <p:txBody>
          <a:bodyPr wrap="square">
            <a:spAutoFit/>
          </a:bodyPr>
          <a:lstStyle/>
          <a:p>
            <a:r>
              <a:rPr lang="zh-CN" altLang="en-US" sz="1600" dirty="0"/>
              <a:t>数据存储特点：</a:t>
            </a:r>
            <a:endParaRPr lang="en-US" altLang="zh-CN" sz="1600" dirty="0"/>
          </a:p>
          <a:p>
            <a:r>
              <a:rPr lang="en-US" altLang="zh-CN" sz="1600" dirty="0">
                <a:solidFill>
                  <a:srgbClr val="314659"/>
                </a:solidFill>
                <a:latin typeface="+mn-ea"/>
                <a:ea typeface="+mn-ea"/>
              </a:rPr>
              <a:t>	</a:t>
            </a:r>
            <a:r>
              <a:rPr lang="zh-CN" altLang="en-US" sz="1600" dirty="0" smtClean="0">
                <a:latin typeface="+mn-ea"/>
                <a:ea typeface="+mn-ea"/>
              </a:rPr>
              <a:t>数据没有持久化，存储在内存中，持久化的只有</a:t>
            </a:r>
            <a:r>
              <a:rPr lang="en-US" altLang="zh-CN" sz="1600" dirty="0" smtClean="0">
                <a:latin typeface="+mn-ea"/>
                <a:ea typeface="+mn-ea"/>
              </a:rPr>
              <a:t>.</a:t>
            </a:r>
            <a:r>
              <a:rPr lang="en-US" altLang="zh-CN" sz="1600" dirty="0" err="1" smtClean="0">
                <a:latin typeface="+mn-ea"/>
                <a:ea typeface="+mn-ea"/>
              </a:rPr>
              <a:t>frm</a:t>
            </a:r>
            <a:r>
              <a:rPr lang="zh-CN" altLang="en-US" sz="1600" dirty="0" smtClean="0">
                <a:latin typeface="+mn-ea"/>
                <a:ea typeface="+mn-ea"/>
              </a:rPr>
              <a:t>文件记录</a:t>
            </a:r>
            <a:r>
              <a:rPr lang="zh-CN" altLang="en-US" sz="1600" dirty="0">
                <a:latin typeface="+mn-ea"/>
                <a:ea typeface="+mn-ea"/>
              </a:rPr>
              <a:t>了</a:t>
            </a:r>
            <a:r>
              <a:rPr lang="zh-CN" altLang="en-US" sz="1600" dirty="0" smtClean="0">
                <a:latin typeface="+mn-ea"/>
                <a:ea typeface="+mn-ea"/>
              </a:rPr>
              <a:t>表结构信息</a:t>
            </a:r>
            <a:r>
              <a:rPr lang="zh-CN" altLang="en-US" sz="1600" dirty="0" smtClean="0"/>
              <a:t>。</a:t>
            </a:r>
            <a:endParaRPr lang="en-US" altLang="zh-CN" sz="1600" dirty="0" smtClean="0"/>
          </a:p>
          <a:p>
            <a:r>
              <a:rPr lang="zh-CN" altLang="en-US" sz="1600" dirty="0" smtClean="0"/>
              <a:t>存储引擎特点：</a:t>
            </a:r>
            <a:endParaRPr lang="en-US" altLang="zh-CN" sz="1600" dirty="0" smtClean="0"/>
          </a:p>
          <a:p>
            <a:r>
              <a:rPr lang="en-US" altLang="zh-CN" sz="1600" dirty="0"/>
              <a:t>	</a:t>
            </a:r>
            <a:r>
              <a:rPr lang="zh-CN" altLang="en-US" sz="1600" dirty="0" smtClean="0"/>
              <a:t>支持</a:t>
            </a:r>
            <a:r>
              <a:rPr lang="en-US" altLang="zh-CN" sz="1600" dirty="0" err="1" smtClean="0"/>
              <a:t>BTree</a:t>
            </a:r>
            <a:r>
              <a:rPr lang="zh-CN" altLang="en-US" sz="1600" dirty="0" smtClean="0"/>
              <a:t>索引及</a:t>
            </a:r>
            <a:r>
              <a:rPr lang="en-US" altLang="zh-CN" sz="1600" dirty="0" smtClean="0"/>
              <a:t>HASH</a:t>
            </a:r>
            <a:r>
              <a:rPr lang="zh-CN" altLang="en-US" sz="1600" dirty="0" smtClean="0"/>
              <a:t>索引；不支持</a:t>
            </a:r>
            <a:r>
              <a:rPr lang="en-US" altLang="zh-CN" sz="1600" dirty="0" smtClean="0"/>
              <a:t>varchar</a:t>
            </a:r>
            <a:r>
              <a:rPr lang="zh-CN" altLang="en-US" sz="1600" dirty="0" smtClean="0"/>
              <a:t>类型所有字段固定</a:t>
            </a:r>
            <a:r>
              <a:rPr lang="zh-CN" altLang="en-US" sz="1600" dirty="0"/>
              <a:t>长度</a:t>
            </a:r>
            <a:r>
              <a:rPr lang="zh-CN" altLang="en-US" sz="1600" dirty="0" smtClean="0"/>
              <a:t>；不支持</a:t>
            </a:r>
            <a:r>
              <a:rPr lang="en-US" altLang="zh-CN" sz="1600" dirty="0" smtClean="0"/>
              <a:t>text</a:t>
            </a:r>
            <a:r>
              <a:rPr lang="zh-CN" altLang="en-US" sz="1600" dirty="0"/>
              <a:t>和</a:t>
            </a:r>
            <a:r>
              <a:rPr lang="en-US" altLang="zh-CN" sz="1600" dirty="0"/>
              <a:t>blob</a:t>
            </a:r>
            <a:r>
              <a:rPr lang="zh-CN" altLang="en-US" sz="1600" dirty="0"/>
              <a:t>大字段</a:t>
            </a:r>
            <a:r>
              <a:rPr lang="zh-CN" altLang="en-US" sz="1600" dirty="0" smtClean="0"/>
              <a:t>类型</a:t>
            </a:r>
            <a:r>
              <a:rPr lang="en-US" altLang="zh-CN" sz="1600" dirty="0"/>
              <a:t>	</a:t>
            </a:r>
            <a:r>
              <a:rPr lang="zh-CN" altLang="en-US" sz="1600" dirty="0" smtClean="0"/>
              <a:t>；支持表级锁。</a:t>
            </a:r>
            <a:endParaRPr lang="en-US" altLang="zh-CN" sz="1600" dirty="0" smtClean="0"/>
          </a:p>
          <a:p>
            <a:r>
              <a:rPr lang="zh-CN" altLang="en-US" sz="1600" dirty="0"/>
              <a:t>适用</a:t>
            </a:r>
            <a:r>
              <a:rPr lang="zh-CN" altLang="en-US" sz="1600" dirty="0" smtClean="0"/>
              <a:t>场景：</a:t>
            </a:r>
            <a:endParaRPr lang="en-US" altLang="zh-CN" sz="1600" dirty="0" smtClean="0"/>
          </a:p>
          <a:p>
            <a:r>
              <a:rPr lang="en-US" altLang="zh-CN" sz="1600" dirty="0">
                <a:latin typeface="+mn-ea"/>
                <a:ea typeface="+mn-ea"/>
              </a:rPr>
              <a:t>	</a:t>
            </a:r>
            <a:r>
              <a:rPr lang="zh-CN" altLang="en-US" sz="1600" dirty="0"/>
              <a:t>适合</a:t>
            </a:r>
            <a:r>
              <a:rPr lang="zh-CN" altLang="en-US" sz="1600" dirty="0" smtClean="0"/>
              <a:t>作为映射表，保存数据分析中间结果，缓存周期性聚合数据结果等。</a:t>
            </a:r>
            <a:endParaRPr lang="zh-CN" altLang="en-US" sz="1600" dirty="0">
              <a:latin typeface="+mn-ea"/>
              <a:ea typeface="+mn-ea"/>
            </a:endParaRPr>
          </a:p>
        </p:txBody>
      </p:sp>
      <p:sp>
        <p:nvSpPr>
          <p:cNvPr id="11" name="矩形 10"/>
          <p:cNvSpPr/>
          <p:nvPr/>
        </p:nvSpPr>
        <p:spPr>
          <a:xfrm>
            <a:off x="2184651" y="4925486"/>
            <a:ext cx="9643413" cy="1569660"/>
          </a:xfrm>
          <a:prstGeom prst="rect">
            <a:avLst/>
          </a:prstGeom>
        </p:spPr>
        <p:txBody>
          <a:bodyPr wrap="square">
            <a:spAutoFit/>
          </a:bodyPr>
          <a:lstStyle/>
          <a:p>
            <a:r>
              <a:rPr lang="zh-CN" altLang="en-US" sz="1600" dirty="0"/>
              <a:t>数据存储特点：</a:t>
            </a:r>
            <a:endParaRPr lang="en-US" altLang="zh-CN" sz="1600" dirty="0"/>
          </a:p>
          <a:p>
            <a:r>
              <a:rPr lang="en-US" altLang="zh-CN" sz="1600" dirty="0">
                <a:solidFill>
                  <a:srgbClr val="314659"/>
                </a:solidFill>
                <a:latin typeface="+mn-ea"/>
                <a:ea typeface="+mn-ea"/>
              </a:rPr>
              <a:t>	</a:t>
            </a:r>
            <a:r>
              <a:rPr lang="zh-CN" altLang="en-US" sz="1600" dirty="0" smtClean="0"/>
              <a:t>本地不保存数据，数据只存在于远程数据库，</a:t>
            </a:r>
            <a:r>
              <a:rPr lang="zh-CN" altLang="en-US" sz="1600" dirty="0">
                <a:latin typeface="+mn-ea"/>
                <a:ea typeface="+mn-ea"/>
              </a:rPr>
              <a:t>本地</a:t>
            </a:r>
            <a:r>
              <a:rPr lang="zh-CN" altLang="en-US" sz="1600" dirty="0" smtClean="0">
                <a:latin typeface="+mn-ea"/>
                <a:ea typeface="+mn-ea"/>
              </a:rPr>
              <a:t>只有</a:t>
            </a:r>
            <a:r>
              <a:rPr lang="en-US" altLang="zh-CN" sz="1600" dirty="0" smtClean="0">
                <a:latin typeface="+mn-ea"/>
                <a:ea typeface="+mn-ea"/>
              </a:rPr>
              <a:t>.</a:t>
            </a:r>
            <a:r>
              <a:rPr lang="en-US" altLang="zh-CN" sz="1600" dirty="0" err="1" smtClean="0">
                <a:latin typeface="+mn-ea"/>
                <a:ea typeface="+mn-ea"/>
              </a:rPr>
              <a:t>frm</a:t>
            </a:r>
            <a:r>
              <a:rPr lang="zh-CN" altLang="en-US" sz="1600" dirty="0" smtClean="0">
                <a:latin typeface="+mn-ea"/>
                <a:ea typeface="+mn-ea"/>
              </a:rPr>
              <a:t>文件记录了远程数据库表结构信息</a:t>
            </a:r>
            <a:r>
              <a:rPr lang="zh-CN" altLang="en-US" sz="1600" dirty="0" smtClean="0"/>
              <a:t>。</a:t>
            </a:r>
            <a:endParaRPr lang="en-US" altLang="zh-CN" sz="1600" dirty="0" smtClean="0"/>
          </a:p>
          <a:p>
            <a:r>
              <a:rPr lang="zh-CN" altLang="en-US" sz="1600" dirty="0" smtClean="0"/>
              <a:t>存储引擎特点：</a:t>
            </a:r>
            <a:endParaRPr lang="en-US" altLang="zh-CN" sz="1600" dirty="0" smtClean="0"/>
          </a:p>
          <a:p>
            <a:r>
              <a:rPr lang="en-US" altLang="zh-CN" sz="1600" dirty="0"/>
              <a:t>	</a:t>
            </a:r>
            <a:r>
              <a:rPr lang="zh-CN" altLang="en-US" sz="1600" dirty="0"/>
              <a:t>提供</a:t>
            </a:r>
            <a:r>
              <a:rPr lang="zh-CN" altLang="en-US" sz="1600" dirty="0" smtClean="0"/>
              <a:t>了访问远程</a:t>
            </a:r>
            <a:r>
              <a:rPr lang="en-US" altLang="zh-CN" sz="1600" dirty="0" smtClean="0"/>
              <a:t>MySQL</a:t>
            </a:r>
            <a:r>
              <a:rPr lang="zh-CN" altLang="en-US" sz="1600" dirty="0" smtClean="0"/>
              <a:t>服务器上表的方法，默认禁止使用，启动时需要增加参数才能启用。</a:t>
            </a:r>
            <a:endParaRPr lang="en-US" altLang="zh-CN" sz="1600" dirty="0" smtClean="0"/>
          </a:p>
          <a:p>
            <a:r>
              <a:rPr lang="zh-CN" altLang="en-US" sz="1600" dirty="0"/>
              <a:t>适用</a:t>
            </a:r>
            <a:r>
              <a:rPr lang="zh-CN" altLang="en-US" sz="1600" dirty="0" smtClean="0"/>
              <a:t>场景：</a:t>
            </a:r>
            <a:endParaRPr lang="en-US" altLang="zh-CN" sz="1600" dirty="0" smtClean="0"/>
          </a:p>
          <a:p>
            <a:r>
              <a:rPr lang="en-US" altLang="zh-CN" sz="1600" dirty="0">
                <a:latin typeface="+mn-ea"/>
                <a:ea typeface="+mn-ea"/>
              </a:rPr>
              <a:t>	</a:t>
            </a:r>
            <a:r>
              <a:rPr lang="zh-CN" altLang="en-US" sz="1600" dirty="0" smtClean="0">
                <a:latin typeface="+mn-ea"/>
                <a:ea typeface="+mn-ea"/>
              </a:rPr>
              <a:t>实现类似</a:t>
            </a:r>
            <a:r>
              <a:rPr lang="en-US" altLang="zh-CN" sz="1600" dirty="0" smtClean="0"/>
              <a:t>SQL </a:t>
            </a:r>
            <a:r>
              <a:rPr lang="en-US" altLang="zh-CN" sz="1600" dirty="0"/>
              <a:t>Server</a:t>
            </a:r>
            <a:r>
              <a:rPr lang="zh-CN" altLang="en-US" sz="1600" dirty="0"/>
              <a:t>服务器或者</a:t>
            </a:r>
            <a:r>
              <a:rPr lang="en-US" altLang="zh-CN" sz="1600" dirty="0"/>
              <a:t>ORACLE</a:t>
            </a:r>
            <a:r>
              <a:rPr lang="zh-CN" altLang="en-US" sz="1600" dirty="0" smtClean="0"/>
              <a:t>网关功能连接远程数据库。</a:t>
            </a:r>
            <a:endParaRPr lang="zh-CN" altLang="en-US" sz="1600" dirty="0">
              <a:latin typeface="+mn-ea"/>
              <a:ea typeface="+mn-ea"/>
            </a:endParaRPr>
          </a:p>
        </p:txBody>
      </p:sp>
    </p:spTree>
    <p:extLst>
      <p:ext uri="{BB962C8B-B14F-4D97-AF65-F5344CB8AC3E}">
        <p14:creationId xmlns:p14="http://schemas.microsoft.com/office/powerpoint/2010/main" val="2556134805"/>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anim calcmode="lin" valueType="num">
                                      <p:cBhvr>
                                        <p:cTn id="37" dur="500" fill="hold"/>
                                        <p:tgtEl>
                                          <p:spTgt spid="11"/>
                                        </p:tgtEl>
                                        <p:attrNameLst>
                                          <p:attrName>ppt_x</p:attrName>
                                        </p:attrNameLst>
                                      </p:cBhvr>
                                      <p:tavLst>
                                        <p:tav tm="0">
                                          <p:val>
                                            <p:strVal val="#ppt_x"/>
                                          </p:val>
                                        </p:tav>
                                        <p:tav tm="100000">
                                          <p:val>
                                            <p:strVal val="#ppt_x"/>
                                          </p:val>
                                        </p:tav>
                                      </p:tavLst>
                                    </p:anim>
                                    <p:anim calcmode="lin" valueType="num">
                                      <p:cBhvr>
                                        <p:cTn id="38"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InnoDB</a:t>
            </a:r>
            <a:r>
              <a:rPr lang="zh-CN" altLang="en-US" dirty="0" smtClean="0"/>
              <a:t>事务隔离级别</a:t>
            </a:r>
            <a:endParaRPr lang="zh-CN" altLang="en-US" dirty="0"/>
          </a:p>
        </p:txBody>
      </p:sp>
      <p:sp>
        <p:nvSpPr>
          <p:cNvPr id="3" name="文本占位符 2"/>
          <p:cNvSpPr>
            <a:spLocks noGrp="1"/>
          </p:cNvSpPr>
          <p:nvPr>
            <p:ph type="body" sz="quarter" idx="10"/>
          </p:nvPr>
        </p:nvSpPr>
        <p:spPr/>
        <p:txBody>
          <a:bodyPr/>
          <a:lstStyle/>
          <a:p>
            <a:r>
              <a:rPr lang="en-US" altLang="zh-CN" dirty="0"/>
              <a:t>3</a:t>
            </a:r>
            <a:endParaRPr lang="zh-CN" altLang="en-US" dirty="0"/>
          </a:p>
        </p:txBody>
      </p:sp>
      <p:sp>
        <p:nvSpPr>
          <p:cNvPr id="7" name="矩形 6"/>
          <p:cNvSpPr/>
          <p:nvPr/>
        </p:nvSpPr>
        <p:spPr>
          <a:xfrm>
            <a:off x="767408" y="1196752"/>
            <a:ext cx="3339376" cy="369332"/>
          </a:xfrm>
          <a:prstGeom prst="rect">
            <a:avLst/>
          </a:prstGeom>
        </p:spPr>
        <p:txBody>
          <a:bodyPr wrap="none">
            <a:spAutoFit/>
          </a:bodyPr>
          <a:lstStyle/>
          <a:p>
            <a:r>
              <a:rPr lang="en-US" altLang="zh-CN" b="1" dirty="0"/>
              <a:t>SQL</a:t>
            </a:r>
            <a:r>
              <a:rPr lang="zh-CN" altLang="en-US" b="1" dirty="0"/>
              <a:t>标准中的事务四种隔离级别</a:t>
            </a:r>
          </a:p>
        </p:txBody>
      </p:sp>
      <p:graphicFrame>
        <p:nvGraphicFramePr>
          <p:cNvPr id="8" name="表格 7"/>
          <p:cNvGraphicFramePr>
            <a:graphicFrameLocks noGrp="1"/>
          </p:cNvGraphicFramePr>
          <p:nvPr>
            <p:extLst>
              <p:ext uri="{D42A27DB-BD31-4B8C-83A1-F6EECF244321}">
                <p14:modId xmlns:p14="http://schemas.microsoft.com/office/powerpoint/2010/main" val="1321034187"/>
              </p:ext>
            </p:extLst>
          </p:nvPr>
        </p:nvGraphicFramePr>
        <p:xfrm>
          <a:off x="839416" y="1684392"/>
          <a:ext cx="10826088" cy="2392680"/>
        </p:xfrm>
        <a:graphic>
          <a:graphicData uri="http://schemas.openxmlformats.org/drawingml/2006/table">
            <a:tbl>
              <a:tblPr firstRow="1" bandRow="1">
                <a:tableStyleId>{5C22544A-7EE6-4342-B048-85BDC9FD1C3A}</a:tableStyleId>
              </a:tblPr>
              <a:tblGrid>
                <a:gridCol w="2977217"/>
                <a:gridCol w="2435827"/>
                <a:gridCol w="2706522"/>
                <a:gridCol w="2706522"/>
              </a:tblGrid>
              <a:tr h="370840">
                <a:tc>
                  <a:txBody>
                    <a:bodyPr/>
                    <a:lstStyle/>
                    <a:p>
                      <a:r>
                        <a:rPr lang="zh-CN" altLang="en-US" sz="1800" dirty="0" smtClean="0"/>
                        <a:t>隔离级别</a:t>
                      </a:r>
                      <a:endParaRPr lang="zh-CN" altLang="en-US" sz="1800" dirty="0"/>
                    </a:p>
                  </a:txBody>
                  <a:tcPr/>
                </a:tc>
                <a:tc>
                  <a:txBody>
                    <a:bodyPr/>
                    <a:lstStyle/>
                    <a:p>
                      <a:r>
                        <a:rPr lang="zh-CN" altLang="en-US" sz="1800" dirty="0" smtClean="0"/>
                        <a:t>脏读（</a:t>
                      </a:r>
                      <a:r>
                        <a:rPr lang="en-US" altLang="zh-CN" sz="1800" dirty="0" smtClean="0"/>
                        <a:t>Dirty Read</a:t>
                      </a:r>
                      <a:r>
                        <a:rPr lang="zh-CN" altLang="en-US" sz="1800" dirty="0" smtClean="0"/>
                        <a:t>）</a:t>
                      </a:r>
                      <a:endParaRPr lang="zh-CN" altLang="en-US" sz="1800" dirty="0"/>
                    </a:p>
                  </a:txBody>
                  <a:tcPr/>
                </a:tc>
                <a:tc>
                  <a:txBody>
                    <a:bodyPr/>
                    <a:lstStyle/>
                    <a:p>
                      <a:r>
                        <a:rPr lang="zh-CN" altLang="en-US" sz="1800" dirty="0" smtClean="0"/>
                        <a:t>不可重复读（</a:t>
                      </a:r>
                      <a:r>
                        <a:rPr lang="en-US" altLang="zh-CN" sz="1800" dirty="0" err="1" smtClean="0"/>
                        <a:t>NonRepeatable</a:t>
                      </a:r>
                      <a:r>
                        <a:rPr lang="en-US" altLang="zh-CN" sz="1800" dirty="0" smtClean="0"/>
                        <a:t> Read</a:t>
                      </a:r>
                      <a:r>
                        <a:rPr lang="zh-CN" altLang="en-US" sz="1800" dirty="0" smtClean="0"/>
                        <a:t>）</a:t>
                      </a:r>
                      <a:endParaRPr lang="zh-CN" altLang="en-US" sz="1800" dirty="0"/>
                    </a:p>
                  </a:txBody>
                  <a:tcPr/>
                </a:tc>
                <a:tc>
                  <a:txBody>
                    <a:bodyPr/>
                    <a:lstStyle/>
                    <a:p>
                      <a:r>
                        <a:rPr lang="zh-CN" altLang="en-US" sz="1800" dirty="0" smtClean="0"/>
                        <a:t>幻读（</a:t>
                      </a:r>
                      <a:r>
                        <a:rPr lang="en-US" altLang="zh-CN" sz="1800" dirty="0" smtClean="0"/>
                        <a:t>Phantom Read</a:t>
                      </a:r>
                      <a:r>
                        <a:rPr lang="zh-CN" altLang="en-US" sz="1800" dirty="0" smtClean="0"/>
                        <a:t>）</a:t>
                      </a:r>
                      <a:endParaRPr lang="zh-CN" altLang="en-US" sz="1800" dirty="0"/>
                    </a:p>
                  </a:txBody>
                  <a:tcPr/>
                </a:tc>
              </a:tr>
              <a:tr h="370840">
                <a:tc>
                  <a:txBody>
                    <a:bodyPr/>
                    <a:lstStyle/>
                    <a:p>
                      <a:r>
                        <a:rPr lang="zh-CN" altLang="en-US" sz="1800" dirty="0" smtClean="0"/>
                        <a:t>读未提交（</a:t>
                      </a:r>
                      <a:r>
                        <a:rPr lang="en-US" altLang="zh-CN" sz="1800" dirty="0" smtClean="0"/>
                        <a:t>Read uncommitted</a:t>
                      </a:r>
                      <a:r>
                        <a:rPr lang="zh-CN" altLang="en-US" sz="1800" dirty="0" smtClean="0"/>
                        <a:t>）</a:t>
                      </a:r>
                      <a:endParaRPr lang="zh-CN" altLang="en-US" sz="1800" dirty="0"/>
                    </a:p>
                  </a:txBody>
                  <a:tcPr/>
                </a:tc>
                <a:tc>
                  <a:txBody>
                    <a:bodyPr/>
                    <a:lstStyle/>
                    <a:p>
                      <a:r>
                        <a:rPr lang="zh-CN" altLang="en-US" sz="1800" dirty="0" smtClean="0"/>
                        <a:t>可能</a:t>
                      </a:r>
                      <a:endParaRPr lang="zh-CN" altLang="en-US" sz="1800" dirty="0"/>
                    </a:p>
                  </a:txBody>
                  <a:tcPr/>
                </a:tc>
                <a:tc>
                  <a:txBody>
                    <a:bodyPr/>
                    <a:lstStyle/>
                    <a:p>
                      <a:r>
                        <a:rPr lang="zh-CN" altLang="en-US" sz="1800" dirty="0" smtClean="0"/>
                        <a:t>可能</a:t>
                      </a:r>
                      <a:endParaRPr lang="zh-CN" altLang="en-US" sz="1800" dirty="0"/>
                    </a:p>
                  </a:txBody>
                  <a:tcPr/>
                </a:tc>
                <a:tc>
                  <a:txBody>
                    <a:bodyPr/>
                    <a:lstStyle/>
                    <a:p>
                      <a:r>
                        <a:rPr lang="zh-CN" altLang="en-US" sz="1800" dirty="0" smtClean="0"/>
                        <a:t>可能</a:t>
                      </a:r>
                      <a:endParaRPr lang="zh-CN" altLang="en-US" sz="1800" dirty="0"/>
                    </a:p>
                  </a:txBody>
                  <a:tcPr/>
                </a:tc>
              </a:tr>
              <a:tr h="370840">
                <a:tc>
                  <a:txBody>
                    <a:bodyPr/>
                    <a:lstStyle/>
                    <a:p>
                      <a:r>
                        <a:rPr lang="zh-CN" altLang="en-US" sz="1800" dirty="0" smtClean="0"/>
                        <a:t>读已提交（</a:t>
                      </a:r>
                      <a:r>
                        <a:rPr lang="en-US" altLang="zh-CN" sz="1800" dirty="0" smtClean="0"/>
                        <a:t>Read committed</a:t>
                      </a:r>
                      <a:r>
                        <a:rPr lang="zh-CN" altLang="en-US" sz="1800" dirty="0" smtClean="0"/>
                        <a:t>）</a:t>
                      </a:r>
                      <a:endParaRPr lang="zh-CN" altLang="en-US" sz="1800" dirty="0"/>
                    </a:p>
                  </a:txBody>
                  <a:tcPr/>
                </a:tc>
                <a:tc>
                  <a:txBody>
                    <a:bodyPr/>
                    <a:lstStyle/>
                    <a:p>
                      <a:r>
                        <a:rPr lang="zh-CN" altLang="en-US" sz="1800" dirty="0" smtClean="0"/>
                        <a:t>不可能</a:t>
                      </a:r>
                      <a:endParaRPr lang="zh-CN" altLang="en-US" sz="1800" dirty="0"/>
                    </a:p>
                  </a:txBody>
                  <a:tcPr/>
                </a:tc>
                <a:tc>
                  <a:txBody>
                    <a:bodyPr/>
                    <a:lstStyle/>
                    <a:p>
                      <a:r>
                        <a:rPr lang="zh-CN" altLang="en-US" sz="1800" dirty="0" smtClean="0"/>
                        <a:t>可能</a:t>
                      </a:r>
                      <a:endParaRPr lang="zh-CN" altLang="en-US" sz="1800" dirty="0"/>
                    </a:p>
                  </a:txBody>
                  <a:tcPr/>
                </a:tc>
                <a:tc>
                  <a:txBody>
                    <a:bodyPr/>
                    <a:lstStyle/>
                    <a:p>
                      <a:r>
                        <a:rPr lang="zh-CN" altLang="en-US" sz="1800" dirty="0" smtClean="0"/>
                        <a:t>可能</a:t>
                      </a:r>
                      <a:endParaRPr lang="zh-CN" altLang="en-US" sz="1800" dirty="0"/>
                    </a:p>
                  </a:txBody>
                  <a:tcPr/>
                </a:tc>
              </a:tr>
              <a:tr h="370840">
                <a:tc>
                  <a:txBody>
                    <a:bodyPr/>
                    <a:lstStyle/>
                    <a:p>
                      <a:r>
                        <a:rPr lang="zh-CN" altLang="en-US" sz="1800" dirty="0" smtClean="0"/>
                        <a:t>可重复读（</a:t>
                      </a:r>
                      <a:r>
                        <a:rPr lang="en-US" altLang="zh-CN" sz="1800" dirty="0" smtClean="0"/>
                        <a:t>Repeatable read</a:t>
                      </a:r>
                      <a:r>
                        <a:rPr lang="zh-CN" altLang="en-US" sz="1800" dirty="0" smtClean="0"/>
                        <a:t>）</a:t>
                      </a:r>
                      <a:endParaRPr lang="zh-CN" altLang="en-US" sz="1800" dirty="0"/>
                    </a:p>
                  </a:txBody>
                  <a:tcPr/>
                </a:tc>
                <a:tc>
                  <a:txBody>
                    <a:bodyPr/>
                    <a:lstStyle/>
                    <a:p>
                      <a:r>
                        <a:rPr lang="zh-CN" altLang="en-US" sz="1800" dirty="0" smtClean="0"/>
                        <a:t>不可能</a:t>
                      </a:r>
                      <a:endParaRPr lang="zh-CN" altLang="en-US" sz="1800" dirty="0"/>
                    </a:p>
                  </a:txBody>
                  <a:tcPr/>
                </a:tc>
                <a:tc>
                  <a:txBody>
                    <a:bodyPr/>
                    <a:lstStyle/>
                    <a:p>
                      <a:r>
                        <a:rPr lang="zh-CN" altLang="en-US" sz="1800" dirty="0" smtClean="0"/>
                        <a:t>不可能</a:t>
                      </a:r>
                      <a:endParaRPr lang="zh-CN" altLang="en-US" sz="1800" dirty="0"/>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zh-CN" altLang="en-US" sz="1800" dirty="0" smtClean="0"/>
                        <a:t>可能</a:t>
                      </a:r>
                      <a:endParaRPr lang="zh-CN" altLang="en-US" sz="1800" dirty="0"/>
                    </a:p>
                  </a:txBody>
                  <a:tcPr/>
                </a:tc>
              </a:tr>
              <a:tr h="370840">
                <a:tc>
                  <a:txBody>
                    <a:bodyPr/>
                    <a:lstStyle/>
                    <a:p>
                      <a:r>
                        <a:rPr lang="zh-CN" altLang="es-ES" sz="1800" dirty="0" smtClean="0"/>
                        <a:t>可串行化（</a:t>
                      </a:r>
                      <a:r>
                        <a:rPr lang="es-ES" altLang="zh-CN" sz="1800" dirty="0" smtClean="0"/>
                        <a:t>Serializable </a:t>
                      </a:r>
                      <a:r>
                        <a:rPr lang="zh-CN" altLang="es-ES" sz="1800" dirty="0" smtClean="0"/>
                        <a:t>）</a:t>
                      </a:r>
                      <a:endParaRPr lang="zh-CN" altLang="en-US" sz="1800" dirty="0"/>
                    </a:p>
                  </a:txBody>
                  <a:tcPr/>
                </a:tc>
                <a:tc>
                  <a:txBody>
                    <a:bodyPr/>
                    <a:lstStyle/>
                    <a:p>
                      <a:r>
                        <a:rPr lang="zh-CN" altLang="en-US" sz="1800" dirty="0" smtClean="0"/>
                        <a:t>不可能</a:t>
                      </a:r>
                      <a:endParaRPr lang="zh-CN" altLang="en-US" sz="1800" dirty="0"/>
                    </a:p>
                  </a:txBody>
                  <a:tcPr/>
                </a:tc>
                <a:tc>
                  <a:txBody>
                    <a:bodyPr/>
                    <a:lstStyle/>
                    <a:p>
                      <a:r>
                        <a:rPr lang="zh-CN" altLang="en-US" sz="1800" dirty="0" smtClean="0"/>
                        <a:t>不可能</a:t>
                      </a:r>
                      <a:endParaRPr lang="zh-CN" altLang="en-US" sz="1800" dirty="0"/>
                    </a:p>
                  </a:txBody>
                  <a:tcPr/>
                </a:tc>
                <a:tc>
                  <a:txBody>
                    <a:bodyPr/>
                    <a:lstStyle/>
                    <a:p>
                      <a:r>
                        <a:rPr lang="zh-CN" altLang="en-US" sz="1800" dirty="0" smtClean="0"/>
                        <a:t>不可能</a:t>
                      </a:r>
                      <a:endParaRPr lang="zh-CN" altLang="en-US" sz="1800" dirty="0"/>
                    </a:p>
                  </a:txBody>
                  <a:tcPr/>
                </a:tc>
              </a:tr>
            </a:tbl>
          </a:graphicData>
        </a:graphic>
      </p:graphicFrame>
      <p:sp>
        <p:nvSpPr>
          <p:cNvPr id="11" name="矩形 10"/>
          <p:cNvSpPr/>
          <p:nvPr/>
        </p:nvSpPr>
        <p:spPr>
          <a:xfrm>
            <a:off x="839416" y="4293096"/>
            <a:ext cx="10826088" cy="1938992"/>
          </a:xfrm>
          <a:prstGeom prst="rect">
            <a:avLst/>
          </a:prstGeom>
        </p:spPr>
        <p:txBody>
          <a:bodyPr wrap="square">
            <a:spAutoFit/>
          </a:bodyPr>
          <a:lstStyle/>
          <a:p>
            <a:r>
              <a:rPr lang="zh-CN" altLang="en-US" sz="2400" b="1" dirty="0">
                <a:latin typeface="+mn-ea"/>
                <a:ea typeface="+mn-ea"/>
              </a:rPr>
              <a:t>脏</a:t>
            </a:r>
            <a:r>
              <a:rPr lang="zh-CN" altLang="en-US" sz="2400" b="1" dirty="0" smtClean="0">
                <a:latin typeface="+mn-ea"/>
                <a:ea typeface="+mn-ea"/>
              </a:rPr>
              <a:t>读</a:t>
            </a:r>
            <a:r>
              <a:rPr lang="zh-CN" altLang="en-US" sz="2400" b="1" dirty="0">
                <a:latin typeface="+mn-ea"/>
                <a:ea typeface="+mn-ea"/>
              </a:rPr>
              <a:t>：</a:t>
            </a:r>
            <a:r>
              <a:rPr lang="zh-CN" altLang="en-US" sz="2400" dirty="0" smtClean="0">
                <a:latin typeface="+mn-ea"/>
                <a:ea typeface="+mn-ea"/>
              </a:rPr>
              <a:t>所谓</a:t>
            </a:r>
            <a:r>
              <a:rPr lang="zh-CN" altLang="en-US" sz="2400" dirty="0">
                <a:latin typeface="+mn-ea"/>
                <a:ea typeface="+mn-ea"/>
              </a:rPr>
              <a:t>脏读是指一个事务中访问到了另外一个事务未提交的</a:t>
            </a:r>
            <a:r>
              <a:rPr lang="zh-CN" altLang="en-US" sz="2400" dirty="0" smtClean="0">
                <a:latin typeface="+mn-ea"/>
                <a:ea typeface="+mn-ea"/>
              </a:rPr>
              <a:t>数据；</a:t>
            </a:r>
            <a:endParaRPr lang="en-US" altLang="zh-CN" sz="2400" dirty="0" smtClean="0">
              <a:latin typeface="+mn-ea"/>
              <a:ea typeface="+mn-ea"/>
            </a:endParaRPr>
          </a:p>
          <a:p>
            <a:r>
              <a:rPr lang="zh-CN" altLang="en-US" sz="2400" b="1" dirty="0">
                <a:latin typeface="+mn-ea"/>
                <a:ea typeface="+mn-ea"/>
              </a:rPr>
              <a:t>不可重</a:t>
            </a:r>
            <a:r>
              <a:rPr lang="zh-CN" altLang="en-US" sz="2400" b="1" dirty="0" smtClean="0">
                <a:latin typeface="+mn-ea"/>
                <a:ea typeface="+mn-ea"/>
              </a:rPr>
              <a:t>复读</a:t>
            </a:r>
            <a:r>
              <a:rPr lang="zh-CN" altLang="en-US" sz="2400" b="1" dirty="0">
                <a:latin typeface="+mn-ea"/>
                <a:ea typeface="+mn-ea"/>
              </a:rPr>
              <a:t>：</a:t>
            </a:r>
            <a:r>
              <a:rPr lang="zh-CN" altLang="en-US" sz="2400" dirty="0" smtClean="0">
                <a:latin typeface="+mn-ea"/>
                <a:ea typeface="+mn-ea"/>
              </a:rPr>
              <a:t>所谓</a:t>
            </a:r>
            <a:r>
              <a:rPr lang="zh-CN" altLang="en-US" sz="2400" dirty="0">
                <a:latin typeface="+mn-ea"/>
                <a:ea typeface="+mn-ea"/>
              </a:rPr>
              <a:t>不可重复读是指在一个事务内根据同一个条件对行记录进行多次查询，但是搜出来的结果却不</a:t>
            </a:r>
            <a:r>
              <a:rPr lang="zh-CN" altLang="en-US" sz="2400" dirty="0" smtClean="0">
                <a:latin typeface="+mn-ea"/>
                <a:ea typeface="+mn-ea"/>
              </a:rPr>
              <a:t>一致；</a:t>
            </a:r>
            <a:endParaRPr lang="en-US" altLang="zh-CN" sz="2400" dirty="0" smtClean="0">
              <a:latin typeface="+mn-ea"/>
              <a:ea typeface="+mn-ea"/>
            </a:endParaRPr>
          </a:p>
          <a:p>
            <a:r>
              <a:rPr lang="zh-CN" altLang="en-US" sz="2400" b="1" dirty="0">
                <a:latin typeface="+mn-ea"/>
                <a:ea typeface="+mn-ea"/>
              </a:rPr>
              <a:t>幻</a:t>
            </a:r>
            <a:r>
              <a:rPr lang="zh-CN" altLang="en-US" sz="2400" b="1" dirty="0" smtClean="0">
                <a:latin typeface="+mn-ea"/>
                <a:ea typeface="+mn-ea"/>
              </a:rPr>
              <a:t>读：</a:t>
            </a:r>
            <a:r>
              <a:rPr lang="zh-CN" altLang="en-US" sz="2400" dirty="0" smtClean="0">
                <a:latin typeface="+mn-ea"/>
                <a:ea typeface="+mn-ea"/>
              </a:rPr>
              <a:t>所谓</a:t>
            </a:r>
            <a:r>
              <a:rPr lang="zh-CN" altLang="en-US" sz="2400" dirty="0">
                <a:latin typeface="+mn-ea"/>
                <a:ea typeface="+mn-ea"/>
              </a:rPr>
              <a:t>幻读是指同一个事务内多次查询返回的结果集不一样（比如增加了或者减少了行记录）。</a:t>
            </a:r>
          </a:p>
        </p:txBody>
      </p:sp>
    </p:spTree>
    <p:extLst>
      <p:ext uri="{BB962C8B-B14F-4D97-AF65-F5344CB8AC3E}">
        <p14:creationId xmlns:p14="http://schemas.microsoft.com/office/powerpoint/2010/main" val="22780027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InnoDB</a:t>
            </a:r>
            <a:r>
              <a:rPr lang="zh-CN" altLang="en-US" dirty="0" smtClean="0"/>
              <a:t>事务隔离级别</a:t>
            </a:r>
            <a:endParaRPr lang="zh-CN" altLang="en-US" dirty="0"/>
          </a:p>
        </p:txBody>
      </p:sp>
      <p:sp>
        <p:nvSpPr>
          <p:cNvPr id="3" name="文本占位符 2"/>
          <p:cNvSpPr>
            <a:spLocks noGrp="1"/>
          </p:cNvSpPr>
          <p:nvPr>
            <p:ph type="body" sz="quarter" idx="10"/>
          </p:nvPr>
        </p:nvSpPr>
        <p:spPr/>
        <p:txBody>
          <a:bodyPr/>
          <a:lstStyle/>
          <a:p>
            <a:r>
              <a:rPr lang="en-US" altLang="zh-CN" dirty="0"/>
              <a:t>3</a:t>
            </a:r>
            <a:endParaRPr lang="zh-CN" altLang="en-US" dirty="0"/>
          </a:p>
        </p:txBody>
      </p:sp>
      <p:sp>
        <p:nvSpPr>
          <p:cNvPr id="9" name="矩形 8"/>
          <p:cNvSpPr/>
          <p:nvPr/>
        </p:nvSpPr>
        <p:spPr>
          <a:xfrm>
            <a:off x="767408" y="1196752"/>
            <a:ext cx="3171894" cy="369332"/>
          </a:xfrm>
          <a:prstGeom prst="rect">
            <a:avLst/>
          </a:prstGeom>
        </p:spPr>
        <p:txBody>
          <a:bodyPr wrap="none">
            <a:spAutoFit/>
          </a:bodyPr>
          <a:lstStyle/>
          <a:p>
            <a:r>
              <a:rPr lang="en-US" altLang="zh-CN" b="1" dirty="0" err="1" smtClean="0"/>
              <a:t>InnoDB</a:t>
            </a:r>
            <a:r>
              <a:rPr lang="en-US" altLang="zh-CN" b="1" dirty="0" smtClean="0"/>
              <a:t> </a:t>
            </a:r>
            <a:r>
              <a:rPr lang="en-US" altLang="zh-CN" dirty="0" smtClean="0"/>
              <a:t>Repeatable read</a:t>
            </a:r>
            <a:r>
              <a:rPr lang="zh-CN" altLang="en-US" dirty="0" smtClean="0"/>
              <a:t>测试：</a:t>
            </a:r>
            <a:endParaRPr lang="zh-CN" altLang="en-US" b="1" dirty="0"/>
          </a:p>
        </p:txBody>
      </p:sp>
      <p:pic>
        <p:nvPicPr>
          <p:cNvPr id="4" name="图片 3"/>
          <p:cNvPicPr>
            <a:picLocks noChangeAspect="1"/>
          </p:cNvPicPr>
          <p:nvPr/>
        </p:nvPicPr>
        <p:blipFill>
          <a:blip r:embed="rId3"/>
          <a:stretch>
            <a:fillRect/>
          </a:stretch>
        </p:blipFill>
        <p:spPr>
          <a:xfrm>
            <a:off x="869142" y="2347921"/>
            <a:ext cx="2276190" cy="1657143"/>
          </a:xfrm>
          <a:prstGeom prst="rect">
            <a:avLst/>
          </a:prstGeom>
        </p:spPr>
      </p:pic>
      <p:sp>
        <p:nvSpPr>
          <p:cNvPr id="10" name="矩形 9"/>
          <p:cNvSpPr/>
          <p:nvPr/>
        </p:nvSpPr>
        <p:spPr>
          <a:xfrm>
            <a:off x="792113" y="1952442"/>
            <a:ext cx="1047082" cy="369332"/>
          </a:xfrm>
          <a:prstGeom prst="rect">
            <a:avLst/>
          </a:prstGeom>
        </p:spPr>
        <p:txBody>
          <a:bodyPr wrap="none">
            <a:spAutoFit/>
          </a:bodyPr>
          <a:lstStyle/>
          <a:p>
            <a:r>
              <a:rPr lang="en-US" altLang="zh-CN" b="1" dirty="0"/>
              <a:t>s</a:t>
            </a:r>
            <a:r>
              <a:rPr lang="en-US" altLang="zh-CN" b="1" dirty="0" smtClean="0"/>
              <a:t>ession </a:t>
            </a:r>
            <a:r>
              <a:rPr lang="en-US" altLang="zh-CN" dirty="0" smtClean="0"/>
              <a:t>1</a:t>
            </a:r>
            <a:endParaRPr lang="zh-CN" altLang="en-US" b="1" dirty="0"/>
          </a:p>
        </p:txBody>
      </p:sp>
      <p:sp>
        <p:nvSpPr>
          <p:cNvPr id="5" name="右箭头 4"/>
          <p:cNvSpPr/>
          <p:nvPr/>
        </p:nvSpPr>
        <p:spPr>
          <a:xfrm>
            <a:off x="3287688" y="2708920"/>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19736" y="1988840"/>
            <a:ext cx="1047082" cy="369332"/>
          </a:xfrm>
          <a:prstGeom prst="rect">
            <a:avLst/>
          </a:prstGeom>
        </p:spPr>
        <p:txBody>
          <a:bodyPr wrap="none">
            <a:spAutoFit/>
          </a:bodyPr>
          <a:lstStyle/>
          <a:p>
            <a:r>
              <a:rPr lang="en-US" altLang="zh-CN" b="1" dirty="0"/>
              <a:t>s</a:t>
            </a:r>
            <a:r>
              <a:rPr lang="en-US" altLang="zh-CN" b="1" dirty="0" smtClean="0"/>
              <a:t>ession </a:t>
            </a:r>
            <a:r>
              <a:rPr lang="en-US" altLang="zh-CN" dirty="0" smtClean="0"/>
              <a:t>2</a:t>
            </a:r>
            <a:endParaRPr lang="zh-CN" altLang="en-US" b="1" dirty="0"/>
          </a:p>
        </p:txBody>
      </p:sp>
      <p:pic>
        <p:nvPicPr>
          <p:cNvPr id="6" name="图片 5"/>
          <p:cNvPicPr>
            <a:picLocks noChangeAspect="1"/>
          </p:cNvPicPr>
          <p:nvPr/>
        </p:nvPicPr>
        <p:blipFill>
          <a:blip r:embed="rId4"/>
          <a:stretch>
            <a:fillRect/>
          </a:stretch>
        </p:blipFill>
        <p:spPr>
          <a:xfrm>
            <a:off x="3719736" y="2361323"/>
            <a:ext cx="4223535" cy="3614667"/>
          </a:xfrm>
          <a:prstGeom prst="rect">
            <a:avLst/>
          </a:prstGeom>
        </p:spPr>
      </p:pic>
      <p:pic>
        <p:nvPicPr>
          <p:cNvPr id="14" name="图片 13"/>
          <p:cNvPicPr>
            <a:picLocks noChangeAspect="1"/>
          </p:cNvPicPr>
          <p:nvPr/>
        </p:nvPicPr>
        <p:blipFill>
          <a:blip r:embed="rId5"/>
          <a:stretch>
            <a:fillRect/>
          </a:stretch>
        </p:blipFill>
        <p:spPr>
          <a:xfrm>
            <a:off x="8832304" y="2391358"/>
            <a:ext cx="2485714" cy="1685714"/>
          </a:xfrm>
          <a:prstGeom prst="rect">
            <a:avLst/>
          </a:prstGeom>
        </p:spPr>
      </p:pic>
      <p:sp>
        <p:nvSpPr>
          <p:cNvPr id="15" name="右箭头 14"/>
          <p:cNvSpPr/>
          <p:nvPr/>
        </p:nvSpPr>
        <p:spPr>
          <a:xfrm>
            <a:off x="8256240" y="2708920"/>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793334" y="1979548"/>
            <a:ext cx="1047082" cy="369332"/>
          </a:xfrm>
          <a:prstGeom prst="rect">
            <a:avLst/>
          </a:prstGeom>
        </p:spPr>
        <p:txBody>
          <a:bodyPr wrap="none">
            <a:spAutoFit/>
          </a:bodyPr>
          <a:lstStyle/>
          <a:p>
            <a:r>
              <a:rPr lang="en-US" altLang="zh-CN" b="1" dirty="0"/>
              <a:t>s</a:t>
            </a:r>
            <a:r>
              <a:rPr lang="en-US" altLang="zh-CN" b="1" dirty="0" smtClean="0"/>
              <a:t>ession </a:t>
            </a:r>
            <a:r>
              <a:rPr lang="en-US" altLang="zh-CN" dirty="0" smtClean="0"/>
              <a:t>1</a:t>
            </a:r>
            <a:endParaRPr lang="zh-CN" altLang="en-US" b="1" dirty="0"/>
          </a:p>
        </p:txBody>
      </p:sp>
      <p:sp>
        <p:nvSpPr>
          <p:cNvPr id="17" name="矩形 16"/>
          <p:cNvSpPr/>
          <p:nvPr/>
        </p:nvSpPr>
        <p:spPr>
          <a:xfrm>
            <a:off x="8256240" y="5096233"/>
            <a:ext cx="3744415" cy="1200329"/>
          </a:xfrm>
          <a:prstGeom prst="rect">
            <a:avLst/>
          </a:prstGeom>
        </p:spPr>
        <p:txBody>
          <a:bodyPr wrap="square">
            <a:spAutoFit/>
          </a:bodyPr>
          <a:lstStyle/>
          <a:p>
            <a:r>
              <a:rPr lang="en-US" altLang="zh-CN" sz="2400" b="1" dirty="0" err="1" smtClean="0">
                <a:solidFill>
                  <a:srgbClr val="FF0000"/>
                </a:solidFill>
                <a:latin typeface="+mn-ea"/>
                <a:ea typeface="+mn-ea"/>
              </a:rPr>
              <a:t>InnoDB</a:t>
            </a:r>
            <a:r>
              <a:rPr lang="en-US" altLang="zh-CN" sz="2400" b="1" dirty="0" smtClean="0">
                <a:solidFill>
                  <a:srgbClr val="FF0000"/>
                </a:solidFill>
                <a:latin typeface="+mn-ea"/>
                <a:ea typeface="+mn-ea"/>
              </a:rPr>
              <a:t> </a:t>
            </a:r>
            <a:r>
              <a:rPr lang="en-US" altLang="zh-CN" sz="2400" dirty="0" smtClean="0">
                <a:solidFill>
                  <a:srgbClr val="FF0000"/>
                </a:solidFill>
                <a:latin typeface="+mn-ea"/>
                <a:ea typeface="+mn-ea"/>
              </a:rPr>
              <a:t>Repeatable read</a:t>
            </a:r>
            <a:r>
              <a:rPr lang="zh-CN" altLang="en-US" sz="2400" dirty="0" smtClean="0">
                <a:solidFill>
                  <a:srgbClr val="FF0000"/>
                </a:solidFill>
                <a:latin typeface="+mn-ea"/>
                <a:ea typeface="+mn-ea"/>
              </a:rPr>
              <a:t>事务隔离级别已经解决了幻读问题？？？</a:t>
            </a:r>
            <a:endParaRPr lang="zh-CN" altLang="en-US" sz="2400" b="1" dirty="0">
              <a:solidFill>
                <a:srgbClr val="FF0000"/>
              </a:solidFill>
              <a:latin typeface="+mn-ea"/>
              <a:ea typeface="+mn-ea"/>
            </a:endParaRPr>
          </a:p>
        </p:txBody>
      </p:sp>
      <p:pic>
        <p:nvPicPr>
          <p:cNvPr id="18" name="图片 17"/>
          <p:cNvPicPr>
            <a:picLocks noChangeAspect="1"/>
          </p:cNvPicPr>
          <p:nvPr/>
        </p:nvPicPr>
        <p:blipFill>
          <a:blip r:embed="rId6"/>
          <a:stretch>
            <a:fillRect/>
          </a:stretch>
        </p:blipFill>
        <p:spPr>
          <a:xfrm>
            <a:off x="1394750" y="4787828"/>
            <a:ext cx="2104762" cy="1809524"/>
          </a:xfrm>
          <a:prstGeom prst="rect">
            <a:avLst/>
          </a:prstGeom>
        </p:spPr>
      </p:pic>
      <p:sp>
        <p:nvSpPr>
          <p:cNvPr id="19" name="右箭头 18"/>
          <p:cNvSpPr/>
          <p:nvPr/>
        </p:nvSpPr>
        <p:spPr>
          <a:xfrm>
            <a:off x="948333" y="5377878"/>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3472" y="4355812"/>
            <a:ext cx="1047082" cy="369332"/>
          </a:xfrm>
          <a:prstGeom prst="rect">
            <a:avLst/>
          </a:prstGeom>
        </p:spPr>
        <p:txBody>
          <a:bodyPr wrap="none">
            <a:spAutoFit/>
          </a:bodyPr>
          <a:lstStyle/>
          <a:p>
            <a:r>
              <a:rPr lang="en-US" altLang="zh-CN" b="1" dirty="0"/>
              <a:t>s</a:t>
            </a:r>
            <a:r>
              <a:rPr lang="en-US" altLang="zh-CN" b="1" dirty="0" smtClean="0"/>
              <a:t>ession </a:t>
            </a:r>
            <a:r>
              <a:rPr lang="en-US" altLang="zh-CN" dirty="0"/>
              <a:t>3</a:t>
            </a:r>
            <a:endParaRPr lang="zh-CN" altLang="en-US" b="1" dirty="0"/>
          </a:p>
        </p:txBody>
      </p:sp>
      <p:sp>
        <p:nvSpPr>
          <p:cNvPr id="21" name="矩形 20"/>
          <p:cNvSpPr/>
          <p:nvPr/>
        </p:nvSpPr>
        <p:spPr>
          <a:xfrm>
            <a:off x="839416" y="1742619"/>
            <a:ext cx="2645276" cy="246221"/>
          </a:xfrm>
          <a:prstGeom prst="rect">
            <a:avLst/>
          </a:prstGeom>
        </p:spPr>
        <p:txBody>
          <a:bodyPr wrap="none">
            <a:spAutoFit/>
          </a:bodyPr>
          <a:lstStyle/>
          <a:p>
            <a:r>
              <a:rPr lang="en-US" altLang="zh-CN" sz="1000" b="1" dirty="0" smtClean="0">
                <a:solidFill>
                  <a:srgbClr val="FF0000"/>
                </a:solidFill>
              </a:rPr>
              <a:t>Step1</a:t>
            </a:r>
            <a:r>
              <a:rPr lang="en-US" altLang="zh-CN" sz="1000" b="1" dirty="0" smtClean="0"/>
              <a:t>:</a:t>
            </a:r>
            <a:r>
              <a:rPr lang="zh-CN" altLang="en-US" sz="1000" b="1" dirty="0" smtClean="0"/>
              <a:t>开启事务</a:t>
            </a:r>
            <a:r>
              <a:rPr lang="en-US" altLang="zh-CN" sz="1000" b="1" dirty="0" smtClean="0"/>
              <a:t>1</a:t>
            </a:r>
            <a:r>
              <a:rPr lang="zh-CN" altLang="en-US" sz="1000" b="1" dirty="0" smtClean="0"/>
              <a:t>、</a:t>
            </a:r>
            <a:r>
              <a:rPr lang="en-US" altLang="zh-CN" sz="1000" b="1" dirty="0" smtClean="0"/>
              <a:t>2</a:t>
            </a:r>
            <a:r>
              <a:rPr lang="zh-CN" altLang="en-US" sz="1000" b="1" dirty="0" smtClean="0"/>
              <a:t>，事务</a:t>
            </a:r>
            <a:r>
              <a:rPr lang="en-US" altLang="zh-CN" sz="1000" b="1" dirty="0" smtClean="0"/>
              <a:t>1</a:t>
            </a:r>
            <a:r>
              <a:rPr lang="zh-CN" altLang="en-US" sz="1000" b="1" dirty="0" smtClean="0"/>
              <a:t>查询表所有数据</a:t>
            </a:r>
            <a:endParaRPr lang="zh-CN" altLang="en-US" sz="1000" b="1" dirty="0"/>
          </a:p>
        </p:txBody>
      </p:sp>
      <p:sp>
        <p:nvSpPr>
          <p:cNvPr id="22" name="矩形 21"/>
          <p:cNvSpPr/>
          <p:nvPr/>
        </p:nvSpPr>
        <p:spPr>
          <a:xfrm>
            <a:off x="3666748" y="1742619"/>
            <a:ext cx="2959465" cy="246221"/>
          </a:xfrm>
          <a:prstGeom prst="rect">
            <a:avLst/>
          </a:prstGeom>
        </p:spPr>
        <p:txBody>
          <a:bodyPr wrap="none">
            <a:spAutoFit/>
          </a:bodyPr>
          <a:lstStyle/>
          <a:p>
            <a:r>
              <a:rPr lang="en-US" altLang="zh-CN" sz="1000" b="1" dirty="0" smtClean="0">
                <a:solidFill>
                  <a:srgbClr val="FF0000"/>
                </a:solidFill>
              </a:rPr>
              <a:t>Step2</a:t>
            </a:r>
            <a:r>
              <a:rPr lang="en-US" altLang="zh-CN" sz="1000" b="1" dirty="0" smtClean="0"/>
              <a:t>:</a:t>
            </a:r>
            <a:r>
              <a:rPr lang="zh-CN" altLang="en-US" sz="1000" b="1" dirty="0" smtClean="0"/>
              <a:t>事务</a:t>
            </a:r>
            <a:r>
              <a:rPr lang="en-US" altLang="zh-CN" sz="1000" b="1" dirty="0" smtClean="0"/>
              <a:t>2</a:t>
            </a:r>
            <a:r>
              <a:rPr lang="zh-CN" altLang="en-US" sz="1000" b="1" dirty="0" smtClean="0"/>
              <a:t>更新、删除、插入数据，并提交事务</a:t>
            </a:r>
            <a:endParaRPr lang="zh-CN" altLang="en-US" sz="1000" b="1" dirty="0"/>
          </a:p>
        </p:txBody>
      </p:sp>
      <p:sp>
        <p:nvSpPr>
          <p:cNvPr id="23" name="矩形 22"/>
          <p:cNvSpPr/>
          <p:nvPr/>
        </p:nvSpPr>
        <p:spPr>
          <a:xfrm>
            <a:off x="8692119" y="1700808"/>
            <a:ext cx="3092513" cy="246221"/>
          </a:xfrm>
          <a:prstGeom prst="rect">
            <a:avLst/>
          </a:prstGeom>
        </p:spPr>
        <p:txBody>
          <a:bodyPr wrap="none">
            <a:spAutoFit/>
          </a:bodyPr>
          <a:lstStyle/>
          <a:p>
            <a:r>
              <a:rPr lang="en-US" altLang="zh-CN" sz="1000" b="1" dirty="0" smtClean="0">
                <a:solidFill>
                  <a:srgbClr val="FF0000"/>
                </a:solidFill>
              </a:rPr>
              <a:t>Step3</a:t>
            </a:r>
            <a:r>
              <a:rPr lang="en-US" altLang="zh-CN" sz="1000" b="1" dirty="0" smtClean="0"/>
              <a:t>:</a:t>
            </a:r>
            <a:r>
              <a:rPr lang="zh-CN" altLang="en-US" sz="1000" b="1" dirty="0" smtClean="0"/>
              <a:t>事务</a:t>
            </a:r>
            <a:r>
              <a:rPr lang="en-US" altLang="zh-CN" sz="1000" b="1" dirty="0" smtClean="0"/>
              <a:t>1</a:t>
            </a:r>
            <a:r>
              <a:rPr lang="zh-CN" altLang="en-US" sz="1000" b="1" dirty="0" smtClean="0"/>
              <a:t>查询表所有数据，未读到事务</a:t>
            </a:r>
            <a:r>
              <a:rPr lang="en-US" altLang="zh-CN" sz="1000" b="1" dirty="0" smtClean="0"/>
              <a:t>2</a:t>
            </a:r>
            <a:r>
              <a:rPr lang="zh-CN" altLang="en-US" sz="1000" b="1" dirty="0" smtClean="0"/>
              <a:t>任何变化</a:t>
            </a:r>
            <a:endParaRPr lang="zh-CN" altLang="en-US" sz="1000" b="1" dirty="0"/>
          </a:p>
        </p:txBody>
      </p:sp>
      <p:sp>
        <p:nvSpPr>
          <p:cNvPr id="24" name="矩形 23"/>
          <p:cNvSpPr/>
          <p:nvPr/>
        </p:nvSpPr>
        <p:spPr>
          <a:xfrm>
            <a:off x="479376" y="4149080"/>
            <a:ext cx="3348994" cy="246221"/>
          </a:xfrm>
          <a:prstGeom prst="rect">
            <a:avLst/>
          </a:prstGeom>
        </p:spPr>
        <p:txBody>
          <a:bodyPr wrap="none">
            <a:spAutoFit/>
          </a:bodyPr>
          <a:lstStyle/>
          <a:p>
            <a:r>
              <a:rPr lang="en-US" altLang="zh-CN" sz="1000" b="1" dirty="0" smtClean="0">
                <a:solidFill>
                  <a:srgbClr val="FF0000"/>
                </a:solidFill>
              </a:rPr>
              <a:t>Step4</a:t>
            </a:r>
            <a:r>
              <a:rPr lang="en-US" altLang="zh-CN" sz="1000" b="1" dirty="0" smtClean="0"/>
              <a:t>:</a:t>
            </a:r>
            <a:r>
              <a:rPr lang="zh-CN" altLang="en-US" sz="1000" b="1" dirty="0" smtClean="0"/>
              <a:t>事务</a:t>
            </a:r>
            <a:r>
              <a:rPr lang="en-US" altLang="zh-CN" sz="1000" b="1" dirty="0" smtClean="0"/>
              <a:t>1</a:t>
            </a:r>
            <a:r>
              <a:rPr lang="zh-CN" altLang="en-US" sz="1000" b="1" dirty="0" smtClean="0"/>
              <a:t>提交后，新事务可以读到事务</a:t>
            </a:r>
            <a:r>
              <a:rPr lang="en-US" altLang="zh-CN" sz="1000" b="1" dirty="0" smtClean="0"/>
              <a:t>2</a:t>
            </a:r>
            <a:r>
              <a:rPr lang="zh-CN" altLang="en-US" sz="1000" b="1" dirty="0" smtClean="0"/>
              <a:t>的所有变化</a:t>
            </a:r>
            <a:endParaRPr lang="zh-CN" altLang="en-US" sz="1000" b="1" dirty="0"/>
          </a:p>
        </p:txBody>
      </p:sp>
    </p:spTree>
    <p:extLst>
      <p:ext uri="{BB962C8B-B14F-4D97-AF65-F5344CB8AC3E}">
        <p14:creationId xmlns:p14="http://schemas.microsoft.com/office/powerpoint/2010/main" val="252344558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anim calcmode="lin" valueType="num">
                                      <p:cBhvr>
                                        <p:cTn id="30" dur="500" fill="hold"/>
                                        <p:tgtEl>
                                          <p:spTgt spid="22"/>
                                        </p:tgtEl>
                                        <p:attrNameLst>
                                          <p:attrName>ppt_x</p:attrName>
                                        </p:attrNameLst>
                                      </p:cBhvr>
                                      <p:tavLst>
                                        <p:tav tm="0">
                                          <p:val>
                                            <p:strVal val="#ppt_x"/>
                                          </p:val>
                                        </p:tav>
                                        <p:tav tm="100000">
                                          <p:val>
                                            <p:strVal val="#ppt_x"/>
                                          </p:val>
                                        </p:tav>
                                      </p:tavLst>
                                    </p:anim>
                                    <p:anim calcmode="lin" valueType="num">
                                      <p:cBhvr>
                                        <p:cTn id="31" dur="5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anim calcmode="lin" valueType="num">
                                      <p:cBhvr>
                                        <p:cTn id="40" dur="500" fill="hold"/>
                                        <p:tgtEl>
                                          <p:spTgt spid="6"/>
                                        </p:tgtEl>
                                        <p:attrNameLst>
                                          <p:attrName>ppt_x</p:attrName>
                                        </p:attrNameLst>
                                      </p:cBhvr>
                                      <p:tavLst>
                                        <p:tav tm="0">
                                          <p:val>
                                            <p:strVal val="#ppt_x"/>
                                          </p:val>
                                        </p:tav>
                                        <p:tav tm="100000">
                                          <p:val>
                                            <p:strVal val="#ppt_x"/>
                                          </p:val>
                                        </p:tav>
                                      </p:tavLst>
                                    </p:anim>
                                    <p:anim calcmode="lin" valueType="num">
                                      <p:cBhvr>
                                        <p:cTn id="41"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anim calcmode="lin" valueType="num">
                                      <p:cBhvr>
                                        <p:cTn id="47" dur="500" fill="hold"/>
                                        <p:tgtEl>
                                          <p:spTgt spid="15"/>
                                        </p:tgtEl>
                                        <p:attrNameLst>
                                          <p:attrName>ppt_x</p:attrName>
                                        </p:attrNameLst>
                                      </p:cBhvr>
                                      <p:tavLst>
                                        <p:tav tm="0">
                                          <p:val>
                                            <p:strVal val="#ppt_x"/>
                                          </p:val>
                                        </p:tav>
                                        <p:tav tm="100000">
                                          <p:val>
                                            <p:strVal val="#ppt_x"/>
                                          </p:val>
                                        </p:tav>
                                      </p:tavLst>
                                    </p:anim>
                                    <p:anim calcmode="lin" valueType="num">
                                      <p:cBhvr>
                                        <p:cTn id="48" dur="5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anim calcmode="lin" valueType="num">
                                      <p:cBhvr>
                                        <p:cTn id="52" dur="500" fill="hold"/>
                                        <p:tgtEl>
                                          <p:spTgt spid="23"/>
                                        </p:tgtEl>
                                        <p:attrNameLst>
                                          <p:attrName>ppt_x</p:attrName>
                                        </p:attrNameLst>
                                      </p:cBhvr>
                                      <p:tavLst>
                                        <p:tav tm="0">
                                          <p:val>
                                            <p:strVal val="#ppt_x"/>
                                          </p:val>
                                        </p:tav>
                                        <p:tav tm="100000">
                                          <p:val>
                                            <p:strVal val="#ppt_x"/>
                                          </p:val>
                                        </p:tav>
                                      </p:tavLst>
                                    </p:anim>
                                    <p:anim calcmode="lin" valueType="num">
                                      <p:cBhvr>
                                        <p:cTn id="53" dur="500" fill="hold"/>
                                        <p:tgtEl>
                                          <p:spTgt spid="2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anim calcmode="lin" valueType="num">
                                      <p:cBhvr>
                                        <p:cTn id="57" dur="500" fill="hold"/>
                                        <p:tgtEl>
                                          <p:spTgt spid="16"/>
                                        </p:tgtEl>
                                        <p:attrNameLst>
                                          <p:attrName>ppt_x</p:attrName>
                                        </p:attrNameLst>
                                      </p:cBhvr>
                                      <p:tavLst>
                                        <p:tav tm="0">
                                          <p:val>
                                            <p:strVal val="#ppt_x"/>
                                          </p:val>
                                        </p:tav>
                                        <p:tav tm="100000">
                                          <p:val>
                                            <p:strVal val="#ppt_x"/>
                                          </p:val>
                                        </p:tav>
                                      </p:tavLst>
                                    </p:anim>
                                    <p:anim calcmode="lin" valueType="num">
                                      <p:cBhvr>
                                        <p:cTn id="58" dur="5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anim calcmode="lin" valueType="num">
                                      <p:cBhvr>
                                        <p:cTn id="62" dur="500" fill="hold"/>
                                        <p:tgtEl>
                                          <p:spTgt spid="14"/>
                                        </p:tgtEl>
                                        <p:attrNameLst>
                                          <p:attrName>ppt_x</p:attrName>
                                        </p:attrNameLst>
                                      </p:cBhvr>
                                      <p:tavLst>
                                        <p:tav tm="0">
                                          <p:val>
                                            <p:strVal val="#ppt_x"/>
                                          </p:val>
                                        </p:tav>
                                        <p:tav tm="100000">
                                          <p:val>
                                            <p:strVal val="#ppt_x"/>
                                          </p:val>
                                        </p:tav>
                                      </p:tavLst>
                                    </p:anim>
                                    <p:anim calcmode="lin" valueType="num">
                                      <p:cBhvr>
                                        <p:cTn id="6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anim calcmode="lin" valueType="num">
                                      <p:cBhvr>
                                        <p:cTn id="69" dur="500" fill="hold"/>
                                        <p:tgtEl>
                                          <p:spTgt spid="24"/>
                                        </p:tgtEl>
                                        <p:attrNameLst>
                                          <p:attrName>ppt_x</p:attrName>
                                        </p:attrNameLst>
                                      </p:cBhvr>
                                      <p:tavLst>
                                        <p:tav tm="0">
                                          <p:val>
                                            <p:strVal val="#ppt_x"/>
                                          </p:val>
                                        </p:tav>
                                        <p:tav tm="100000">
                                          <p:val>
                                            <p:strVal val="#ppt_x"/>
                                          </p:val>
                                        </p:tav>
                                      </p:tavLst>
                                    </p:anim>
                                    <p:anim calcmode="lin" valueType="num">
                                      <p:cBhvr>
                                        <p:cTn id="70" dur="500" fill="hold"/>
                                        <p:tgtEl>
                                          <p:spTgt spid="2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anim calcmode="lin" valueType="num">
                                      <p:cBhvr>
                                        <p:cTn id="74" dur="500" fill="hold"/>
                                        <p:tgtEl>
                                          <p:spTgt spid="20"/>
                                        </p:tgtEl>
                                        <p:attrNameLst>
                                          <p:attrName>ppt_x</p:attrName>
                                        </p:attrNameLst>
                                      </p:cBhvr>
                                      <p:tavLst>
                                        <p:tav tm="0">
                                          <p:val>
                                            <p:strVal val="#ppt_x"/>
                                          </p:val>
                                        </p:tav>
                                        <p:tav tm="100000">
                                          <p:val>
                                            <p:strVal val="#ppt_x"/>
                                          </p:val>
                                        </p:tav>
                                      </p:tavLst>
                                    </p:anim>
                                    <p:anim calcmode="lin" valueType="num">
                                      <p:cBhvr>
                                        <p:cTn id="75" dur="500" fill="hold"/>
                                        <p:tgtEl>
                                          <p:spTgt spid="2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anim calcmode="lin" valueType="num">
                                      <p:cBhvr>
                                        <p:cTn id="79" dur="500" fill="hold"/>
                                        <p:tgtEl>
                                          <p:spTgt spid="18"/>
                                        </p:tgtEl>
                                        <p:attrNameLst>
                                          <p:attrName>ppt_x</p:attrName>
                                        </p:attrNameLst>
                                      </p:cBhvr>
                                      <p:tavLst>
                                        <p:tav tm="0">
                                          <p:val>
                                            <p:strVal val="#ppt_x"/>
                                          </p:val>
                                        </p:tav>
                                        <p:tav tm="100000">
                                          <p:val>
                                            <p:strVal val="#ppt_x"/>
                                          </p:val>
                                        </p:tav>
                                      </p:tavLst>
                                    </p:anim>
                                    <p:anim calcmode="lin" valueType="num">
                                      <p:cBhvr>
                                        <p:cTn id="80" dur="500" fill="hold"/>
                                        <p:tgtEl>
                                          <p:spTgt spid="1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anim calcmode="lin" valueType="num">
                                      <p:cBhvr>
                                        <p:cTn id="84" dur="500" fill="hold"/>
                                        <p:tgtEl>
                                          <p:spTgt spid="19"/>
                                        </p:tgtEl>
                                        <p:attrNameLst>
                                          <p:attrName>ppt_x</p:attrName>
                                        </p:attrNameLst>
                                      </p:cBhvr>
                                      <p:tavLst>
                                        <p:tav tm="0">
                                          <p:val>
                                            <p:strVal val="#ppt_x"/>
                                          </p:val>
                                        </p:tav>
                                        <p:tav tm="100000">
                                          <p:val>
                                            <p:strVal val="#ppt_x"/>
                                          </p:val>
                                        </p:tav>
                                      </p:tavLst>
                                    </p:anim>
                                    <p:anim calcmode="lin" valueType="num">
                                      <p:cBhvr>
                                        <p:cTn id="8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anim calcmode="lin" valueType="num">
                                      <p:cBhvr>
                                        <p:cTn id="91" dur="500" fill="hold"/>
                                        <p:tgtEl>
                                          <p:spTgt spid="17"/>
                                        </p:tgtEl>
                                        <p:attrNameLst>
                                          <p:attrName>ppt_x</p:attrName>
                                        </p:attrNameLst>
                                      </p:cBhvr>
                                      <p:tavLst>
                                        <p:tav tm="0">
                                          <p:val>
                                            <p:strVal val="#ppt_x"/>
                                          </p:val>
                                        </p:tav>
                                        <p:tav tm="100000">
                                          <p:val>
                                            <p:strVal val="#ppt_x"/>
                                          </p:val>
                                        </p:tav>
                                      </p:tavLst>
                                    </p:anim>
                                    <p:anim calcmode="lin" valueType="num">
                                      <p:cBhvr>
                                        <p:cTn id="92"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12" grpId="0"/>
      <p:bldP spid="15" grpId="0" animBg="1"/>
      <p:bldP spid="16" grpId="0"/>
      <p:bldP spid="17" grpId="0"/>
      <p:bldP spid="19" grpId="0" animBg="1"/>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7767" y="536007"/>
            <a:ext cx="7204537" cy="369524"/>
          </a:xfrm>
        </p:spPr>
        <p:txBody>
          <a:bodyPr/>
          <a:lstStyle/>
          <a:p>
            <a:pPr eaLnBrk="1" hangingPunct="1">
              <a:defRPr/>
            </a:pPr>
            <a:r>
              <a:rPr lang="en-US" altLang="zh-CN" dirty="0" err="1" smtClean="0"/>
              <a:t>InnoDB</a:t>
            </a:r>
            <a:r>
              <a:rPr lang="zh-CN" altLang="en-US" dirty="0" smtClean="0"/>
              <a:t>事务隔离级别</a:t>
            </a:r>
            <a:endParaRPr lang="zh-CN" altLang="en-US" dirty="0"/>
          </a:p>
        </p:txBody>
      </p:sp>
      <p:sp>
        <p:nvSpPr>
          <p:cNvPr id="3" name="文本占位符 2"/>
          <p:cNvSpPr>
            <a:spLocks noGrp="1"/>
          </p:cNvSpPr>
          <p:nvPr>
            <p:ph type="body" sz="quarter" idx="10"/>
          </p:nvPr>
        </p:nvSpPr>
        <p:spPr/>
        <p:txBody>
          <a:bodyPr/>
          <a:lstStyle/>
          <a:p>
            <a:r>
              <a:rPr lang="en-US" altLang="zh-CN" dirty="0"/>
              <a:t>3</a:t>
            </a:r>
            <a:endParaRPr lang="zh-CN" altLang="en-US" dirty="0"/>
          </a:p>
        </p:txBody>
      </p:sp>
      <p:sp>
        <p:nvSpPr>
          <p:cNvPr id="9" name="矩形 8"/>
          <p:cNvSpPr/>
          <p:nvPr/>
        </p:nvSpPr>
        <p:spPr>
          <a:xfrm>
            <a:off x="767408" y="1124744"/>
            <a:ext cx="3633559" cy="369332"/>
          </a:xfrm>
          <a:prstGeom prst="rect">
            <a:avLst/>
          </a:prstGeom>
        </p:spPr>
        <p:txBody>
          <a:bodyPr wrap="none">
            <a:spAutoFit/>
          </a:bodyPr>
          <a:lstStyle/>
          <a:p>
            <a:r>
              <a:rPr lang="en-US" altLang="zh-CN" b="1" dirty="0" err="1" smtClean="0"/>
              <a:t>InnoDB</a:t>
            </a:r>
            <a:r>
              <a:rPr lang="en-US" altLang="zh-CN" b="1" dirty="0" smtClean="0"/>
              <a:t> </a:t>
            </a:r>
            <a:r>
              <a:rPr lang="en-US" altLang="zh-CN" dirty="0" smtClean="0"/>
              <a:t>Repeatable read</a:t>
            </a:r>
            <a:r>
              <a:rPr lang="zh-CN" altLang="en-US" dirty="0" smtClean="0"/>
              <a:t>再次测试：</a:t>
            </a:r>
            <a:endParaRPr lang="zh-CN" altLang="en-US" b="1" dirty="0"/>
          </a:p>
        </p:txBody>
      </p:sp>
      <p:pic>
        <p:nvPicPr>
          <p:cNvPr id="5" name="图片 4"/>
          <p:cNvPicPr>
            <a:picLocks noChangeAspect="1"/>
          </p:cNvPicPr>
          <p:nvPr/>
        </p:nvPicPr>
        <p:blipFill>
          <a:blip r:embed="rId3"/>
          <a:stretch>
            <a:fillRect/>
          </a:stretch>
        </p:blipFill>
        <p:spPr>
          <a:xfrm>
            <a:off x="886537" y="2037818"/>
            <a:ext cx="2276190" cy="1895238"/>
          </a:xfrm>
          <a:prstGeom prst="rect">
            <a:avLst/>
          </a:prstGeom>
        </p:spPr>
      </p:pic>
      <p:sp>
        <p:nvSpPr>
          <p:cNvPr id="7" name="矩形 6"/>
          <p:cNvSpPr/>
          <p:nvPr/>
        </p:nvSpPr>
        <p:spPr>
          <a:xfrm>
            <a:off x="839416" y="1504538"/>
            <a:ext cx="2645276" cy="246221"/>
          </a:xfrm>
          <a:prstGeom prst="rect">
            <a:avLst/>
          </a:prstGeom>
        </p:spPr>
        <p:txBody>
          <a:bodyPr wrap="none">
            <a:spAutoFit/>
          </a:bodyPr>
          <a:lstStyle/>
          <a:p>
            <a:r>
              <a:rPr lang="en-US" altLang="zh-CN" sz="1000" b="1" dirty="0" smtClean="0">
                <a:solidFill>
                  <a:srgbClr val="FF0000"/>
                </a:solidFill>
              </a:rPr>
              <a:t>Step1</a:t>
            </a:r>
            <a:r>
              <a:rPr lang="en-US" altLang="zh-CN" sz="1000" b="1" dirty="0" smtClean="0"/>
              <a:t>:</a:t>
            </a:r>
            <a:r>
              <a:rPr lang="zh-CN" altLang="en-US" sz="1000" b="1" dirty="0" smtClean="0"/>
              <a:t>开启事务</a:t>
            </a:r>
            <a:r>
              <a:rPr lang="en-US" altLang="zh-CN" sz="1000" b="1" dirty="0" smtClean="0"/>
              <a:t>1</a:t>
            </a:r>
            <a:r>
              <a:rPr lang="zh-CN" altLang="en-US" sz="1000" b="1" dirty="0" smtClean="0"/>
              <a:t>、</a:t>
            </a:r>
            <a:r>
              <a:rPr lang="en-US" altLang="zh-CN" sz="1000" b="1" dirty="0" smtClean="0"/>
              <a:t>2</a:t>
            </a:r>
            <a:r>
              <a:rPr lang="zh-CN" altLang="en-US" sz="1000" b="1" dirty="0" smtClean="0"/>
              <a:t>，事务</a:t>
            </a:r>
            <a:r>
              <a:rPr lang="en-US" altLang="zh-CN" sz="1000" b="1" dirty="0" smtClean="0"/>
              <a:t>1</a:t>
            </a:r>
            <a:r>
              <a:rPr lang="zh-CN" altLang="en-US" sz="1000" b="1" dirty="0" smtClean="0"/>
              <a:t>查询表所有数据</a:t>
            </a:r>
            <a:endParaRPr lang="zh-CN" altLang="en-US" sz="1000" b="1" dirty="0"/>
          </a:p>
        </p:txBody>
      </p:sp>
      <p:sp>
        <p:nvSpPr>
          <p:cNvPr id="8" name="矩形 7"/>
          <p:cNvSpPr/>
          <p:nvPr/>
        </p:nvSpPr>
        <p:spPr>
          <a:xfrm>
            <a:off x="792113" y="1700808"/>
            <a:ext cx="1047082" cy="369332"/>
          </a:xfrm>
          <a:prstGeom prst="rect">
            <a:avLst/>
          </a:prstGeom>
        </p:spPr>
        <p:txBody>
          <a:bodyPr wrap="none">
            <a:spAutoFit/>
          </a:bodyPr>
          <a:lstStyle/>
          <a:p>
            <a:r>
              <a:rPr lang="en-US" altLang="zh-CN" b="1" dirty="0"/>
              <a:t>s</a:t>
            </a:r>
            <a:r>
              <a:rPr lang="en-US" altLang="zh-CN" b="1" dirty="0" smtClean="0"/>
              <a:t>ession </a:t>
            </a:r>
            <a:r>
              <a:rPr lang="en-US" altLang="zh-CN" dirty="0" smtClean="0"/>
              <a:t>1</a:t>
            </a:r>
            <a:endParaRPr lang="zh-CN" altLang="en-US" b="1" dirty="0"/>
          </a:p>
        </p:txBody>
      </p:sp>
      <p:sp>
        <p:nvSpPr>
          <p:cNvPr id="10" name="矩形 9"/>
          <p:cNvSpPr/>
          <p:nvPr/>
        </p:nvSpPr>
        <p:spPr>
          <a:xfrm>
            <a:off x="3791744" y="1484784"/>
            <a:ext cx="2959465" cy="246221"/>
          </a:xfrm>
          <a:prstGeom prst="rect">
            <a:avLst/>
          </a:prstGeom>
        </p:spPr>
        <p:txBody>
          <a:bodyPr wrap="none">
            <a:spAutoFit/>
          </a:bodyPr>
          <a:lstStyle/>
          <a:p>
            <a:r>
              <a:rPr lang="en-US" altLang="zh-CN" sz="1000" b="1" dirty="0" smtClean="0">
                <a:solidFill>
                  <a:srgbClr val="FF0000"/>
                </a:solidFill>
              </a:rPr>
              <a:t>Step2</a:t>
            </a:r>
            <a:r>
              <a:rPr lang="en-US" altLang="zh-CN" sz="1000" b="1" dirty="0" smtClean="0"/>
              <a:t>:</a:t>
            </a:r>
            <a:r>
              <a:rPr lang="zh-CN" altLang="en-US" sz="1000" b="1" dirty="0" smtClean="0"/>
              <a:t>事务</a:t>
            </a:r>
            <a:r>
              <a:rPr lang="en-US" altLang="zh-CN" sz="1000" b="1" dirty="0" smtClean="0"/>
              <a:t>2</a:t>
            </a:r>
            <a:r>
              <a:rPr lang="zh-CN" altLang="en-US" sz="1000" b="1" dirty="0" smtClean="0"/>
              <a:t>更新、删除、插入数据，并提交事务</a:t>
            </a:r>
            <a:endParaRPr lang="zh-CN" altLang="en-US" sz="1000" b="1" dirty="0"/>
          </a:p>
        </p:txBody>
      </p:sp>
      <p:sp>
        <p:nvSpPr>
          <p:cNvPr id="11" name="矩形 10"/>
          <p:cNvSpPr/>
          <p:nvPr/>
        </p:nvSpPr>
        <p:spPr>
          <a:xfrm>
            <a:off x="3791744" y="1692099"/>
            <a:ext cx="1047082" cy="369332"/>
          </a:xfrm>
          <a:prstGeom prst="rect">
            <a:avLst/>
          </a:prstGeom>
        </p:spPr>
        <p:txBody>
          <a:bodyPr wrap="none">
            <a:spAutoFit/>
          </a:bodyPr>
          <a:lstStyle/>
          <a:p>
            <a:r>
              <a:rPr lang="en-US" altLang="zh-CN" b="1" dirty="0"/>
              <a:t>s</a:t>
            </a:r>
            <a:r>
              <a:rPr lang="en-US" altLang="zh-CN" b="1" dirty="0" smtClean="0"/>
              <a:t>ession </a:t>
            </a:r>
            <a:r>
              <a:rPr lang="en-US" altLang="zh-CN" dirty="0" smtClean="0"/>
              <a:t>2</a:t>
            </a:r>
            <a:endParaRPr lang="zh-CN" altLang="en-US" b="1" dirty="0"/>
          </a:p>
        </p:txBody>
      </p:sp>
      <p:pic>
        <p:nvPicPr>
          <p:cNvPr id="6" name="图片 5"/>
          <p:cNvPicPr>
            <a:picLocks noChangeAspect="1"/>
          </p:cNvPicPr>
          <p:nvPr/>
        </p:nvPicPr>
        <p:blipFill>
          <a:blip r:embed="rId4"/>
          <a:stretch>
            <a:fillRect/>
          </a:stretch>
        </p:blipFill>
        <p:spPr>
          <a:xfrm>
            <a:off x="3872365" y="2037818"/>
            <a:ext cx="3015723" cy="2596096"/>
          </a:xfrm>
          <a:prstGeom prst="rect">
            <a:avLst/>
          </a:prstGeom>
        </p:spPr>
      </p:pic>
      <p:sp>
        <p:nvSpPr>
          <p:cNvPr id="12" name="矩形 11"/>
          <p:cNvSpPr/>
          <p:nvPr/>
        </p:nvSpPr>
        <p:spPr>
          <a:xfrm>
            <a:off x="7576196" y="1467366"/>
            <a:ext cx="1616148" cy="246221"/>
          </a:xfrm>
          <a:prstGeom prst="rect">
            <a:avLst/>
          </a:prstGeom>
        </p:spPr>
        <p:txBody>
          <a:bodyPr wrap="none">
            <a:spAutoFit/>
          </a:bodyPr>
          <a:lstStyle/>
          <a:p>
            <a:r>
              <a:rPr lang="en-US" altLang="zh-CN" sz="1000" b="1" dirty="0" smtClean="0">
                <a:solidFill>
                  <a:srgbClr val="FF0000"/>
                </a:solidFill>
              </a:rPr>
              <a:t>Step3</a:t>
            </a:r>
            <a:r>
              <a:rPr lang="en-US" altLang="zh-CN" sz="1000" b="1" dirty="0" smtClean="0"/>
              <a:t>:</a:t>
            </a:r>
            <a:r>
              <a:rPr lang="zh-CN" altLang="en-US" sz="1000" b="1" dirty="0" smtClean="0"/>
              <a:t>事务</a:t>
            </a:r>
            <a:r>
              <a:rPr lang="en-US" altLang="zh-CN" sz="1000" b="1" dirty="0" smtClean="0"/>
              <a:t>1</a:t>
            </a:r>
            <a:r>
              <a:rPr lang="zh-CN" altLang="en-US" sz="1000" b="1" dirty="0" smtClean="0"/>
              <a:t>更新所有记录</a:t>
            </a:r>
            <a:endParaRPr lang="zh-CN" altLang="en-US" sz="1000" b="1" dirty="0"/>
          </a:p>
        </p:txBody>
      </p:sp>
      <p:pic>
        <p:nvPicPr>
          <p:cNvPr id="13" name="图片 12"/>
          <p:cNvPicPr>
            <a:picLocks noChangeAspect="1"/>
          </p:cNvPicPr>
          <p:nvPr/>
        </p:nvPicPr>
        <p:blipFill>
          <a:blip r:embed="rId5"/>
          <a:stretch>
            <a:fillRect/>
          </a:stretch>
        </p:blipFill>
        <p:spPr>
          <a:xfrm>
            <a:off x="7546568" y="2087116"/>
            <a:ext cx="3435209" cy="2704314"/>
          </a:xfrm>
          <a:prstGeom prst="rect">
            <a:avLst/>
          </a:prstGeom>
        </p:spPr>
      </p:pic>
      <p:pic>
        <p:nvPicPr>
          <p:cNvPr id="14" name="图片 13"/>
          <p:cNvPicPr>
            <a:picLocks noChangeAspect="1"/>
          </p:cNvPicPr>
          <p:nvPr/>
        </p:nvPicPr>
        <p:blipFill>
          <a:blip r:embed="rId6"/>
          <a:stretch>
            <a:fillRect/>
          </a:stretch>
        </p:blipFill>
        <p:spPr>
          <a:xfrm>
            <a:off x="1205116" y="4798542"/>
            <a:ext cx="2370604" cy="1942826"/>
          </a:xfrm>
          <a:prstGeom prst="rect">
            <a:avLst/>
          </a:prstGeom>
        </p:spPr>
      </p:pic>
      <p:sp>
        <p:nvSpPr>
          <p:cNvPr id="15" name="矩形 14"/>
          <p:cNvSpPr/>
          <p:nvPr/>
        </p:nvSpPr>
        <p:spPr>
          <a:xfrm>
            <a:off x="1160486" y="4445821"/>
            <a:ext cx="1047082" cy="369332"/>
          </a:xfrm>
          <a:prstGeom prst="rect">
            <a:avLst/>
          </a:prstGeom>
        </p:spPr>
        <p:txBody>
          <a:bodyPr wrap="none">
            <a:spAutoFit/>
          </a:bodyPr>
          <a:lstStyle/>
          <a:p>
            <a:r>
              <a:rPr lang="en-US" altLang="zh-CN" b="1" dirty="0"/>
              <a:t>s</a:t>
            </a:r>
            <a:r>
              <a:rPr lang="en-US" altLang="zh-CN" b="1" dirty="0" smtClean="0"/>
              <a:t>ession </a:t>
            </a:r>
            <a:r>
              <a:rPr lang="en-US" altLang="zh-CN" dirty="0" smtClean="0"/>
              <a:t>1</a:t>
            </a:r>
            <a:endParaRPr lang="zh-CN" altLang="en-US" b="1" dirty="0"/>
          </a:p>
        </p:txBody>
      </p:sp>
      <p:sp>
        <p:nvSpPr>
          <p:cNvPr id="16" name="矩形 15"/>
          <p:cNvSpPr/>
          <p:nvPr/>
        </p:nvSpPr>
        <p:spPr>
          <a:xfrm>
            <a:off x="1183260" y="4286690"/>
            <a:ext cx="1744388" cy="246221"/>
          </a:xfrm>
          <a:prstGeom prst="rect">
            <a:avLst/>
          </a:prstGeom>
        </p:spPr>
        <p:txBody>
          <a:bodyPr wrap="none">
            <a:spAutoFit/>
          </a:bodyPr>
          <a:lstStyle/>
          <a:p>
            <a:r>
              <a:rPr lang="en-US" altLang="zh-CN" sz="1000" b="1" dirty="0" smtClean="0">
                <a:solidFill>
                  <a:srgbClr val="FF0000"/>
                </a:solidFill>
              </a:rPr>
              <a:t>Step4</a:t>
            </a:r>
            <a:r>
              <a:rPr lang="en-US" altLang="zh-CN" sz="1000" b="1" dirty="0" smtClean="0"/>
              <a:t>:</a:t>
            </a:r>
            <a:r>
              <a:rPr lang="zh-CN" altLang="en-US" sz="1000" b="1" dirty="0" smtClean="0"/>
              <a:t>事务</a:t>
            </a:r>
            <a:r>
              <a:rPr lang="en-US" altLang="zh-CN" sz="1000" b="1" dirty="0" smtClean="0"/>
              <a:t>1</a:t>
            </a:r>
            <a:r>
              <a:rPr lang="zh-CN" altLang="en-US" sz="1000" b="1" dirty="0" smtClean="0"/>
              <a:t>查询表所有数据</a:t>
            </a:r>
            <a:endParaRPr lang="zh-CN" altLang="en-US" sz="1000" b="1" dirty="0"/>
          </a:p>
        </p:txBody>
      </p:sp>
      <p:sp>
        <p:nvSpPr>
          <p:cNvPr id="18" name="矩形 17"/>
          <p:cNvSpPr/>
          <p:nvPr/>
        </p:nvSpPr>
        <p:spPr>
          <a:xfrm>
            <a:off x="4056322" y="4653227"/>
            <a:ext cx="3414717" cy="246221"/>
          </a:xfrm>
          <a:prstGeom prst="rect">
            <a:avLst/>
          </a:prstGeom>
        </p:spPr>
        <p:txBody>
          <a:bodyPr wrap="none">
            <a:spAutoFit/>
          </a:bodyPr>
          <a:lstStyle/>
          <a:p>
            <a:r>
              <a:rPr lang="en-US" altLang="zh-CN" sz="1000" b="1" dirty="0" smtClean="0">
                <a:solidFill>
                  <a:srgbClr val="FF0000"/>
                </a:solidFill>
              </a:rPr>
              <a:t>Step5</a:t>
            </a:r>
            <a:r>
              <a:rPr lang="en-US" altLang="zh-CN" sz="1000" b="1" dirty="0" smtClean="0"/>
              <a:t>:</a:t>
            </a:r>
            <a:r>
              <a:rPr lang="zh-CN" altLang="en-US" sz="1000" b="1" dirty="0" smtClean="0"/>
              <a:t>事务</a:t>
            </a:r>
            <a:r>
              <a:rPr lang="en-US" altLang="zh-CN" sz="1000" b="1" dirty="0" smtClean="0"/>
              <a:t>1</a:t>
            </a:r>
            <a:r>
              <a:rPr lang="zh-CN" altLang="en-US" sz="1000" b="1" dirty="0" smtClean="0"/>
              <a:t>提交后，新事务可以读到事务</a:t>
            </a:r>
            <a:r>
              <a:rPr lang="en-US" altLang="zh-CN" sz="1000" b="1" dirty="0" smtClean="0"/>
              <a:t>1</a:t>
            </a:r>
            <a:r>
              <a:rPr lang="zh-CN" altLang="en-US" sz="1000" b="1" dirty="0" smtClean="0"/>
              <a:t>，</a:t>
            </a:r>
            <a:r>
              <a:rPr lang="en-US" altLang="zh-CN" sz="1000" b="1" dirty="0" smtClean="0"/>
              <a:t>2</a:t>
            </a:r>
            <a:r>
              <a:rPr lang="zh-CN" altLang="en-US" sz="1000" b="1" dirty="0" smtClean="0"/>
              <a:t>的所有变化</a:t>
            </a:r>
            <a:endParaRPr lang="zh-CN" altLang="en-US" sz="1000" b="1" dirty="0"/>
          </a:p>
        </p:txBody>
      </p:sp>
      <p:sp>
        <p:nvSpPr>
          <p:cNvPr id="19" name="右箭头 18"/>
          <p:cNvSpPr/>
          <p:nvPr/>
        </p:nvSpPr>
        <p:spPr>
          <a:xfrm>
            <a:off x="3287688" y="2708920"/>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7032104" y="2708920"/>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95400" y="551723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3876302" y="551723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7"/>
          <a:stretch>
            <a:fillRect/>
          </a:stretch>
        </p:blipFill>
        <p:spPr>
          <a:xfrm>
            <a:off x="4439545" y="5211782"/>
            <a:ext cx="2171429" cy="1523810"/>
          </a:xfrm>
          <a:prstGeom prst="rect">
            <a:avLst/>
          </a:prstGeom>
        </p:spPr>
      </p:pic>
      <p:sp>
        <p:nvSpPr>
          <p:cNvPr id="25" name="矩形 24"/>
          <p:cNvSpPr/>
          <p:nvPr/>
        </p:nvSpPr>
        <p:spPr>
          <a:xfrm>
            <a:off x="4359709" y="4815153"/>
            <a:ext cx="1047082" cy="369332"/>
          </a:xfrm>
          <a:prstGeom prst="rect">
            <a:avLst/>
          </a:prstGeom>
        </p:spPr>
        <p:txBody>
          <a:bodyPr wrap="none">
            <a:spAutoFit/>
          </a:bodyPr>
          <a:lstStyle/>
          <a:p>
            <a:r>
              <a:rPr lang="en-US" altLang="zh-CN" b="1" dirty="0"/>
              <a:t>s</a:t>
            </a:r>
            <a:r>
              <a:rPr lang="en-US" altLang="zh-CN" b="1" dirty="0" smtClean="0"/>
              <a:t>ession 3</a:t>
            </a:r>
            <a:endParaRPr lang="zh-CN" altLang="en-US" b="1" dirty="0"/>
          </a:p>
        </p:txBody>
      </p:sp>
      <p:sp>
        <p:nvSpPr>
          <p:cNvPr id="26" name="矩形 25"/>
          <p:cNvSpPr/>
          <p:nvPr/>
        </p:nvSpPr>
        <p:spPr>
          <a:xfrm>
            <a:off x="7471039" y="4954584"/>
            <a:ext cx="4313593" cy="1569660"/>
          </a:xfrm>
          <a:prstGeom prst="rect">
            <a:avLst/>
          </a:prstGeom>
        </p:spPr>
        <p:txBody>
          <a:bodyPr wrap="square">
            <a:spAutoFit/>
          </a:bodyPr>
          <a:lstStyle/>
          <a:p>
            <a:r>
              <a:rPr lang="en-US" altLang="zh-CN" sz="2400" b="1" dirty="0" err="1" smtClean="0">
                <a:solidFill>
                  <a:srgbClr val="FF0000"/>
                </a:solidFill>
                <a:latin typeface="+mn-ea"/>
                <a:ea typeface="+mn-ea"/>
              </a:rPr>
              <a:t>InnoDB</a:t>
            </a:r>
            <a:r>
              <a:rPr lang="en-US" altLang="zh-CN" sz="2400" b="1" dirty="0" smtClean="0">
                <a:solidFill>
                  <a:srgbClr val="FF0000"/>
                </a:solidFill>
                <a:latin typeface="+mn-ea"/>
                <a:ea typeface="+mn-ea"/>
              </a:rPr>
              <a:t> </a:t>
            </a:r>
            <a:r>
              <a:rPr lang="en-US" altLang="zh-CN" sz="2400" dirty="0" smtClean="0">
                <a:solidFill>
                  <a:srgbClr val="FF0000"/>
                </a:solidFill>
                <a:latin typeface="+mn-ea"/>
                <a:ea typeface="+mn-ea"/>
              </a:rPr>
              <a:t>Repeatable read</a:t>
            </a:r>
            <a:r>
              <a:rPr lang="zh-CN" altLang="en-US" sz="2400" dirty="0" smtClean="0">
                <a:solidFill>
                  <a:srgbClr val="FF0000"/>
                </a:solidFill>
                <a:latin typeface="+mn-ea"/>
                <a:ea typeface="+mn-ea"/>
              </a:rPr>
              <a:t>事务隔离级别只解决了只读条件下的幻读，并未完全解决所有情况下的幻读！！！</a:t>
            </a:r>
            <a:endParaRPr lang="zh-CN" altLang="en-US" sz="2400" b="1" dirty="0">
              <a:solidFill>
                <a:srgbClr val="FF0000"/>
              </a:solidFill>
              <a:latin typeface="+mn-ea"/>
              <a:ea typeface="+mn-ea"/>
            </a:endParaRPr>
          </a:p>
        </p:txBody>
      </p:sp>
      <p:sp>
        <p:nvSpPr>
          <p:cNvPr id="27" name="矩形 26"/>
          <p:cNvSpPr/>
          <p:nvPr/>
        </p:nvSpPr>
        <p:spPr>
          <a:xfrm>
            <a:off x="7569198" y="1713587"/>
            <a:ext cx="1047082" cy="369332"/>
          </a:xfrm>
          <a:prstGeom prst="rect">
            <a:avLst/>
          </a:prstGeom>
        </p:spPr>
        <p:txBody>
          <a:bodyPr wrap="none">
            <a:spAutoFit/>
          </a:bodyPr>
          <a:lstStyle/>
          <a:p>
            <a:r>
              <a:rPr lang="en-US" altLang="zh-CN" b="1" dirty="0"/>
              <a:t>s</a:t>
            </a:r>
            <a:r>
              <a:rPr lang="en-US" altLang="zh-CN" b="1" dirty="0" smtClean="0"/>
              <a:t>ession </a:t>
            </a:r>
            <a:r>
              <a:rPr lang="en-US" altLang="zh-CN" dirty="0" smtClean="0"/>
              <a:t>1</a:t>
            </a:r>
            <a:endParaRPr lang="zh-CN" altLang="en-US" b="1" dirty="0"/>
          </a:p>
        </p:txBody>
      </p:sp>
    </p:spTree>
    <p:extLst>
      <p:ext uri="{BB962C8B-B14F-4D97-AF65-F5344CB8AC3E}">
        <p14:creationId xmlns:p14="http://schemas.microsoft.com/office/powerpoint/2010/main" val="4237531191"/>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anim calcmode="lin" valueType="num">
                                      <p:cBhvr>
                                        <p:cTn id="25" dur="500" fill="hold"/>
                                        <p:tgtEl>
                                          <p:spTgt spid="19"/>
                                        </p:tgtEl>
                                        <p:attrNameLst>
                                          <p:attrName>ppt_x</p:attrName>
                                        </p:attrNameLst>
                                      </p:cBhvr>
                                      <p:tavLst>
                                        <p:tav tm="0">
                                          <p:val>
                                            <p:strVal val="#ppt_x"/>
                                          </p:val>
                                        </p:tav>
                                        <p:tav tm="100000">
                                          <p:val>
                                            <p:strVal val="#ppt_x"/>
                                          </p:val>
                                        </p:tav>
                                      </p:tavLst>
                                    </p:anim>
                                    <p:anim calcmode="lin" valueType="num">
                                      <p:cBhvr>
                                        <p:cTn id="26" dur="5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5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anim calcmode="lin" valueType="num">
                                      <p:cBhvr>
                                        <p:cTn id="40" dur="500" fill="hold"/>
                                        <p:tgtEl>
                                          <p:spTgt spid="6"/>
                                        </p:tgtEl>
                                        <p:attrNameLst>
                                          <p:attrName>ppt_x</p:attrName>
                                        </p:attrNameLst>
                                      </p:cBhvr>
                                      <p:tavLst>
                                        <p:tav tm="0">
                                          <p:val>
                                            <p:strVal val="#ppt_x"/>
                                          </p:val>
                                        </p:tav>
                                        <p:tav tm="100000">
                                          <p:val>
                                            <p:strVal val="#ppt_x"/>
                                          </p:val>
                                        </p:tav>
                                      </p:tavLst>
                                    </p:anim>
                                    <p:anim calcmode="lin" valueType="num">
                                      <p:cBhvr>
                                        <p:cTn id="41"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anim calcmode="lin" valueType="num">
                                      <p:cBhvr>
                                        <p:cTn id="47" dur="500" fill="hold"/>
                                        <p:tgtEl>
                                          <p:spTgt spid="20"/>
                                        </p:tgtEl>
                                        <p:attrNameLst>
                                          <p:attrName>ppt_x</p:attrName>
                                        </p:attrNameLst>
                                      </p:cBhvr>
                                      <p:tavLst>
                                        <p:tav tm="0">
                                          <p:val>
                                            <p:strVal val="#ppt_x"/>
                                          </p:val>
                                        </p:tav>
                                        <p:tav tm="100000">
                                          <p:val>
                                            <p:strVal val="#ppt_x"/>
                                          </p:val>
                                        </p:tav>
                                      </p:tavLst>
                                    </p:anim>
                                    <p:anim calcmode="lin" valueType="num">
                                      <p:cBhvr>
                                        <p:cTn id="48" dur="500" fill="hold"/>
                                        <p:tgtEl>
                                          <p:spTgt spid="2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anim calcmode="lin" valueType="num">
                                      <p:cBhvr>
                                        <p:cTn id="57" dur="500" fill="hold"/>
                                        <p:tgtEl>
                                          <p:spTgt spid="27"/>
                                        </p:tgtEl>
                                        <p:attrNameLst>
                                          <p:attrName>ppt_x</p:attrName>
                                        </p:attrNameLst>
                                      </p:cBhvr>
                                      <p:tavLst>
                                        <p:tav tm="0">
                                          <p:val>
                                            <p:strVal val="#ppt_x"/>
                                          </p:val>
                                        </p:tav>
                                        <p:tav tm="100000">
                                          <p:val>
                                            <p:strVal val="#ppt_x"/>
                                          </p:val>
                                        </p:tav>
                                      </p:tavLst>
                                    </p:anim>
                                    <p:anim calcmode="lin" valueType="num">
                                      <p:cBhvr>
                                        <p:cTn id="58" dur="500" fill="hold"/>
                                        <p:tgtEl>
                                          <p:spTgt spid="27"/>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anim calcmode="lin" valueType="num">
                                      <p:cBhvr>
                                        <p:cTn id="62" dur="500" fill="hold"/>
                                        <p:tgtEl>
                                          <p:spTgt spid="13"/>
                                        </p:tgtEl>
                                        <p:attrNameLst>
                                          <p:attrName>ppt_x</p:attrName>
                                        </p:attrNameLst>
                                      </p:cBhvr>
                                      <p:tavLst>
                                        <p:tav tm="0">
                                          <p:val>
                                            <p:strVal val="#ppt_x"/>
                                          </p:val>
                                        </p:tav>
                                        <p:tav tm="100000">
                                          <p:val>
                                            <p:strVal val="#ppt_x"/>
                                          </p:val>
                                        </p:tav>
                                      </p:tavLst>
                                    </p:anim>
                                    <p:anim calcmode="lin" valueType="num">
                                      <p:cBhvr>
                                        <p:cTn id="6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anim calcmode="lin" valueType="num">
                                      <p:cBhvr>
                                        <p:cTn id="69" dur="500" fill="hold"/>
                                        <p:tgtEl>
                                          <p:spTgt spid="21"/>
                                        </p:tgtEl>
                                        <p:attrNameLst>
                                          <p:attrName>ppt_x</p:attrName>
                                        </p:attrNameLst>
                                      </p:cBhvr>
                                      <p:tavLst>
                                        <p:tav tm="0">
                                          <p:val>
                                            <p:strVal val="#ppt_x"/>
                                          </p:val>
                                        </p:tav>
                                        <p:tav tm="100000">
                                          <p:val>
                                            <p:strVal val="#ppt_x"/>
                                          </p:val>
                                        </p:tav>
                                      </p:tavLst>
                                    </p:anim>
                                    <p:anim calcmode="lin" valueType="num">
                                      <p:cBhvr>
                                        <p:cTn id="70" dur="500" fill="hold"/>
                                        <p:tgtEl>
                                          <p:spTgt spid="2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anim calcmode="lin" valueType="num">
                                      <p:cBhvr>
                                        <p:cTn id="74" dur="500" fill="hold"/>
                                        <p:tgtEl>
                                          <p:spTgt spid="16"/>
                                        </p:tgtEl>
                                        <p:attrNameLst>
                                          <p:attrName>ppt_x</p:attrName>
                                        </p:attrNameLst>
                                      </p:cBhvr>
                                      <p:tavLst>
                                        <p:tav tm="0">
                                          <p:val>
                                            <p:strVal val="#ppt_x"/>
                                          </p:val>
                                        </p:tav>
                                        <p:tav tm="100000">
                                          <p:val>
                                            <p:strVal val="#ppt_x"/>
                                          </p:val>
                                        </p:tav>
                                      </p:tavLst>
                                    </p:anim>
                                    <p:anim calcmode="lin" valueType="num">
                                      <p:cBhvr>
                                        <p:cTn id="75" dur="500" fill="hold"/>
                                        <p:tgtEl>
                                          <p:spTgt spid="1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anim calcmode="lin" valueType="num">
                                      <p:cBhvr>
                                        <p:cTn id="79" dur="500" fill="hold"/>
                                        <p:tgtEl>
                                          <p:spTgt spid="15"/>
                                        </p:tgtEl>
                                        <p:attrNameLst>
                                          <p:attrName>ppt_x</p:attrName>
                                        </p:attrNameLst>
                                      </p:cBhvr>
                                      <p:tavLst>
                                        <p:tav tm="0">
                                          <p:val>
                                            <p:strVal val="#ppt_x"/>
                                          </p:val>
                                        </p:tav>
                                        <p:tav tm="100000">
                                          <p:val>
                                            <p:strVal val="#ppt_x"/>
                                          </p:val>
                                        </p:tav>
                                      </p:tavLst>
                                    </p:anim>
                                    <p:anim calcmode="lin" valueType="num">
                                      <p:cBhvr>
                                        <p:cTn id="80" dur="500" fill="hold"/>
                                        <p:tgtEl>
                                          <p:spTgt spid="15"/>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anim calcmode="lin" valueType="num">
                                      <p:cBhvr>
                                        <p:cTn id="91" dur="500" fill="hold"/>
                                        <p:tgtEl>
                                          <p:spTgt spid="22"/>
                                        </p:tgtEl>
                                        <p:attrNameLst>
                                          <p:attrName>ppt_x</p:attrName>
                                        </p:attrNameLst>
                                      </p:cBhvr>
                                      <p:tavLst>
                                        <p:tav tm="0">
                                          <p:val>
                                            <p:strVal val="#ppt_x"/>
                                          </p:val>
                                        </p:tav>
                                        <p:tav tm="100000">
                                          <p:val>
                                            <p:strVal val="#ppt_x"/>
                                          </p:val>
                                        </p:tav>
                                      </p:tavLst>
                                    </p:anim>
                                    <p:anim calcmode="lin" valueType="num">
                                      <p:cBhvr>
                                        <p:cTn id="92" dur="500" fill="hold"/>
                                        <p:tgtEl>
                                          <p:spTgt spid="22"/>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500"/>
                                        <p:tgtEl>
                                          <p:spTgt spid="18"/>
                                        </p:tgtEl>
                                      </p:cBhvr>
                                    </p:animEffect>
                                    <p:anim calcmode="lin" valueType="num">
                                      <p:cBhvr>
                                        <p:cTn id="96" dur="500" fill="hold"/>
                                        <p:tgtEl>
                                          <p:spTgt spid="18"/>
                                        </p:tgtEl>
                                        <p:attrNameLst>
                                          <p:attrName>ppt_x</p:attrName>
                                        </p:attrNameLst>
                                      </p:cBhvr>
                                      <p:tavLst>
                                        <p:tav tm="0">
                                          <p:val>
                                            <p:strVal val="#ppt_x"/>
                                          </p:val>
                                        </p:tav>
                                        <p:tav tm="100000">
                                          <p:val>
                                            <p:strVal val="#ppt_x"/>
                                          </p:val>
                                        </p:tav>
                                      </p:tavLst>
                                    </p:anim>
                                    <p:anim calcmode="lin" valueType="num">
                                      <p:cBhvr>
                                        <p:cTn id="97" dur="500" fill="hold"/>
                                        <p:tgtEl>
                                          <p:spTgt spid="1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anim calcmode="lin" valueType="num">
                                      <p:cBhvr>
                                        <p:cTn id="101" dur="500" fill="hold"/>
                                        <p:tgtEl>
                                          <p:spTgt spid="25"/>
                                        </p:tgtEl>
                                        <p:attrNameLst>
                                          <p:attrName>ppt_x</p:attrName>
                                        </p:attrNameLst>
                                      </p:cBhvr>
                                      <p:tavLst>
                                        <p:tav tm="0">
                                          <p:val>
                                            <p:strVal val="#ppt_x"/>
                                          </p:val>
                                        </p:tav>
                                        <p:tav tm="100000">
                                          <p:val>
                                            <p:strVal val="#ppt_x"/>
                                          </p:val>
                                        </p:tav>
                                      </p:tavLst>
                                    </p:anim>
                                    <p:anim calcmode="lin" valueType="num">
                                      <p:cBhvr>
                                        <p:cTn id="102" dur="500" fill="hold"/>
                                        <p:tgtEl>
                                          <p:spTgt spid="25"/>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fade">
                                      <p:cBhvr>
                                        <p:cTn id="105" dur="500"/>
                                        <p:tgtEl>
                                          <p:spTgt spid="24"/>
                                        </p:tgtEl>
                                      </p:cBhvr>
                                    </p:animEffect>
                                    <p:anim calcmode="lin" valueType="num">
                                      <p:cBhvr>
                                        <p:cTn id="106" dur="500" fill="hold"/>
                                        <p:tgtEl>
                                          <p:spTgt spid="24"/>
                                        </p:tgtEl>
                                        <p:attrNameLst>
                                          <p:attrName>ppt_x</p:attrName>
                                        </p:attrNameLst>
                                      </p:cBhvr>
                                      <p:tavLst>
                                        <p:tav tm="0">
                                          <p:val>
                                            <p:strVal val="#ppt_x"/>
                                          </p:val>
                                        </p:tav>
                                        <p:tav tm="100000">
                                          <p:val>
                                            <p:strVal val="#ppt_x"/>
                                          </p:val>
                                        </p:tav>
                                      </p:tavLst>
                                    </p:anim>
                                    <p:anim calcmode="lin" valueType="num">
                                      <p:cBhvr>
                                        <p:cTn id="107"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fade">
                                      <p:cBhvr>
                                        <p:cTn id="112" dur="500"/>
                                        <p:tgtEl>
                                          <p:spTgt spid="26"/>
                                        </p:tgtEl>
                                      </p:cBhvr>
                                    </p:animEffect>
                                    <p:anim calcmode="lin" valueType="num">
                                      <p:cBhvr>
                                        <p:cTn id="113" dur="500" fill="hold"/>
                                        <p:tgtEl>
                                          <p:spTgt spid="26"/>
                                        </p:tgtEl>
                                        <p:attrNameLst>
                                          <p:attrName>ppt_x</p:attrName>
                                        </p:attrNameLst>
                                      </p:cBhvr>
                                      <p:tavLst>
                                        <p:tav tm="0">
                                          <p:val>
                                            <p:strVal val="#ppt_x"/>
                                          </p:val>
                                        </p:tav>
                                        <p:tav tm="100000">
                                          <p:val>
                                            <p:strVal val="#ppt_x"/>
                                          </p:val>
                                        </p:tav>
                                      </p:tavLst>
                                    </p:anim>
                                    <p:anim calcmode="lin" valueType="num">
                                      <p:cBhvr>
                                        <p:cTn id="114"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5" grpId="0"/>
      <p:bldP spid="16" grpId="0"/>
      <p:bldP spid="18" grpId="0"/>
      <p:bldP spid="19" grpId="0" animBg="1"/>
      <p:bldP spid="20" grpId="0" animBg="1"/>
      <p:bldP spid="21" grpId="0" animBg="1"/>
      <p:bldP spid="22" grpId="0" animBg="1"/>
      <p:bldP spid="25" grpId="0"/>
      <p:bldP spid="26"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C6398FE-8244-4492-9222-ACC01C4040CD"/>
  <p:tag name="ISPRING_SCORM_RATE_SLIDES" val="1"/>
  <p:tag name="ISPRING_SCORM_PASSING_SCORE" val="100.0000000000"/>
  <p:tag name="ISPRINGONLINEFOLDERID" val="0"/>
  <p:tag name="ISPRINGONLINEFOLDERPATH" val="Content List"/>
  <p:tag name="ISPRINGCLOUDFOLDERID" val="0"/>
  <p:tag name="ISPRINGCLOUDFOLDERPATH" val="Repository"/>
  <p:tag name="ISPRING_PLAYERS_CUSTOMIZATION" val="UEsDBBQAAgAIAA9XVUd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APV1VHWYZvqAsDAAC1CgAAJwAAAHVuaXZlcnNhbC9mbGFzaF9wdWJsaXNoaW5nX3NldHRpbmdzLnhtbNVW3U4aQRS+5ykm03gpqxarJQvGCKREBSK01Ssz7BzYibMz251ZEK/6NH2wPknP7AhCtM2qNWnDBcz5+c53fuYw4dFtIskMMiO0atDd6g4loCLNhZo26OdRZ/uQEmOZ4kxqBQ2qNCVHzUqY5mMpTDwEa9HUEIRRpp7aBo2tTetBMJ/Pq8KkmdNqmVvEN9VIJ0GagQFlIQtSyRb4ZRcpGNqsVAgJvehc81wCERwpKOHYMdmRzMQ08GZjFt1MM50rfqKlzkg2HTfou8Nj91naeKiWSEC55EwThU5s64xz4fgwORR3QGIQ0xiJH9QomQtu4wbdqzkUtA4eoxTYPgfmUE40JqPsPXwClnFmmT/6eBZurVkKvIgvFEtENEINcfk3aGt0/elq0L446/ZOr0f9/tmoO/AkCp9gEycMNgOFSEjnWQSrOCGzlkUx8kafCZMGwmBdtDSbaLVBzp3JWEusfeGF85CMgfdYAmvdGN4I1UHLXUommIhcNOhxJpikRFgmRbRyNvnYWGGL/nfWLQli4ZwBOR/Sh/C+OlHMMgPrtJYa42oeNb/qXHKy0DmR4gaI1QTzzxP8FQNZbw6ZZDoppDg+lhgpMOJMwBz4UVHTe8DfBbrCEEmOnji5qQTrI3zLxR0Zw0RniAtshjOOcmE8fvVZwCkz5gGULTluDc+6rfZ1t9dqX265BBmfMRU9ExwbDklq3wKfYe5KYwgpNVZzDQIrE7HcQNEfLnhhVibN0rFjNiua7hpZgGK7BfLxmKiIcDSFyqEsYMQU0UouCIvwChk3QjOhc4MSPywe2ryIoHclQhVUp3iDMFjGISuDtrO79762/+Hg8GO9Gvz8/mP7j073a2UgmYvm98rJHxfLark8vnNh4HbB06vBZvm/uRkGF+0vZeraa1+OSnWzPSwF1y9j1T8tY3XhV9lgbY2VooB7aOqXHm4iKRJhgf/NEXvBmLzqH8TP2NuMyRvm/Jqr8d+k7E+rx8jG6yMMnnweOU0ilEiwEG4jrt5Uzf3aDr5nnlRVKoi2+dRsVn4BUEsDBBQAAgAIAA9XVUe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D1dVRzlO0w7fAgAAxgkAACYAAAB1bml2ZXJzYWwvaHRtbF9wdWJsaXNoaW5nX3NldHRpbmdzLnhtbM1WwU4bMRC95yssVxzJAqWFRpsgRIJApSQiaQsn5KwnWQuvvbW9CeHUr+mH9Us6XpOQCBotCKoqh2THM2/emxnPJj64zSSZgLFCqybdrm9RAirRXKhxk34dHG/uU2IdU5xJraBJlabkoFWL82IohU374By6WoIwyjZy16Spc3kjiqbTaV3Y3PhTLQuH+Lae6CzKDVhQDkyUSzbDLzfLwdJWrUZIHExfNC8kEMGRghKeHZMnLpM0Cl5DltyMjS4UP9JSG2LGwyZ9t3/oP3OfgNQWGSivzbbQ6M2uwTgXng6TfXEHJAUxTpH33i4lU8Fd2qQ7ux4FvaPHKCV2kMA8ypFGLcrdw2fgGGeOhceQz8Gts3NDMPGZYplIBnhCvPwmbQ+uT656nYuz0/PP14Nu92xw2gskyphoFSeOVhPFSEgXJoFFnpg5x5IUeWPMiEkLcbRsmruNtFoh55/JUEssfRlFyQiZylmTHhrBJCXCMSmSxaljZgzuWEjU4GO36yPl6ANg0JukzFhYTjQ/sb6KSeu7LiQnM10QKW6AOE1QUZHhrxTIcrnJyOistEpmHbFScCATAVPgB2WV7gH/lugKU2QFRuIo5hJcyPCjEHdkCCNtEBfYBIcW7cIG/PqzgHNm7QMom3Pc6J+dtjvXp+ftzuWGF8j4hKnkmeDYQshy9xb4DLUrjSmk1FjNJQisTMIKC2V/uOClWxWZlXOnbFI23TeyBMV2C+QTMPEgwdESqoCqgAlTRCs5IyzBS2H9CE2ELixawrAEaPsigiGUCFVSHeOCwmSGg6mCtrW98373w8e9/U+NevT756/NtUH3i6Inmc8WNsXR2lWxWBeP71wc+Rv69GV3pvhXd7130flWpVLnnctBpf50+pXgulW8up+reF2E5dRbWkyVKOBmGYc1hrtFikw44K85NC9o/PotH8bilRr/hirWju//KyI8LV7qK2/xOHryb0YN7av/vVq1P1BLAwQUAAIACAAPV1VHaHFSkZoBAAAfBgAAHwAAAHVuaXZlcnNhbC9odG1sX3NraW5fc2V0dGluZ3MuanONlE1vwjAMhu/8CpRdJ8Q+YbuhwaRJHCaN27RDKKZUpEmVpB0d4r+vDl9N6o7FF/Ly5HXsKt52utViEes+d7fut9u/+3unAWpW53Dt66JFT1FnRiQLmCUpiEQCC5DiePQk784EZcykM52XH2hran5M4T9LLkwdzwgLTWiGOlwQ4DehbajDPyexU6trX1Ot0fPcWiV7kZIWpO1JpVPuGHb16la9xABWBegL6JJH4JkO3Gojz44PA4w6F6k047Kcqlj15jxax1rlctGWf1VmoKtPvt4D/afBy8SzE4mxbxbSMPFkiNFOZhqMgUPexwkGCQs+B1Hz7bv1B+oZNwsK6CIxiT3SoxuMOp3xGBpdGo4wfExWXo1uDjCanIWN3RN3txgeIXgJumE1vsfwQJXl2T8+YKZVjB1poM2en1Ch+CKR8SF1H4Pk8LJo29a9c6Hu+mPmPSEVPKEV9fzSttkRgoYArTeWjnlNkHdK2QlKlEQORWjUtCroOWLDOYL7zy7j1vJolVbjoRqOVRu4XoOeKSWq239dumeYq7P7BVBLAwQUAAIACAAPV1VH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D1dVR3L80YFnAAAAawAAABwAAAB1bml2ZXJzYWwvbG9jYWxfc2V0dGluZ3MueG1sDcw7CsNADEXR3qsQ6p1P58JjdymDIc4ChP0IBo0UZkRIdp/pbnG44/zNSh+Uerglvp4uTLDN98NeiZ/rrR+Yaojtom5IbM40T92ovok+ENFgpbfKD2VFbhG4S25yKaiwkGhnPk/dH1BLAwQUAAIACACDmfV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APV1VHsIcj9GwBAAD3AgAAKQAAAHVuaXZlcnNhbC9za2luX2N1c3RvbWl6YXRpb25fc2V0dGluZ3MueG1sjVLbSiQxEH33K4I/MEkqt4Z2ILeWeVHRAZ+b6ezSrKaXTsRlycebdncYR0c09VR1Tp2iKqdNv8Zon1KeHse/fR6neBdyHuPPtD5DqN1ND9N8M4cUclodKvdjHKbnTfwxLbVaTbmPQz8PdkHTGqPu9SEltXKqZswwiiTz1CvkPLcVa8A1YCvmKLHt6p3EP9057ELMp1Xb1RH6sWETU5jzJg7hzxqO2W+h4w0u534YKy+tBVui7KcWx5ZAjHDJfaEaAASy3BGHi5SN1AR5zDiGYhQFCohwThpRiKQcatY1oqow3wjEJGPUFepp7UZaG0dtkdAQous0rxpbus5IjBEhBJgrXEBnMKpsqBoa1HJAcGBAFG00UYA625mOFe+8sBwp6gXGhRkDGB+Oe9ju7bkO1W+vsz/nF4Inv+AkunhrdcJc7e5pnit5Gx5/P/Q5oHG4OL+59Xf+aqu3m+ur8/++fPXwnrWYtW79qbdfAFBLAwQUAAIACAAPV1VHpU9fXW8NAABLIgAAFwAAAHVuaXZlcnNhbC91bml2ZXJzYWwucG5n7ZprWJLp1oDpMJmVWttvpikJazrYdJAUzVSQDpo1pdY05llye6BERSWPBDY1pU2p0/hNCqbsbJflAVJHEQHJbYWMKJ/bAxIgmgopigcUJET3i+39Y1/X/rO/3/zgelnPte7nWc961lrvel+4d8HX22LD9g0gEMji7BnP70GgtT4g0Jrk9euAkcL/cRYCl1W4771Pgqid4DFAWIs+4XMCBKrJ37gY8QUgmyeeCcKBQJatxs8qLvZFFAi0a/Cs54kf0sMnpX73D6WJbg6pSYsgIoh+a2PSbtG9j9998YXX3j32ezacvLB+/EBZzod9OVe+OnBx8ze7NnueP9p180rt/XdIvhLWzAksx/kJ5vikkfNa/8QuXFNFE7OCqbguDfPHTcXBWDp5MZrW/Glc1A7l3FC93YpaCxh0LLjyx/NWJPvaHQN5+7KW1BRcDDB685IDIcpC0TUyL0QJzFcBI74d139VX53tC8GOGjFQeWwmj+0aU356NSA8rhjbqyUu62WKMyuwM3skPNeodSylzBy4HN/sY5RuXTUqb/a0NirtJBuH1nYZZ9uZs88onHAyrrTehJgQE2JCTIgJMSEmxISYEBNiQkyICTEhJsSEmBATYkL+W6RRS+cYJjcZVfX3/r8zDgV3jeS6DBzDy0noztIbs7w6LgQ/MQGj6Pin0BAhvDnjsTod42p894kQx79/X8o6KJ/JtzV89DaL13b+DhOQOQl6ahE3q1hsMPMuEIbjJyc2ohZOevRn98IHMiT1cOP71LyA8IzRJ4bZ5X0xzLRH1Y8yMM8ZGPFcgINgzP/R8gUALKcQ3WwHWxMgaYcFPobpbCQ8YDiVoMJR3PG60UJZkoFGnK+sw94YtlE0q0umWJFwuuLO1vB0vHR5rhzJxko0GaSxhuEGuWtIt2EUmsXASpqWKgRKL9pDsyTbQh/twnD+VFhn8fu+RbMZyv+yecCGem6QiA9aonQaOqekne3c3cPiXikVm7Fb37R0jVC/emm03sXBhjKFl+k7XTwxi1RvSMbIDqFPIkmJXkO4MbjG9hhHUpIndlAS/8yrUvsRZwuw2QXm1krG17af/i/bflM4TBbayYJJt7vQ7ptvgSUYWCX0HszICQm3eSwmSKFR1MOH6WrEfjo7+72kwWhUP7r5Kv7DPbtZ9YjDy2hZRUYeD861mj3Xe/vpWcQLZtkjRVPMbtzRcEXy0ZMYcrVokGrxXlR3hfnEjZ7ym3hYHsPGrnkzEe3wJIo4YLHRuk3OIFPsrlcr4rwKnaUsSF+pt/WuBvwd1rJhSjBdGzq3naEi8B2rKFofl3ZWuID+pc9ALqInAYN1BIHyWieehFJ25/sc1l/uwMXJGdRojmXXCLkvYlNALriuiy2dZucgfAYQ6scTHmnWW+XJLjEdAgz0F3Obg8HnbwR2P5jPLNpZwxS2LeJlOHwXZqRJ64AUKOdqxy7DReHav7Bt8C+k7waiQCBwtqvQi3AXfrp+McRZUEOKv22WQrTuGrnbty4uV0zGztJlc4WiCyg8LFE/zgjpinLZyRcwhyKqxgpTip0N0Rc/lAnbfKaGK7rDNAsJZQP59CcqG9DN7qPZsWB1xvnUXrd+wJVd4OeX2rP2/2va99KrUrLF6DZoEYs5zsBDn56VLm32oVJXyFS+ncfhesuG2NJI56zLjL6WXZ4FNsE2r5wTSKfs7ckxt3iPz5V1RrdMkk/FNTyJxfsWMIg7bsEaFE4i8phw6HBkCTaKGkKvn3Av5zX/0zZjloKLFaV4e6QLpC7YCtiqA35Jp8AhQnvxX/mkZlfmMe8FlxY3fedE2pncRUkusZhJWd0ZnRb5CIixjA8tmQlyRmBEVNkbONS6/nJ/8JZo+4DQ/k4YvS53i/WBBvXE3fvV7eG7hYz8jDDIbCCk4epsHcVwiCbTun/2x3VxVstMhL/yz5Vy1xgXw7niMp5Fx7qP779mt6mebGl3O4QWRtO5t2HKTMusbQd/rUqyPtDXKGJGhnEQWyY2HMA0TeLoq7mhyEL9rTfwqRRDIxA98dTNuN+4tVCJ5Ae2LdSR07O0wEWGLwxwPn66qLUAvb7WxKNsLYVOpxK0TBkBv3gjdSBPz/MjJms6sET1BAalf/+MDmsGIpJDsFGrU0sd6M7D8uQ0SXRsWFwvvJDEdWxvZCcg3gXl6bSHuItM/kJQFqCHyGNIGcSGNcC2mzqbAhOSgYBZ25gyTzykvj/d4SJbXE5bcs+CxkHPSV1AoHJ0Z/RFylbaeFnEnds6SWbX9If70PBMd/XeoQcoCiFNm6PrpixdJxo2/Cn7xXyNvzo0xkKc6LArEi/99KHu7jbkiWt3g+T1LOsLMYHKSNkRrUt3qDBFgP2GDKJTB/LbmyPSmiajX+rXgQZ/Z839/ZwuaGYzrMpC51AThZf+vE9soTMH0zhLn3TzB1P5r9glYUDtxgrKRaq3DurOI0NR7pP+vW6iigz7urtBzSlSr66oXCimNEhlbndw++S7J/VEbTVTWSQ8XV1A8LQe7OvVJ4lcqmZSgsabV4GOHbb6QBvlv2K2NGuWiigHyQ9Qix+2KoS0X460Nlss12vfHv2l6vil7MlQr+qCarLCURxxWJ1SxgtUJvlwmJbceK+CjPgeN5G306qEMLZtIaF1O6rw2UrAfE+xtnJujZMI3ukDHaI0D4pmxLmfRB9tmd1V4pcRNhv6Br5V3th/8MAEpBbnX+8LpEs7/0i7W378I6xmE2M/ecKSORR5p2xbA54aJ73stK3eV7PFR7PQaruUqKnGEpSLX9Q4CzsayWbp5ZlIe/1d52b7z8f1zMMOApxVyZvr8T20QYfWNz+5UnhxsAQsmkrJXa6eDN9zsIE/yndvBTfXvrOt6OMBJYq0TZ5EGy0dZe0nxxXi+MnxWAw+sPOBLC/Es2C5fwfVTbUvNuOPtQ8zaogfrCnH9H8ENCdr5mlZBo98j08fRVwPTY362hvrxtB/98Fsf2T+KPrtKf4raXfUnR+jAYMQpy8f77dYCwttGOIgToy7OaG1UD647J9W9CVXqV/xOehAZYwB744iDTq2bvAVqxmHMAaPj1cdabnBdvqcfe5Ln4ScUsL4JYqb1W71SXbbJT9EikfHeXd1T/yqZf8pbrTslbtUU9tDWANKDC4laESLVek52zTxr6ZOF9RYVooMStcA0bRMVZPctetggL8yqlLO4G/CuDbgf+YnnnEiIeJiiq7Ra67uIP8uuexE+hw7BTvq7HhopF60aW/085KM8YabyxXayKA7RAtxklKm/LxaprETWGSl+8MmxFdoV2stq0kRd37aNj79WCoOxxcBkUb/40ksYSU7I/RF6JB0C2ZXFPNBu+fDIGSd/btFuLpqtHTw9wS85DSwsGd1fnvOPhsoa/pvuggXZsSIo62uzbuTuDhsSzGo0jjDeboWK2Ii8euvthajEueJrp4rhWRnAIM6szUMuRLiCCxr5l2931/dYiIJKFaRoA3WoUI1ktYfEdKKHJGoKHeZ508phg0bhP7KSKMf4FTpvEP2GH8eA324jfMoQngepgTuiQgwWtoZF0JT9n1iXzseLK8/QrsXbFu4xeeofC0NZ1kg3e/op4Jm6dpxarVqwfgFbcwl3NPH2ag7q1UBU4WnevRJFN2zo5w9GEmzzDxFBvQ3zwvDM79FwiDM4K3G29dKTQ8LfQvU9IGN9fAQ2+UFroAzOrDu4csrTBsRTppKFnUogByYdn8+nPDizGvDuCE5JxM5cLcJCwL5CmECeAHFJj+oOhtI1iKEYa6bAaF+5yRKH3norbq/6+nRWq7quu3ioBnODUL80rwRxUZZXpziii+slNuV9qFuuKYi5ZW/Glypw7gKEYfQwA49C7p/eHhT36sf3TxPZFmsWN5g7NhOK1wYmNgdwHFyx38LCOelJK7vinpqKSDhiiYSoqZKhW+GXNNCvD5vn2WzfLaDYAyT14+7yzxOQZ4GLwFmfo3QSnCMxew/AZ70MxPeu2L88Z3D/hGBnMqjWLd0UiADCTm4tB/2DBKBA34D9g6c4pmNPeceWA1KlAzkCv5qdTtYA8zTD2+Lv337KS9MWj12QHZyGcgRD9lxSe43hbqP3shMDXuKAHVpy2g0yF04Gd47B4mUpblyNeA+8cDe5AS86imQsqBHrt/9xcMPct812/uwtu/8JTXkfkYehkFTDl5NDlBK/M91K5DLujpvW4LT8BnSNXRp0+HBLHn638QLfrEJ6hPgyvWg1zPuGnVxaDRTW6RtZORCL1nl7Uub8Upt+xk/3xsgEMTPPoMSvt3Nm+255FfiB+vuhKeEAK0uPFS+kR65yS5AqkL0JTq1X7dBPYeAfd7FEyJv2FDVh+c8f3Hl8MCPjhQyW0YqUYZxXcRGmO8RoG9vDFH9/eikP7hJih9vz8rBeBVcmpmoE5QilhaGFVk/p2OoxUnOVsASieD/0M1L9HrZculu44hv79yveCDikMl7AOn1S3J48pRseSktb+X/Ef7d51QlBvQruvEh4XWWjx1pCE7mTwuylmB2Kwpfdnv3Tac6kYZQgO9FIVj2bzDjUwW4cmxXt9eSy+MSgy34m17I0sS6HuNqZ718Paknr9z6B1BLAwQUAAIACAAPV1VH0iigUkoAAABrAAAAGwAAAHVuaXZlcnNhbC91bml2ZXJzYWwucG5nLnhtbLOxr8jNUShLLSrOzM+zVTLUM1Cyt+PlsikoSi3LTC1XqACKGekZQICSQiUqtzwzpSQDKGRgbo4QzEjNTM8osVWyMLCAC+oDzQQAUEsBAgAAFAACAAgAD1dVR1p/uZk6BAAA4Q4AAB0AAAAAAAAAAQAAAAAAAAAAAHVuaXZlcnNhbC9jb21tb25fbWVzc2FnZXMubG5nUEsBAgAAFAACAAgAD1dVR1mGb6gLAwAAtQoAACcAAAAAAAAAAQAAAAAAdQQAAHVuaXZlcnNhbC9mbGFzaF9wdWJsaXNoaW5nX3NldHRpbmdzLnhtbFBLAQIAABQAAgAIAA9XVUe1/AlkugIAAFUKAAAhAAAAAAAAAAEAAAAAAMUHAAB1bml2ZXJzYWwvZmxhc2hfc2tpbl9zZXR0aW5ncy54bWxQSwECAAAUAAIACAAPV1VHOU7TDt8CAADGCQAAJgAAAAAAAAABAAAAAAC+CgAAdW5pdmVyc2FsL2h0bWxfcHVibGlzaGluZ19zZXR0aW5ncy54bWxQSwECAAAUAAIACAAPV1VHaHFSkZoBAAAfBgAAHwAAAAAAAAABAAAAAADhDQAAdW5pdmVyc2FsL2h0bWxfc2tpbl9zZXR0aW5ncy5qc1BLAQIAABQAAgAIAA9XVUca2uo7qgAAAB8BAAAaAAAAAAAAAAEAAAAAALgPAAB1bml2ZXJzYWwvaTE4bl9wcmVzZXRzLnhtbFBLAQIAABQAAgAIAA9XVUdy/NGBZwAAAGsAAAAcAAAAAAAAAAEAAAAAAJoQAAB1bml2ZXJzYWwvbG9jYWxfc2V0dGluZ3MueG1sUEsBAgAAFAACAAgAg5n1RM6CCTfsAgAAiAgAABQAAAAAAAAAAQAAAAAAOxEAAHVuaXZlcnNhbC9wbGF5ZXIueG1sUEsBAgAAFAACAAgAD1dVR7CHI/RsAQAA9wIAACkAAAAAAAAAAQAAAAAAWRQAAHVuaXZlcnNhbC9za2luX2N1c3RvbWl6YXRpb25fc2V0dGluZ3MueG1sUEsBAgAAFAACAAgAD1dVR6VPX11vDQAASyIAABcAAAAAAAAAAAAAAAAADBYAAHVuaXZlcnNhbC91bml2ZXJzYWwucG5nUEsBAgAAFAACAAgAD1dVR9IooFJKAAAAawAAABsAAAAAAAAAAQAAAAAAsCMAAHVuaXZlcnNhbC91bml2ZXJzYWwucG5nLnhtbFBLBQYAAAAACwALAEkDAAAzJAAAAAA="/>
  <p:tag name="ISPRING_PRESENTATION_TITLE" val="2017工作总结PPT-12（微立体 黑红）"/>
  <p:tag name="ISPRING_SCORM_ENDPOINT" val="&lt;endpoint&gt;&lt;enable&gt;0&lt;/enable&gt;&lt;lrs&gt;http://&lt;/lrs&gt;&lt;auth&gt;0&lt;/auth&gt;&lt;login&gt;&lt;/login&gt;&lt;password&gt;&lt;/password&gt;&lt;key&gt;&lt;/key&gt;&lt;name&gt;&lt;/name&gt;&lt;email&gt;&lt;/email&gt;&lt;/endpoint&gt;&#10;"/>
  <p:tag name="ISPRING_RESOURCE_PATHS_HASH_PRESENTER" val="3bfb5fbe81483493124d45f5c365896fc8b495a"/>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FFFFFF"/>
      </a:dk2>
      <a:lt2>
        <a:srgbClr val="FFFFFF"/>
      </a:lt2>
      <a:accent1>
        <a:srgbClr val="51A5BF"/>
      </a:accent1>
      <a:accent2>
        <a:srgbClr val="2DB2A4"/>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19732</TotalTime>
  <Words>2267</Words>
  <Application>Microsoft Office PowerPoint</Application>
  <PresentationFormat>自定义</PresentationFormat>
  <Paragraphs>278</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Mysql体系结构</vt:lpstr>
      <vt:lpstr>Mysql体系结构</vt:lpstr>
      <vt:lpstr>Mysql体系结构</vt:lpstr>
      <vt:lpstr>Mysql存储引擎</vt:lpstr>
      <vt:lpstr>Mysql存储引擎</vt:lpstr>
      <vt:lpstr>InnoDB事务隔离级别</vt:lpstr>
      <vt:lpstr>InnoDB事务隔离级别</vt:lpstr>
      <vt:lpstr>InnoDB事务隔离级别</vt:lpstr>
      <vt:lpstr>Mysql逻辑设计</vt:lpstr>
      <vt:lpstr>Mysql逻辑设计</vt:lpstr>
      <vt:lpstr>Mysql物理设计</vt:lpstr>
      <vt:lpstr>Mysql物理设计</vt:lpstr>
      <vt:lpstr>Mysql物理设计</vt:lpstr>
      <vt:lpstr>Mysql物理设计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2017工作总结PPT-12（微立体 黑红）</dc:title>
  <dc:creator>kingpub</dc:creator>
  <cp:lastModifiedBy>13808</cp:lastModifiedBy>
  <cp:revision>1343</cp:revision>
  <dcterms:created xsi:type="dcterms:W3CDTF">2015-04-24T01:01:13Z</dcterms:created>
  <dcterms:modified xsi:type="dcterms:W3CDTF">2019-10-31T14:05:00Z</dcterms:modified>
</cp:coreProperties>
</file>