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629" r:id="rId3"/>
    <p:sldId id="630" r:id="rId5"/>
    <p:sldId id="637" r:id="rId6"/>
    <p:sldId id="618" r:id="rId7"/>
    <p:sldId id="632" r:id="rId8"/>
    <p:sldId id="635" r:id="rId9"/>
    <p:sldId id="633" r:id="rId10"/>
    <p:sldId id="619" r:id="rId11"/>
    <p:sldId id="621" r:id="rId12"/>
    <p:sldId id="620" r:id="rId13"/>
    <p:sldId id="622" r:id="rId14"/>
    <p:sldId id="623" r:id="rId15"/>
    <p:sldId id="625" r:id="rId16"/>
    <p:sldId id="626" r:id="rId17"/>
    <p:sldId id="631" r:id="rId18"/>
    <p:sldId id="634" r:id="rId19"/>
    <p:sldId id="644" r:id="rId20"/>
    <p:sldId id="645" r:id="rId21"/>
    <p:sldId id="640" r:id="rId22"/>
    <p:sldId id="641" r:id="rId23"/>
    <p:sldId id="642" r:id="rId24"/>
    <p:sldId id="638" r:id="rId25"/>
    <p:sldId id="639" r:id="rId26"/>
    <p:sldId id="643" r:id="rId27"/>
    <p:sldId id="616" r:id="rId28"/>
  </p:sldIdLst>
  <p:sldSz cx="9144000" cy="6858000" type="screen4x3"/>
  <p:notesSz cx="6797675" cy="9928225"/>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srgbClr val="FF0000"/>
    </p:penClr>
    <p:extLst>
      <p:ext uri="{2FDB2607-1784-4EEB-B798-7EB5836EED8A}">
        <p14:showMediaCtrls xmlns:p14="http://schemas.microsoft.com/office/powerpoint/2010/main" val="1"/>
      </p:ext>
    </p:extLst>
  </p:showPr>
  <p:clrMru>
    <a:srgbClr val="FF0000"/>
    <a:srgbClr val="0000FF"/>
    <a:srgbClr val="FFCCFF"/>
    <a:srgbClr val="3366FF"/>
    <a:srgbClr val="FFCCCC"/>
    <a:srgbClr val="FFFF00"/>
    <a:srgbClr val="FF33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6" autoAdjust="0"/>
    <p:restoredTop sz="78984" autoAdjust="0"/>
  </p:normalViewPr>
  <p:slideViewPr>
    <p:cSldViewPr>
      <p:cViewPr varScale="1">
        <p:scale>
          <a:sx n="92" d="100"/>
          <a:sy n="92" d="100"/>
        </p:scale>
        <p:origin x="2142" y="7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2" d="100"/>
          <a:sy n="52" d="100"/>
        </p:scale>
        <p:origin x="-2724"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5300"/>
          </a:xfrm>
          <a:prstGeom prst="rect">
            <a:avLst/>
          </a:prstGeom>
        </p:spPr>
        <p:txBody>
          <a:bodyPr vert="horz" lIns="91007" tIns="45504" rIns="91007" bIns="45504"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49688" y="0"/>
            <a:ext cx="2946400" cy="495300"/>
          </a:xfrm>
          <a:prstGeom prst="rect">
            <a:avLst/>
          </a:prstGeom>
        </p:spPr>
        <p:txBody>
          <a:bodyPr vert="horz" lIns="91007" tIns="45504" rIns="91007" bIns="45504" rtlCol="0"/>
          <a:lstStyle>
            <a:lvl1pPr algn="r">
              <a:defRPr sz="1200">
                <a:latin typeface="Arial" panose="020B0604020202020204" pitchFamily="34" charset="0"/>
                <a:ea typeface="宋体" panose="02010600030101010101" pitchFamily="2" charset="-122"/>
              </a:defRPr>
            </a:lvl1pPr>
          </a:lstStyle>
          <a:p>
            <a:pPr>
              <a:defRPr/>
            </a:pPr>
            <a:fld id="{4893F3F9-8722-41EC-94D4-7D487E11BD9F}" type="datetimeFigureOut">
              <a:rPr lang="zh-CN" altLang="en-US"/>
            </a:fld>
            <a:endParaRPr lang="zh-CN" altLang="en-US"/>
          </a:p>
        </p:txBody>
      </p:sp>
      <p:sp>
        <p:nvSpPr>
          <p:cNvPr id="4" name="页脚占位符 3"/>
          <p:cNvSpPr>
            <a:spLocks noGrp="1"/>
          </p:cNvSpPr>
          <p:nvPr>
            <p:ph type="ftr" sz="quarter" idx="2"/>
          </p:nvPr>
        </p:nvSpPr>
        <p:spPr>
          <a:xfrm>
            <a:off x="0" y="9431338"/>
            <a:ext cx="2946400" cy="495300"/>
          </a:xfrm>
          <a:prstGeom prst="rect">
            <a:avLst/>
          </a:prstGeom>
        </p:spPr>
        <p:txBody>
          <a:bodyPr vert="horz" lIns="91007" tIns="45504" rIns="91007" bIns="45504"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49688" y="9431338"/>
            <a:ext cx="2946400" cy="495300"/>
          </a:xfrm>
          <a:prstGeom prst="rect">
            <a:avLst/>
          </a:prstGeom>
        </p:spPr>
        <p:txBody>
          <a:bodyPr vert="horz" lIns="91007" tIns="45504" rIns="91007" bIns="45504" rtlCol="0" anchor="b"/>
          <a:lstStyle>
            <a:lvl1pPr algn="r">
              <a:defRPr sz="1200">
                <a:latin typeface="Arial" panose="020B0604020202020204" pitchFamily="34" charset="0"/>
                <a:ea typeface="宋体" panose="02010600030101010101" pitchFamily="2" charset="-122"/>
              </a:defRPr>
            </a:lvl1pPr>
          </a:lstStyle>
          <a:p>
            <a:pPr>
              <a:defRPr/>
            </a:pPr>
            <a:fld id="{80F4F259-F286-4DC0-9868-6DDAC2DBE146}"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46400" cy="495300"/>
          </a:xfrm>
          <a:prstGeom prst="rect">
            <a:avLst/>
          </a:prstGeom>
          <a:noFill/>
          <a:ln w="9525">
            <a:noFill/>
            <a:miter lim="800000"/>
          </a:ln>
          <a:effectLst/>
        </p:spPr>
        <p:txBody>
          <a:bodyPr vert="horz" wrap="square" lIns="91007" tIns="45504" rIns="91007" bIns="45504" numCol="1" anchor="t" anchorCtr="0" compatLnSpc="1"/>
          <a:lstStyle>
            <a:lvl1pPr algn="l">
              <a:defRPr sz="1200" b="0">
                <a:latin typeface="Arial" panose="020B0604020202020204" pitchFamily="34" charset="0"/>
                <a:ea typeface="宋体" panose="02010600030101010101" pitchFamily="2" charset="-122"/>
              </a:defRPr>
            </a:lvl1pPr>
          </a:lstStyle>
          <a:p>
            <a:pPr>
              <a:defRPr/>
            </a:pPr>
            <a:endParaRPr lang="en-US" altLang="zh-CN"/>
          </a:p>
        </p:txBody>
      </p:sp>
      <p:sp>
        <p:nvSpPr>
          <p:cNvPr id="28675" name="Rectangle 3"/>
          <p:cNvSpPr>
            <a:spLocks noGrp="1" noChangeArrowheads="1"/>
          </p:cNvSpPr>
          <p:nvPr>
            <p:ph type="dt" idx="1"/>
          </p:nvPr>
        </p:nvSpPr>
        <p:spPr bwMode="auto">
          <a:xfrm>
            <a:off x="3849688" y="0"/>
            <a:ext cx="2946400" cy="495300"/>
          </a:xfrm>
          <a:prstGeom prst="rect">
            <a:avLst/>
          </a:prstGeom>
          <a:noFill/>
          <a:ln w="9525">
            <a:noFill/>
            <a:miter lim="800000"/>
          </a:ln>
          <a:effectLst/>
        </p:spPr>
        <p:txBody>
          <a:bodyPr vert="horz" wrap="square" lIns="91007" tIns="45504" rIns="91007" bIns="45504" numCol="1" anchor="t" anchorCtr="0" compatLnSpc="1"/>
          <a:lstStyle>
            <a:lvl1pPr algn="r">
              <a:defRPr sz="1200" b="0">
                <a:latin typeface="Arial" panose="020B0604020202020204" pitchFamily="34" charset="0"/>
                <a:ea typeface="宋体" panose="02010600030101010101" pitchFamily="2" charset="-122"/>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ln>
        </p:spPr>
      </p:sp>
      <p:sp>
        <p:nvSpPr>
          <p:cNvPr id="28677" name="Rectangle 5"/>
          <p:cNvSpPr>
            <a:spLocks noGrp="1" noChangeArrowheads="1"/>
          </p:cNvSpPr>
          <p:nvPr>
            <p:ph type="body" sz="quarter" idx="3"/>
          </p:nvPr>
        </p:nvSpPr>
        <p:spPr bwMode="auto">
          <a:xfrm>
            <a:off x="679450" y="4716463"/>
            <a:ext cx="5438775" cy="4467225"/>
          </a:xfrm>
          <a:prstGeom prst="rect">
            <a:avLst/>
          </a:prstGeom>
          <a:noFill/>
          <a:ln w="9525">
            <a:noFill/>
            <a:miter lim="800000"/>
          </a:ln>
          <a:effectLst/>
        </p:spPr>
        <p:txBody>
          <a:bodyPr vert="horz" wrap="square" lIns="91007" tIns="45504" rIns="91007" bIns="4550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8678" name="Rectangle 6"/>
          <p:cNvSpPr>
            <a:spLocks noGrp="1" noChangeArrowheads="1"/>
          </p:cNvSpPr>
          <p:nvPr>
            <p:ph type="ftr" sz="quarter" idx="4"/>
          </p:nvPr>
        </p:nvSpPr>
        <p:spPr bwMode="auto">
          <a:xfrm>
            <a:off x="0" y="9431338"/>
            <a:ext cx="2946400" cy="495300"/>
          </a:xfrm>
          <a:prstGeom prst="rect">
            <a:avLst/>
          </a:prstGeom>
          <a:noFill/>
          <a:ln w="9525">
            <a:noFill/>
            <a:miter lim="800000"/>
          </a:ln>
          <a:effectLst/>
        </p:spPr>
        <p:txBody>
          <a:bodyPr vert="horz" wrap="square" lIns="91007" tIns="45504" rIns="91007" bIns="45504" numCol="1" anchor="b" anchorCtr="0" compatLnSpc="1"/>
          <a:lstStyle>
            <a:lvl1pPr algn="l">
              <a:defRPr sz="1200" b="0">
                <a:latin typeface="Arial" panose="020B0604020202020204" pitchFamily="34" charset="0"/>
                <a:ea typeface="宋体" panose="02010600030101010101" pitchFamily="2" charset="-122"/>
              </a:defRPr>
            </a:lvl1pPr>
          </a:lstStyle>
          <a:p>
            <a:pPr>
              <a:defRPr/>
            </a:pPr>
            <a:endParaRPr lang="en-US" altLang="zh-CN"/>
          </a:p>
        </p:txBody>
      </p:sp>
      <p:sp>
        <p:nvSpPr>
          <p:cNvPr id="28679" name="Rectangle 7"/>
          <p:cNvSpPr>
            <a:spLocks noGrp="1" noChangeArrowheads="1"/>
          </p:cNvSpPr>
          <p:nvPr>
            <p:ph type="sldNum" sz="quarter" idx="5"/>
          </p:nvPr>
        </p:nvSpPr>
        <p:spPr bwMode="auto">
          <a:xfrm>
            <a:off x="3849688" y="9431338"/>
            <a:ext cx="2946400" cy="495300"/>
          </a:xfrm>
          <a:prstGeom prst="rect">
            <a:avLst/>
          </a:prstGeom>
          <a:noFill/>
          <a:ln w="9525">
            <a:noFill/>
            <a:miter lim="800000"/>
          </a:ln>
          <a:effectLst/>
        </p:spPr>
        <p:txBody>
          <a:bodyPr vert="horz" wrap="square" lIns="91007" tIns="45504" rIns="91007" bIns="45504" numCol="1" anchor="b" anchorCtr="0" compatLnSpc="1"/>
          <a:lstStyle>
            <a:lvl1pPr algn="r">
              <a:defRPr sz="1200" b="0">
                <a:latin typeface="Arial" panose="020B0604020202020204" pitchFamily="34" charset="0"/>
                <a:ea typeface="宋体" panose="02010600030101010101" pitchFamily="2" charset="-122"/>
              </a:defRPr>
            </a:lvl1pPr>
          </a:lstStyle>
          <a:p>
            <a:pPr>
              <a:defRPr/>
            </a:pPr>
            <a:fld id="{5396D226-F761-4171-A2ED-000D90B6D58C}"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Rpc</a:t>
            </a:r>
            <a:r>
              <a:rPr lang="en-US" altLang="zh-CN" dirty="0" smtClean="0"/>
              <a:t> </a:t>
            </a:r>
            <a:r>
              <a:rPr lang="zh-CN" altLang="en-US" dirty="0" smtClean="0"/>
              <a:t>网络开销，并发次数限制</a:t>
            </a:r>
            <a:endParaRPr lang="en-US" altLang="zh-CN" dirty="0" smtClean="0"/>
          </a:p>
          <a:p>
            <a:endParaRPr lang="en-US" altLang="zh-CN" dirty="0" smtClean="0"/>
          </a:p>
          <a:p>
            <a:r>
              <a:rPr lang="zh-CN" altLang="en-US" dirty="0" smtClean="0"/>
              <a:t>服务鉴权</a:t>
            </a:r>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微服务是为了更好的业务拆分，达到敏捷开发。</a:t>
            </a:r>
            <a:endParaRPr lang="en-US" altLang="zh-CN" dirty="0" smtClean="0"/>
          </a:p>
          <a:p>
            <a:r>
              <a:rPr lang="zh-CN" altLang="en-US" dirty="0" smtClean="0"/>
              <a:t>分好基础服务</a:t>
            </a:r>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anose="020B0604020202020204" pitchFamily="34" charset="0"/>
                <a:ea typeface="宋体" panose="02010600030101010101" pitchFamily="2" charset="-122"/>
                <a:cs typeface="+mn-cs"/>
              </a:rPr>
              <a:t>        漏桶</a:t>
            </a:r>
            <a:r>
              <a:rPr lang="en-US" altLang="zh-CN" sz="1200" b="0" i="0" kern="1200" dirty="0" smtClean="0">
                <a:solidFill>
                  <a:schemeClr val="tx1"/>
                </a:solidFill>
                <a:latin typeface="Arial" panose="020B0604020202020204" pitchFamily="34" charset="0"/>
                <a:ea typeface="宋体" panose="02010600030101010101" pitchFamily="2" charset="-122"/>
                <a:cs typeface="+mn-cs"/>
              </a:rPr>
              <a:t>(Leaky Bucket)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算法思路很简单</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水</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请求</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先进入到漏桶里</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漏桶以一定的速度出水</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接口有响应速率</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当水流入速度过大会直接溢出</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访问频率超过接口响应速率</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然后就拒绝请求</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可以看出漏桶算法能强行限制数据的传输速率</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anose="020B0604020202020204" pitchFamily="34" charset="0"/>
                <a:ea typeface="宋体" panose="02010600030101010101" pitchFamily="2" charset="-122"/>
                <a:cs typeface="+mn-cs"/>
              </a:rPr>
              <a:t>   令牌桶算法</a:t>
            </a:r>
            <a:r>
              <a:rPr lang="en-US" altLang="zh-CN" sz="1200" b="0" i="0" kern="1200" dirty="0" smtClean="0">
                <a:solidFill>
                  <a:schemeClr val="tx1"/>
                </a:solidFill>
                <a:latin typeface="Arial" panose="020B0604020202020204" pitchFamily="34" charset="0"/>
                <a:ea typeface="宋体" panose="02010600030101010101" pitchFamily="2" charset="-122"/>
                <a:cs typeface="+mn-cs"/>
              </a:rPr>
              <a:t>(Token Bucket)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和 </a:t>
            </a:r>
            <a:r>
              <a:rPr lang="en-US" altLang="zh-CN" sz="1200" b="0" i="0" kern="1200" dirty="0" smtClean="0">
                <a:solidFill>
                  <a:schemeClr val="tx1"/>
                </a:solidFill>
                <a:latin typeface="Arial" panose="020B0604020202020204" pitchFamily="34" charset="0"/>
                <a:ea typeface="宋体" panose="02010600030101010101" pitchFamily="2" charset="-122"/>
                <a:cs typeface="+mn-cs"/>
              </a:rPr>
              <a:t>Leaky Bucket </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效果一样但方向相反的算法</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更加容易理解</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随着时间流逝</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系统会按恒定</a:t>
            </a:r>
            <a:r>
              <a:rPr lang="en-US" altLang="zh-CN" sz="1200" b="0" i="0" kern="1200" dirty="0" smtClean="0">
                <a:solidFill>
                  <a:schemeClr val="tx1"/>
                </a:solidFill>
                <a:latin typeface="Arial" panose="020B0604020202020204" pitchFamily="34" charset="0"/>
                <a:ea typeface="宋体" panose="02010600030101010101" pitchFamily="2" charset="-122"/>
                <a:cs typeface="+mn-cs"/>
              </a:rPr>
              <a:t>1/QPS</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时间间隔</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如果</a:t>
            </a:r>
            <a:r>
              <a:rPr lang="en-US" altLang="zh-CN" sz="1200" b="0" i="0" kern="1200" dirty="0" smtClean="0">
                <a:solidFill>
                  <a:schemeClr val="tx1"/>
                </a:solidFill>
                <a:latin typeface="Arial" panose="020B0604020202020204" pitchFamily="34" charset="0"/>
                <a:ea typeface="宋体" panose="02010600030101010101" pitchFamily="2" charset="-122"/>
                <a:cs typeface="+mn-cs"/>
              </a:rPr>
              <a:t>QPS=100,</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则间隔是</a:t>
            </a:r>
            <a:r>
              <a:rPr lang="en-US" altLang="zh-CN" sz="1200" b="0" i="0" kern="1200" dirty="0" smtClean="0">
                <a:solidFill>
                  <a:schemeClr val="tx1"/>
                </a:solidFill>
                <a:latin typeface="Arial" panose="020B0604020202020204" pitchFamily="34" charset="0"/>
                <a:ea typeface="宋体" panose="02010600030101010101" pitchFamily="2" charset="-122"/>
                <a:cs typeface="+mn-cs"/>
              </a:rPr>
              <a:t>10ms)</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往桶里加入</a:t>
            </a:r>
            <a:r>
              <a:rPr lang="en-US" altLang="zh-CN" sz="1200" b="0" i="0" kern="1200" dirty="0" smtClean="0">
                <a:solidFill>
                  <a:schemeClr val="tx1"/>
                </a:solidFill>
                <a:latin typeface="Arial" panose="020B0604020202020204" pitchFamily="34" charset="0"/>
                <a:ea typeface="宋体" panose="02010600030101010101" pitchFamily="2" charset="-122"/>
                <a:cs typeface="+mn-cs"/>
              </a:rPr>
              <a:t>Token(</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想象和漏洞漏水相反</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有个水龙头在不断的加水</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如果桶已经满了就不再加了</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新请求来临时</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latin typeface="Arial" panose="020B0604020202020204" pitchFamily="34" charset="0"/>
                <a:ea typeface="宋体" panose="02010600030101010101" pitchFamily="2" charset="-122"/>
                <a:cs typeface="+mn-cs"/>
              </a:rPr>
              <a:t>会各自拿走一个</a:t>
            </a:r>
            <a:r>
              <a:rPr lang="en-US" altLang="zh-CN" sz="1200" b="0" i="0" kern="1200" dirty="0" smtClean="0">
                <a:solidFill>
                  <a:schemeClr val="tx1"/>
                </a:solidFill>
                <a:latin typeface="Arial" panose="020B0604020202020204" pitchFamily="34" charset="0"/>
                <a:ea typeface="宋体" panose="02010600030101010101" pitchFamily="2" charset="-122"/>
                <a:cs typeface="+mn-cs"/>
              </a:rPr>
              <a:t>Token,</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如果没有</a:t>
            </a:r>
            <a:r>
              <a:rPr lang="en-US" altLang="zh-CN" sz="1200" b="0" i="0" kern="1200" dirty="0" smtClean="0">
                <a:solidFill>
                  <a:schemeClr val="tx1"/>
                </a:solidFill>
                <a:latin typeface="Arial" panose="020B0604020202020204" pitchFamily="34" charset="0"/>
                <a:ea typeface="宋体" panose="02010600030101010101" pitchFamily="2" charset="-122"/>
                <a:cs typeface="+mn-cs"/>
              </a:rPr>
              <a:t>Token</a:t>
            </a:r>
            <a:r>
              <a:rPr lang="zh-CN" altLang="en-US" sz="1200" b="0" i="0" kern="1200" dirty="0" smtClean="0">
                <a:solidFill>
                  <a:schemeClr val="tx1"/>
                </a:solidFill>
                <a:latin typeface="Arial" panose="020B0604020202020204" pitchFamily="34" charset="0"/>
                <a:ea typeface="宋体" panose="02010600030101010101" pitchFamily="2" charset="-122"/>
                <a:cs typeface="+mn-cs"/>
              </a:rPr>
              <a:t>可拿了就阻塞或者拒绝服务</a:t>
            </a:r>
            <a:r>
              <a:rPr lang="en-US" altLang="zh-CN" sz="1200" b="0" i="0" kern="1200" dirty="0" smtClean="0">
                <a:solidFill>
                  <a:schemeClr val="tx1"/>
                </a:solidFill>
                <a:latin typeface="Arial" panose="020B0604020202020204" pitchFamily="34"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为什么越来越力不从心</a:t>
            </a:r>
            <a:r>
              <a:rPr lang="en-US" altLang="zh-CN" dirty="0" smtClean="0"/>
              <a:t>:</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挑战</a:t>
            </a:r>
            <a:r>
              <a:rPr lang="en-US" altLang="zh-CN" sz="1200" b="1" i="0" kern="1200" dirty="0" smtClean="0">
                <a:solidFill>
                  <a:schemeClr val="tx1"/>
                </a:solidFill>
                <a:effectLst/>
                <a:latin typeface="Arial" panose="020B0604020202020204" pitchFamily="34" charset="0"/>
                <a:ea typeface="宋体" panose="02010600030101010101" pitchFamily="2" charset="-122"/>
                <a:cs typeface="+mn-cs"/>
              </a:rPr>
              <a:t>2-- </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运维效率低     需求变更困难 </a:t>
            </a:r>
            <a:endParaRPr lang="en-US" altLang="zh-CN" sz="1200" b="1"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1"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解决对策：</a:t>
            </a:r>
            <a:r>
              <a:rPr lang="en-US" altLang="zh-CN" sz="1200" b="1" i="0" kern="1200" dirty="0" smtClean="0">
                <a:solidFill>
                  <a:schemeClr val="tx1"/>
                </a:solidFill>
                <a:effectLst/>
                <a:latin typeface="Arial" panose="020B0604020202020204" pitchFamily="34" charset="0"/>
                <a:ea typeface="宋体" panose="02010600030101010101" pitchFamily="2" charset="-122"/>
                <a:cs typeface="+mn-cs"/>
              </a:rPr>
              <a:t>1</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、拆分 </a:t>
            </a:r>
            <a:r>
              <a:rPr lang="en-US" altLang="zh-CN" sz="1200" b="1" i="0" kern="1200" dirty="0" smtClean="0">
                <a:solidFill>
                  <a:schemeClr val="tx1"/>
                </a:solidFill>
                <a:effectLst/>
                <a:latin typeface="Arial" panose="020B0604020202020204" pitchFamily="34" charset="0"/>
                <a:ea typeface="宋体" panose="02010600030101010101" pitchFamily="2" charset="-122"/>
                <a:cs typeface="+mn-cs"/>
              </a:rPr>
              <a:t>2</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、解耦 </a:t>
            </a:r>
            <a:r>
              <a:rPr lang="en-US" altLang="zh-CN" sz="1200" b="1" i="0" kern="1200" dirty="0" smtClean="0">
                <a:solidFill>
                  <a:schemeClr val="tx1"/>
                </a:solidFill>
                <a:effectLst/>
                <a:latin typeface="Arial" panose="020B0604020202020204" pitchFamily="34" charset="0"/>
                <a:ea typeface="宋体" panose="02010600030101010101" pitchFamily="2" charset="-122"/>
                <a:cs typeface="+mn-cs"/>
              </a:rPr>
              <a:t>3</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、透明 </a:t>
            </a:r>
            <a:r>
              <a:rPr lang="en-US" altLang="zh-CN" sz="1200" b="1" i="0" kern="1200" dirty="0" smtClean="0">
                <a:solidFill>
                  <a:schemeClr val="tx1"/>
                </a:solidFill>
                <a:effectLst/>
                <a:latin typeface="Arial" panose="020B0604020202020204" pitchFamily="34" charset="0"/>
                <a:ea typeface="宋体" panose="02010600030101010101" pitchFamily="2" charset="-122"/>
                <a:cs typeface="+mn-cs"/>
              </a:rPr>
              <a:t>4</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、独立 </a:t>
            </a:r>
            <a:r>
              <a:rPr lang="en-US" altLang="zh-CN" sz="1200" b="1" i="0" kern="1200" dirty="0" smtClean="0">
                <a:solidFill>
                  <a:schemeClr val="tx1"/>
                </a:solidFill>
                <a:effectLst/>
                <a:latin typeface="Arial" panose="020B0604020202020204" pitchFamily="34" charset="0"/>
                <a:ea typeface="宋体" panose="02010600030101010101" pitchFamily="2" charset="-122"/>
                <a:cs typeface="+mn-cs"/>
              </a:rPr>
              <a:t>5</a:t>
            </a:r>
            <a:r>
              <a:rPr lang="zh-CN" altLang="en-US" sz="1200" b="1" i="0" kern="1200" dirty="0" smtClean="0">
                <a:solidFill>
                  <a:schemeClr val="tx1"/>
                </a:solidFill>
                <a:effectLst/>
                <a:latin typeface="Arial" panose="020B0604020202020204" pitchFamily="34" charset="0"/>
                <a:ea typeface="宋体" panose="02010600030101010101" pitchFamily="2" charset="-122"/>
                <a:cs typeface="+mn-cs"/>
              </a:rPr>
              <a:t>、分层。</a:t>
            </a:r>
            <a:endParaRPr lang="en-US" altLang="zh-CN" sz="1200" b="1" i="0" kern="1200" dirty="0" smtClean="0">
              <a:solidFill>
                <a:schemeClr val="tx1"/>
              </a:solidFill>
              <a:effectLst/>
              <a:latin typeface="Arial" panose="020B0604020202020204" pitchFamily="34" charset="0"/>
              <a:ea typeface="宋体" panose="02010600030101010101" pitchFamily="2" charset="-122"/>
              <a:cs typeface="+mn-cs"/>
            </a:endParaRPr>
          </a:p>
          <a:p>
            <a:endParaRPr lang="en-US" altLang="zh-CN" sz="1200" b="1" i="0" kern="1200" dirty="0" smtClean="0">
              <a:solidFill>
                <a:schemeClr val="tx1"/>
              </a:solidFill>
              <a:effectLst/>
              <a:latin typeface="Arial" panose="020B0604020202020204" pitchFamily="34" charset="0"/>
              <a:ea typeface="宋体" panose="02010600030101010101" pitchFamily="2" charset="-122"/>
              <a:cs typeface="+mn-cs"/>
            </a:endParaRPr>
          </a:p>
          <a:p>
            <a:r>
              <a:rPr lang="zh-CN" altLang="en-US" dirty="0" smtClean="0"/>
              <a:t>“微服务”这个术语在</a:t>
            </a:r>
            <a:r>
              <a:rPr lang="en-US" altLang="zh-CN" dirty="0" smtClean="0"/>
              <a:t>2011</a:t>
            </a:r>
            <a:r>
              <a:rPr lang="zh-CN" altLang="en-US" dirty="0" smtClean="0"/>
              <a:t>年</a:t>
            </a:r>
            <a:r>
              <a:rPr lang="en-US" altLang="zh-CN" dirty="0" smtClean="0"/>
              <a:t>5</a:t>
            </a:r>
            <a:r>
              <a:rPr lang="zh-CN" altLang="en-US" dirty="0" smtClean="0"/>
              <a:t>月威尼斯附近的一个软件架构师的研讨会上进行了讨论</a:t>
            </a:r>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 </a:t>
            </a:r>
            <a:endParaRPr lang="zh-CN" altLang="en-US" sz="2800" baseline="0" dirty="0">
              <a:latin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松耦合？服务如何拆分，如何减少依赖</a:t>
            </a:r>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2800" b="0" i="0" kern="1200" dirty="0" smtClean="0">
                <a:solidFill>
                  <a:schemeClr val="tx1"/>
                </a:solidFill>
                <a:effectLst/>
                <a:latin typeface="Arial" panose="020B0604020202020204" pitchFamily="34" charset="0"/>
                <a:ea typeface="宋体" panose="02010600030101010101" pitchFamily="2" charset="-122"/>
                <a:cs typeface="+mn-cs"/>
              </a:rPr>
              <a:t> </a:t>
            </a:r>
            <a:endParaRPr lang="zh-CN" altLang="en-US" sz="2800" baseline="0" dirty="0">
              <a:latin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传统的应用模式是一个团队以项目模式开发完整的应用，开发完成后就交付给运维团队负责维护；微服务架构则倡导一个团队应该如开发产品般负责一个“微服务”完整的生命周期，倡导“谁开发，谁运营”的开发运维一体化方法。</a:t>
            </a:r>
            <a:endParaRPr lang="zh-CN" altLang="en-US" sz="2800" baseline="0" dirty="0" smtClean="0">
              <a:latin typeface="宋体" panose="02010600030101010101" pitchFamily="2" charset="-122"/>
            </a:endParaRPr>
          </a:p>
          <a:p>
            <a:endParaRPr lang="zh-CN" altLang="en-US" sz="1200" baseline="0" dirty="0" smtClean="0">
              <a:latin typeface="宋体" panose="02010600030101010101" pitchFamily="2" charset="-122"/>
            </a:endParaRPr>
          </a:p>
          <a:p>
            <a:r>
              <a:rPr lang="zh-CN" altLang="en-US" dirty="0" smtClean="0"/>
              <a:t>为什么要一体化</a:t>
            </a:r>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2800" baseline="0" dirty="0">
              <a:latin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重复。</a:t>
            </a:r>
            <a:endParaRPr lang="zh-CN" altLang="en-US" dirty="0"/>
          </a:p>
        </p:txBody>
      </p:sp>
      <p:sp>
        <p:nvSpPr>
          <p:cNvPr id="4" name="灯片编号占位符 3"/>
          <p:cNvSpPr>
            <a:spLocks noGrp="1"/>
          </p:cNvSpPr>
          <p:nvPr>
            <p:ph type="sldNum" sz="quarter" idx="10"/>
          </p:nvPr>
        </p:nvSpPr>
        <p:spPr/>
        <p:txBody>
          <a:bodyPr/>
          <a:lstStyle/>
          <a:p>
            <a:pPr>
              <a:defRPr/>
            </a:pPr>
            <a:fld id="{5396D226-F761-4171-A2ED-000D90B6D58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image" Target="../media/image4.png"/><Relationship Id="rId6" Type="http://schemas.openxmlformats.org/officeDocument/2006/relationships/image" Target="../media/image2.jpeg"/><Relationship Id="rId5" Type="http://schemas.openxmlformats.org/officeDocument/2006/relationships/image" Target="../media/image6.png"/><Relationship Id="rId4" Type="http://schemas.openxmlformats.org/officeDocument/2006/relationships/image" Target="../media/image5.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6750050"/>
            <a:ext cx="9144000" cy="107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solidFill>
                <a:prstClr val="white"/>
              </a:solidFill>
            </a:endParaRPr>
          </a:p>
        </p:txBody>
      </p:sp>
      <p:pic>
        <p:nvPicPr>
          <p:cNvPr id="3" name="图片 7" descr="2.jpg"/>
          <p:cNvPicPr>
            <a:picLocks noChangeAspect="1"/>
          </p:cNvPicPr>
          <p:nvPr userDrawn="1"/>
        </p:nvPicPr>
        <p:blipFill>
          <a:blip r:embed="rId2" cstate="print"/>
          <a:srcRect/>
          <a:stretch>
            <a:fillRect/>
          </a:stretch>
        </p:blipFill>
        <p:spPr bwMode="auto">
          <a:xfrm>
            <a:off x="198438" y="6215063"/>
            <a:ext cx="8747125" cy="466725"/>
          </a:xfrm>
          <a:prstGeom prst="rect">
            <a:avLst/>
          </a:prstGeom>
          <a:noFill/>
          <a:ln w="9525">
            <a:noFill/>
            <a:miter lim="800000"/>
            <a:headEnd/>
            <a:tailEnd/>
          </a:ln>
        </p:spPr>
      </p:pic>
      <p:pic>
        <p:nvPicPr>
          <p:cNvPr id="4" name="Picture 2" descr="C:\Users\user\Desktop\图片3.jpg"/>
          <p:cNvPicPr>
            <a:picLocks noChangeAspect="1" noChangeArrowheads="1"/>
          </p:cNvPicPr>
          <p:nvPr userDrawn="1"/>
        </p:nvPicPr>
        <p:blipFill>
          <a:blip r:embed="rId3" cstate="print"/>
          <a:srcRect l="20509" r="20551"/>
          <a:stretch>
            <a:fillRect/>
          </a:stretch>
        </p:blipFill>
        <p:spPr bwMode="auto">
          <a:xfrm>
            <a:off x="1619250" y="69850"/>
            <a:ext cx="7253288" cy="622300"/>
          </a:xfrm>
          <a:prstGeom prst="rect">
            <a:avLst/>
          </a:prstGeom>
          <a:noFill/>
          <a:ln w="9525">
            <a:noFill/>
            <a:miter lim="800000"/>
            <a:headEnd/>
            <a:tailEnd/>
          </a:ln>
        </p:spPr>
      </p:pic>
      <p:pic>
        <p:nvPicPr>
          <p:cNvPr id="5" name="Picture 2" descr="E:\李天生\品牌形象室\2品牌传播\2014\1000万辆 品牌标识\千万梦想 出彩长安\乘用车\1000万标识-长安乘用车-中英文组合-01副本.png"/>
          <p:cNvPicPr>
            <a:picLocks noChangeAspect="1" noChangeArrowheads="1"/>
          </p:cNvPicPr>
          <p:nvPr userDrawn="1"/>
        </p:nvPicPr>
        <p:blipFill>
          <a:blip r:embed="rId4" cstate="print"/>
          <a:srcRect/>
          <a:stretch>
            <a:fillRect/>
          </a:stretch>
        </p:blipFill>
        <p:spPr bwMode="auto">
          <a:xfrm>
            <a:off x="179388" y="115888"/>
            <a:ext cx="1439862" cy="466725"/>
          </a:xfrm>
          <a:prstGeom prst="rect">
            <a:avLst/>
          </a:prstGeom>
          <a:noFill/>
          <a:ln w="9525">
            <a:noFill/>
            <a:miter lim="800000"/>
            <a:headEnd/>
            <a:tailEnd/>
          </a:ln>
        </p:spPr>
      </p:pic>
      <p:pic>
        <p:nvPicPr>
          <p:cNvPr id="6" name="Picture 2" descr="前进与你更近版式"/>
          <p:cNvPicPr>
            <a:picLocks noChangeAspect="1" noChangeArrowheads="1"/>
          </p:cNvPicPr>
          <p:nvPr userDrawn="1"/>
        </p:nvPicPr>
        <p:blipFill>
          <a:blip r:embed="rId5" cstate="print"/>
          <a:srcRect l="21445" t="26256" r="20975" b="52965"/>
          <a:stretch>
            <a:fillRect/>
          </a:stretch>
        </p:blipFill>
        <p:spPr bwMode="auto">
          <a:xfrm>
            <a:off x="7253288" y="223838"/>
            <a:ext cx="1619250" cy="325437"/>
          </a:xfrm>
          <a:prstGeom prst="rect">
            <a:avLst/>
          </a:prstGeom>
          <a:noFill/>
          <a:ln w="9525">
            <a:noFill/>
            <a:miter lim="800000"/>
            <a:headEnd/>
            <a:tailEnd/>
          </a:ln>
        </p:spPr>
      </p:pic>
      <p:sp>
        <p:nvSpPr>
          <p:cNvPr id="7" name="日期占位符 3"/>
          <p:cNvSpPr>
            <a:spLocks noGrp="1"/>
          </p:cNvSpPr>
          <p:nvPr>
            <p:ph type="dt" sz="half" idx="10"/>
          </p:nvPr>
        </p:nvSpPr>
        <p:spPr/>
        <p:txBody>
          <a:bodyPr/>
          <a:lstStyle>
            <a:lvl1pPr algn="ctr">
              <a:defRPr b="1">
                <a:ea typeface="宋体" panose="02010600030101010101" pitchFamily="2" charset="-122"/>
              </a:defRPr>
            </a:lvl1pPr>
          </a:lstStyle>
          <a:p>
            <a:pPr>
              <a:defRPr/>
            </a:pPr>
            <a:fld id="{581C80DA-A384-4FFA-815E-10819DA0B3C5}" type="datetimeFigureOut">
              <a:rPr lang="zh-CN" altLang="en-US"/>
            </a:fld>
            <a:endParaRPr lang="zh-CN" altLang="en-US"/>
          </a:p>
        </p:txBody>
      </p:sp>
      <p:sp>
        <p:nvSpPr>
          <p:cNvPr id="8" name="页脚占位符 4"/>
          <p:cNvSpPr>
            <a:spLocks noGrp="1"/>
          </p:cNvSpPr>
          <p:nvPr>
            <p:ph type="ftr" sz="quarter" idx="11"/>
          </p:nvPr>
        </p:nvSpPr>
        <p:spPr/>
        <p:txBody>
          <a:bodyPr/>
          <a:lstStyle>
            <a:lvl1pPr algn="ctr">
              <a:defRPr b="1">
                <a:ea typeface="宋体" panose="02010600030101010101" pitchFamily="2" charset="-122"/>
              </a:defRPr>
            </a:lvl1pPr>
          </a:lstStyle>
          <a:p>
            <a:pPr>
              <a:defRPr/>
            </a:pPr>
            <a:endParaRPr lang="zh-CN" altLang="en-US"/>
          </a:p>
        </p:txBody>
      </p:sp>
      <p:sp>
        <p:nvSpPr>
          <p:cNvPr id="9" name="灯片编号占位符 5"/>
          <p:cNvSpPr>
            <a:spLocks noGrp="1"/>
          </p:cNvSpPr>
          <p:nvPr>
            <p:ph type="sldNum" sz="quarter" idx="12"/>
          </p:nvPr>
        </p:nvSpPr>
        <p:spPr/>
        <p:txBody>
          <a:bodyPr/>
          <a:lstStyle>
            <a:lvl1pPr algn="ctr">
              <a:defRPr b="1">
                <a:ea typeface="宋体" panose="02010600030101010101" pitchFamily="2" charset="-122"/>
              </a:defRPr>
            </a:lvl1pPr>
          </a:lstStyle>
          <a:p>
            <a:pPr>
              <a:defRPr/>
            </a:pPr>
            <a:fld id="{7CA079A3-83E5-477D-BE87-F7DECB71542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0" y="6750050"/>
            <a:ext cx="9144000" cy="107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solidFill>
                <a:prstClr val="white"/>
              </a:solidFill>
            </a:endParaRPr>
          </a:p>
        </p:txBody>
      </p:sp>
      <p:pic>
        <p:nvPicPr>
          <p:cNvPr id="3" name="图片 7" descr="2.jpg"/>
          <p:cNvPicPr>
            <a:picLocks noChangeAspect="1"/>
          </p:cNvPicPr>
          <p:nvPr userDrawn="1"/>
        </p:nvPicPr>
        <p:blipFill>
          <a:blip r:embed="rId2" cstate="print"/>
          <a:srcRect/>
          <a:stretch>
            <a:fillRect/>
          </a:stretch>
        </p:blipFill>
        <p:spPr bwMode="auto">
          <a:xfrm>
            <a:off x="198438" y="6215063"/>
            <a:ext cx="8747125" cy="466725"/>
          </a:xfrm>
          <a:prstGeom prst="rect">
            <a:avLst/>
          </a:prstGeom>
          <a:noFill/>
          <a:ln w="9525">
            <a:noFill/>
            <a:miter lim="800000"/>
            <a:headEnd/>
            <a:tailEnd/>
          </a:ln>
        </p:spPr>
      </p:pic>
      <p:sp>
        <p:nvSpPr>
          <p:cNvPr id="4" name="日期占位符 3"/>
          <p:cNvSpPr>
            <a:spLocks noGrp="1"/>
          </p:cNvSpPr>
          <p:nvPr>
            <p:ph type="dt" sz="half" idx="10"/>
          </p:nvPr>
        </p:nvSpPr>
        <p:spPr/>
        <p:txBody>
          <a:bodyPr/>
          <a:lstStyle>
            <a:lvl1pPr algn="ctr">
              <a:defRPr b="1">
                <a:ea typeface="宋体" panose="02010600030101010101" pitchFamily="2" charset="-122"/>
              </a:defRPr>
            </a:lvl1pPr>
          </a:lstStyle>
          <a:p>
            <a:pPr>
              <a:defRPr/>
            </a:pPr>
            <a:fld id="{63D81AC2-1BF3-4D24-B980-6BAC6BBA6D4E}" type="datetimeFigureOut">
              <a:rPr lang="zh-CN" altLang="en-US"/>
            </a:fld>
            <a:endParaRPr lang="zh-CN" altLang="en-US"/>
          </a:p>
        </p:txBody>
      </p:sp>
      <p:sp>
        <p:nvSpPr>
          <p:cNvPr id="5" name="页脚占位符 4"/>
          <p:cNvSpPr>
            <a:spLocks noGrp="1"/>
          </p:cNvSpPr>
          <p:nvPr>
            <p:ph type="ftr" sz="quarter" idx="11"/>
          </p:nvPr>
        </p:nvSpPr>
        <p:spPr/>
        <p:txBody>
          <a:bodyPr/>
          <a:lstStyle>
            <a:lvl1pPr algn="ctr">
              <a:defRPr b="1">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lgn="ctr">
              <a:defRPr b="1">
                <a:ea typeface="宋体" panose="02010600030101010101" pitchFamily="2" charset="-122"/>
              </a:defRPr>
            </a:lvl1pPr>
          </a:lstStyle>
          <a:p>
            <a:pPr>
              <a:defRPr/>
            </a:pPr>
            <a:fld id="{6A53532B-D668-4EE8-AF50-F99E03356E6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custDataLst>
              <p:tags r:id="rId2"/>
            </p:custDataLst>
          </p:nvPr>
        </p:nvGraphicFramePr>
        <p:xfrm>
          <a:off x="0" y="0"/>
          <a:ext cx="146050" cy="158750"/>
        </p:xfrm>
        <a:graphic>
          <a:graphicData uri="http://schemas.openxmlformats.org/presentationml/2006/ole">
            <mc:AlternateContent xmlns:mc="http://schemas.openxmlformats.org/markup-compatibility/2006">
              <mc:Choice xmlns:v="urn:schemas-microsoft-com:vml" Requires="v">
                <p:oleObj spid="_x0000_s54340" name="think-cell Slide" r:id="rId3" imgW="8890" imgH="8890" progId="">
                  <p:embed/>
                </p:oleObj>
              </mc:Choice>
              <mc:Fallback>
                <p:oleObj name="think-cell Slide" r:id="rId3" imgW="8890" imgH="8890" progId="">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descr="C:\Users\GSBGGC\Desktop\ping\1000万标识-长安乘用车-中英文组合-01副本.png"/>
          <p:cNvPicPr>
            <a:picLocks noChangeAspect="1" noChangeArrowheads="1"/>
          </p:cNvPicPr>
          <p:nvPr userDrawn="1"/>
        </p:nvPicPr>
        <p:blipFill>
          <a:blip r:embed="rId5" cstate="print"/>
          <a:srcRect/>
          <a:stretch>
            <a:fillRect/>
          </a:stretch>
        </p:blipFill>
        <p:spPr bwMode="auto">
          <a:xfrm>
            <a:off x="179388" y="115888"/>
            <a:ext cx="1439862" cy="466725"/>
          </a:xfrm>
          <a:prstGeom prst="rect">
            <a:avLst/>
          </a:prstGeom>
          <a:noFill/>
          <a:ln w="9525">
            <a:noFill/>
            <a:miter lim="800000"/>
            <a:headEnd/>
            <a:tailEnd/>
          </a:ln>
        </p:spPr>
      </p:pic>
      <p:pic>
        <p:nvPicPr>
          <p:cNvPr id="4" name="Picture 2" descr="C:\Users\user\Desktop\图片3.jpg"/>
          <p:cNvPicPr>
            <a:picLocks noChangeAspect="1" noChangeArrowheads="1"/>
          </p:cNvPicPr>
          <p:nvPr userDrawn="1"/>
        </p:nvPicPr>
        <p:blipFill>
          <a:blip r:embed="rId6" cstate="print"/>
          <a:srcRect l="20509" r="2"/>
          <a:stretch>
            <a:fillRect/>
          </a:stretch>
        </p:blipFill>
        <p:spPr bwMode="auto">
          <a:xfrm>
            <a:off x="1763713" y="65088"/>
            <a:ext cx="7129462" cy="622300"/>
          </a:xfrm>
          <a:prstGeom prst="rect">
            <a:avLst/>
          </a:prstGeom>
          <a:noFill/>
          <a:ln w="9525">
            <a:noFill/>
            <a:miter lim="800000"/>
            <a:headEnd/>
            <a:tailEnd/>
          </a:ln>
        </p:spPr>
      </p:pic>
      <p:pic>
        <p:nvPicPr>
          <p:cNvPr id="5" name="Picture 2" descr="前进与你更近版式"/>
          <p:cNvPicPr>
            <a:picLocks noChangeAspect="1" noChangeArrowheads="1"/>
          </p:cNvPicPr>
          <p:nvPr userDrawn="1"/>
        </p:nvPicPr>
        <p:blipFill>
          <a:blip r:embed="rId7" cstate="print"/>
          <a:srcRect l="21445" t="26256" r="20975" b="52965"/>
          <a:stretch>
            <a:fillRect/>
          </a:stretch>
        </p:blipFill>
        <p:spPr bwMode="auto">
          <a:xfrm>
            <a:off x="7242175" y="188913"/>
            <a:ext cx="1619250" cy="325437"/>
          </a:xfrm>
          <a:prstGeom prst="rect">
            <a:avLst/>
          </a:prstGeom>
          <a:noFill/>
          <a:ln w="9525">
            <a:noFill/>
            <a:miter lim="800000"/>
            <a:headEnd/>
            <a:tailEnd/>
          </a:ln>
        </p:spPr>
      </p:pic>
    </p:spTree>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jpe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C:\Users\user\Desktop\图片3.jpg"/>
          <p:cNvPicPr>
            <a:picLocks noChangeAspect="1" noChangeArrowheads="1"/>
          </p:cNvPicPr>
          <p:nvPr userDrawn="1"/>
        </p:nvPicPr>
        <p:blipFill>
          <a:blip r:embed="rId4" cstate="print"/>
          <a:srcRect l="20509" r="20551"/>
          <a:stretch>
            <a:fillRect/>
          </a:stretch>
        </p:blipFill>
        <p:spPr bwMode="auto">
          <a:xfrm>
            <a:off x="1619250" y="69850"/>
            <a:ext cx="7253288" cy="622300"/>
          </a:xfrm>
          <a:prstGeom prst="rect">
            <a:avLst/>
          </a:prstGeom>
          <a:noFill/>
          <a:ln w="9525">
            <a:noFill/>
            <a:miter lim="800000"/>
            <a:headEnd/>
            <a:tailEnd/>
          </a:ln>
        </p:spPr>
      </p:pic>
      <p:pic>
        <p:nvPicPr>
          <p:cNvPr id="3075" name="Picture 2" descr="E:\李天生\品牌形象室\2品牌传播\2014\1000万辆 品牌标识\千万梦想 出彩长安\乘用车\1000万标识-长安乘用车-中英文组合-01副本.png"/>
          <p:cNvPicPr>
            <a:picLocks noChangeAspect="1" noChangeArrowheads="1"/>
          </p:cNvPicPr>
          <p:nvPr userDrawn="1"/>
        </p:nvPicPr>
        <p:blipFill>
          <a:blip r:embed="rId5" cstate="print"/>
          <a:srcRect/>
          <a:stretch>
            <a:fillRect/>
          </a:stretch>
        </p:blipFill>
        <p:spPr bwMode="auto">
          <a:xfrm>
            <a:off x="179388" y="115888"/>
            <a:ext cx="1439862" cy="466725"/>
          </a:xfrm>
          <a:prstGeom prst="rect">
            <a:avLst/>
          </a:prstGeom>
          <a:noFill/>
          <a:ln w="9525">
            <a:noFill/>
            <a:miter lim="800000"/>
            <a:headEnd/>
            <a:tailEnd/>
          </a:ln>
        </p:spPr>
      </p:pic>
      <p:pic>
        <p:nvPicPr>
          <p:cNvPr id="3076" name="Picture 2" descr="前进与你更近版式"/>
          <p:cNvPicPr>
            <a:picLocks noChangeAspect="1" noChangeArrowheads="1"/>
          </p:cNvPicPr>
          <p:nvPr userDrawn="1"/>
        </p:nvPicPr>
        <p:blipFill>
          <a:blip r:embed="rId6" cstate="print"/>
          <a:srcRect l="21445" t="26256" r="20975" b="52965"/>
          <a:stretch>
            <a:fillRect/>
          </a:stretch>
        </p:blipFill>
        <p:spPr bwMode="auto">
          <a:xfrm>
            <a:off x="7253288" y="223838"/>
            <a:ext cx="1619250" cy="325437"/>
          </a:xfrm>
          <a:prstGeom prst="rect">
            <a:avLst/>
          </a:prstGeom>
          <a:noFill/>
          <a:ln w="9525">
            <a:noFill/>
            <a:miter lim="800000"/>
            <a:headEnd/>
            <a:tailEnd/>
          </a:ln>
        </p:spPr>
      </p:pic>
      <p:sp>
        <p:nvSpPr>
          <p:cNvPr id="17" name="矩形 16"/>
          <p:cNvSpPr/>
          <p:nvPr userDrawn="1"/>
        </p:nvSpPr>
        <p:spPr>
          <a:xfrm>
            <a:off x="0" y="6750050"/>
            <a:ext cx="9144000" cy="1079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solidFill>
                <a:prstClr val="white"/>
              </a:solidFill>
            </a:endParaRPr>
          </a:p>
        </p:txBody>
      </p:sp>
      <p:pic>
        <p:nvPicPr>
          <p:cNvPr id="3078" name="图片 7" descr="2.jpg"/>
          <p:cNvPicPr>
            <a:picLocks noChangeAspect="1"/>
          </p:cNvPicPr>
          <p:nvPr userDrawn="1"/>
        </p:nvPicPr>
        <p:blipFill>
          <a:blip r:embed="rId7" cstate="print"/>
          <a:srcRect/>
          <a:stretch>
            <a:fillRect/>
          </a:stretch>
        </p:blipFill>
        <p:spPr bwMode="auto">
          <a:xfrm>
            <a:off x="198438" y="6215063"/>
            <a:ext cx="8747125" cy="466725"/>
          </a:xfrm>
          <a:prstGeom prst="rect">
            <a:avLst/>
          </a:prstGeom>
          <a:noFill/>
          <a:ln w="9525">
            <a:noFill/>
            <a:miter lim="800000"/>
            <a:headEnd/>
            <a:tailEnd/>
          </a:ln>
        </p:spPr>
      </p:pic>
      <p:sp>
        <p:nvSpPr>
          <p:cNvPr id="19" name="日期占位符 3"/>
          <p:cNvSpPr>
            <a:spLocks noGrp="1"/>
          </p:cNvSpPr>
          <p:nvPr>
            <p:ph type="dt" sz="half" idx="2"/>
          </p:nvPr>
        </p:nvSpPr>
        <p:spPr>
          <a:xfrm>
            <a:off x="457200" y="6356350"/>
            <a:ext cx="2133600" cy="365125"/>
          </a:xfrm>
          <a:prstGeom prst="rect">
            <a:avLst/>
          </a:prstGeom>
        </p:spPr>
        <p:txBody>
          <a:bodyPr/>
          <a:lstStyle>
            <a:lvl1pPr eaLnBrk="1" hangingPunct="1">
              <a:defRPr b="0">
                <a:solidFill>
                  <a:prstClr val="black"/>
                </a:solidFill>
                <a:latin typeface="Arial" panose="020B0604020202020204" pitchFamily="34" charset="0"/>
                <a:ea typeface="宋体" panose="02010600030101010101" pitchFamily="2" charset="-122"/>
              </a:defRPr>
            </a:lvl1pPr>
          </a:lstStyle>
          <a:p>
            <a:pPr>
              <a:defRPr/>
            </a:pPr>
            <a:fld id="{442608B3-CD53-4EB7-9153-231F38D6C726}" type="datetimeFigureOut">
              <a:rPr lang="zh-CN" altLang="en-US"/>
            </a:fld>
            <a:endParaRPr lang="zh-CN" altLang="en-US"/>
          </a:p>
        </p:txBody>
      </p:sp>
      <p:sp>
        <p:nvSpPr>
          <p:cNvPr id="20" name="页脚占位符 4"/>
          <p:cNvSpPr>
            <a:spLocks noGrp="1"/>
          </p:cNvSpPr>
          <p:nvPr>
            <p:ph type="ftr" sz="quarter" idx="3"/>
          </p:nvPr>
        </p:nvSpPr>
        <p:spPr>
          <a:xfrm>
            <a:off x="3124200" y="6356350"/>
            <a:ext cx="2895600" cy="365125"/>
          </a:xfrm>
          <a:prstGeom prst="rect">
            <a:avLst/>
          </a:prstGeom>
        </p:spPr>
        <p:txBody>
          <a:bodyPr/>
          <a:lstStyle>
            <a:lvl1pPr eaLnBrk="1" hangingPunct="1">
              <a:defRPr b="0">
                <a:solidFill>
                  <a:prstClr val="black"/>
                </a:solidFill>
                <a:latin typeface="Arial" panose="020B0604020202020204" pitchFamily="34" charset="0"/>
                <a:ea typeface="宋体" panose="02010600030101010101" pitchFamily="2" charset="-122"/>
              </a:defRPr>
            </a:lvl1pPr>
          </a:lstStyle>
          <a:p>
            <a:pPr>
              <a:defRPr/>
            </a:pPr>
            <a:endParaRPr lang="zh-CN" altLang="en-US"/>
          </a:p>
        </p:txBody>
      </p:sp>
      <p:sp>
        <p:nvSpPr>
          <p:cNvPr id="21"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eaLnBrk="1" hangingPunct="1">
              <a:defRPr b="0">
                <a:solidFill>
                  <a:prstClr val="black"/>
                </a:solidFill>
                <a:latin typeface="Arial" panose="020B0604020202020204" pitchFamily="34" charset="0"/>
                <a:ea typeface="宋体" panose="02010600030101010101" pitchFamily="2" charset="-122"/>
              </a:defRPr>
            </a:lvl1pPr>
          </a:lstStyle>
          <a:p>
            <a:pPr>
              <a:defRPr/>
            </a:pPr>
            <a:fld id="{0B5DE7D2-68B9-4CC2-81BC-CB49DCE39B5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407769" y="212920"/>
            <a:ext cx="5916702" cy="6732239"/>
          </a:xfrm>
          <a:prstGeom prst="rect">
            <a:avLst/>
          </a:prstGeom>
        </p:spPr>
      </p:pic>
      <p:sp>
        <p:nvSpPr>
          <p:cNvPr id="3" name="椭圆 2"/>
          <p:cNvSpPr/>
          <p:nvPr/>
        </p:nvSpPr>
        <p:spPr>
          <a:xfrm>
            <a:off x="2059009" y="2348625"/>
            <a:ext cx="2246062" cy="2166453"/>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a:latin typeface="方正兰亭准黑_GBK" panose="02000000000000000000" pitchFamily="2" charset="-122"/>
                <a:ea typeface="方正兰亭准黑_GBK" panose="02000000000000000000" pitchFamily="2" charset="-122"/>
              </a:rPr>
              <a:t>目录</a:t>
            </a:r>
            <a:endParaRPr lang="zh-CN" altLang="en-US" sz="6600" dirty="0">
              <a:latin typeface="方正兰亭准黑_GBK" panose="02000000000000000000" pitchFamily="2" charset="-122"/>
              <a:ea typeface="方正兰亭准黑_GBK" panose="02000000000000000000" pitchFamily="2" charset="-122"/>
            </a:endParaRPr>
          </a:p>
        </p:txBody>
      </p:sp>
      <p:sp>
        <p:nvSpPr>
          <p:cNvPr id="4" name="椭圆 3"/>
          <p:cNvSpPr/>
          <p:nvPr/>
        </p:nvSpPr>
        <p:spPr>
          <a:xfrm>
            <a:off x="4610302" y="2348880"/>
            <a:ext cx="396363" cy="382315"/>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方正兰亭准黑_GBK" panose="02000000000000000000" pitchFamily="2" charset="-122"/>
                <a:ea typeface="方正兰亭准黑_GBK" panose="02000000000000000000" pitchFamily="2" charset="-122"/>
              </a:rPr>
              <a:t>1</a:t>
            </a:r>
            <a:endParaRPr lang="zh-CN" altLang="en-US" sz="2000" dirty="0">
              <a:latin typeface="方正兰亭准黑_GBK" panose="02000000000000000000" pitchFamily="2" charset="-122"/>
              <a:ea typeface="方正兰亭准黑_GBK" panose="02000000000000000000" pitchFamily="2" charset="-122"/>
            </a:endParaRPr>
          </a:p>
        </p:txBody>
      </p:sp>
      <p:sp>
        <p:nvSpPr>
          <p:cNvPr id="5" name="文本框 4"/>
          <p:cNvSpPr txBox="1"/>
          <p:nvPr/>
        </p:nvSpPr>
        <p:spPr>
          <a:xfrm>
            <a:off x="5311896" y="2348880"/>
            <a:ext cx="2842940" cy="369332"/>
          </a:xfrm>
          <a:prstGeom prst="rect">
            <a:avLst/>
          </a:prstGeom>
          <a:noFill/>
        </p:spPr>
        <p:txBody>
          <a:bodyPr wrap="square" rtlCol="0">
            <a:spAutoFit/>
          </a:bodyPr>
          <a:lstStyle/>
          <a:p>
            <a:r>
              <a:rPr lang="zh-CN" altLang="en-US" spc="300" dirty="0" smtClean="0">
                <a:solidFill>
                  <a:srgbClr val="17B59E"/>
                </a:solidFill>
                <a:latin typeface="方正兰亭准黑_GBK" panose="02000000000000000000" pitchFamily="2" charset="-122"/>
                <a:ea typeface="方正兰亭准黑_GBK" panose="02000000000000000000" pitchFamily="2" charset="-122"/>
              </a:rPr>
              <a:t>微服务</a:t>
            </a:r>
            <a:r>
              <a:rPr lang="zh-CN" altLang="en-US" spc="300" dirty="0">
                <a:solidFill>
                  <a:srgbClr val="17B59E"/>
                </a:solidFill>
                <a:latin typeface="方正兰亭准黑_GBK" panose="02000000000000000000" pitchFamily="2" charset="-122"/>
                <a:ea typeface="方正兰亭准黑_GBK" panose="02000000000000000000" pitchFamily="2" charset="-122"/>
              </a:rPr>
              <a:t>是</a:t>
            </a:r>
            <a:r>
              <a:rPr lang="zh-CN" altLang="en-US" spc="300" dirty="0" smtClean="0">
                <a:solidFill>
                  <a:srgbClr val="17B59E"/>
                </a:solidFill>
                <a:latin typeface="方正兰亭准黑_GBK" panose="02000000000000000000" pitchFamily="2" charset="-122"/>
                <a:ea typeface="方正兰亭准黑_GBK" panose="02000000000000000000" pitchFamily="2" charset="-122"/>
              </a:rPr>
              <a:t>什么</a:t>
            </a:r>
            <a:endParaRPr lang="zh-CN" altLang="en-US" spc="300" dirty="0">
              <a:solidFill>
                <a:srgbClr val="17B59E"/>
              </a:solidFill>
              <a:latin typeface="方正兰亭准黑_GBK" panose="02000000000000000000" pitchFamily="2" charset="-122"/>
              <a:ea typeface="方正兰亭准黑_GBK" panose="02000000000000000000" pitchFamily="2" charset="-122"/>
            </a:endParaRPr>
          </a:p>
        </p:txBody>
      </p:sp>
      <p:sp>
        <p:nvSpPr>
          <p:cNvPr id="6" name="椭圆 5"/>
          <p:cNvSpPr/>
          <p:nvPr/>
        </p:nvSpPr>
        <p:spPr>
          <a:xfrm>
            <a:off x="4610302" y="2996934"/>
            <a:ext cx="396363" cy="382315"/>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方正兰亭准黑_GBK" panose="02000000000000000000" pitchFamily="2" charset="-122"/>
                <a:ea typeface="方正兰亭准黑_GBK" panose="02000000000000000000" pitchFamily="2" charset="-122"/>
              </a:rPr>
              <a:t>2</a:t>
            </a:r>
            <a:endParaRPr lang="zh-CN" altLang="en-US" sz="2000" dirty="0">
              <a:latin typeface="方正兰亭准黑_GBK" panose="02000000000000000000" pitchFamily="2" charset="-122"/>
              <a:ea typeface="方正兰亭准黑_GBK" panose="02000000000000000000" pitchFamily="2" charset="-122"/>
            </a:endParaRPr>
          </a:p>
        </p:txBody>
      </p:sp>
      <p:sp>
        <p:nvSpPr>
          <p:cNvPr id="7" name="文本框 6"/>
          <p:cNvSpPr txBox="1"/>
          <p:nvPr/>
        </p:nvSpPr>
        <p:spPr>
          <a:xfrm>
            <a:off x="5311896" y="2996934"/>
            <a:ext cx="2842940" cy="369332"/>
          </a:xfrm>
          <a:prstGeom prst="rect">
            <a:avLst/>
          </a:prstGeom>
          <a:noFill/>
        </p:spPr>
        <p:txBody>
          <a:bodyPr wrap="square" rtlCol="0">
            <a:spAutoFit/>
          </a:bodyPr>
          <a:lstStyle/>
          <a:p>
            <a:r>
              <a:rPr lang="zh-CN" altLang="en-US" spc="300" dirty="0" smtClean="0">
                <a:solidFill>
                  <a:srgbClr val="17B59E"/>
                </a:solidFill>
                <a:latin typeface="方正兰亭准黑_GBK" panose="02000000000000000000" pitchFamily="2" charset="-122"/>
                <a:ea typeface="方正兰亭准黑_GBK" panose="02000000000000000000" pitchFamily="2" charset="-122"/>
              </a:rPr>
              <a:t>微服务的优势</a:t>
            </a:r>
            <a:endParaRPr lang="zh-CN" altLang="en-US" spc="300" dirty="0">
              <a:solidFill>
                <a:srgbClr val="17B59E"/>
              </a:solidFill>
              <a:latin typeface="方正兰亭准黑_GBK" panose="02000000000000000000" pitchFamily="2" charset="-122"/>
              <a:ea typeface="方正兰亭准黑_GBK" panose="02000000000000000000" pitchFamily="2" charset="-122"/>
            </a:endParaRPr>
          </a:p>
        </p:txBody>
      </p:sp>
      <p:sp>
        <p:nvSpPr>
          <p:cNvPr id="8" name="椭圆 7"/>
          <p:cNvSpPr/>
          <p:nvPr/>
        </p:nvSpPr>
        <p:spPr>
          <a:xfrm>
            <a:off x="4610302" y="3644988"/>
            <a:ext cx="396363" cy="382315"/>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方正兰亭准黑_GBK" panose="02000000000000000000" pitchFamily="2" charset="-122"/>
                <a:ea typeface="方正兰亭准黑_GBK" panose="02000000000000000000" pitchFamily="2" charset="-122"/>
              </a:rPr>
              <a:t>3</a:t>
            </a:r>
            <a:endParaRPr lang="zh-CN" altLang="en-US" sz="2000" dirty="0">
              <a:latin typeface="方正兰亭准黑_GBK" panose="02000000000000000000" pitchFamily="2" charset="-122"/>
              <a:ea typeface="方正兰亭准黑_GBK" panose="02000000000000000000" pitchFamily="2" charset="-122"/>
            </a:endParaRPr>
          </a:p>
        </p:txBody>
      </p:sp>
      <p:sp>
        <p:nvSpPr>
          <p:cNvPr id="9" name="文本框 8"/>
          <p:cNvSpPr txBox="1"/>
          <p:nvPr/>
        </p:nvSpPr>
        <p:spPr>
          <a:xfrm>
            <a:off x="5311896" y="3644988"/>
            <a:ext cx="2842940" cy="369332"/>
          </a:xfrm>
          <a:prstGeom prst="rect">
            <a:avLst/>
          </a:prstGeom>
          <a:noFill/>
        </p:spPr>
        <p:txBody>
          <a:bodyPr wrap="square" rtlCol="0">
            <a:spAutoFit/>
          </a:bodyPr>
          <a:lstStyle/>
          <a:p>
            <a:r>
              <a:rPr lang="zh-CN" altLang="en-US" spc="300" dirty="0" smtClean="0">
                <a:solidFill>
                  <a:srgbClr val="17B59E"/>
                </a:solidFill>
                <a:latin typeface="方正兰亭准黑_GBK" panose="02000000000000000000" pitchFamily="2" charset="-122"/>
                <a:ea typeface="方正兰亭准黑_GBK" panose="02000000000000000000" pitchFamily="2" charset="-122"/>
              </a:rPr>
              <a:t>微服务面临的挑战</a:t>
            </a:r>
            <a:endParaRPr lang="zh-CN" altLang="en-US" spc="300" dirty="0">
              <a:solidFill>
                <a:srgbClr val="17B59E"/>
              </a:solidFill>
              <a:latin typeface="方正兰亭准黑_GBK" panose="02000000000000000000" pitchFamily="2" charset="-122"/>
              <a:ea typeface="方正兰亭准黑_GBK" panose="02000000000000000000" pitchFamily="2" charset="-122"/>
            </a:endParaRPr>
          </a:p>
        </p:txBody>
      </p:sp>
      <p:sp>
        <p:nvSpPr>
          <p:cNvPr id="10" name="椭圆 9"/>
          <p:cNvSpPr/>
          <p:nvPr/>
        </p:nvSpPr>
        <p:spPr>
          <a:xfrm>
            <a:off x="4610302" y="4293042"/>
            <a:ext cx="396363" cy="382315"/>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方正兰亭准黑_GBK" panose="02000000000000000000" pitchFamily="2" charset="-122"/>
                <a:ea typeface="方正兰亭准黑_GBK" panose="02000000000000000000" pitchFamily="2" charset="-122"/>
              </a:rPr>
              <a:t>4</a:t>
            </a:r>
            <a:endParaRPr lang="zh-CN" altLang="en-US" sz="2000" dirty="0">
              <a:latin typeface="方正兰亭准黑_GBK" panose="02000000000000000000" pitchFamily="2" charset="-122"/>
              <a:ea typeface="方正兰亭准黑_GBK" panose="02000000000000000000" pitchFamily="2" charset="-122"/>
            </a:endParaRPr>
          </a:p>
        </p:txBody>
      </p:sp>
      <p:sp>
        <p:nvSpPr>
          <p:cNvPr id="11" name="文本框 10"/>
          <p:cNvSpPr txBox="1"/>
          <p:nvPr/>
        </p:nvSpPr>
        <p:spPr>
          <a:xfrm>
            <a:off x="5311896" y="4293042"/>
            <a:ext cx="2842940" cy="369332"/>
          </a:xfrm>
          <a:prstGeom prst="rect">
            <a:avLst/>
          </a:prstGeom>
          <a:noFill/>
        </p:spPr>
        <p:txBody>
          <a:bodyPr wrap="square" rtlCol="0">
            <a:spAutoFit/>
          </a:bodyPr>
          <a:lstStyle/>
          <a:p>
            <a:r>
              <a:rPr lang="zh-CN" altLang="en-US" spc="300" dirty="0" smtClean="0">
                <a:solidFill>
                  <a:srgbClr val="17B59E"/>
                </a:solidFill>
                <a:latin typeface="方正兰亭准黑_GBK" panose="02000000000000000000" pitchFamily="2" charset="-122"/>
                <a:ea typeface="方正兰亭准黑_GBK" panose="02000000000000000000" pitchFamily="2" charset="-122"/>
              </a:rPr>
              <a:t>分布式的复杂性</a:t>
            </a:r>
            <a:endParaRPr lang="zh-CN" altLang="en-US" spc="300" dirty="0">
              <a:solidFill>
                <a:srgbClr val="17B59E"/>
              </a:solidFill>
              <a:latin typeface="方正兰亭准黑_GBK" panose="02000000000000000000" pitchFamily="2" charset="-122"/>
              <a:ea typeface="方正兰亭准黑_GBK"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p:stCondLst>
                              <p:cond delay="5500"/>
                            </p:stCondLst>
                            <p:childTnLst>
                              <p:par>
                                <p:cTn id="53" presetID="42" presetClass="entr" presetSubtype="0"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7" grpId="0"/>
      <p:bldP spid="8" grpId="0" animBg="1"/>
      <p:bldP spid="9" grpId="0"/>
      <p:bldP spid="10" grpId="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551837"/>
            <a:ext cx="4572000" cy="1754326"/>
          </a:xfrm>
          <a:prstGeom prst="rect">
            <a:avLst/>
          </a:prstGeom>
        </p:spPr>
        <p:txBody>
          <a:bodyPr>
            <a:spAutoFit/>
          </a:bodyPr>
          <a:lstStyle/>
          <a:p>
            <a:r>
              <a:rPr lang="zh-CN" altLang="en-US" b="0" dirty="0"/>
              <a:t>隐式接口及接口匹配问题：把系统分为多个协作组件后会产生新的接口，这意味着简单的交叉变化可能需要改变许多组件，并需协调一起发布。在实际环境中，一个新品发布可能被迫同时发布大量服务，由于集成点的大量增加，微服务架构会有更高的发布风险。</a:t>
            </a:r>
            <a:endParaRPr lang="zh-CN" altLang="en-US" b="0" dirty="0"/>
          </a:p>
        </p:txBody>
      </p:sp>
      <p:sp>
        <p:nvSpPr>
          <p:cNvPr id="3" name="矩形 2"/>
          <p:cNvSpPr/>
          <p:nvPr/>
        </p:nvSpPr>
        <p:spPr>
          <a:xfrm>
            <a:off x="1259632" y="1268760"/>
            <a:ext cx="1346844" cy="369332"/>
          </a:xfrm>
          <a:prstGeom prst="rect">
            <a:avLst/>
          </a:prstGeom>
        </p:spPr>
        <p:txBody>
          <a:bodyPr wrap="none">
            <a:spAutoFit/>
          </a:bodyPr>
          <a:lstStyle/>
          <a:p>
            <a:r>
              <a:rPr lang="zh-CN" altLang="en-US" dirty="0">
                <a:solidFill>
                  <a:srgbClr val="000000"/>
                </a:solidFill>
                <a:latin typeface="Helvetica" panose="020B0604020202020204" pitchFamily="34" charset="0"/>
              </a:rPr>
              <a:t>接口不匹配</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828836"/>
            <a:ext cx="4572000" cy="1200329"/>
          </a:xfrm>
          <a:prstGeom prst="rect">
            <a:avLst/>
          </a:prstGeom>
        </p:spPr>
        <p:txBody>
          <a:bodyPr>
            <a:spAutoFit/>
          </a:bodyPr>
          <a:lstStyle/>
          <a:p>
            <a:r>
              <a:rPr lang="zh-CN" altLang="en-US" b="0" dirty="0"/>
              <a:t>代码重复：某些底层功能需要被多个服务所用，为了避免将“同步耦合引入到系统中”，有时需要向不同服务添加一些代码，这就会导致代码重复。</a:t>
            </a:r>
            <a:endParaRPr lang="zh-CN" altLang="en-US" b="0" dirty="0"/>
          </a:p>
        </p:txBody>
      </p:sp>
      <p:sp>
        <p:nvSpPr>
          <p:cNvPr id="3" name="矩形 2"/>
          <p:cNvSpPr/>
          <p:nvPr/>
        </p:nvSpPr>
        <p:spPr>
          <a:xfrm>
            <a:off x="1171592" y="1412776"/>
            <a:ext cx="1114408" cy="369332"/>
          </a:xfrm>
          <a:prstGeom prst="rect">
            <a:avLst/>
          </a:prstGeom>
        </p:spPr>
        <p:txBody>
          <a:bodyPr wrap="none">
            <a:spAutoFit/>
          </a:bodyPr>
          <a:lstStyle/>
          <a:p>
            <a:r>
              <a:rPr lang="zh-CN" altLang="en-US" dirty="0">
                <a:solidFill>
                  <a:srgbClr val="000000"/>
                </a:solidFill>
                <a:latin typeface="Helvetica" panose="020B0604020202020204" pitchFamily="34" charset="0"/>
              </a:rPr>
              <a:t>代码重复</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413338"/>
            <a:ext cx="4572000" cy="2031325"/>
          </a:xfrm>
          <a:prstGeom prst="rect">
            <a:avLst/>
          </a:prstGeom>
        </p:spPr>
        <p:txBody>
          <a:bodyPr>
            <a:spAutoFit/>
          </a:bodyPr>
          <a:lstStyle/>
          <a:p>
            <a:endParaRPr lang="zh-CN" altLang="en-US" b="0" dirty="0"/>
          </a:p>
          <a:p>
            <a:r>
              <a:rPr lang="zh-CN" altLang="en-US" b="0" dirty="0"/>
              <a:t>分布式系统的复杂性：作为一种分布式系统，微服务引入了复杂性和其他若干问题，例如网络延迟、容错性、消息序列化、不可靠的网络、异步机制、版本化、差异化的工作负载等，开发人员需要考虑以上的分布式系统问题。</a:t>
            </a:r>
            <a:endParaRPr lang="zh-CN" altLang="en-US" b="0" dirty="0"/>
          </a:p>
        </p:txBody>
      </p:sp>
      <p:sp>
        <p:nvSpPr>
          <p:cNvPr id="3" name="矩形 2"/>
          <p:cNvSpPr/>
          <p:nvPr/>
        </p:nvSpPr>
        <p:spPr>
          <a:xfrm>
            <a:off x="683568" y="1268760"/>
            <a:ext cx="2276585" cy="369332"/>
          </a:xfrm>
          <a:prstGeom prst="rect">
            <a:avLst/>
          </a:prstGeom>
        </p:spPr>
        <p:txBody>
          <a:bodyPr wrap="none">
            <a:spAutoFit/>
          </a:bodyPr>
          <a:lstStyle/>
          <a:p>
            <a:r>
              <a:rPr lang="zh-CN" altLang="en-US" dirty="0">
                <a:solidFill>
                  <a:srgbClr val="000000"/>
                </a:solidFill>
                <a:latin typeface="Helvetica" panose="020B0604020202020204" pitchFamily="34" charset="0"/>
              </a:rPr>
              <a:t>分布式系统的复杂性</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274838"/>
            <a:ext cx="4572000" cy="2308324"/>
          </a:xfrm>
          <a:prstGeom prst="rect">
            <a:avLst/>
          </a:prstGeom>
        </p:spPr>
        <p:txBody>
          <a:bodyPr>
            <a:spAutoFit/>
          </a:bodyPr>
          <a:lstStyle/>
          <a:p>
            <a:endParaRPr lang="zh-CN" altLang="en-US" b="0" dirty="0"/>
          </a:p>
          <a:p>
            <a:r>
              <a:rPr lang="zh-CN" altLang="en-US" b="0" dirty="0"/>
              <a:t>可测性的挑战：在动态环境下服务间的交互会产生非常微妙的行为，难以可视化及全面测试。经典微服务往往不太重视测试，更多的是通过监控发现生产环境的异常，进而快速回滚或采取其他必要的行动。但对于特别在意风险规避监管或投产环境错误会产生显著影响的场景下需要特别注意。</a:t>
            </a:r>
            <a:endParaRPr lang="zh-CN" altLang="en-US" b="0" dirty="0"/>
          </a:p>
        </p:txBody>
      </p:sp>
      <p:sp>
        <p:nvSpPr>
          <p:cNvPr id="3" name="矩形 2"/>
          <p:cNvSpPr/>
          <p:nvPr/>
        </p:nvSpPr>
        <p:spPr>
          <a:xfrm>
            <a:off x="1331640" y="1268760"/>
            <a:ext cx="649537" cy="369332"/>
          </a:xfrm>
          <a:prstGeom prst="rect">
            <a:avLst/>
          </a:prstGeom>
        </p:spPr>
        <p:txBody>
          <a:bodyPr wrap="none">
            <a:spAutoFit/>
          </a:bodyPr>
          <a:lstStyle/>
          <a:p>
            <a:r>
              <a:rPr lang="zh-CN" altLang="en-US" dirty="0">
                <a:solidFill>
                  <a:srgbClr val="000000"/>
                </a:solidFill>
                <a:latin typeface="Helvetica" panose="020B0604020202020204" pitchFamily="34" charset="0"/>
              </a:rPr>
              <a:t>测试</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690336"/>
            <a:ext cx="4572000" cy="1477328"/>
          </a:xfrm>
          <a:prstGeom prst="rect">
            <a:avLst/>
          </a:prstGeom>
        </p:spPr>
        <p:txBody>
          <a:bodyPr>
            <a:spAutoFit/>
          </a:bodyPr>
          <a:lstStyle/>
          <a:p>
            <a:r>
              <a:rPr lang="zh-CN" altLang="en-US" b="0" dirty="0">
                <a:solidFill>
                  <a:srgbClr val="4F4F4F"/>
                </a:solidFill>
                <a:latin typeface="PingFang SC"/>
              </a:rPr>
              <a:t>仅仅将内存中的方法调用转换为</a:t>
            </a:r>
            <a:r>
              <a:rPr lang="en-US" altLang="zh-CN" b="0" dirty="0">
                <a:solidFill>
                  <a:srgbClr val="4F4F4F"/>
                </a:solidFill>
                <a:latin typeface="PingFang SC"/>
              </a:rPr>
              <a:t>RPC</a:t>
            </a:r>
            <a:r>
              <a:rPr lang="zh-CN" altLang="en-US" b="0" dirty="0">
                <a:solidFill>
                  <a:srgbClr val="4F4F4F"/>
                </a:solidFill>
                <a:latin typeface="PingFang SC"/>
              </a:rPr>
              <a:t>调用这样天真的做法，会导致微服务之间产生繁琐的通信，使得系统表现变糟。取而代之的是，需要用更粗粒度的协议来替代细粒度的服务间通信。</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828836"/>
            <a:ext cx="4572000" cy="1200329"/>
          </a:xfrm>
          <a:prstGeom prst="rect">
            <a:avLst/>
          </a:prstGeom>
        </p:spPr>
        <p:txBody>
          <a:bodyPr>
            <a:spAutoFit/>
          </a:bodyPr>
          <a:lstStyle/>
          <a:p>
            <a:r>
              <a:rPr lang="zh-CN" altLang="en-US" b="0" dirty="0"/>
              <a:t>对传统企业而言，开始时可以考虑引入部分合适的微服务架构原则对已有系统进行改造或新建微服务应用，逐步探索及积累微服务架构经验，而非全盘实施微服务架构。</a:t>
            </a:r>
            <a:endParaRPr lang="en-US" altLang="zh-CN"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1" descr="阴影5"/>
          <p:cNvPicPr>
            <a:picLocks noChangeAspect="1" noChangeArrowheads="1"/>
          </p:cNvPicPr>
          <p:nvPr/>
        </p:nvPicPr>
        <p:blipFill>
          <a:blip r:embed="rId1" cstate="print"/>
          <a:srcRect/>
          <a:stretch>
            <a:fillRect/>
          </a:stretch>
        </p:blipFill>
        <p:spPr bwMode="auto">
          <a:xfrm>
            <a:off x="-312191" y="6526750"/>
            <a:ext cx="3304460" cy="87273"/>
          </a:xfrm>
          <a:prstGeom prst="rect">
            <a:avLst/>
          </a:prstGeom>
          <a:noFill/>
          <a:ln w="9525">
            <a:noFill/>
            <a:miter lim="800000"/>
            <a:headEnd/>
            <a:tailEnd/>
          </a:ln>
        </p:spPr>
      </p:pic>
      <p:sp>
        <p:nvSpPr>
          <p:cNvPr id="3" name="AutoShape 4"/>
          <p:cNvSpPr>
            <a:spLocks noChangeArrowheads="1"/>
          </p:cNvSpPr>
          <p:nvPr/>
        </p:nvSpPr>
        <p:spPr bwMode="auto">
          <a:xfrm rot="10800000">
            <a:off x="-18263" y="5435605"/>
            <a:ext cx="3222110" cy="945723"/>
          </a:xfrm>
          <a:custGeom>
            <a:avLst/>
            <a:gdLst>
              <a:gd name="G0" fmla="+- 3430 0 0"/>
              <a:gd name="G1" fmla="+- 21600 0 3430"/>
              <a:gd name="G2" fmla="*/ 3430 1 2"/>
              <a:gd name="G3" fmla="+- 21600 0 G2"/>
              <a:gd name="G4" fmla="+/ 3430 21600 2"/>
              <a:gd name="G5" fmla="+/ G1 0 2"/>
              <a:gd name="G6" fmla="*/ 21600 21600 3430"/>
              <a:gd name="G7" fmla="*/ G6 1 2"/>
              <a:gd name="G8" fmla="+- 21600 0 G7"/>
              <a:gd name="G9" fmla="*/ 21600 1 2"/>
              <a:gd name="G10" fmla="+- 3430 0 G9"/>
              <a:gd name="G11" fmla="?: G10 G8 0"/>
              <a:gd name="G12" fmla="?: G10 G7 21600"/>
              <a:gd name="T0" fmla="*/ 19885 w 21600"/>
              <a:gd name="T1" fmla="*/ 10800 h 21600"/>
              <a:gd name="T2" fmla="*/ 10800 w 21600"/>
              <a:gd name="T3" fmla="*/ 21600 h 21600"/>
              <a:gd name="T4" fmla="*/ 1715 w 21600"/>
              <a:gd name="T5" fmla="*/ 10800 h 21600"/>
              <a:gd name="T6" fmla="*/ 10800 w 21600"/>
              <a:gd name="T7" fmla="*/ 0 h 21600"/>
              <a:gd name="T8" fmla="*/ 3515 w 21600"/>
              <a:gd name="T9" fmla="*/ 3515 h 21600"/>
              <a:gd name="T10" fmla="*/ 18085 w 21600"/>
              <a:gd name="T11" fmla="*/ 18085 h 21600"/>
            </a:gdLst>
            <a:ahLst/>
            <a:cxnLst>
              <a:cxn ang="0">
                <a:pos x="T0" y="T1"/>
              </a:cxn>
              <a:cxn ang="0">
                <a:pos x="T2" y="T3"/>
              </a:cxn>
              <a:cxn ang="0">
                <a:pos x="T4" y="T5"/>
              </a:cxn>
              <a:cxn ang="0">
                <a:pos x="T6" y="T7"/>
              </a:cxn>
            </a:cxnLst>
            <a:rect l="T8" t="T9" r="T10" b="T11"/>
            <a:pathLst>
              <a:path w="21600" h="21600">
                <a:moveTo>
                  <a:pt x="0" y="0"/>
                </a:moveTo>
                <a:lnTo>
                  <a:pt x="3430" y="21600"/>
                </a:lnTo>
                <a:lnTo>
                  <a:pt x="18170" y="21600"/>
                </a:lnTo>
                <a:lnTo>
                  <a:pt x="21600" y="0"/>
                </a:lnTo>
                <a:close/>
              </a:path>
            </a:pathLst>
          </a:custGeom>
          <a:gradFill rotWithShape="1">
            <a:gsLst>
              <a:gs pos="0">
                <a:srgbClr val="003B76"/>
              </a:gs>
              <a:gs pos="100000">
                <a:srgbClr val="0060C0"/>
              </a:gs>
            </a:gsLst>
            <a:lin ang="5400000" scaled="1"/>
          </a:gradFill>
          <a:ln w="6350" algn="ctr">
            <a:noFill/>
            <a:miter lim="800000"/>
          </a:ln>
          <a:effectLst>
            <a:prstShdw prst="shdw18" dist="17961" dir="13500000">
              <a:srgbClr val="0060C0">
                <a:gamma/>
                <a:shade val="60000"/>
                <a:invGamma/>
              </a:srgbClr>
            </a:prstShdw>
          </a:effectLst>
        </p:spPr>
        <p:txBody>
          <a:bodyPr rot="10800000" wrap="none" anchor="ctr"/>
          <a:lstStyle/>
          <a:p>
            <a:pPr marL="342900" indent="-342900" algn="ctr" defTabSz="914400" fontAlgn="base" hangingPunct="1">
              <a:spcBef>
                <a:spcPct val="20000"/>
              </a:spcBef>
              <a:spcAft>
                <a:spcPct val="0"/>
              </a:spcAft>
              <a:buClr>
                <a:srgbClr val="E1B40C"/>
              </a:buClr>
              <a:buSzPct val="80000"/>
              <a:buFont typeface="Wingdings" panose="05000000000000000000" pitchFamily="2" charset="2"/>
              <a:buNone/>
              <a:defRPr/>
            </a:pPr>
            <a:r>
              <a:rPr lang="zh-CN" b="1" dirty="0">
                <a:solidFill>
                  <a:srgbClr val="FFFFFF"/>
                </a:solidFill>
                <a:latin typeface="微软雅黑" panose="020B0503020204020204" pitchFamily="34" charset="-122"/>
                <a:ea typeface="微软雅黑" panose="020B0503020204020204" pitchFamily="34" charset="-122"/>
                <a:cs typeface="+mn-cs"/>
              </a:rPr>
              <a:t>阿里互联网架构平台</a:t>
            </a:r>
            <a:endParaRPr lang="zh-CN" b="1" dirty="0">
              <a:solidFill>
                <a:srgbClr val="FFFFFF"/>
              </a:solidFill>
              <a:latin typeface="微软雅黑" panose="020B0503020204020204" pitchFamily="34" charset="-122"/>
              <a:ea typeface="微软雅黑" panose="020B0503020204020204" pitchFamily="34" charset="-122"/>
              <a:cs typeface="+mn-cs"/>
            </a:endParaRPr>
          </a:p>
        </p:txBody>
      </p:sp>
      <p:pic>
        <p:nvPicPr>
          <p:cNvPr id="4" name="Picture 20" descr="阴影5"/>
          <p:cNvPicPr>
            <a:picLocks noChangeAspect="1" noChangeArrowheads="1"/>
          </p:cNvPicPr>
          <p:nvPr/>
        </p:nvPicPr>
        <p:blipFill>
          <a:blip r:embed="rId2" cstate="print"/>
          <a:srcRect/>
          <a:stretch>
            <a:fillRect/>
          </a:stretch>
        </p:blipFill>
        <p:spPr bwMode="auto">
          <a:xfrm>
            <a:off x="210506" y="5210077"/>
            <a:ext cx="2110350" cy="76468"/>
          </a:xfrm>
          <a:prstGeom prst="rect">
            <a:avLst/>
          </a:prstGeom>
          <a:noFill/>
          <a:ln w="9525">
            <a:noFill/>
            <a:miter lim="800000"/>
            <a:headEnd/>
            <a:tailEnd/>
          </a:ln>
        </p:spPr>
      </p:pic>
      <p:sp>
        <p:nvSpPr>
          <p:cNvPr id="5" name="AutoShape 8"/>
          <p:cNvSpPr>
            <a:spLocks noChangeArrowheads="1"/>
          </p:cNvSpPr>
          <p:nvPr/>
        </p:nvSpPr>
        <p:spPr bwMode="auto">
          <a:xfrm rot="10800000">
            <a:off x="485848" y="4088136"/>
            <a:ext cx="2113902" cy="978051"/>
          </a:xfrm>
          <a:custGeom>
            <a:avLst/>
            <a:gdLst>
              <a:gd name="T0" fmla="*/ 2460318 w 21600"/>
              <a:gd name="T1" fmla="*/ 623888 h 21600"/>
              <a:gd name="T2" fmla="*/ 1409700 w 21600"/>
              <a:gd name="T3" fmla="*/ 1247775 h 21600"/>
              <a:gd name="T4" fmla="*/ 359082 w 21600"/>
              <a:gd name="T5" fmla="*/ 623888 h 21600"/>
              <a:gd name="T6" fmla="*/ 1409700 w 21600"/>
              <a:gd name="T7" fmla="*/ 0 h 21600"/>
              <a:gd name="T8" fmla="*/ 0 60000 65536"/>
              <a:gd name="T9" fmla="*/ 0 60000 65536"/>
              <a:gd name="T10" fmla="*/ 0 60000 65536"/>
              <a:gd name="T11" fmla="*/ 0 60000 65536"/>
              <a:gd name="T12" fmla="*/ 4551 w 21600"/>
              <a:gd name="T13" fmla="*/ 4551 h 21600"/>
              <a:gd name="T14" fmla="*/ 17049 w 21600"/>
              <a:gd name="T15" fmla="*/ 17049 h 21600"/>
            </a:gdLst>
            <a:ahLst/>
            <a:cxnLst>
              <a:cxn ang="T8">
                <a:pos x="T0" y="T1"/>
              </a:cxn>
              <a:cxn ang="T9">
                <a:pos x="T2" y="T3"/>
              </a:cxn>
              <a:cxn ang="T10">
                <a:pos x="T4" y="T5"/>
              </a:cxn>
              <a:cxn ang="T11">
                <a:pos x="T6" y="T7"/>
              </a:cxn>
            </a:cxnLst>
            <a:rect l="T12" t="T13" r="T14" b="T15"/>
            <a:pathLst>
              <a:path w="21600" h="21600">
                <a:moveTo>
                  <a:pt x="0" y="0"/>
                </a:moveTo>
                <a:lnTo>
                  <a:pt x="5502" y="21600"/>
                </a:lnTo>
                <a:lnTo>
                  <a:pt x="16098" y="21600"/>
                </a:lnTo>
                <a:lnTo>
                  <a:pt x="21600" y="0"/>
                </a:lnTo>
                <a:close/>
              </a:path>
            </a:pathLst>
          </a:custGeom>
          <a:gradFill rotWithShape="1">
            <a:gsLst>
              <a:gs pos="0">
                <a:srgbClr val="70AD47">
                  <a:satMod val="103000"/>
                  <a:lumMod val="102000"/>
                  <a:tint val="94000"/>
                </a:srgbClr>
              </a:gs>
              <a:gs pos="50000">
                <a:srgbClr val="70AD47">
                  <a:satMod val="110000"/>
                  <a:lumMod val="100000"/>
                  <a:shade val="100000"/>
                </a:srgbClr>
              </a:gs>
              <a:gs pos="100000">
                <a:srgbClr val="70AD47">
                  <a:lumMod val="99000"/>
                  <a:satMod val="120000"/>
                  <a:shade val="78000"/>
                </a:srgbClr>
              </a:gs>
            </a:gsLst>
            <a:lin ang="5400000" scaled="0"/>
          </a:gradFill>
          <a:ln w="6350" cap="flat" cmpd="sng" algn="ctr">
            <a:solidFill>
              <a:srgbClr val="70AD47"/>
            </a:solidFill>
            <a:prstDash val="solid"/>
            <a:miter lim="800000"/>
          </a:ln>
          <a:effectLst/>
        </p:spPr>
        <p:txBody>
          <a:bodyPr rot="10800000" wrap="none" anchor="ctr"/>
          <a:lstStyle/>
          <a:p>
            <a:pPr marL="342900" marR="0" lvl="0" indent="-342900" algn="ctr" defTabSz="914400" eaLnBrk="1" fontAlgn="base" latinLnBrk="0" hangingPunct="1">
              <a:lnSpc>
                <a:spcPct val="100000"/>
              </a:lnSpc>
              <a:spcBef>
                <a:spcPct val="20000"/>
              </a:spcBef>
              <a:spcAft>
                <a:spcPct val="0"/>
              </a:spcAft>
              <a:buClr>
                <a:srgbClr val="E1B40C"/>
              </a:buClr>
              <a:buSzPct val="80000"/>
              <a:buFont typeface="Wingdings" panose="05000000000000000000" pitchFamily="2" charset="2"/>
              <a:buNone/>
              <a:defRPr/>
            </a:pPr>
            <a:r>
              <a:rPr kumimoji="0" lang="zh-CN" sz="16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共享</a:t>
            </a:r>
            <a:r>
              <a:rPr kumimoji="0" lang="zh-CN" altLang="en-US" sz="16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业务</a:t>
            </a:r>
            <a:r>
              <a:rPr kumimoji="0" lang="zh-CN" sz="16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中台</a:t>
            </a:r>
            <a:endParaRPr kumimoji="0" lang="zh-CN"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6" name="Picture 18" descr="阴影5"/>
          <p:cNvPicPr>
            <a:picLocks noChangeAspect="1" noChangeArrowheads="1"/>
          </p:cNvPicPr>
          <p:nvPr/>
        </p:nvPicPr>
        <p:blipFill>
          <a:blip r:embed="rId3" cstate="print"/>
          <a:srcRect/>
          <a:stretch>
            <a:fillRect/>
          </a:stretch>
        </p:blipFill>
        <p:spPr bwMode="auto">
          <a:xfrm>
            <a:off x="718854" y="3839747"/>
            <a:ext cx="948646" cy="94200"/>
          </a:xfrm>
          <a:prstGeom prst="rect">
            <a:avLst/>
          </a:prstGeom>
          <a:noFill/>
          <a:ln w="9525">
            <a:noFill/>
            <a:miter lim="800000"/>
            <a:headEnd/>
            <a:tailEnd/>
          </a:ln>
        </p:spPr>
      </p:pic>
      <p:sp>
        <p:nvSpPr>
          <p:cNvPr id="7" name="AutoShape 12"/>
          <p:cNvSpPr>
            <a:spLocks noChangeArrowheads="1"/>
          </p:cNvSpPr>
          <p:nvPr/>
        </p:nvSpPr>
        <p:spPr bwMode="auto">
          <a:xfrm>
            <a:off x="1011549" y="2837504"/>
            <a:ext cx="958299" cy="947263"/>
          </a:xfrm>
          <a:prstGeom prst="triangle">
            <a:avLst>
              <a:gd name="adj" fmla="val 50000"/>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ln>
          <a:effectLst>
            <a:outerShdw blurRad="50800" dist="38100" dir="5400000" algn="t" rotWithShape="0">
              <a:prstClr val="black">
                <a:alpha val="40000"/>
              </a:prstClr>
            </a:outerShdw>
          </a:effectLst>
        </p:spPr>
        <p:txBody>
          <a:bodyPr wrap="none" anchor="ctr"/>
          <a:lstStyle/>
          <a:p>
            <a:pPr marL="342900" marR="0" lvl="0" indent="-342900" algn="ctr" defTabSz="914400" eaLnBrk="1" fontAlgn="base" latinLnBrk="0" hangingPunct="1">
              <a:lnSpc>
                <a:spcPct val="100000"/>
              </a:lnSpc>
              <a:spcBef>
                <a:spcPct val="20000"/>
              </a:spcBef>
              <a:spcAft>
                <a:spcPct val="0"/>
              </a:spcAft>
              <a:buClr>
                <a:srgbClr val="E1B40C"/>
              </a:buClr>
              <a:buSzPct val="80000"/>
              <a:buFont typeface="Wingdings" panose="05000000000000000000" pitchFamily="2" charset="2"/>
              <a:buNone/>
              <a:defRPr/>
            </a:pPr>
            <a:r>
              <a:rPr kumimoji="0" lang="zh-CN"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应用</a:t>
            </a:r>
            <a:endParaRPr kumimoji="0" lang="zh-CN"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Line 24"/>
          <p:cNvSpPr>
            <a:spLocks noChangeShapeType="1"/>
          </p:cNvSpPr>
          <p:nvPr/>
        </p:nvSpPr>
        <p:spPr bwMode="auto">
          <a:xfrm>
            <a:off x="3103365" y="5817454"/>
            <a:ext cx="2773448" cy="0"/>
          </a:xfrm>
          <a:prstGeom prst="line">
            <a:avLst/>
          </a:prstGeom>
          <a:noFill/>
          <a:ln w="9525">
            <a:solidFill>
              <a:srgbClr val="0070C0"/>
            </a:solidFill>
            <a:round/>
            <a:headEnd type="oval" w="med" len="med"/>
          </a:ln>
        </p:spPr>
        <p:txBody>
          <a:bodyPr/>
          <a:lstStyle/>
          <a:p>
            <a:pPr defTabSz="914400" hangingPunct="1"/>
            <a:endParaRPr lang="zh-CN" altLang="en-US" sz="1600" kern="1200">
              <a:solidFill>
                <a:prstClr val="black"/>
              </a:solidFill>
              <a:latin typeface="Calibri" panose="020F0502020204030204"/>
              <a:ea typeface="宋体" panose="02010600030101010101" pitchFamily="2" charset="-122"/>
              <a:cs typeface="+mn-cs"/>
            </a:endParaRPr>
          </a:p>
        </p:txBody>
      </p:sp>
      <p:sp>
        <p:nvSpPr>
          <p:cNvPr id="9" name="Line 24"/>
          <p:cNvSpPr>
            <a:spLocks noChangeShapeType="1"/>
          </p:cNvSpPr>
          <p:nvPr/>
        </p:nvSpPr>
        <p:spPr bwMode="auto">
          <a:xfrm>
            <a:off x="1643818" y="2958366"/>
            <a:ext cx="2773448" cy="0"/>
          </a:xfrm>
          <a:prstGeom prst="line">
            <a:avLst/>
          </a:prstGeom>
          <a:noFill/>
          <a:ln w="9525">
            <a:solidFill>
              <a:srgbClr val="ED7D31"/>
            </a:solidFill>
            <a:round/>
            <a:headEnd type="oval"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0" name="Line 24"/>
          <p:cNvSpPr>
            <a:spLocks noChangeShapeType="1"/>
          </p:cNvSpPr>
          <p:nvPr/>
        </p:nvSpPr>
        <p:spPr bwMode="auto">
          <a:xfrm>
            <a:off x="2308345" y="4285516"/>
            <a:ext cx="2773448" cy="0"/>
          </a:xfrm>
          <a:prstGeom prst="line">
            <a:avLst/>
          </a:prstGeom>
          <a:noFill/>
          <a:ln w="9525">
            <a:solidFill>
              <a:srgbClr val="00B050"/>
            </a:solidFill>
            <a:round/>
            <a:headEnd type="oval" w="med" len="med"/>
          </a:ln>
        </p:spPr>
        <p:txBody>
          <a:bodyPr/>
          <a:lstStyle/>
          <a:p>
            <a:pPr defTabSz="914400" hangingPunct="1"/>
            <a:endParaRPr lang="zh-CN" altLang="en-US" sz="1600" kern="1200">
              <a:solidFill>
                <a:prstClr val="black"/>
              </a:solidFill>
              <a:latin typeface="Calibri" panose="020F0502020204030204"/>
              <a:ea typeface="宋体" panose="02010600030101010101" pitchFamily="2" charset="-122"/>
              <a:cs typeface="+mn-cs"/>
            </a:endParaRPr>
          </a:p>
        </p:txBody>
      </p:sp>
      <p:sp>
        <p:nvSpPr>
          <p:cNvPr id="11" name="圆角矩形 61"/>
          <p:cNvSpPr/>
          <p:nvPr/>
        </p:nvSpPr>
        <p:spPr bwMode="auto">
          <a:xfrm>
            <a:off x="3931353" y="2636740"/>
            <a:ext cx="2412122" cy="972150"/>
          </a:xfrm>
          <a:prstGeom prst="round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headEnd type="none" w="med" len="med"/>
            <a:tailEnd type="none" w="med" len="med"/>
          </a:ln>
          <a:effectLst/>
        </p:spPr>
        <p:txBody>
          <a:bodyPr vert="horz" wrap="none" lIns="45720" tIns="22860" rIns="45720" bIns="22860" numCol="1" rtlCol="0" anchor="ctr" anchorCtr="0" compatLnSpc="1"/>
          <a:lstStyle/>
          <a:p>
            <a:pPr marL="0" marR="0" lvl="0" indent="0" defTabSz="914400" eaLnBrk="1" fontAlgn="auto" latinLnBrk="0" hangingPunct="1">
              <a:lnSpc>
                <a:spcPct val="100000"/>
              </a:lnSpc>
              <a:spcBef>
                <a:spcPct val="20000"/>
              </a:spcBef>
              <a:spcAft>
                <a:spcPts val="0"/>
              </a:spcAft>
              <a:buClr>
                <a:srgbClr val="E1B40C"/>
              </a:buClr>
              <a:buSzPct val="80000"/>
              <a:buFontTx/>
              <a:buNone/>
              <a:defRPr/>
            </a:pP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 name="圆角矩形 62"/>
          <p:cNvSpPr/>
          <p:nvPr/>
        </p:nvSpPr>
        <p:spPr bwMode="auto">
          <a:xfrm>
            <a:off x="3900756" y="4001302"/>
            <a:ext cx="2491542" cy="1160336"/>
          </a:xfrm>
          <a:prstGeom prst="round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headEnd type="none" w="med" len="med"/>
            <a:tailEnd type="none" w="med" len="med"/>
          </a:ln>
          <a:effectLst/>
        </p:spPr>
        <p:txBody>
          <a:bodyPr vert="horz" wrap="none" lIns="45720" tIns="22860" rIns="45720" bIns="22860" numCol="1" rtlCol="0" anchor="ctr" anchorCtr="0" compatLnSpc="1"/>
          <a:lstStyle/>
          <a:p>
            <a:pPr marL="342900" marR="0" lvl="0" indent="-342900" defTabSz="914400" eaLnBrk="1" fontAlgn="auto" latinLnBrk="0" hangingPunct="1">
              <a:lnSpc>
                <a:spcPct val="100000"/>
              </a:lnSpc>
              <a:spcBef>
                <a:spcPct val="20000"/>
              </a:spcBef>
              <a:spcAft>
                <a:spcPts val="0"/>
              </a:spcAft>
              <a:buClr>
                <a:srgbClr val="E1B40C"/>
              </a:buClr>
              <a:buSzPct val="80000"/>
              <a:buFont typeface="Wingdings" panose="05000000000000000000" pitchFamily="2" charset="2"/>
              <a:buChar char="Ø"/>
              <a:defRPr/>
            </a:pP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圆角矩形 63"/>
          <p:cNvSpPr/>
          <p:nvPr/>
        </p:nvSpPr>
        <p:spPr bwMode="auto">
          <a:xfrm>
            <a:off x="3931353" y="5435819"/>
            <a:ext cx="2412122" cy="903133"/>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type="none" w="med" len="med"/>
            <a:tailEnd type="none" w="med" len="med"/>
          </a:ln>
          <a:effectLst/>
        </p:spPr>
        <p:txBody>
          <a:bodyPr vert="horz" wrap="none" lIns="45720" tIns="22860" rIns="45720" bIns="22860" numCol="1" rtlCol="0" anchor="ctr" anchorCtr="0" compatLnSpc="1"/>
          <a:lstStyle/>
          <a:p>
            <a:pPr marL="342900" marR="0" lvl="0" indent="-342900" defTabSz="914400" eaLnBrk="1" fontAlgn="auto" latinLnBrk="0" hangingPunct="1">
              <a:lnSpc>
                <a:spcPct val="100000"/>
              </a:lnSpc>
              <a:spcBef>
                <a:spcPct val="20000"/>
              </a:spcBef>
              <a:spcAft>
                <a:spcPts val="0"/>
              </a:spcAft>
              <a:buClr>
                <a:srgbClr val="E1B40C"/>
              </a:buClr>
              <a:buSzPct val="80000"/>
              <a:buFont typeface="Wingdings" panose="05000000000000000000" pitchFamily="2" charset="2"/>
              <a:buChar char="l"/>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TextBox 108"/>
          <p:cNvSpPr txBox="1">
            <a:spLocks noChangeArrowheads="1"/>
          </p:cNvSpPr>
          <p:nvPr/>
        </p:nvSpPr>
        <p:spPr bwMode="auto">
          <a:xfrm>
            <a:off x="4499992" y="2189007"/>
            <a:ext cx="91497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r>
              <a:rPr lang="zh-CN" altLang="en-US" b="1" kern="1200" dirty="0">
                <a:solidFill>
                  <a:prstClr val="black"/>
                </a:solidFill>
                <a:latin typeface="微软雅黑" panose="020B0503020204020204" pitchFamily="34" charset="-122"/>
                <a:ea typeface="微软雅黑" panose="020B0503020204020204" pitchFamily="34" charset="-122"/>
                <a:cs typeface="+mn-cs"/>
              </a:rPr>
              <a:t>成果</a:t>
            </a:r>
            <a:endParaRPr lang="zh-CN" altLang="en-US" sz="2700" b="1" kern="1200" dirty="0">
              <a:solidFill>
                <a:prstClr val="black"/>
              </a:solidFill>
              <a:latin typeface="微软雅黑" panose="020B0503020204020204" pitchFamily="34" charset="-122"/>
              <a:ea typeface="微软雅黑" panose="020B0503020204020204" pitchFamily="34" charset="-122"/>
              <a:cs typeface="+mn-cs"/>
            </a:endParaRPr>
          </a:p>
        </p:txBody>
      </p:sp>
      <p:sp>
        <p:nvSpPr>
          <p:cNvPr id="15" name="TextBox 108"/>
          <p:cNvSpPr txBox="1">
            <a:spLocks noChangeArrowheads="1"/>
          </p:cNvSpPr>
          <p:nvPr/>
        </p:nvSpPr>
        <p:spPr bwMode="auto">
          <a:xfrm>
            <a:off x="7272394" y="2193942"/>
            <a:ext cx="86883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r>
              <a:rPr lang="zh-CN" altLang="en-US" b="1" kern="1200" dirty="0">
                <a:solidFill>
                  <a:prstClr val="black"/>
                </a:solidFill>
                <a:latin typeface="微软雅黑" panose="020B0503020204020204" pitchFamily="34" charset="-122"/>
                <a:ea typeface="微软雅黑" panose="020B0503020204020204" pitchFamily="34" charset="-122"/>
                <a:cs typeface="+mn-cs"/>
              </a:rPr>
              <a:t>价值</a:t>
            </a:r>
            <a:endParaRPr lang="zh-CN" altLang="en-US" sz="2700" b="1" kern="1200" dirty="0">
              <a:solidFill>
                <a:prstClr val="black"/>
              </a:solidFill>
              <a:latin typeface="微软雅黑" panose="020B0503020204020204" pitchFamily="34" charset="-122"/>
              <a:ea typeface="微软雅黑" panose="020B0503020204020204" pitchFamily="34" charset="-122"/>
              <a:cs typeface="+mn-cs"/>
            </a:endParaRPr>
          </a:p>
        </p:txBody>
      </p:sp>
      <p:sp>
        <p:nvSpPr>
          <p:cNvPr id="16" name="圆角矩形 66"/>
          <p:cNvSpPr/>
          <p:nvPr/>
        </p:nvSpPr>
        <p:spPr bwMode="auto">
          <a:xfrm>
            <a:off x="6687415" y="2679116"/>
            <a:ext cx="2237716" cy="972150"/>
          </a:xfrm>
          <a:prstGeom prst="round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headEnd type="none" w="med" len="med"/>
            <a:tailEnd type="none" w="med" len="med"/>
          </a:ln>
          <a:effectLst/>
        </p:spPr>
        <p:txBody>
          <a:bodyPr vert="horz" wrap="none" lIns="45720" tIns="22860" rIns="45720" bIns="22860" numCol="1" rtlCol="0" anchor="ctr" anchorCtr="0" compatLnSpc="1"/>
          <a:lstStyle/>
          <a:p>
            <a:pPr marL="0" marR="0" lvl="0" indent="0" defTabSz="914400" eaLnBrk="1" fontAlgn="auto" latinLnBrk="0" hangingPunct="1">
              <a:lnSpc>
                <a:spcPct val="100000"/>
              </a:lnSpc>
              <a:spcBef>
                <a:spcPct val="20000"/>
              </a:spcBef>
              <a:spcAft>
                <a:spcPts val="0"/>
              </a:spcAft>
              <a:buClr>
                <a:srgbClr val="E1B40C"/>
              </a:buClr>
              <a:buSzPct val="80000"/>
              <a:buFontTx/>
              <a:buNone/>
              <a:defRPr/>
            </a:pP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圆角矩形 67"/>
          <p:cNvSpPr/>
          <p:nvPr/>
        </p:nvSpPr>
        <p:spPr bwMode="auto">
          <a:xfrm>
            <a:off x="6687415" y="3970070"/>
            <a:ext cx="2237716" cy="1100437"/>
          </a:xfrm>
          <a:prstGeom prst="round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headEnd type="none" w="med" len="med"/>
            <a:tailEnd type="none" w="med" len="med"/>
          </a:ln>
          <a:effectLst/>
        </p:spPr>
        <p:txBody>
          <a:bodyPr vert="horz" wrap="none" lIns="45720" tIns="22860" rIns="45720" bIns="22860" numCol="1" rtlCol="0" anchor="ctr" anchorCtr="0" compatLnSpc="1"/>
          <a:lstStyle/>
          <a:p>
            <a:pPr marL="342900" marR="0" lvl="0" indent="-342900" defTabSz="914400" eaLnBrk="1" fontAlgn="auto" latinLnBrk="0" hangingPunct="1">
              <a:lnSpc>
                <a:spcPct val="100000"/>
              </a:lnSpc>
              <a:spcBef>
                <a:spcPct val="20000"/>
              </a:spcBef>
              <a:spcAft>
                <a:spcPts val="0"/>
              </a:spcAft>
              <a:buClr>
                <a:srgbClr val="E1B40C"/>
              </a:buClr>
              <a:buSzPct val="80000"/>
              <a:buFont typeface="Wingdings" panose="05000000000000000000" pitchFamily="2" charset="2"/>
              <a:buChar char="Ø"/>
              <a:defRPr/>
            </a:pP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圆角矩形 68"/>
          <p:cNvSpPr/>
          <p:nvPr/>
        </p:nvSpPr>
        <p:spPr bwMode="auto">
          <a:xfrm>
            <a:off x="6687415" y="5478195"/>
            <a:ext cx="2237716" cy="903133"/>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type="none" w="med" len="med"/>
            <a:tailEnd type="none" w="med" len="med"/>
          </a:ln>
          <a:effectLst/>
        </p:spPr>
        <p:txBody>
          <a:bodyPr vert="horz" wrap="none" lIns="45720" tIns="22860" rIns="45720" bIns="22860" numCol="1" rtlCol="0" anchor="ctr" anchorCtr="0" compatLnSpc="1"/>
          <a:lstStyle/>
          <a:p>
            <a:pPr marL="0" marR="0" lvl="0" indent="0" defTabSz="914400" eaLnBrk="1" fontAlgn="auto" latinLnBrk="0" hangingPunct="1">
              <a:lnSpc>
                <a:spcPct val="100000"/>
              </a:lnSpc>
              <a:spcBef>
                <a:spcPct val="20000"/>
              </a:spcBef>
              <a:spcAft>
                <a:spcPts val="0"/>
              </a:spcAft>
              <a:buClr>
                <a:srgbClr val="E1B40C"/>
              </a:buClr>
              <a:buSzPct val="80000"/>
              <a:buFontTx/>
              <a:buNone/>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9" name="TextBox 108"/>
          <p:cNvSpPr txBox="1">
            <a:spLocks noChangeArrowheads="1"/>
          </p:cNvSpPr>
          <p:nvPr/>
        </p:nvSpPr>
        <p:spPr bwMode="auto">
          <a:xfrm>
            <a:off x="1060552" y="2276483"/>
            <a:ext cx="86883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r>
              <a:rPr lang="zh-CN" altLang="en-US" b="1" kern="1200" dirty="0">
                <a:solidFill>
                  <a:prstClr val="black"/>
                </a:solidFill>
                <a:latin typeface="微软雅黑" panose="020B0503020204020204" pitchFamily="34" charset="-122"/>
                <a:ea typeface="微软雅黑" panose="020B0503020204020204" pitchFamily="34" charset="-122"/>
                <a:cs typeface="+mn-cs"/>
              </a:rPr>
              <a:t>层次</a:t>
            </a:r>
            <a:endParaRPr lang="zh-CN" altLang="en-US" sz="2700" b="1" kern="1200" dirty="0">
              <a:solidFill>
                <a:prstClr val="black"/>
              </a:solidFill>
              <a:latin typeface="微软雅黑" panose="020B0503020204020204" pitchFamily="34" charset="-122"/>
              <a:ea typeface="微软雅黑" panose="020B0503020204020204" pitchFamily="34" charset="-122"/>
              <a:cs typeface="+mn-cs"/>
            </a:endParaRPr>
          </a:p>
        </p:txBody>
      </p:sp>
      <p:sp>
        <p:nvSpPr>
          <p:cNvPr id="20" name="TextBox 23"/>
          <p:cNvSpPr txBox="1"/>
          <p:nvPr/>
        </p:nvSpPr>
        <p:spPr>
          <a:xfrm>
            <a:off x="3922449" y="5372294"/>
            <a:ext cx="2469849" cy="1169551"/>
          </a:xfrm>
          <a:prstGeom prst="rect">
            <a:avLst/>
          </a:prstGeom>
          <a:noFill/>
        </p:spPr>
        <p:txBody>
          <a:bodyPr wrap="square" rtlCol="0">
            <a:spAutoFit/>
          </a:bodyPr>
          <a:lstStyle/>
          <a:p>
            <a:pPr defTabSz="914400" hangingPunct="1"/>
            <a:r>
              <a:rPr lang="en-US" altLang="zh-CN" sz="1400" kern="1200" dirty="0">
                <a:solidFill>
                  <a:prstClr val="black"/>
                </a:solidFill>
                <a:latin typeface="微软雅黑" panose="020B0503020204020204" pitchFamily="34" charset="-122"/>
                <a:ea typeface="微软雅黑" panose="020B0503020204020204" pitchFamily="34" charset="-122"/>
                <a:cs typeface="+mn-cs"/>
              </a:rPr>
              <a:t>  </a:t>
            </a:r>
            <a:r>
              <a:rPr lang="zh-CN" altLang="en-US" sz="1400" kern="1200" dirty="0">
                <a:solidFill>
                  <a:prstClr val="black"/>
                </a:solidFill>
                <a:latin typeface="微软雅黑" panose="020B0503020204020204" pitchFamily="34" charset="-122"/>
                <a:ea typeface="微软雅黑" panose="020B0503020204020204" pitchFamily="34" charset="-122"/>
                <a:cs typeface="+mn-cs"/>
              </a:rPr>
              <a:t>珠江啤酒利用阿里的互联网化的架构体系，构建平台化能力，实现系统架构灵活的伸缩、自动化的运维、一体化的安全等</a:t>
            </a:r>
            <a:endParaRPr lang="zh-CN" altLang="en-US" sz="1400" kern="1200" dirty="0">
              <a:solidFill>
                <a:prstClr val="black"/>
              </a:solidFill>
              <a:latin typeface="微软雅黑" panose="020B0503020204020204" pitchFamily="34" charset="-122"/>
              <a:ea typeface="微软雅黑" panose="020B0503020204020204" pitchFamily="34" charset="-122"/>
              <a:cs typeface="+mn-cs"/>
            </a:endParaRPr>
          </a:p>
        </p:txBody>
      </p:sp>
      <p:sp>
        <p:nvSpPr>
          <p:cNvPr id="21" name="TextBox 24"/>
          <p:cNvSpPr txBox="1"/>
          <p:nvPr/>
        </p:nvSpPr>
        <p:spPr>
          <a:xfrm>
            <a:off x="6664996" y="5718747"/>
            <a:ext cx="2315999" cy="369332"/>
          </a:xfrm>
          <a:prstGeom prst="rect">
            <a:avLst/>
          </a:prstGeom>
          <a:noFill/>
        </p:spPr>
        <p:txBody>
          <a:bodyPr wrap="square" rtlCol="0">
            <a:spAutoFit/>
          </a:bodyPr>
          <a:lstStyle/>
          <a:p>
            <a:pPr defTabSz="914400" hangingPunct="1"/>
            <a:r>
              <a:rPr lang="zh-CN" altLang="en-US" b="1" kern="1200" dirty="0">
                <a:solidFill>
                  <a:prstClr val="black"/>
                </a:solidFill>
                <a:latin typeface="微软雅黑" panose="020B0503020204020204" pitchFamily="34" charset="-122"/>
                <a:ea typeface="微软雅黑" panose="020B0503020204020204" pitchFamily="34" charset="-122"/>
                <a:cs typeface="+mn-cs"/>
              </a:rPr>
              <a:t>弹性扩展、</a:t>
            </a:r>
            <a:r>
              <a:rPr lang="zh-CN" altLang="en-US" b="1" kern="1200" dirty="0">
                <a:solidFill>
                  <a:srgbClr val="C00000"/>
                </a:solidFill>
                <a:latin typeface="微软雅黑" panose="020B0503020204020204" pitchFamily="34" charset="-122"/>
                <a:ea typeface="微软雅黑" panose="020B0503020204020204" pitchFamily="34" charset="-122"/>
                <a:cs typeface="+mn-cs"/>
              </a:rPr>
              <a:t>提升</a:t>
            </a:r>
            <a:r>
              <a:rPr lang="zh-CN" altLang="en-US" b="1" kern="1200" dirty="0">
                <a:solidFill>
                  <a:prstClr val="black"/>
                </a:solidFill>
                <a:latin typeface="微软雅黑" panose="020B0503020204020204" pitchFamily="34" charset="-122"/>
                <a:ea typeface="微软雅黑" panose="020B0503020204020204" pitchFamily="34" charset="-122"/>
                <a:cs typeface="+mn-cs"/>
              </a:rPr>
              <a:t>体验！</a:t>
            </a:r>
            <a:endParaRPr lang="en-US" altLang="zh-CN" b="1" kern="1200" dirty="0">
              <a:solidFill>
                <a:prstClr val="black"/>
              </a:solidFill>
              <a:latin typeface="微软雅黑" panose="020B0503020204020204" pitchFamily="34" charset="-122"/>
              <a:ea typeface="微软雅黑" panose="020B0503020204020204" pitchFamily="34" charset="-122"/>
              <a:cs typeface="+mn-cs"/>
            </a:endParaRPr>
          </a:p>
        </p:txBody>
      </p:sp>
      <p:sp>
        <p:nvSpPr>
          <p:cNvPr id="22" name="TextBox 25"/>
          <p:cNvSpPr txBox="1"/>
          <p:nvPr/>
        </p:nvSpPr>
        <p:spPr>
          <a:xfrm>
            <a:off x="3965035" y="4040526"/>
            <a:ext cx="2344757" cy="1169551"/>
          </a:xfrm>
          <a:prstGeom prst="rect">
            <a:avLst/>
          </a:prstGeom>
          <a:noFill/>
        </p:spPr>
        <p:txBody>
          <a:bodyPr wrap="square" rtlCol="0">
            <a:spAutoFit/>
          </a:bodyPr>
          <a:lstStyle/>
          <a:p>
            <a:pPr defTabSz="914400" hangingPunct="1"/>
            <a:r>
              <a:rPr lang="en-US" altLang="zh-CN" sz="1400" kern="1200" dirty="0">
                <a:solidFill>
                  <a:prstClr val="black"/>
                </a:solidFill>
                <a:latin typeface="微软雅黑" panose="020B0503020204020204" pitchFamily="34" charset="-122"/>
                <a:ea typeface="微软雅黑" panose="020B0503020204020204" pitchFamily="34" charset="-122"/>
                <a:cs typeface="+mn-cs"/>
              </a:rPr>
              <a:t>      </a:t>
            </a:r>
            <a:r>
              <a:rPr lang="zh-CN" altLang="en-US" sz="1400" kern="1200" dirty="0">
                <a:solidFill>
                  <a:prstClr val="black"/>
                </a:solidFill>
                <a:latin typeface="微软雅黑" panose="020B0503020204020204" pitchFamily="34" charset="-122"/>
                <a:ea typeface="微软雅黑" panose="020B0503020204020204" pitchFamily="34" charset="-122"/>
                <a:cs typeface="+mn-cs"/>
              </a:rPr>
              <a:t>通过“厚中台、薄应用”的建设，共享服务中台可以为珠江啤酒前端业务提供更敏捷、更快速、更好的服务支撑。</a:t>
            </a:r>
            <a:endParaRPr lang="zh-CN" altLang="en-US" sz="1400" kern="1200" dirty="0">
              <a:solidFill>
                <a:prstClr val="black"/>
              </a:solidFill>
              <a:latin typeface="微软雅黑" panose="020B0503020204020204" pitchFamily="34" charset="-122"/>
              <a:ea typeface="微软雅黑" panose="020B0503020204020204" pitchFamily="34" charset="-122"/>
              <a:cs typeface="+mn-cs"/>
            </a:endParaRPr>
          </a:p>
        </p:txBody>
      </p:sp>
      <p:sp>
        <p:nvSpPr>
          <p:cNvPr id="23" name="TextBox 27"/>
          <p:cNvSpPr txBox="1"/>
          <p:nvPr/>
        </p:nvSpPr>
        <p:spPr>
          <a:xfrm>
            <a:off x="3971816" y="2675594"/>
            <a:ext cx="2460875" cy="954107"/>
          </a:xfrm>
          <a:prstGeom prst="rect">
            <a:avLst/>
          </a:prstGeom>
          <a:noFill/>
        </p:spPr>
        <p:txBody>
          <a:bodyPr wrap="square" rtlCol="0">
            <a:spAutoFit/>
          </a:bodyPr>
          <a:lstStyle/>
          <a:p>
            <a:pPr defTabSz="914400" hangingPunct="1"/>
            <a:r>
              <a:rPr lang="en-US" altLang="zh-CN" sz="1400" kern="1200" dirty="0">
                <a:solidFill>
                  <a:prstClr val="black"/>
                </a:solidFill>
                <a:latin typeface="微软雅黑" panose="020B0503020204020204" pitchFamily="34" charset="-122"/>
                <a:ea typeface="微软雅黑" panose="020B0503020204020204" pitchFamily="34" charset="-122"/>
                <a:cs typeface="+mn-cs"/>
              </a:rPr>
              <a:t>    </a:t>
            </a:r>
            <a:r>
              <a:rPr lang="zh-CN" altLang="en-US" sz="1400" kern="1200" dirty="0">
                <a:solidFill>
                  <a:prstClr val="black"/>
                </a:solidFill>
                <a:latin typeface="微软雅黑" panose="020B0503020204020204" pitchFamily="34" charset="-122"/>
                <a:ea typeface="微软雅黑" panose="020B0503020204020204" pitchFamily="34" charset="-122"/>
                <a:cs typeface="+mn-cs"/>
              </a:rPr>
              <a:t>通过“厚中台、薄应用”的业务机制，作为前台的一线业务应用会更敏捷，更快速适应瞬息万变的市场</a:t>
            </a:r>
            <a:endParaRPr lang="zh-CN" altLang="en-US" sz="1400" kern="1200" dirty="0">
              <a:solidFill>
                <a:prstClr val="black"/>
              </a:solidFill>
              <a:latin typeface="微软雅黑" panose="020B0503020204020204" pitchFamily="34" charset="-122"/>
              <a:ea typeface="微软雅黑" panose="020B0503020204020204" pitchFamily="34" charset="-122"/>
              <a:cs typeface="+mn-cs"/>
            </a:endParaRPr>
          </a:p>
        </p:txBody>
      </p:sp>
      <p:sp>
        <p:nvSpPr>
          <p:cNvPr id="24" name="TextBox 29"/>
          <p:cNvSpPr txBox="1"/>
          <p:nvPr/>
        </p:nvSpPr>
        <p:spPr>
          <a:xfrm>
            <a:off x="6664996" y="4327779"/>
            <a:ext cx="2315999" cy="369332"/>
          </a:xfrm>
          <a:prstGeom prst="rect">
            <a:avLst/>
          </a:prstGeom>
          <a:noFill/>
        </p:spPr>
        <p:txBody>
          <a:bodyPr wrap="square" rtlCol="0">
            <a:spAutoFit/>
          </a:bodyPr>
          <a:lstStyle/>
          <a:p>
            <a:pPr defTabSz="914400" hangingPunct="1"/>
            <a:r>
              <a:rPr lang="zh-CN" altLang="en-US" b="1" kern="1200" dirty="0">
                <a:solidFill>
                  <a:prstClr val="black"/>
                </a:solidFill>
                <a:latin typeface="微软雅黑" panose="020B0503020204020204" pitchFamily="34" charset="-122"/>
                <a:ea typeface="微软雅黑" panose="020B0503020204020204" pitchFamily="34" charset="-122"/>
                <a:cs typeface="+mn-cs"/>
              </a:rPr>
              <a:t>服务共享、</a:t>
            </a:r>
            <a:r>
              <a:rPr lang="zh-CN" altLang="en-US" b="1" kern="1200" dirty="0">
                <a:solidFill>
                  <a:srgbClr val="C00000"/>
                </a:solidFill>
                <a:latin typeface="微软雅黑" panose="020B0503020204020204" pitchFamily="34" charset="-122"/>
                <a:ea typeface="微软雅黑" panose="020B0503020204020204" pitchFamily="34" charset="-122"/>
                <a:cs typeface="+mn-cs"/>
              </a:rPr>
              <a:t>效率</a:t>
            </a:r>
            <a:r>
              <a:rPr lang="zh-CN" altLang="en-US" b="1" kern="1200" dirty="0">
                <a:solidFill>
                  <a:prstClr val="black"/>
                </a:solidFill>
                <a:latin typeface="微软雅黑" panose="020B0503020204020204" pitchFamily="34" charset="-122"/>
                <a:ea typeface="微软雅黑" panose="020B0503020204020204" pitchFamily="34" charset="-122"/>
                <a:cs typeface="+mn-cs"/>
              </a:rPr>
              <a:t>提升！</a:t>
            </a:r>
            <a:endParaRPr lang="en-US" altLang="zh-CN" b="1" kern="1200" dirty="0">
              <a:solidFill>
                <a:prstClr val="black"/>
              </a:solidFill>
              <a:latin typeface="微软雅黑" panose="020B0503020204020204" pitchFamily="34" charset="-122"/>
              <a:ea typeface="微软雅黑" panose="020B0503020204020204" pitchFamily="34" charset="-122"/>
              <a:cs typeface="+mn-cs"/>
            </a:endParaRPr>
          </a:p>
        </p:txBody>
      </p:sp>
      <p:sp>
        <p:nvSpPr>
          <p:cNvPr id="25" name="TextBox 30"/>
          <p:cNvSpPr txBox="1"/>
          <p:nvPr/>
        </p:nvSpPr>
        <p:spPr>
          <a:xfrm>
            <a:off x="6648273" y="2921823"/>
            <a:ext cx="2315999" cy="369332"/>
          </a:xfrm>
          <a:prstGeom prst="rect">
            <a:avLst/>
          </a:prstGeom>
          <a:noFill/>
        </p:spPr>
        <p:txBody>
          <a:bodyPr wrap="square" rtlCol="0">
            <a:spAutoFit/>
          </a:bodyPr>
          <a:lstStyle/>
          <a:p>
            <a:pPr defTabSz="914400" hangingPunct="1"/>
            <a:r>
              <a:rPr lang="zh-CN" altLang="en-US" b="1" kern="1200" dirty="0">
                <a:solidFill>
                  <a:prstClr val="black"/>
                </a:solidFill>
                <a:latin typeface="微软雅黑" panose="020B0503020204020204" pitchFamily="34" charset="-122"/>
                <a:ea typeface="微软雅黑" panose="020B0503020204020204" pitchFamily="34" charset="-122"/>
                <a:cs typeface="+mn-cs"/>
              </a:rPr>
              <a:t>敏捷开发、</a:t>
            </a:r>
            <a:r>
              <a:rPr lang="zh-CN" altLang="en-US" b="1" kern="1200" dirty="0">
                <a:solidFill>
                  <a:srgbClr val="C00000"/>
                </a:solidFill>
                <a:latin typeface="微软雅黑" panose="020B0503020204020204" pitchFamily="34" charset="-122"/>
                <a:ea typeface="微软雅黑" panose="020B0503020204020204" pitchFamily="34" charset="-122"/>
                <a:cs typeface="+mn-cs"/>
              </a:rPr>
              <a:t>快速</a:t>
            </a:r>
            <a:r>
              <a:rPr lang="zh-CN" altLang="en-US" b="1" kern="1200" dirty="0">
                <a:solidFill>
                  <a:prstClr val="black"/>
                </a:solidFill>
                <a:latin typeface="微软雅黑" panose="020B0503020204020204" pitchFamily="34" charset="-122"/>
                <a:ea typeface="微软雅黑" panose="020B0503020204020204" pitchFamily="34" charset="-122"/>
                <a:cs typeface="+mn-cs"/>
              </a:rPr>
              <a:t>实现！</a:t>
            </a:r>
            <a:endParaRPr lang="en-US" altLang="zh-CN" b="1" kern="1200" dirty="0">
              <a:solidFill>
                <a:prstClr val="black"/>
              </a:solidFill>
              <a:latin typeface="微软雅黑" panose="020B0503020204020204" pitchFamily="34" charset="-122"/>
              <a:ea typeface="微软雅黑" panose="020B0503020204020204" pitchFamily="34" charset="-122"/>
              <a:cs typeface="+mn-cs"/>
            </a:endParaRPr>
          </a:p>
        </p:txBody>
      </p:sp>
      <p:sp>
        <p:nvSpPr>
          <p:cNvPr id="26" name="TextBox 31"/>
          <p:cNvSpPr txBox="1"/>
          <p:nvPr/>
        </p:nvSpPr>
        <p:spPr>
          <a:xfrm>
            <a:off x="467544" y="1412776"/>
            <a:ext cx="8467856" cy="867930"/>
          </a:xfrm>
          <a:prstGeom prst="rect">
            <a:avLst/>
          </a:prstGeom>
          <a:solidFill>
            <a:sysClr val="window" lastClr="FFFFFF">
              <a:lumMod val="95000"/>
            </a:sysClr>
          </a:solidFill>
        </p:spPr>
        <p:txBody>
          <a:bodyPr wrap="square" rtlCol="0">
            <a:spAutoFit/>
          </a:bodyPr>
          <a:lstStyle/>
          <a:p>
            <a:pPr marL="0" marR="0" lvl="0" indent="0" defTabSz="914400" eaLnBrk="1" fontAlgn="auto" latinLnBrk="0" hangingPunct="1">
              <a:lnSpc>
                <a:spcPct val="14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通过强大的共享服务中台，灵活的互联网架构支撑，</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快速的开发迭代，实现创新业务的快速支撑</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、提高运维管理的易维护性，全面提高渠道协同效率和创新能力！</a:t>
            </a:r>
            <a:endPar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27" name="标题 1"/>
          <p:cNvSpPr txBox="1"/>
          <p:nvPr/>
        </p:nvSpPr>
        <p:spPr>
          <a:xfrm>
            <a:off x="98470" y="582197"/>
            <a:ext cx="8818797" cy="541367"/>
          </a:xfrm>
          <a:prstGeom prst="rect">
            <a:avLst/>
          </a:prstGeom>
          <a:ln w="12700">
            <a:miter lim="400000"/>
          </a:ln>
        </p:spPr>
        <p:txBody>
          <a:bodyPr vert="horz" lIns="91440" tIns="45720" rIns="91440" bIns="45720" rtlCol="0" anchor="ctr">
            <a:noAutofit/>
          </a:bodyPr>
          <a:lstStyle>
            <a:lvl1pPr marL="0" marR="0" indent="0" algn="l" defTabSz="584200" latinLnBrk="0">
              <a:lnSpc>
                <a:spcPct val="100000"/>
              </a:lnSpc>
              <a:spcBef>
                <a:spcPts val="0"/>
              </a:spcBef>
              <a:spcAft>
                <a:spcPts val="0"/>
              </a:spcAft>
              <a:buClrTx/>
              <a:buSzTx/>
              <a:buFontTx/>
              <a:buNone/>
              <a:defRPr sz="6500" b="0" i="0" u="none" strike="noStrike" cap="none" spc="0" baseline="0">
                <a:ln>
                  <a:noFill/>
                </a:ln>
                <a:solidFill>
                  <a:srgbClr val="53585F"/>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vl2pPr marL="0" marR="0" indent="0" algn="l" defTabSz="584200" latinLnBrk="0">
              <a:lnSpc>
                <a:spcPct val="100000"/>
              </a:lnSpc>
              <a:spcBef>
                <a:spcPts val="0"/>
              </a:spcBef>
              <a:spcAft>
                <a:spcPts val="0"/>
              </a:spcAft>
              <a:buClrTx/>
              <a:buSzTx/>
              <a:buFontTx/>
              <a:buNone/>
              <a:defRPr sz="6500" b="0" i="0" u="none" strike="noStrike" cap="none" spc="0" baseline="0">
                <a:ln>
                  <a:noFill/>
                </a:ln>
                <a:solidFill>
                  <a:srgbClr val="53585F"/>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2pPr>
            <a:lvl3pPr marL="0" marR="0" indent="0" algn="l" defTabSz="584200" latinLnBrk="0">
              <a:lnSpc>
                <a:spcPct val="100000"/>
              </a:lnSpc>
              <a:spcBef>
                <a:spcPts val="0"/>
              </a:spcBef>
              <a:spcAft>
                <a:spcPts val="0"/>
              </a:spcAft>
              <a:buClrTx/>
              <a:buSzTx/>
              <a:buFontTx/>
              <a:buNone/>
              <a:defRPr sz="6500" b="0" i="0" u="none" strike="noStrike" cap="none" spc="0" baseline="0">
                <a:ln>
                  <a:noFill/>
                </a:ln>
                <a:solidFill>
                  <a:srgbClr val="53585F"/>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3pPr>
            <a:lvl4pPr marL="0" marR="0" indent="0" algn="l" defTabSz="584200" latinLnBrk="0">
              <a:lnSpc>
                <a:spcPct val="100000"/>
              </a:lnSpc>
              <a:spcBef>
                <a:spcPts val="0"/>
              </a:spcBef>
              <a:spcAft>
                <a:spcPts val="0"/>
              </a:spcAft>
              <a:buClrTx/>
              <a:buSzTx/>
              <a:buFontTx/>
              <a:buNone/>
              <a:defRPr sz="6500" b="0" i="0" u="none" strike="noStrike" cap="none" spc="0" baseline="0">
                <a:ln>
                  <a:noFill/>
                </a:ln>
                <a:solidFill>
                  <a:srgbClr val="53585F"/>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4pPr>
            <a:lvl5pPr marL="0" marR="0" indent="0" algn="l" defTabSz="584200" latinLnBrk="0">
              <a:lnSpc>
                <a:spcPct val="100000"/>
              </a:lnSpc>
              <a:spcBef>
                <a:spcPts val="0"/>
              </a:spcBef>
              <a:spcAft>
                <a:spcPts val="0"/>
              </a:spcAft>
              <a:buClrTx/>
              <a:buSzTx/>
              <a:buFontTx/>
              <a:buNone/>
              <a:defRPr sz="6500" b="0" i="0" u="none" strike="noStrike" cap="none" spc="0" baseline="0">
                <a:ln>
                  <a:noFill/>
                </a:ln>
                <a:solidFill>
                  <a:srgbClr val="53585F"/>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5pPr>
            <a:lvl6pPr marL="0" marR="0" indent="0" algn="l" defTabSz="584200" latinLnBrk="0">
              <a:lnSpc>
                <a:spcPct val="100000"/>
              </a:lnSpc>
              <a:spcBef>
                <a:spcPts val="0"/>
              </a:spcBef>
              <a:spcAft>
                <a:spcPts val="0"/>
              </a:spcAft>
              <a:buClrTx/>
              <a:buSzTx/>
              <a:buFontTx/>
              <a:buNone/>
              <a:defRPr sz="6500" b="0" i="0" u="none" strike="noStrike" cap="none" spc="0" baseline="0">
                <a:ln>
                  <a:noFill/>
                </a:ln>
                <a:solidFill>
                  <a:srgbClr val="53585F"/>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6pPr>
            <a:lvl7pPr marL="0" marR="0" indent="0" algn="l" defTabSz="584200" latinLnBrk="0">
              <a:lnSpc>
                <a:spcPct val="100000"/>
              </a:lnSpc>
              <a:spcBef>
                <a:spcPts val="0"/>
              </a:spcBef>
              <a:spcAft>
                <a:spcPts val="0"/>
              </a:spcAft>
              <a:buClrTx/>
              <a:buSzTx/>
              <a:buFontTx/>
              <a:buNone/>
              <a:defRPr sz="6500" b="0" i="0" u="none" strike="noStrike" cap="none" spc="0" baseline="0">
                <a:ln>
                  <a:noFill/>
                </a:ln>
                <a:solidFill>
                  <a:srgbClr val="53585F"/>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7pPr>
            <a:lvl8pPr marL="0" marR="0" indent="0" algn="l" defTabSz="584200" latinLnBrk="0">
              <a:lnSpc>
                <a:spcPct val="100000"/>
              </a:lnSpc>
              <a:spcBef>
                <a:spcPts val="0"/>
              </a:spcBef>
              <a:spcAft>
                <a:spcPts val="0"/>
              </a:spcAft>
              <a:buClrTx/>
              <a:buSzTx/>
              <a:buFontTx/>
              <a:buNone/>
              <a:defRPr sz="6500" b="0" i="0" u="none" strike="noStrike" cap="none" spc="0" baseline="0">
                <a:ln>
                  <a:noFill/>
                </a:ln>
                <a:solidFill>
                  <a:srgbClr val="53585F"/>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8pPr>
            <a:lvl9pPr marL="0" marR="0" indent="0" algn="l" defTabSz="584200" latinLnBrk="0">
              <a:lnSpc>
                <a:spcPct val="100000"/>
              </a:lnSpc>
              <a:spcBef>
                <a:spcPts val="0"/>
              </a:spcBef>
              <a:spcAft>
                <a:spcPts val="0"/>
              </a:spcAft>
              <a:buClrTx/>
              <a:buSzTx/>
              <a:buFontTx/>
              <a:buNone/>
              <a:defRPr sz="6500" b="0" i="0" u="none" strike="noStrike" cap="none" spc="0" baseline="0">
                <a:ln>
                  <a:noFill/>
                </a:ln>
                <a:solidFill>
                  <a:srgbClr val="53585F"/>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9pPr>
          </a:lstStyle>
          <a:p>
            <a:pPr hangingPunct="1"/>
            <a:r>
              <a:rPr lang="zh-CN" altLang="en-US" sz="2400" dirty="0">
                <a:solidFill>
                  <a:schemeClr val="tx1"/>
                </a:solidFill>
                <a:cs typeface="+mn-cs"/>
              </a:rPr>
              <a:t>效果呈现：实现安全、稳定、可靠、灵活的技术架构体系</a:t>
            </a:r>
            <a:endParaRPr lang="zh-CN" altLang="en-US" sz="325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图片 15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36712"/>
            <a:ext cx="9159062" cy="517606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84485"/>
            <a:ext cx="9144000" cy="548902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13687" y="-1977383"/>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37638" y="-1041304"/>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686020" y="162023"/>
            <a:ext cx="8960556" cy="5040313"/>
          </a:xfrm>
          <a:prstGeom prst="rect">
            <a:avLst/>
          </a:prstGeom>
        </p:spPr>
      </p:pic>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72706" y="38787"/>
            <a:ext cx="8960556" cy="5040313"/>
          </a:xfrm>
          <a:prstGeom prst="rect">
            <a:avLst/>
          </a:prstGeom>
        </p:spPr>
      </p:pic>
      <p:sp>
        <p:nvSpPr>
          <p:cNvPr id="6" name="椭圆 5"/>
          <p:cNvSpPr/>
          <p:nvPr/>
        </p:nvSpPr>
        <p:spPr>
          <a:xfrm>
            <a:off x="6660742" y="1962119"/>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方正兰亭准黑_GBK" panose="02000000000000000000" pitchFamily="2" charset="-122"/>
                <a:ea typeface="方正兰亭准黑_GBK" panose="02000000000000000000" pitchFamily="2" charset="-122"/>
              </a:rPr>
              <a:t>3</a:t>
            </a:r>
            <a:endParaRPr lang="zh-CN" altLang="en-US" sz="6000" dirty="0">
              <a:latin typeface="方正兰亭准黑_GBK" panose="02000000000000000000" pitchFamily="2" charset="-122"/>
              <a:ea typeface="方正兰亭准黑_GBK" panose="02000000000000000000" pitchFamily="2" charset="-122"/>
            </a:endParaRPr>
          </a:p>
        </p:txBody>
      </p:sp>
      <p:sp>
        <p:nvSpPr>
          <p:cNvPr id="7" name="文本框 6"/>
          <p:cNvSpPr txBox="1"/>
          <p:nvPr/>
        </p:nvSpPr>
        <p:spPr>
          <a:xfrm>
            <a:off x="6084694" y="3546251"/>
            <a:ext cx="2081019" cy="369332"/>
          </a:xfrm>
          <a:prstGeom prst="rect">
            <a:avLst/>
          </a:prstGeom>
          <a:noFill/>
        </p:spPr>
        <p:txBody>
          <a:bodyPr wrap="none" rtlCol="0">
            <a:spAutoFit/>
          </a:bodyPr>
          <a:lstStyle/>
          <a:p>
            <a:r>
              <a:rPr lang="zh-CN" altLang="en-US" spc="300" dirty="0" smtClean="0">
                <a:solidFill>
                  <a:srgbClr val="17B59E"/>
                </a:solidFill>
                <a:latin typeface="方正兰亭准黑_GBK" panose="02000000000000000000" pitchFamily="2" charset="-122"/>
                <a:ea typeface="方正兰亭准黑_GBK" panose="02000000000000000000" pitchFamily="2" charset="-122"/>
              </a:rPr>
              <a:t>分布式的复杂性</a:t>
            </a:r>
            <a:endParaRPr lang="zh-CN" altLang="en-US" spc="300" dirty="0">
              <a:solidFill>
                <a:srgbClr val="17B59E"/>
              </a:solidFill>
              <a:latin typeface="方正兰亭准黑_GBK" panose="02000000000000000000" pitchFamily="2" charset="-122"/>
              <a:ea typeface="方正兰亭准黑_GBK"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13687" y="-1977383"/>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37638" y="-1041304"/>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838728" y="216017"/>
            <a:ext cx="8960556" cy="5040313"/>
          </a:xfrm>
          <a:prstGeom prst="rect">
            <a:avLst/>
          </a:prstGeom>
        </p:spPr>
      </p:pic>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72706" y="92782"/>
            <a:ext cx="8960556" cy="5040313"/>
          </a:xfrm>
          <a:prstGeom prst="rect">
            <a:avLst/>
          </a:prstGeom>
        </p:spPr>
      </p:pic>
      <p:sp>
        <p:nvSpPr>
          <p:cNvPr id="6" name="椭圆 5"/>
          <p:cNvSpPr/>
          <p:nvPr/>
        </p:nvSpPr>
        <p:spPr>
          <a:xfrm>
            <a:off x="6660742"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方正兰亭准黑_GBK" panose="02000000000000000000" pitchFamily="2" charset="-122"/>
                <a:ea typeface="方正兰亭准黑_GBK" panose="02000000000000000000" pitchFamily="2" charset="-122"/>
              </a:rPr>
              <a:t>1</a:t>
            </a:r>
            <a:endParaRPr lang="zh-CN" altLang="en-US" sz="6000" dirty="0">
              <a:latin typeface="方正兰亭准黑_GBK" panose="02000000000000000000" pitchFamily="2" charset="-122"/>
              <a:ea typeface="方正兰亭准黑_GBK" panose="02000000000000000000" pitchFamily="2" charset="-122"/>
            </a:endParaRPr>
          </a:p>
        </p:txBody>
      </p:sp>
      <p:sp>
        <p:nvSpPr>
          <p:cNvPr id="7" name="文本框 6"/>
          <p:cNvSpPr txBox="1"/>
          <p:nvPr/>
        </p:nvSpPr>
        <p:spPr>
          <a:xfrm>
            <a:off x="6084694" y="3600246"/>
            <a:ext cx="1810111" cy="369332"/>
          </a:xfrm>
          <a:prstGeom prst="rect">
            <a:avLst/>
          </a:prstGeom>
          <a:noFill/>
        </p:spPr>
        <p:txBody>
          <a:bodyPr wrap="none" rtlCol="0">
            <a:spAutoFit/>
          </a:bodyPr>
          <a:lstStyle/>
          <a:p>
            <a:r>
              <a:rPr lang="zh-CN" altLang="en-US" spc="300" dirty="0">
                <a:solidFill>
                  <a:srgbClr val="17B59E"/>
                </a:solidFill>
                <a:latin typeface="方正兰亭准黑_GBK" panose="02000000000000000000" pitchFamily="2" charset="-122"/>
                <a:ea typeface="方正兰亭准黑_GBK" panose="02000000000000000000" pitchFamily="2" charset="-122"/>
              </a:rPr>
              <a:t>微服务是什么</a:t>
            </a:r>
            <a:endParaRPr lang="zh-CN" altLang="en-US" spc="300" dirty="0">
              <a:solidFill>
                <a:srgbClr val="17B59E"/>
              </a:solidFill>
              <a:latin typeface="方正兰亭准黑_GBK" panose="02000000000000000000" pitchFamily="2" charset="-122"/>
              <a:ea typeface="方正兰亭准黑_GBK"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1500174"/>
            <a:ext cx="5143536" cy="369332"/>
          </a:xfrm>
          <a:prstGeom prst="rect">
            <a:avLst/>
          </a:prstGeom>
          <a:noFill/>
        </p:spPr>
        <p:txBody>
          <a:bodyPr wrap="square" rtlCol="0">
            <a:spAutoFit/>
          </a:bodyPr>
          <a:lstStyle/>
          <a:p>
            <a:r>
              <a:rPr lang="en-US" altLang="zh-CN" dirty="0" smtClean="0"/>
              <a:t>Session</a:t>
            </a:r>
            <a:r>
              <a:rPr lang="zh-CN" altLang="en-US" dirty="0" smtClean="0"/>
              <a:t>一致性</a:t>
            </a:r>
            <a:endParaRPr lang="zh-CN" altLang="en-US" dirty="0"/>
          </a:p>
        </p:txBody>
      </p:sp>
      <p:sp>
        <p:nvSpPr>
          <p:cNvPr id="3" name="TextBox 1"/>
          <p:cNvSpPr txBox="1"/>
          <p:nvPr/>
        </p:nvSpPr>
        <p:spPr>
          <a:xfrm>
            <a:off x="1714480" y="2253929"/>
            <a:ext cx="5143536" cy="369332"/>
          </a:xfrm>
          <a:prstGeom prst="rect">
            <a:avLst/>
          </a:prstGeom>
          <a:noFill/>
        </p:spPr>
        <p:txBody>
          <a:bodyPr wrap="square" rtlCol="0">
            <a:spAutoFit/>
          </a:bodyPr>
          <a:lstStyle/>
          <a:p>
            <a:r>
              <a:rPr lang="zh-CN" altLang="en-US" dirty="0" smtClean="0"/>
              <a:t>数据一致性</a:t>
            </a:r>
            <a:endParaRPr lang="zh-CN" altLang="en-US" dirty="0"/>
          </a:p>
        </p:txBody>
      </p:sp>
      <p:sp>
        <p:nvSpPr>
          <p:cNvPr id="4" name="TextBox 1"/>
          <p:cNvSpPr txBox="1"/>
          <p:nvPr/>
        </p:nvSpPr>
        <p:spPr>
          <a:xfrm>
            <a:off x="1714480" y="3028466"/>
            <a:ext cx="5143536" cy="369332"/>
          </a:xfrm>
          <a:prstGeom prst="rect">
            <a:avLst/>
          </a:prstGeom>
          <a:noFill/>
        </p:spPr>
        <p:txBody>
          <a:bodyPr wrap="square" rtlCol="0">
            <a:spAutoFit/>
          </a:bodyPr>
          <a:lstStyle/>
          <a:p>
            <a:r>
              <a:rPr lang="zh-CN" altLang="en-US" dirty="0" smtClean="0"/>
              <a:t>分布式事务性</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1357298"/>
            <a:ext cx="7072362" cy="4247317"/>
          </a:xfrm>
          <a:prstGeom prst="rect">
            <a:avLst/>
          </a:prstGeom>
        </p:spPr>
        <p:txBody>
          <a:bodyPr wrap="square">
            <a:spAutoFit/>
          </a:bodyPr>
          <a:lstStyle/>
          <a:p>
            <a:r>
              <a:rPr lang="zh-CN" altLang="en-US" b="0" dirty="0" smtClean="0"/>
              <a:t>做服务接口的人或多或少的遇到这样的场景，由于业务应用系统的负载能力有限，为了防止非预期的请求对系统压力过大而拖垮业务应用系统。</a:t>
            </a:r>
            <a:endParaRPr lang="zh-CN" altLang="en-US" b="0" dirty="0" smtClean="0"/>
          </a:p>
          <a:p>
            <a:r>
              <a:rPr lang="zh-CN" altLang="en-US" b="0" dirty="0" smtClean="0"/>
              <a:t>    也就是面对大流量时，如何进行流量控制？</a:t>
            </a:r>
            <a:endParaRPr lang="zh-CN" altLang="en-US" b="0" dirty="0" smtClean="0"/>
          </a:p>
          <a:p>
            <a:r>
              <a:rPr lang="zh-CN" altLang="en-US" b="0" dirty="0" smtClean="0"/>
              <a:t>    服务接口的流量控制策略：降级、限流等。虽然降低了服务接口的访问频率和并发量，却换取服务接口和业务应用系统的高可用。</a:t>
            </a:r>
            <a:endParaRPr lang="zh-CN" altLang="en-US" b="0" dirty="0" smtClean="0"/>
          </a:p>
          <a:p>
            <a:r>
              <a:rPr lang="zh-CN" altLang="en-US" b="0" dirty="0" smtClean="0"/>
              <a:t>     实际场景中常用的限流策略：</a:t>
            </a:r>
            <a:endParaRPr lang="zh-CN" altLang="en-US" b="0" dirty="0" smtClean="0"/>
          </a:p>
          <a:p>
            <a:r>
              <a:rPr lang="en-US" altLang="zh-CN" b="0" dirty="0" err="1" smtClean="0"/>
              <a:t>Nginx</a:t>
            </a:r>
            <a:r>
              <a:rPr lang="zh-CN" altLang="en-US" b="0" dirty="0" smtClean="0"/>
              <a:t>前端限流</a:t>
            </a:r>
            <a:endParaRPr lang="zh-CN" altLang="en-US" b="0" dirty="0" smtClean="0"/>
          </a:p>
          <a:p>
            <a:r>
              <a:rPr lang="zh-CN" altLang="en-US" b="0" dirty="0" smtClean="0"/>
              <a:t>         按照一定的规则如帐号、</a:t>
            </a:r>
            <a:r>
              <a:rPr lang="en-US" altLang="zh-CN" b="0" dirty="0" smtClean="0"/>
              <a:t>IP</a:t>
            </a:r>
            <a:r>
              <a:rPr lang="zh-CN" altLang="en-US" b="0" dirty="0" smtClean="0"/>
              <a:t>、系统调用逻辑等在</a:t>
            </a:r>
            <a:r>
              <a:rPr lang="en-US" altLang="zh-CN" b="0" dirty="0" err="1" smtClean="0"/>
              <a:t>Nginx</a:t>
            </a:r>
            <a:r>
              <a:rPr lang="zh-CN" altLang="en-US" b="0" dirty="0" smtClean="0"/>
              <a:t>层面做限流</a:t>
            </a:r>
            <a:endParaRPr lang="zh-CN" altLang="en-US" b="0" dirty="0" smtClean="0"/>
          </a:p>
          <a:p>
            <a:r>
              <a:rPr lang="zh-CN" altLang="en-US" b="0" dirty="0" smtClean="0"/>
              <a:t>业务应用系统限流</a:t>
            </a:r>
            <a:endParaRPr lang="zh-CN" altLang="en-US" b="0" dirty="0" smtClean="0"/>
          </a:p>
          <a:p>
            <a:r>
              <a:rPr lang="zh-CN" altLang="en-US" b="0" dirty="0" smtClean="0"/>
              <a:t>        </a:t>
            </a:r>
            <a:r>
              <a:rPr lang="en-US" altLang="zh-CN" b="0" dirty="0" smtClean="0"/>
              <a:t>1</a:t>
            </a:r>
            <a:r>
              <a:rPr lang="zh-CN" altLang="en-US" b="0" dirty="0" smtClean="0"/>
              <a:t>、客户端限流</a:t>
            </a:r>
            <a:endParaRPr lang="zh-CN" altLang="en-US" b="0" dirty="0" smtClean="0"/>
          </a:p>
          <a:p>
            <a:r>
              <a:rPr lang="zh-CN" altLang="en-US" b="0" dirty="0" smtClean="0"/>
              <a:t>        </a:t>
            </a:r>
            <a:r>
              <a:rPr lang="en-US" altLang="zh-CN" b="0" dirty="0" smtClean="0"/>
              <a:t>2</a:t>
            </a:r>
            <a:r>
              <a:rPr lang="zh-CN" altLang="en-US" b="0" dirty="0" smtClean="0"/>
              <a:t>、服务端限流</a:t>
            </a:r>
            <a:endParaRPr lang="zh-CN" altLang="en-US" b="0" dirty="0" smtClean="0"/>
          </a:p>
          <a:p>
            <a:r>
              <a:rPr lang="zh-CN" altLang="en-US" b="0" dirty="0" smtClean="0"/>
              <a:t>数据库限流</a:t>
            </a:r>
            <a:endParaRPr lang="zh-CN" altLang="en-US" b="0" dirty="0" smtClean="0"/>
          </a:p>
          <a:p>
            <a:r>
              <a:rPr lang="zh-CN" altLang="en-US" b="0" dirty="0" smtClean="0"/>
              <a:t>        红线区，力保数据库</a:t>
            </a:r>
            <a:endParaRPr lang="zh-CN" altLang="en-US"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5786" y="1071546"/>
            <a:ext cx="1107996" cy="369332"/>
          </a:xfrm>
          <a:prstGeom prst="rect">
            <a:avLst/>
          </a:prstGeom>
        </p:spPr>
        <p:txBody>
          <a:bodyPr wrap="none">
            <a:spAutoFit/>
          </a:bodyPr>
          <a:lstStyle/>
          <a:p>
            <a:r>
              <a:rPr lang="zh-CN" altLang="en-US" b="0" dirty="0" smtClean="0"/>
              <a:t>漏桶算法</a:t>
            </a:r>
            <a:endParaRPr lang="zh-CN" altLang="en-US" dirty="0"/>
          </a:p>
        </p:txBody>
      </p:sp>
      <p:pic>
        <p:nvPicPr>
          <p:cNvPr id="97282" name="Picture 2" descr="https://images2015.cnblogs.com/blog/69856/201509/69856-20150905181741451-1450289426.png"/>
          <p:cNvPicPr>
            <a:picLocks noChangeAspect="1" noChangeArrowheads="1"/>
          </p:cNvPicPr>
          <p:nvPr/>
        </p:nvPicPr>
        <p:blipFill>
          <a:blip r:embed="rId1"/>
          <a:srcRect/>
          <a:stretch>
            <a:fillRect/>
          </a:stretch>
        </p:blipFill>
        <p:spPr bwMode="auto">
          <a:xfrm>
            <a:off x="1643042" y="1571612"/>
            <a:ext cx="5715516" cy="385765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https://images2015.cnblogs.com/blog/69856/201509/69856-20150905181713889-1526401931.jpg"/>
          <p:cNvPicPr>
            <a:picLocks noChangeAspect="1" noChangeArrowheads="1"/>
          </p:cNvPicPr>
          <p:nvPr/>
        </p:nvPicPr>
        <p:blipFill>
          <a:blip r:embed="rId1"/>
          <a:srcRect/>
          <a:stretch>
            <a:fillRect/>
          </a:stretch>
        </p:blipFill>
        <p:spPr bwMode="auto">
          <a:xfrm>
            <a:off x="2285984" y="2214554"/>
            <a:ext cx="5615736" cy="3214710"/>
          </a:xfrm>
          <a:prstGeom prst="rect">
            <a:avLst/>
          </a:prstGeom>
          <a:noFill/>
        </p:spPr>
      </p:pic>
      <p:sp>
        <p:nvSpPr>
          <p:cNvPr id="3" name="矩形 2"/>
          <p:cNvSpPr/>
          <p:nvPr/>
        </p:nvSpPr>
        <p:spPr>
          <a:xfrm>
            <a:off x="785786" y="1071546"/>
            <a:ext cx="1338828" cy="369332"/>
          </a:xfrm>
          <a:prstGeom prst="rect">
            <a:avLst/>
          </a:prstGeom>
        </p:spPr>
        <p:txBody>
          <a:bodyPr wrap="none">
            <a:spAutoFit/>
          </a:bodyPr>
          <a:lstStyle/>
          <a:p>
            <a:r>
              <a:rPr lang="zh-CN" altLang="en-US" b="0" dirty="0" smtClean="0"/>
              <a:t>令牌桶算法</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5696" y="2708920"/>
            <a:ext cx="5310336" cy="923330"/>
          </a:xfrm>
          <a:prstGeom prst="rect">
            <a:avLst/>
          </a:prstGeom>
        </p:spPr>
        <p:txBody>
          <a:bodyPr wrap="square">
            <a:spAutoFit/>
          </a:bodyPr>
          <a:lstStyle/>
          <a:p>
            <a:r>
              <a:rPr lang="zh-CN" altLang="en-US" b="0" dirty="0">
                <a:solidFill>
                  <a:srgbClr val="454545"/>
                </a:solidFill>
                <a:latin typeface="Consolas" panose="020B0609020204030204" pitchFamily="49" charset="0"/>
              </a:rPr>
              <a:t>业务高峰期，为了保证核心服务，需要停掉一些不太重要的业务，</a:t>
            </a:r>
            <a:r>
              <a:rPr lang="en-US" altLang="zh-CN" b="0" dirty="0" err="1">
                <a:solidFill>
                  <a:srgbClr val="454545"/>
                </a:solidFill>
                <a:latin typeface="Consolas" panose="020B0609020204030204" pitchFamily="49" charset="0"/>
              </a:rPr>
              <a:t>eg</a:t>
            </a:r>
            <a:r>
              <a:rPr lang="en-US" altLang="zh-CN" b="0" dirty="0">
                <a:solidFill>
                  <a:srgbClr val="454545"/>
                </a:solidFill>
                <a:latin typeface="Consolas" panose="020B0609020204030204" pitchFamily="49" charset="0"/>
              </a:rPr>
              <a:t> </a:t>
            </a:r>
            <a:r>
              <a:rPr lang="zh-CN" altLang="en-US" b="0" dirty="0">
                <a:solidFill>
                  <a:srgbClr val="454545"/>
                </a:solidFill>
                <a:latin typeface="Consolas" panose="020B0609020204030204" pitchFamily="49" charset="0"/>
              </a:rPr>
              <a:t>商品评论、论坛或者粉丝积分</a:t>
            </a:r>
            <a:r>
              <a:rPr lang="zh-CN" altLang="en-US" b="0" dirty="0" smtClean="0">
                <a:solidFill>
                  <a:srgbClr val="454545"/>
                </a:solidFill>
                <a:latin typeface="Consolas" panose="020B0609020204030204" pitchFamily="49" charset="0"/>
              </a:rPr>
              <a:t>等</a:t>
            </a:r>
            <a:endParaRPr lang="zh-CN" altLang="en-US" b="0" dirty="0">
              <a:solidFill>
                <a:srgbClr val="454545"/>
              </a:solidFill>
              <a:latin typeface="Consolas" panose="020B0609020204030204" pitchFamily="49" charset="0"/>
            </a:endParaRPr>
          </a:p>
        </p:txBody>
      </p:sp>
      <p:sp>
        <p:nvSpPr>
          <p:cNvPr id="3" name="文本框 2"/>
          <p:cNvSpPr txBox="1"/>
          <p:nvPr/>
        </p:nvSpPr>
        <p:spPr>
          <a:xfrm>
            <a:off x="683568" y="1124744"/>
            <a:ext cx="1152128" cy="369332"/>
          </a:xfrm>
          <a:prstGeom prst="rect">
            <a:avLst/>
          </a:prstGeom>
          <a:noFill/>
        </p:spPr>
        <p:txBody>
          <a:bodyPr wrap="square" rtlCol="0">
            <a:spAutoFit/>
          </a:bodyPr>
          <a:lstStyle/>
          <a:p>
            <a:r>
              <a:rPr lang="zh-CN" altLang="en-US" dirty="0" smtClean="0"/>
              <a:t>服务降级</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长安行天下 横"/>
          <p:cNvPicPr>
            <a:picLocks noChangeAspect="1" noChangeArrowheads="1"/>
          </p:cNvPicPr>
          <p:nvPr/>
        </p:nvPicPr>
        <p:blipFill>
          <a:blip r:embed="rId1" cstate="print"/>
          <a:srcRect/>
          <a:stretch>
            <a:fillRect/>
          </a:stretch>
        </p:blipFill>
        <p:spPr bwMode="auto">
          <a:xfrm>
            <a:off x="2195513" y="2200275"/>
            <a:ext cx="5197475" cy="1949450"/>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http://img.blog.csdn.net/20170730223321832?watermark/2/text/aHR0cDovL2Jsb2cuY3Nkbi5uZXQvZmx5X3poeXU=/font/5a6L5L2T/fontsize/400/fill/I0JBQkFCMA==/dissolve/70/gravity/Center"/>
          <p:cNvPicPr>
            <a:picLocks noChangeAspect="1" noChangeArrowheads="1"/>
          </p:cNvPicPr>
          <p:nvPr/>
        </p:nvPicPr>
        <p:blipFill>
          <a:blip r:embed="rId1"/>
          <a:srcRect/>
          <a:stretch>
            <a:fillRect/>
          </a:stretch>
        </p:blipFill>
        <p:spPr bwMode="auto">
          <a:xfrm>
            <a:off x="571472" y="1071546"/>
            <a:ext cx="8048625" cy="501967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91680" y="2204864"/>
            <a:ext cx="5760640" cy="2585323"/>
          </a:xfrm>
          <a:prstGeom prst="rect">
            <a:avLst/>
          </a:prstGeom>
          <a:noFill/>
        </p:spPr>
        <p:txBody>
          <a:bodyPr wrap="square" rtlCol="0">
            <a:spAutoFit/>
          </a:bodyPr>
          <a:lstStyle/>
          <a:p>
            <a:r>
              <a:rPr lang="zh-CN" altLang="en-US" b="0" dirty="0" smtClean="0"/>
              <a:t>微</a:t>
            </a:r>
            <a:r>
              <a:rPr lang="zh-CN" altLang="en-US" b="0" dirty="0"/>
              <a:t>服务是一种架构风格，一个大型复杂软件应用由一个或多个微服务组成。系统中的各个微服务可被独立部署，各个微服务之间是松耦合的。每个微服务仅关注于完成一件任务并很好地完成该任务。在所有情况下，每个任务代表着一个小的业务能力。</a:t>
            </a:r>
            <a:r>
              <a:rPr lang="zh-CN" altLang="en-US" dirty="0"/>
              <a:t> </a:t>
            </a:r>
            <a:br>
              <a:rPr lang="en-US" altLang="zh-CN" dirty="0" smtClean="0"/>
            </a:br>
            <a:r>
              <a:rPr lang="zh-CN" altLang="en-US" b="0" dirty="0"/>
              <a:t>这种架构风格没有精确的定义，但其具有一些共同的特性，如围绕业务能力组织服务、自动化部署、智能端点、对语言及数据的“去集中化”控制</a:t>
            </a:r>
            <a:r>
              <a:rPr lang="zh-CN" altLang="en-US" b="0" dirty="0" smtClean="0"/>
              <a:t>等等也就是</a:t>
            </a:r>
            <a:r>
              <a:rPr lang="zh-CN" altLang="en-US" b="0" dirty="0" smtClean="0">
                <a:solidFill>
                  <a:srgbClr val="232323"/>
                </a:solidFill>
                <a:latin typeface="Verdana" panose="020B0604030504040204" pitchFamily="34" charset="0"/>
              </a:rPr>
              <a:t>组件</a:t>
            </a:r>
            <a:r>
              <a:rPr lang="zh-CN" altLang="en-US" b="0" dirty="0">
                <a:solidFill>
                  <a:srgbClr val="232323"/>
                </a:solidFill>
                <a:latin typeface="Verdana" panose="020B0604030504040204" pitchFamily="34" charset="0"/>
              </a:rPr>
              <a:t>化、松耦合、自治、去中心化</a:t>
            </a:r>
            <a:r>
              <a:rPr lang="zh-CN" altLang="en-US" b="0" dirty="0" smtClean="0"/>
              <a:t>。</a:t>
            </a:r>
            <a:r>
              <a:rPr lang="zh-CN" altLang="en-US" dirty="0" smtClean="0"/>
              <a:t> </a:t>
            </a:r>
            <a:endParaRPr lang="zh-CN" altLang="en-US" dirty="0"/>
          </a:p>
        </p:txBody>
      </p:sp>
      <p:sp>
        <p:nvSpPr>
          <p:cNvPr id="3" name="文本框 2"/>
          <p:cNvSpPr txBox="1"/>
          <p:nvPr/>
        </p:nvSpPr>
        <p:spPr>
          <a:xfrm>
            <a:off x="746549" y="1124744"/>
            <a:ext cx="1656223" cy="338554"/>
          </a:xfrm>
          <a:prstGeom prst="rect">
            <a:avLst/>
          </a:prstGeom>
          <a:noFill/>
        </p:spPr>
        <p:txBody>
          <a:bodyPr wrap="none" rtlCol="0">
            <a:spAutoFit/>
          </a:bodyPr>
          <a:lstStyle/>
          <a:p>
            <a:r>
              <a:rPr lang="zh-CN" altLang="en-US" sz="1600" spc="300" dirty="0">
                <a:latin typeface="方正兰亭准黑_GBK" panose="02000000000000000000" pitchFamily="2" charset="-122"/>
                <a:ea typeface="方正兰亭准黑_GBK" panose="02000000000000000000" pitchFamily="2" charset="-122"/>
              </a:rPr>
              <a:t>微服务是什么</a:t>
            </a:r>
            <a:endParaRPr lang="zh-CN" altLang="en-US" sz="1600" spc="300" dirty="0">
              <a:latin typeface="方正兰亭准黑_GBK" panose="02000000000000000000" pitchFamily="2" charset="-122"/>
              <a:ea typeface="方正兰亭准黑_GBK" panose="02000000000000000000"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13687" y="-1977383"/>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37638" y="-1041304"/>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686020" y="162023"/>
            <a:ext cx="8960556" cy="5040313"/>
          </a:xfrm>
          <a:prstGeom prst="rect">
            <a:avLst/>
          </a:prstGeom>
        </p:spPr>
      </p:pic>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72706" y="38787"/>
            <a:ext cx="8960556" cy="5040313"/>
          </a:xfrm>
          <a:prstGeom prst="rect">
            <a:avLst/>
          </a:prstGeom>
        </p:spPr>
      </p:pic>
      <p:sp>
        <p:nvSpPr>
          <p:cNvPr id="6" name="椭圆 5"/>
          <p:cNvSpPr/>
          <p:nvPr/>
        </p:nvSpPr>
        <p:spPr>
          <a:xfrm>
            <a:off x="6660742" y="1962119"/>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方正兰亭准黑_GBK" panose="02000000000000000000" pitchFamily="2" charset="-122"/>
                <a:ea typeface="方正兰亭准黑_GBK" panose="02000000000000000000" pitchFamily="2" charset="-122"/>
              </a:rPr>
              <a:t>2</a:t>
            </a:r>
            <a:endParaRPr lang="zh-CN" altLang="en-US" sz="6000" dirty="0">
              <a:latin typeface="方正兰亭准黑_GBK" panose="02000000000000000000" pitchFamily="2" charset="-122"/>
              <a:ea typeface="方正兰亭准黑_GBK" panose="02000000000000000000" pitchFamily="2" charset="-122"/>
            </a:endParaRPr>
          </a:p>
        </p:txBody>
      </p:sp>
      <p:sp>
        <p:nvSpPr>
          <p:cNvPr id="7" name="文本框 6"/>
          <p:cNvSpPr txBox="1"/>
          <p:nvPr/>
        </p:nvSpPr>
        <p:spPr>
          <a:xfrm>
            <a:off x="6084694" y="3546251"/>
            <a:ext cx="1810111" cy="369332"/>
          </a:xfrm>
          <a:prstGeom prst="rect">
            <a:avLst/>
          </a:prstGeom>
          <a:noFill/>
        </p:spPr>
        <p:txBody>
          <a:bodyPr wrap="none" rtlCol="0">
            <a:spAutoFit/>
          </a:bodyPr>
          <a:lstStyle/>
          <a:p>
            <a:r>
              <a:rPr lang="zh-CN" altLang="en-US" spc="300" dirty="0">
                <a:solidFill>
                  <a:srgbClr val="17B59E"/>
                </a:solidFill>
                <a:latin typeface="方正兰亭准黑_GBK" panose="02000000000000000000" pitchFamily="2" charset="-122"/>
                <a:ea typeface="方正兰亭准黑_GBK" panose="02000000000000000000" pitchFamily="2" charset="-122"/>
              </a:rPr>
              <a:t>微服务的优势</a:t>
            </a:r>
            <a:endParaRPr lang="zh-CN" altLang="en-US" spc="300" dirty="0">
              <a:solidFill>
                <a:srgbClr val="17B59E"/>
              </a:solidFill>
              <a:latin typeface="方正兰亭准黑_GBK" panose="02000000000000000000" pitchFamily="2" charset="-122"/>
              <a:ea typeface="方正兰亭准黑_GBK"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23014" y="-2354956"/>
            <a:ext cx="4998338" cy="2811565"/>
          </a:xfrm>
          <a:prstGeom prst="rect">
            <a:avLst/>
          </a:prstGeom>
        </p:spPr>
      </p:pic>
      <p:sp>
        <p:nvSpPr>
          <p:cNvPr id="3" name="文本框 2"/>
          <p:cNvSpPr txBox="1"/>
          <p:nvPr/>
        </p:nvSpPr>
        <p:spPr>
          <a:xfrm>
            <a:off x="495904" y="683058"/>
            <a:ext cx="3286477" cy="338554"/>
          </a:xfrm>
          <a:prstGeom prst="rect">
            <a:avLst/>
          </a:prstGeom>
          <a:noFill/>
        </p:spPr>
        <p:txBody>
          <a:bodyPr wrap="none" rtlCol="0">
            <a:spAutoFit/>
          </a:bodyPr>
          <a:lstStyle/>
          <a:p>
            <a:r>
              <a:rPr lang="zh-CN" altLang="en-US" sz="1600" dirty="0">
                <a:solidFill>
                  <a:srgbClr val="232323"/>
                </a:solidFill>
                <a:latin typeface="Verdana" panose="020B0604030504040204" pitchFamily="34" charset="0"/>
              </a:rPr>
              <a:t>组件化、松耦合、自治、去中心化</a:t>
            </a:r>
            <a:endParaRPr lang="zh-CN" altLang="en-US" sz="1600" spc="300" dirty="0">
              <a:solidFill>
                <a:schemeClr val="tx1">
                  <a:lumMod val="65000"/>
                  <a:lumOff val="35000"/>
                </a:schemeClr>
              </a:solidFill>
              <a:latin typeface="方正兰亭准黑_GBK" panose="02000000000000000000" pitchFamily="2" charset="-122"/>
              <a:ea typeface="方正兰亭准黑_GBK" panose="02000000000000000000" pitchFamily="2" charset="-122"/>
            </a:endParaRPr>
          </a:p>
        </p:txBody>
      </p:sp>
      <p:sp>
        <p:nvSpPr>
          <p:cNvPr id="4" name="Freeform 81"/>
          <p:cNvSpPr/>
          <p:nvPr/>
        </p:nvSpPr>
        <p:spPr>
          <a:xfrm rot="2539609">
            <a:off x="5024461" y="4242649"/>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6" name="Freeform 83"/>
          <p:cNvSpPr/>
          <p:nvPr/>
        </p:nvSpPr>
        <p:spPr>
          <a:xfrm rot="19060391">
            <a:off x="5024461" y="3068751"/>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7" name="Freeform 85"/>
          <p:cNvSpPr/>
          <p:nvPr/>
        </p:nvSpPr>
        <p:spPr>
          <a:xfrm>
            <a:off x="5320827" y="2274888"/>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400" kern="0" dirty="0">
              <a:solidFill>
                <a:srgbClr val="FFFFFF"/>
              </a:solidFill>
              <a:latin typeface="Arial" panose="020B0604020202020204"/>
            </a:endParaRPr>
          </a:p>
        </p:txBody>
      </p:sp>
      <p:sp>
        <p:nvSpPr>
          <p:cNvPr id="8" name="Freeform 87"/>
          <p:cNvSpPr/>
          <p:nvPr/>
        </p:nvSpPr>
        <p:spPr>
          <a:xfrm>
            <a:off x="5352744" y="4286820"/>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400" kern="0" dirty="0">
              <a:solidFill>
                <a:srgbClr val="FFFFFF"/>
              </a:solidFill>
              <a:latin typeface="Arial" panose="020B0604020202020204"/>
            </a:endParaRPr>
          </a:p>
        </p:txBody>
      </p:sp>
      <p:sp>
        <p:nvSpPr>
          <p:cNvPr id="10" name="Freeform 109"/>
          <p:cNvSpPr/>
          <p:nvPr/>
        </p:nvSpPr>
        <p:spPr>
          <a:xfrm>
            <a:off x="3840468" y="3067745"/>
            <a:ext cx="1267757" cy="1262038"/>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595959"/>
          </a:solidFill>
          <a:ln w="25400" cap="flat" cmpd="sng" algn="ctr">
            <a:no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3500" kern="0" dirty="0">
              <a:solidFill>
                <a:srgbClr val="FFFFFF"/>
              </a:solidFill>
              <a:latin typeface="Arial" panose="020B0604020202020204"/>
            </a:endParaRPr>
          </a:p>
        </p:txBody>
      </p:sp>
      <p:sp>
        <p:nvSpPr>
          <p:cNvPr id="11" name="Freeform 28"/>
          <p:cNvSpPr/>
          <p:nvPr/>
        </p:nvSpPr>
        <p:spPr>
          <a:xfrm rot="19060391" flipH="1">
            <a:off x="3408186" y="4242649"/>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3" name="Freeform 30"/>
          <p:cNvSpPr/>
          <p:nvPr/>
        </p:nvSpPr>
        <p:spPr>
          <a:xfrm rot="2539609" flipH="1">
            <a:off x="3408186" y="3068751"/>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4" name="Freeform 31"/>
          <p:cNvSpPr/>
          <p:nvPr/>
        </p:nvSpPr>
        <p:spPr>
          <a:xfrm>
            <a:off x="2753153" y="2274888"/>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400" kern="0" dirty="0">
              <a:solidFill>
                <a:srgbClr val="FFFFFF"/>
              </a:solidFill>
              <a:latin typeface="Arial" panose="020B0604020202020204"/>
            </a:endParaRPr>
          </a:p>
        </p:txBody>
      </p:sp>
      <p:sp>
        <p:nvSpPr>
          <p:cNvPr id="16" name="Freeform 33"/>
          <p:cNvSpPr/>
          <p:nvPr/>
        </p:nvSpPr>
        <p:spPr>
          <a:xfrm>
            <a:off x="2769017" y="4326254"/>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000" kern="0" dirty="0">
              <a:solidFill>
                <a:srgbClr val="FFFFFF"/>
              </a:solidFill>
              <a:latin typeface="Arial" panose="020B0604020202020204"/>
            </a:endParaRPr>
          </a:p>
        </p:txBody>
      </p:sp>
      <p:sp>
        <p:nvSpPr>
          <p:cNvPr id="17" name="Freeform 62"/>
          <p:cNvSpPr>
            <a:spLocks noEditPoints="1"/>
          </p:cNvSpPr>
          <p:nvPr/>
        </p:nvSpPr>
        <p:spPr bwMode="auto">
          <a:xfrm>
            <a:off x="2995406" y="2514754"/>
            <a:ext cx="325254" cy="32637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18" name="Freeform 66"/>
          <p:cNvSpPr>
            <a:spLocks noEditPoints="1"/>
          </p:cNvSpPr>
          <p:nvPr/>
        </p:nvSpPr>
        <p:spPr bwMode="auto">
          <a:xfrm>
            <a:off x="2685943" y="3523392"/>
            <a:ext cx="415700" cy="320982"/>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19" name="Freeform 6"/>
          <p:cNvSpPr>
            <a:spLocks noEditPoints="1"/>
          </p:cNvSpPr>
          <p:nvPr/>
        </p:nvSpPr>
        <p:spPr bwMode="auto">
          <a:xfrm>
            <a:off x="2993980" y="4589139"/>
            <a:ext cx="359832" cy="280338"/>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0" name="Freeform 57"/>
          <p:cNvSpPr>
            <a:spLocks noEditPoints="1"/>
          </p:cNvSpPr>
          <p:nvPr/>
        </p:nvSpPr>
        <p:spPr bwMode="auto">
          <a:xfrm>
            <a:off x="5601922" y="2556761"/>
            <a:ext cx="279486" cy="24665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1" name="Freeform 131"/>
          <p:cNvSpPr/>
          <p:nvPr/>
        </p:nvSpPr>
        <p:spPr bwMode="auto">
          <a:xfrm>
            <a:off x="5856474" y="3547494"/>
            <a:ext cx="316320" cy="319666"/>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2" name="Freeform 5"/>
          <p:cNvSpPr>
            <a:spLocks noEditPoints="1"/>
          </p:cNvSpPr>
          <p:nvPr/>
        </p:nvSpPr>
        <p:spPr bwMode="auto">
          <a:xfrm>
            <a:off x="5544716" y="4549134"/>
            <a:ext cx="361979" cy="360348"/>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3" name="Freeform 42"/>
          <p:cNvSpPr>
            <a:spLocks noEditPoints="1"/>
          </p:cNvSpPr>
          <p:nvPr/>
        </p:nvSpPr>
        <p:spPr bwMode="auto">
          <a:xfrm>
            <a:off x="4196323" y="3460531"/>
            <a:ext cx="556047" cy="476465"/>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4" name="矩形 23"/>
          <p:cNvSpPr>
            <a:spLocks noChangeArrowheads="1"/>
          </p:cNvSpPr>
          <p:nvPr/>
        </p:nvSpPr>
        <p:spPr bwMode="auto">
          <a:xfrm>
            <a:off x="6162503" y="2204864"/>
            <a:ext cx="1725998"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独立部署运行和扩展 </a:t>
            </a:r>
            <a:endParaRPr lang="en-US" altLang="zh-CN" sz="1200" dirty="0">
              <a:latin typeface="微软雅黑" panose="020B0503020204020204" pitchFamily="34" charset="-122"/>
              <a:ea typeface="微软雅黑" panose="020B0503020204020204" pitchFamily="34" charset="-122"/>
            </a:endParaRPr>
          </a:p>
        </p:txBody>
      </p:sp>
      <p:sp>
        <p:nvSpPr>
          <p:cNvPr id="25" name="文本框 40"/>
          <p:cNvSpPr txBox="1"/>
          <p:nvPr/>
        </p:nvSpPr>
        <p:spPr>
          <a:xfrm>
            <a:off x="6162503" y="2402392"/>
            <a:ext cx="2252317" cy="874553"/>
          </a:xfrm>
          <a:prstGeom prst="rect">
            <a:avLst/>
          </a:prstGeom>
          <a:noFill/>
          <a:ln w="9525">
            <a:noFill/>
          </a:ln>
        </p:spPr>
        <p:txBody>
          <a:bodyPr wrap="square" lIns="67391" tIns="33696" rIns="67391" bIns="33696">
            <a:spAutoFit/>
          </a:bodyPr>
          <a:lstStyle>
            <a:defPPr>
              <a:defRPr lang="zh-CN"/>
            </a:defPPr>
            <a:lvl1pPr>
              <a:lnSpc>
                <a:spcPct val="150000"/>
              </a:lnSpc>
              <a:defRPr sz="900">
                <a:solidFill>
                  <a:schemeClr val="bg1">
                    <a:lumMod val="50000"/>
                  </a:schemeClr>
                </a:solidFill>
                <a:latin typeface="微软雅黑" panose="020B0503020204020204" pitchFamily="34" charset="-122"/>
                <a:ea typeface="微软雅黑" panose="020B0503020204020204" pitchFamily="34" charset="-122"/>
                <a:cs typeface="+mn-ea"/>
              </a:defRPr>
            </a:lvl1pPr>
          </a:lstStyle>
          <a:p>
            <a:r>
              <a:rPr lang="zh-CN" altLang="en-US" dirty="0"/>
              <a:t>每个服务能够独立被部署并运行在一个进程内。这种运行和部署方式能够赋予系统灵活的代码组织方式和发布节奏，使得快速交付和应对变化成为可能。</a:t>
            </a:r>
            <a:endParaRPr lang="zh-CN" altLang="en-US" dirty="0"/>
          </a:p>
        </p:txBody>
      </p:sp>
      <p:sp>
        <p:nvSpPr>
          <p:cNvPr id="28" name="矩形 27"/>
          <p:cNvSpPr>
            <a:spLocks noChangeArrowheads="1"/>
          </p:cNvSpPr>
          <p:nvPr/>
        </p:nvSpPr>
        <p:spPr bwMode="auto">
          <a:xfrm>
            <a:off x="6172794" y="4256230"/>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独立团队和自治</a:t>
            </a:r>
            <a:endParaRPr lang="en-US" altLang="zh-CN" sz="1200" dirty="0">
              <a:latin typeface="微软雅黑" panose="020B0503020204020204" pitchFamily="34" charset="-122"/>
              <a:ea typeface="微软雅黑" panose="020B0503020204020204" pitchFamily="34" charset="-122"/>
            </a:endParaRPr>
          </a:p>
        </p:txBody>
      </p:sp>
      <p:sp>
        <p:nvSpPr>
          <p:cNvPr id="29" name="文本框 40"/>
          <p:cNvSpPr txBox="1"/>
          <p:nvPr/>
        </p:nvSpPr>
        <p:spPr>
          <a:xfrm>
            <a:off x="6172794" y="4453758"/>
            <a:ext cx="2252317" cy="874553"/>
          </a:xfrm>
          <a:prstGeom prst="rect">
            <a:avLst/>
          </a:prstGeom>
          <a:noFill/>
          <a:ln w="9525">
            <a:noFill/>
          </a:ln>
        </p:spPr>
        <p:txBody>
          <a:bodyPr wrap="square" lIns="67391" tIns="33696" rIns="67391" bIns="33696">
            <a:spAutoFit/>
          </a:bodyPr>
          <a:lstStyle>
            <a:defPPr>
              <a:defRPr lang="zh-CN"/>
            </a:defPPr>
            <a:lvl1pPr>
              <a:lnSpc>
                <a:spcPct val="150000"/>
              </a:lnSpc>
              <a:defRPr sz="900">
                <a:solidFill>
                  <a:schemeClr val="bg1">
                    <a:lumMod val="50000"/>
                  </a:schemeClr>
                </a:solidFill>
                <a:latin typeface="微软雅黑" panose="020B0503020204020204" pitchFamily="34" charset="-122"/>
                <a:ea typeface="微软雅黑" panose="020B0503020204020204" pitchFamily="34" charset="-122"/>
                <a:cs typeface="+mn-ea"/>
              </a:defRPr>
            </a:lvl1pPr>
          </a:lstStyle>
          <a:p>
            <a:r>
              <a:rPr lang="zh-CN" altLang="en-US" dirty="0"/>
              <a:t>团队对服务的整个生命周期负责，工作在独立的上下文中，自己决策自己治理，而不需要统一的指挥中心。团队和团队之间通过松散的社区部落进行衔接。</a:t>
            </a:r>
            <a:endParaRPr lang="zh-CN" altLang="en-US" dirty="0"/>
          </a:p>
        </p:txBody>
      </p:sp>
      <p:sp>
        <p:nvSpPr>
          <p:cNvPr id="30" name="矩形 29"/>
          <p:cNvSpPr>
            <a:spLocks noChangeArrowheads="1"/>
          </p:cNvSpPr>
          <p:nvPr/>
        </p:nvSpPr>
        <p:spPr bwMode="auto">
          <a:xfrm>
            <a:off x="1391859" y="2204864"/>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一组小的服务</a:t>
            </a:r>
            <a:endParaRPr lang="en-US" altLang="zh-CN" sz="1200" dirty="0">
              <a:latin typeface="微软雅黑" panose="020B0503020204020204" pitchFamily="34" charset="-122"/>
              <a:ea typeface="微软雅黑" panose="020B0503020204020204" pitchFamily="34" charset="-122"/>
            </a:endParaRPr>
          </a:p>
        </p:txBody>
      </p:sp>
      <p:sp>
        <p:nvSpPr>
          <p:cNvPr id="31" name="文本框 40"/>
          <p:cNvSpPr txBox="1"/>
          <p:nvPr/>
        </p:nvSpPr>
        <p:spPr>
          <a:xfrm>
            <a:off x="453828" y="2402392"/>
            <a:ext cx="2252317" cy="666804"/>
          </a:xfrm>
          <a:prstGeom prst="rect">
            <a:avLst/>
          </a:prstGeom>
          <a:noFill/>
          <a:ln w="9525">
            <a:noFill/>
          </a:ln>
        </p:spPr>
        <p:txBody>
          <a:bodyPr wrap="square" lIns="67391" tIns="33696" rIns="67391" bIns="33696">
            <a:spAutoFit/>
          </a:bodyPr>
          <a:lstStyle>
            <a:defPPr>
              <a:defRPr lang="zh-CN"/>
            </a:defPPr>
            <a:lvl1pPr algn="r">
              <a:lnSpc>
                <a:spcPct val="150000"/>
              </a:lnSpc>
              <a:defRPr sz="900">
                <a:solidFill>
                  <a:schemeClr val="bg1">
                    <a:lumMod val="50000"/>
                  </a:schemeClr>
                </a:solidFill>
                <a:latin typeface="微软雅黑" panose="020B0503020204020204" pitchFamily="34" charset="-122"/>
                <a:ea typeface="微软雅黑" panose="020B0503020204020204" pitchFamily="34" charset="-122"/>
                <a:cs typeface="+mn-ea"/>
              </a:defRPr>
            </a:lvl1pPr>
          </a:lstStyle>
          <a:p>
            <a:r>
              <a:rPr lang="zh-CN" altLang="en-US" dirty="0"/>
              <a:t>服务粒度要小，而每个服务是针对一个单一职责的业务能力的封装，专注做好一件事情。</a:t>
            </a:r>
            <a:endParaRPr lang="zh-CN" altLang="en-US" dirty="0"/>
          </a:p>
        </p:txBody>
      </p:sp>
      <p:sp>
        <p:nvSpPr>
          <p:cNvPr id="34" name="矩形 33"/>
          <p:cNvSpPr>
            <a:spLocks noChangeArrowheads="1"/>
          </p:cNvSpPr>
          <p:nvPr/>
        </p:nvSpPr>
        <p:spPr bwMode="auto">
          <a:xfrm>
            <a:off x="1400309" y="4256230"/>
            <a:ext cx="1330245" cy="25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独立开发和演化 </a:t>
            </a:r>
            <a:endParaRPr lang="en-US" altLang="zh-CN" sz="1200" dirty="0">
              <a:latin typeface="微软雅黑" panose="020B0503020204020204" pitchFamily="34" charset="-122"/>
              <a:ea typeface="微软雅黑" panose="020B0503020204020204" pitchFamily="34" charset="-122"/>
            </a:endParaRPr>
          </a:p>
        </p:txBody>
      </p:sp>
      <p:sp>
        <p:nvSpPr>
          <p:cNvPr id="35" name="文本框 40"/>
          <p:cNvSpPr txBox="1"/>
          <p:nvPr/>
        </p:nvSpPr>
        <p:spPr>
          <a:xfrm>
            <a:off x="462277" y="4453758"/>
            <a:ext cx="2252317" cy="1106796"/>
          </a:xfrm>
          <a:prstGeom prst="rect">
            <a:avLst/>
          </a:prstGeom>
          <a:noFill/>
          <a:ln w="9525">
            <a:noFill/>
          </a:ln>
        </p:spPr>
        <p:txBody>
          <a:bodyPr wrap="square" lIns="67391" tIns="33696" rIns="67391" bIns="33696">
            <a:spAutoFit/>
          </a:bodyPr>
          <a:lstStyle>
            <a:defPPr>
              <a:defRPr lang="zh-CN"/>
            </a:defPPr>
            <a:lvl1pPr algn="r">
              <a:lnSpc>
                <a:spcPct val="150000"/>
              </a:lnSpc>
              <a:defRPr sz="900">
                <a:solidFill>
                  <a:schemeClr val="bg1">
                    <a:lumMod val="50000"/>
                  </a:schemeClr>
                </a:solidFill>
                <a:latin typeface="微软雅黑" panose="020B0503020204020204" pitchFamily="34" charset="-122"/>
                <a:ea typeface="微软雅黑" panose="020B0503020204020204" pitchFamily="34" charset="-122"/>
                <a:cs typeface="+mn-ea"/>
              </a:defRPr>
            </a:lvl1pPr>
          </a:lstStyle>
          <a:p>
            <a:r>
              <a:rPr lang="zh-CN" altLang="en-US" dirty="0"/>
              <a:t>技术选型灵活，不受遗留系统技术约束。合适的业务问题选择合适的技术可以独立演化。服务与服务之间采取与语言无关的</a:t>
            </a:r>
            <a:r>
              <a:rPr lang="en-US" altLang="zh-CN" dirty="0"/>
              <a:t>API</a:t>
            </a:r>
            <a:r>
              <a:rPr lang="zh-CN" altLang="en-US" dirty="0"/>
              <a:t>进行集成。相对单体架构，微服务架构是更面向业务创新的一种架构模式。</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13687" y="-1977383"/>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37638" y="-1041304"/>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686020" y="162023"/>
            <a:ext cx="8960556" cy="5040313"/>
          </a:xfrm>
          <a:prstGeom prst="rect">
            <a:avLst/>
          </a:prstGeom>
        </p:spPr>
      </p:pic>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72706" y="38787"/>
            <a:ext cx="8960556" cy="5040313"/>
          </a:xfrm>
          <a:prstGeom prst="rect">
            <a:avLst/>
          </a:prstGeom>
        </p:spPr>
      </p:pic>
      <p:sp>
        <p:nvSpPr>
          <p:cNvPr id="6" name="椭圆 5"/>
          <p:cNvSpPr/>
          <p:nvPr/>
        </p:nvSpPr>
        <p:spPr>
          <a:xfrm>
            <a:off x="6660742" y="1962119"/>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方正兰亭准黑_GBK" panose="02000000000000000000" pitchFamily="2" charset="-122"/>
                <a:ea typeface="方正兰亭准黑_GBK" panose="02000000000000000000" pitchFamily="2" charset="-122"/>
              </a:rPr>
              <a:t>3</a:t>
            </a:r>
            <a:endParaRPr lang="zh-CN" altLang="en-US" sz="6000" dirty="0">
              <a:latin typeface="方正兰亭准黑_GBK" panose="02000000000000000000" pitchFamily="2" charset="-122"/>
              <a:ea typeface="方正兰亭准黑_GBK" panose="02000000000000000000" pitchFamily="2" charset="-122"/>
            </a:endParaRPr>
          </a:p>
        </p:txBody>
      </p:sp>
      <p:sp>
        <p:nvSpPr>
          <p:cNvPr id="7" name="文本框 6"/>
          <p:cNvSpPr txBox="1"/>
          <p:nvPr/>
        </p:nvSpPr>
        <p:spPr>
          <a:xfrm>
            <a:off x="6084694" y="3546251"/>
            <a:ext cx="2351926" cy="369332"/>
          </a:xfrm>
          <a:prstGeom prst="rect">
            <a:avLst/>
          </a:prstGeom>
          <a:noFill/>
        </p:spPr>
        <p:txBody>
          <a:bodyPr wrap="none" rtlCol="0">
            <a:spAutoFit/>
          </a:bodyPr>
          <a:lstStyle/>
          <a:p>
            <a:r>
              <a:rPr lang="zh-CN" altLang="en-US" spc="300" dirty="0">
                <a:solidFill>
                  <a:srgbClr val="17B59E"/>
                </a:solidFill>
                <a:latin typeface="方正兰亭准黑_GBK" panose="02000000000000000000" pitchFamily="2" charset="-122"/>
                <a:ea typeface="方正兰亭准黑_GBK" panose="02000000000000000000" pitchFamily="2" charset="-122"/>
              </a:rPr>
              <a:t>微服务面临的挑战</a:t>
            </a:r>
            <a:endParaRPr lang="zh-CN" altLang="en-US" spc="300" dirty="0">
              <a:solidFill>
                <a:srgbClr val="17B59E"/>
              </a:solidFill>
              <a:latin typeface="方正兰亭准黑_GBK" panose="02000000000000000000" pitchFamily="2" charset="-122"/>
              <a:ea typeface="方正兰亭准黑_GBK"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584" y="1340768"/>
            <a:ext cx="8100392" cy="400110"/>
          </a:xfrm>
          <a:prstGeom prst="rect">
            <a:avLst/>
          </a:prstGeom>
          <a:noFill/>
        </p:spPr>
        <p:txBody>
          <a:bodyPr wrap="square" rtlCol="0">
            <a:spAutoFit/>
          </a:bodyPr>
          <a:lstStyle/>
          <a:p>
            <a:r>
              <a:rPr lang="zh-CN" altLang="en-US" sz="2000" dirty="0"/>
              <a:t>运维开销</a:t>
            </a:r>
            <a:endParaRPr lang="zh-CN" altLang="en-US" sz="2000" dirty="0"/>
          </a:p>
        </p:txBody>
      </p:sp>
      <p:sp>
        <p:nvSpPr>
          <p:cNvPr id="2" name="矩形 1"/>
          <p:cNvSpPr/>
          <p:nvPr/>
        </p:nvSpPr>
        <p:spPr>
          <a:xfrm>
            <a:off x="2267744" y="2276872"/>
            <a:ext cx="4572000" cy="2031325"/>
          </a:xfrm>
          <a:prstGeom prst="rect">
            <a:avLst/>
          </a:prstGeom>
        </p:spPr>
        <p:txBody>
          <a:bodyPr>
            <a:spAutoFit/>
          </a:bodyPr>
          <a:lstStyle/>
          <a:p>
            <a:br>
              <a:rPr lang="zh-CN" altLang="en-US" b="0" dirty="0"/>
            </a:br>
            <a:r>
              <a:rPr lang="zh-CN" altLang="en-US" b="0" dirty="0"/>
              <a:t>运维开销及成本增加：整体应用可能只需部署至一小片应用服务区集群，而微服务架构可能变成需要构建</a:t>
            </a:r>
            <a:r>
              <a:rPr lang="en-US" altLang="zh-CN" b="0" dirty="0"/>
              <a:t>/</a:t>
            </a:r>
            <a:r>
              <a:rPr lang="zh-CN" altLang="en-US" b="0" dirty="0"/>
              <a:t>测试</a:t>
            </a:r>
            <a:r>
              <a:rPr lang="en-US" altLang="zh-CN" b="0" dirty="0"/>
              <a:t>/</a:t>
            </a:r>
            <a:r>
              <a:rPr lang="zh-CN" altLang="en-US" b="0" dirty="0"/>
              <a:t>部署</a:t>
            </a:r>
            <a:r>
              <a:rPr lang="en-US" altLang="zh-CN" b="0" dirty="0"/>
              <a:t>/</a:t>
            </a:r>
            <a:r>
              <a:rPr lang="zh-CN" altLang="en-US" b="0" dirty="0"/>
              <a:t>运行数十个独立的服务，并可能需要支持多种语言和环境。这导致一个整体式系统如果由</a:t>
            </a:r>
            <a:r>
              <a:rPr lang="en-US" altLang="zh-CN" b="0" dirty="0"/>
              <a:t>20</a:t>
            </a:r>
            <a:r>
              <a:rPr lang="zh-CN" altLang="en-US" b="0" dirty="0"/>
              <a:t>个微服务组成，可能需要</a:t>
            </a:r>
            <a:r>
              <a:rPr lang="en-US" altLang="zh-CN" b="0" dirty="0"/>
              <a:t>40~60</a:t>
            </a:r>
            <a:r>
              <a:rPr lang="zh-CN" altLang="en-US" b="0" dirty="0"/>
              <a:t>个进程。</a:t>
            </a:r>
            <a:endParaRPr lang="en-US" altLang="zh-CN" b="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3728" y="2132856"/>
            <a:ext cx="4572000" cy="923330"/>
          </a:xfrm>
          <a:prstGeom prst="rect">
            <a:avLst/>
          </a:prstGeom>
        </p:spPr>
        <p:txBody>
          <a:bodyPr>
            <a:spAutoFit/>
          </a:bodyPr>
          <a:lstStyle/>
          <a:p>
            <a:r>
              <a:rPr lang="zh-CN" altLang="en-US" b="0" dirty="0" smtClean="0"/>
              <a:t>有坚实的</a:t>
            </a:r>
            <a:r>
              <a:rPr lang="en-US" altLang="zh-CN" b="0" dirty="0" smtClean="0"/>
              <a:t>DevOps</a:t>
            </a:r>
            <a:r>
              <a:rPr lang="zh-CN" altLang="en-US" b="0" dirty="0" smtClean="0"/>
              <a:t>开发运维一体化技能：开发人员需要熟知运维与投产环境，开发人员也需要掌握必要的数据存储技术</a:t>
            </a:r>
            <a:r>
              <a:rPr lang="en-US" altLang="zh-CN" b="0" dirty="0" smtClean="0"/>
              <a:t>.</a:t>
            </a:r>
            <a:endParaRPr lang="zh-CN" altLang="en-US" b="0" dirty="0"/>
          </a:p>
        </p:txBody>
      </p:sp>
      <p:sp>
        <p:nvSpPr>
          <p:cNvPr id="3" name="矩形 2"/>
          <p:cNvSpPr/>
          <p:nvPr/>
        </p:nvSpPr>
        <p:spPr>
          <a:xfrm>
            <a:off x="755576" y="1052736"/>
            <a:ext cx="1754006" cy="369332"/>
          </a:xfrm>
          <a:prstGeom prst="rect">
            <a:avLst/>
          </a:prstGeom>
        </p:spPr>
        <p:txBody>
          <a:bodyPr wrap="none">
            <a:spAutoFit/>
          </a:bodyPr>
          <a:lstStyle/>
          <a:p>
            <a:r>
              <a:rPr lang="en-US" altLang="zh-CN" dirty="0" smtClean="0">
                <a:solidFill>
                  <a:srgbClr val="000000"/>
                </a:solidFill>
                <a:latin typeface="Helvetica" panose="020B0604020202020204" pitchFamily="34" charset="0"/>
              </a:rPr>
              <a:t>DevOps</a:t>
            </a:r>
            <a:r>
              <a:rPr lang="zh-CN" altLang="en-US" dirty="0" smtClean="0">
                <a:solidFill>
                  <a:srgbClr val="000000"/>
                </a:solidFill>
                <a:latin typeface="Helvetica" panose="020B0604020202020204" pitchFamily="34" charset="0"/>
              </a:rPr>
              <a:t>高要求</a:t>
            </a:r>
            <a:endParaRPr lang="zh-CN" altLang="en-US" dirty="0"/>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2016</Words>
  <Application>WPS 演示</Application>
  <PresentationFormat>全屏显示(4:3)</PresentationFormat>
  <Paragraphs>138</Paragraphs>
  <Slides>25</Slides>
  <Notes>21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0</vt:i4>
      </vt:variant>
      <vt:variant>
        <vt:lpstr>幻灯片标题</vt:lpstr>
      </vt:variant>
      <vt:variant>
        <vt:i4>25</vt:i4>
      </vt:variant>
    </vt:vector>
  </HeadingPairs>
  <TitlesOfParts>
    <vt:vector size="41" baseType="lpstr">
      <vt:lpstr>Arial</vt:lpstr>
      <vt:lpstr>宋体</vt:lpstr>
      <vt:lpstr>Wingdings</vt:lpstr>
      <vt:lpstr>Calibri</vt:lpstr>
      <vt:lpstr>方正兰亭准黑_GBK</vt:lpstr>
      <vt:lpstr>Verdana</vt:lpstr>
      <vt:lpstr>Arial</vt:lpstr>
      <vt:lpstr>微软雅黑</vt:lpstr>
      <vt:lpstr>Helvetica</vt:lpstr>
      <vt:lpstr>黑体</vt:lpstr>
      <vt:lpstr>Arial Unicode MS</vt:lpstr>
      <vt:lpstr>PingFang SC</vt:lpstr>
      <vt:lpstr>Calibri</vt:lpstr>
      <vt:lpstr>Consolas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Administrator</cp:lastModifiedBy>
  <cp:revision>2235</cp:revision>
  <dcterms:created xsi:type="dcterms:W3CDTF">2010-11-16T09:02:00Z</dcterms:created>
  <dcterms:modified xsi:type="dcterms:W3CDTF">2018-01-31T03:49:57Z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