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24"/>
  </p:notesMasterIdLst>
  <p:sldIdLst>
    <p:sldId id="257" r:id="rId2"/>
    <p:sldId id="281" r:id="rId3"/>
    <p:sldId id="293" r:id="rId4"/>
    <p:sldId id="285" r:id="rId5"/>
    <p:sldId id="286" r:id="rId6"/>
    <p:sldId id="287" r:id="rId7"/>
    <p:sldId id="288" r:id="rId8"/>
    <p:sldId id="289" r:id="rId9"/>
    <p:sldId id="299" r:id="rId10"/>
    <p:sldId id="290" r:id="rId11"/>
    <p:sldId id="294" r:id="rId12"/>
    <p:sldId id="296" r:id="rId13"/>
    <p:sldId id="292" r:id="rId14"/>
    <p:sldId id="272" r:id="rId15"/>
    <p:sldId id="284" r:id="rId16"/>
    <p:sldId id="274" r:id="rId17"/>
    <p:sldId id="291" r:id="rId18"/>
    <p:sldId id="277" r:id="rId19"/>
    <p:sldId id="278" r:id="rId20"/>
    <p:sldId id="297" r:id="rId21"/>
    <p:sldId id="298" r:id="rId22"/>
    <p:sldId id="269" r:id="rId23"/>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3864"/>
    <a:srgbClr val="1F4E79"/>
    <a:srgbClr val="536587"/>
    <a:srgbClr val="F4F4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6" autoAdjust="0"/>
    <p:restoredTop sz="94660"/>
  </p:normalViewPr>
  <p:slideViewPr>
    <p:cSldViewPr snapToGrid="0">
      <p:cViewPr varScale="1">
        <p:scale>
          <a:sx n="86" d="100"/>
          <a:sy n="86" d="100"/>
        </p:scale>
        <p:origin x="643"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983BDF-1073-4EEA-A328-3BBA75213485}" type="datetimeFigureOut">
              <a:rPr lang="zh-CN" altLang="en-US" smtClean="0"/>
              <a:t>2018/11/1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D74F42-39AE-482A-A2E2-15CBED5102B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以上就是我全部的答辩内容，我的答辩完毕，谢谢大家！</a:t>
            </a:r>
          </a:p>
        </p:txBody>
      </p:sp>
      <p:sp>
        <p:nvSpPr>
          <p:cNvPr id="4" name="灯片编号占位符 3"/>
          <p:cNvSpPr>
            <a:spLocks noGrp="1"/>
          </p:cNvSpPr>
          <p:nvPr>
            <p:ph type="sldNum" sz="quarter" idx="10"/>
          </p:nvPr>
        </p:nvSpPr>
        <p:spPr/>
        <p:txBody>
          <a:bodyPr/>
          <a:lstStyle/>
          <a:p>
            <a:fld id="{FB21C446-62AD-4D75-AB92-58C631DF85BE}" type="slidenum">
              <a:rPr lang="zh-CN" altLang="en-US" smtClean="0"/>
              <a:t>22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封面">
    <p:spTree>
      <p:nvGrpSpPr>
        <p:cNvPr id="1" name=""/>
        <p:cNvGrpSpPr/>
        <p:nvPr/>
      </p:nvGrpSpPr>
      <p:grpSpPr>
        <a:xfrm>
          <a:off x="0" y="0"/>
          <a:ext cx="0" cy="0"/>
          <a:chOff x="0" y="0"/>
          <a:chExt cx="0" cy="0"/>
        </a:xfrm>
      </p:grpSpPr>
      <p:pic>
        <p:nvPicPr>
          <p:cNvPr id="2" name="图片 7"/>
          <p:cNvPicPr>
            <a:picLocks noChangeAspect="1" noChangeArrowheads="1"/>
          </p:cNvPicPr>
          <p:nvPr/>
        </p:nvPicPr>
        <p:blipFill>
          <a:blip r:embed="rId2">
            <a:extLst>
              <a:ext uri="{28A0092B-C50C-407E-A947-70E740481C1C}">
                <a14:useLocalDpi xmlns:a14="http://schemas.microsoft.com/office/drawing/2010/main" val="0"/>
              </a:ext>
            </a:extLst>
          </a:blip>
          <a:srcRect b="20818"/>
          <a:stretch>
            <a:fillRect/>
          </a:stretch>
        </p:blipFill>
        <p:spPr bwMode="auto">
          <a:xfrm>
            <a:off x="0" y="0"/>
            <a:ext cx="12192000" cy="5429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E:\钟秉良\logo\新标识\新标识组合\2.2V标左右结构.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5448" y="5876121"/>
            <a:ext cx="2036865" cy="436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pic>
        <p:nvPicPr>
          <p:cNvPr id="2" name="图片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p:cNvCxnSpPr/>
          <p:nvPr/>
        </p:nvCxnSpPr>
        <p:spPr>
          <a:xfrm>
            <a:off x="2587066" y="538939"/>
            <a:ext cx="9602687"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738" y="538939"/>
            <a:ext cx="678208"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E:\钟秉良\logo\新标识\新标识组合\2.2V标左右结构.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544" y="282943"/>
            <a:ext cx="1753906" cy="377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 descr="Slog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28447" y="148209"/>
            <a:ext cx="2461306" cy="346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封底">
    <p:spTree>
      <p:nvGrpSpPr>
        <p:cNvPr id="1" name=""/>
        <p:cNvGrpSpPr/>
        <p:nvPr/>
      </p:nvGrpSpPr>
      <p:grpSpPr>
        <a:xfrm>
          <a:off x="0" y="0"/>
          <a:ext cx="0" cy="0"/>
          <a:chOff x="0" y="0"/>
          <a:chExt cx="0" cy="0"/>
        </a:xfrm>
      </p:grpSpPr>
      <p:pic>
        <p:nvPicPr>
          <p:cNvPr id="2"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p:cNvCxnSpPr/>
          <p:nvPr/>
        </p:nvCxnSpPr>
        <p:spPr>
          <a:xfrm>
            <a:off x="-31440" y="6671056"/>
            <a:ext cx="9366888"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11390279" y="6671056"/>
            <a:ext cx="79498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长安行天下 横"/>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7945" y="6288746"/>
            <a:ext cx="1845980" cy="478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rotWithShape="0">
          <a:gsLst>
            <a:gs pos="0">
              <a:srgbClr val="F7FAFD"/>
            </a:gs>
            <a:gs pos="37000">
              <a:srgbClr val="D6E6F5"/>
            </a:gs>
            <a:gs pos="55499">
              <a:srgbClr val="C6DCF1"/>
            </a:gs>
            <a:gs pos="64751">
              <a:srgbClr val="BED7EF"/>
            </a:gs>
            <a:gs pos="69376">
              <a:srgbClr val="BAD5EE"/>
            </a:gs>
            <a:gs pos="71687">
              <a:srgbClr val="B8D4ED"/>
            </a:gs>
            <a:gs pos="74001">
              <a:srgbClr val="B5D2EC"/>
            </a:gs>
            <a:gs pos="83000">
              <a:srgbClr val="B5D2EC"/>
            </a:gs>
            <a:gs pos="100000">
              <a:srgbClr val="CEE1F2"/>
            </a:gs>
          </a:gsLst>
          <a:lin ang="5400000" scaled="1"/>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7654" y="365469"/>
            <a:ext cx="10516693" cy="1325453"/>
          </a:xfrm>
          <a:prstGeom prst="rect">
            <a:avLst/>
          </a:prstGeom>
        </p:spPr>
        <p:txBody>
          <a:bodyPr vert="horz" lIns="91440" tIns="45720" rIns="91440" bIns="45720" rtlCol="0" anchor="ctr">
            <a:normAutofit/>
          </a:bodyPr>
          <a:lstStyle/>
          <a:p>
            <a:r>
              <a:rPr lang="zh-CN" altLang="en-US" noProof="1"/>
              <a:t>单击此处编辑母版标题样式</a:t>
            </a:r>
          </a:p>
        </p:txBody>
      </p:sp>
      <p:sp>
        <p:nvSpPr>
          <p:cNvPr id="3" name="文本占位符 2"/>
          <p:cNvSpPr>
            <a:spLocks noGrp="1"/>
          </p:cNvSpPr>
          <p:nvPr>
            <p:ph type="body" idx="1"/>
          </p:nvPr>
        </p:nvSpPr>
        <p:spPr>
          <a:xfrm>
            <a:off x="837654" y="1825656"/>
            <a:ext cx="10516693" cy="4351933"/>
          </a:xfrm>
          <a:prstGeom prst="rect">
            <a:avLst/>
          </a:prstGeom>
        </p:spPr>
        <p:txBody>
          <a:bodyPr vert="horz" lIns="91440" tIns="45720" rIns="91440" bIns="45720" rtlCol="0">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2"/>
          </p:nvPr>
        </p:nvSpPr>
        <p:spPr>
          <a:xfrm>
            <a:off x="837654" y="6356113"/>
            <a:ext cx="2744267" cy="365469"/>
          </a:xfrm>
          <a:prstGeom prst="rect">
            <a:avLst/>
          </a:prstGeom>
        </p:spPr>
        <p:txBody>
          <a:bodyPr vert="horz" lIns="91440" tIns="45720" rIns="91440" bIns="45720" rtlCol="0" anchor="ctr"/>
          <a:lstStyle>
            <a:lvl1pPr algn="l" fontAlgn="auto">
              <a:defRPr sz="900" noProof="1" smtClean="0">
                <a:solidFill>
                  <a:schemeClr val="tx1">
                    <a:tint val="75000"/>
                  </a:schemeClr>
                </a:solidFill>
                <a:latin typeface="+mn-lt"/>
                <a:ea typeface="+mn-ea"/>
              </a:defRPr>
            </a:lvl1pPr>
          </a:lstStyle>
          <a:p>
            <a:fld id="{D997B5FA-0921-464F-AAE1-844C04324D75}" type="datetimeFigureOut">
              <a:rPr lang="zh-CN" altLang="en-US" smtClean="0"/>
              <a:t>2018/11/1</a:t>
            </a:fld>
            <a:endParaRPr lang="zh-CN" altLang="en-US"/>
          </a:p>
        </p:txBody>
      </p:sp>
      <p:sp>
        <p:nvSpPr>
          <p:cNvPr id="5" name="页脚占位符 4"/>
          <p:cNvSpPr>
            <a:spLocks noGrp="1"/>
          </p:cNvSpPr>
          <p:nvPr>
            <p:ph type="ftr" sz="quarter" idx="3"/>
          </p:nvPr>
        </p:nvSpPr>
        <p:spPr>
          <a:xfrm>
            <a:off x="4037800" y="6356113"/>
            <a:ext cx="4116401" cy="365469"/>
          </a:xfrm>
          <a:prstGeom prst="rect">
            <a:avLst/>
          </a:prstGeom>
        </p:spPr>
        <p:txBody>
          <a:bodyPr vert="horz" lIns="91440" tIns="45720" rIns="91440" bIns="45720" rtlCol="0" anchor="ctr"/>
          <a:lstStyle>
            <a:lvl1pPr algn="ctr" fontAlgn="auto">
              <a:defRPr sz="900" noProof="1">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081" y="6356113"/>
            <a:ext cx="2744267" cy="365469"/>
          </a:xfrm>
          <a:prstGeom prst="rect">
            <a:avLst/>
          </a:prstGeom>
        </p:spPr>
        <p:txBody>
          <a:bodyPr vert="horz" lIns="91440" tIns="45720" rIns="91440" bIns="45720" rtlCol="0" anchor="ctr"/>
          <a:lstStyle>
            <a:lvl1pPr algn="r" fontAlgn="auto">
              <a:defRPr sz="900" noProof="1" smtClean="0">
                <a:solidFill>
                  <a:schemeClr val="tx1">
                    <a:tint val="75000"/>
                  </a:schemeClr>
                </a:solidFill>
                <a:latin typeface="+mn-lt"/>
                <a:ea typeface="+mn-ea"/>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685165" rtl="0" eaLnBrk="1" fontAlgn="base" hangingPunct="1">
        <a:lnSpc>
          <a:spcPct val="90000"/>
        </a:lnSpc>
        <a:spcBef>
          <a:spcPct val="0"/>
        </a:spcBef>
        <a:spcAft>
          <a:spcPct val="0"/>
        </a:spcAft>
        <a:defRPr sz="3290" kern="1200">
          <a:solidFill>
            <a:schemeClr val="tx1"/>
          </a:solidFill>
          <a:latin typeface="+mj-lt"/>
          <a:ea typeface="+mj-ea"/>
          <a:cs typeface="+mj-cs"/>
        </a:defRPr>
      </a:lvl1pPr>
      <a:lvl2pPr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2pPr>
      <a:lvl3pPr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3pPr>
      <a:lvl4pPr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4pPr>
      <a:lvl5pPr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5pPr>
      <a:lvl6pPr marL="485140"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6pPr>
      <a:lvl7pPr marL="970280"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7pPr>
      <a:lvl8pPr marL="1455420"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8pPr>
      <a:lvl9pPr marL="1939925"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9pPr>
    </p:titleStyle>
    <p:bodyStyle>
      <a:lvl1pPr marL="172085" indent="-172085" algn="l" defTabSz="685165" rtl="0" eaLnBrk="1" fontAlgn="base" hangingPunct="1">
        <a:lnSpc>
          <a:spcPct val="90000"/>
        </a:lnSpc>
        <a:spcBef>
          <a:spcPts val="745"/>
        </a:spcBef>
        <a:spcAft>
          <a:spcPct val="0"/>
        </a:spcAft>
        <a:buFont typeface="Arial" panose="020B0604020202020204" pitchFamily="34" charset="0"/>
        <a:buChar char="•"/>
        <a:defRPr sz="2015" kern="1200">
          <a:solidFill>
            <a:schemeClr val="tx1"/>
          </a:solidFill>
          <a:latin typeface="+mn-lt"/>
          <a:ea typeface="+mn-ea"/>
          <a:cs typeface="+mn-cs"/>
        </a:defRPr>
      </a:lvl1pPr>
      <a:lvl2pPr marL="513715" indent="-170180" algn="l" defTabSz="685165" rtl="0" eaLnBrk="1" fontAlgn="base" hangingPunct="1">
        <a:lnSpc>
          <a:spcPct val="90000"/>
        </a:lnSpc>
        <a:spcBef>
          <a:spcPct val="71000"/>
        </a:spcBef>
        <a:spcAft>
          <a:spcPct val="0"/>
        </a:spcAft>
        <a:buFont typeface="Arial" panose="020B0604020202020204" pitchFamily="34" charset="0"/>
        <a:buChar char="•"/>
        <a:defRPr sz="1695" kern="1200">
          <a:solidFill>
            <a:schemeClr val="tx1"/>
          </a:solidFill>
          <a:latin typeface="+mn-lt"/>
          <a:ea typeface="+mn-ea"/>
          <a:cs typeface="+mn-cs"/>
        </a:defRPr>
      </a:lvl2pPr>
      <a:lvl3pPr marL="857250" indent="-170180" algn="l" defTabSz="685165" rtl="0" eaLnBrk="1" fontAlgn="base" hangingPunct="1">
        <a:lnSpc>
          <a:spcPct val="90000"/>
        </a:lnSpc>
        <a:spcBef>
          <a:spcPct val="71000"/>
        </a:spcBef>
        <a:spcAft>
          <a:spcPct val="0"/>
        </a:spcAft>
        <a:buFont typeface="Arial" panose="020B0604020202020204" pitchFamily="34" charset="0"/>
        <a:buChar char="•"/>
        <a:defRPr sz="1485" kern="1200">
          <a:solidFill>
            <a:schemeClr val="tx1"/>
          </a:solidFill>
          <a:latin typeface="+mn-lt"/>
          <a:ea typeface="+mn-ea"/>
          <a:cs typeface="+mn-cs"/>
        </a:defRPr>
      </a:lvl3pPr>
      <a:lvl4pPr marL="1198880" indent="-170180" algn="l" defTabSz="685165" rtl="0" eaLnBrk="1" fontAlgn="base" hangingPunct="1">
        <a:lnSpc>
          <a:spcPct val="90000"/>
        </a:lnSpc>
        <a:spcBef>
          <a:spcPct val="71000"/>
        </a:spcBef>
        <a:spcAft>
          <a:spcPct val="0"/>
        </a:spcAft>
        <a:buFont typeface="Arial" panose="020B0604020202020204" pitchFamily="34" charset="0"/>
        <a:buChar char="•"/>
        <a:defRPr sz="1275" kern="1200">
          <a:solidFill>
            <a:schemeClr val="tx1"/>
          </a:solidFill>
          <a:latin typeface="+mn-lt"/>
          <a:ea typeface="+mn-ea"/>
          <a:cs typeface="+mn-cs"/>
        </a:defRPr>
      </a:lvl4pPr>
      <a:lvl5pPr marL="1542415" indent="-170180" algn="l" defTabSz="685165" rtl="0" eaLnBrk="1" fontAlgn="base" hangingPunct="1">
        <a:lnSpc>
          <a:spcPct val="90000"/>
        </a:lnSpc>
        <a:spcBef>
          <a:spcPct val="71000"/>
        </a:spcBef>
        <a:spcAft>
          <a:spcPct val="0"/>
        </a:spcAft>
        <a:buFont typeface="Arial" panose="020B0604020202020204" pitchFamily="34" charset="0"/>
        <a:buChar char="•"/>
        <a:defRPr sz="1275" kern="1200">
          <a:solidFill>
            <a:schemeClr val="tx1"/>
          </a:solidFill>
          <a:latin typeface="+mn-lt"/>
          <a:ea typeface="+mn-ea"/>
          <a:cs typeface="+mn-cs"/>
        </a:defRPr>
      </a:lvl5pPr>
      <a:lvl6pPr marL="1885315" indent="-170180" algn="l" defTabSz="685165" rtl="0" eaLnBrk="1" latinLnBrk="0" hangingPunct="1">
        <a:lnSpc>
          <a:spcPct val="90000"/>
        </a:lnSpc>
        <a:spcBef>
          <a:spcPct val="71000"/>
        </a:spcBef>
        <a:buFont typeface="Arial" panose="020B0604020202020204" pitchFamily="34" charset="0"/>
        <a:buChar char="•"/>
        <a:defRPr sz="1345" kern="1200">
          <a:solidFill>
            <a:schemeClr val="tx1"/>
          </a:solidFill>
          <a:latin typeface="+mn-lt"/>
          <a:ea typeface="+mn-ea"/>
          <a:cs typeface="+mn-cs"/>
        </a:defRPr>
      </a:lvl6pPr>
      <a:lvl7pPr marL="2228215" indent="-170180" algn="l" defTabSz="685165" rtl="0" eaLnBrk="1" latinLnBrk="0" hangingPunct="1">
        <a:lnSpc>
          <a:spcPct val="90000"/>
        </a:lnSpc>
        <a:spcBef>
          <a:spcPct val="71000"/>
        </a:spcBef>
        <a:buFont typeface="Arial" panose="020B0604020202020204" pitchFamily="34" charset="0"/>
        <a:buChar char="•"/>
        <a:defRPr sz="1345" kern="1200">
          <a:solidFill>
            <a:schemeClr val="tx1"/>
          </a:solidFill>
          <a:latin typeface="+mn-lt"/>
          <a:ea typeface="+mn-ea"/>
          <a:cs typeface="+mn-cs"/>
        </a:defRPr>
      </a:lvl7pPr>
      <a:lvl8pPr marL="2571115" indent="-170180" algn="l" defTabSz="685165" rtl="0" eaLnBrk="1" latinLnBrk="0" hangingPunct="1">
        <a:lnSpc>
          <a:spcPct val="90000"/>
        </a:lnSpc>
        <a:spcBef>
          <a:spcPct val="71000"/>
        </a:spcBef>
        <a:buFont typeface="Arial" panose="020B0604020202020204" pitchFamily="34" charset="0"/>
        <a:buChar char="•"/>
        <a:defRPr sz="1345" kern="1200">
          <a:solidFill>
            <a:schemeClr val="tx1"/>
          </a:solidFill>
          <a:latin typeface="+mn-lt"/>
          <a:ea typeface="+mn-ea"/>
          <a:cs typeface="+mn-cs"/>
        </a:defRPr>
      </a:lvl8pPr>
      <a:lvl9pPr marL="2914015" indent="-170180" algn="l" defTabSz="685165" rtl="0" eaLnBrk="1" latinLnBrk="0" hangingPunct="1">
        <a:lnSpc>
          <a:spcPct val="90000"/>
        </a:lnSpc>
        <a:spcBef>
          <a:spcPct val="71000"/>
        </a:spcBef>
        <a:buFont typeface="Arial" panose="020B0604020202020204" pitchFamily="34" charset="0"/>
        <a:buChar char="•"/>
        <a:defRPr sz="1345" kern="1200">
          <a:solidFill>
            <a:schemeClr val="tx1"/>
          </a:solidFill>
          <a:latin typeface="+mn-lt"/>
          <a:ea typeface="+mn-ea"/>
          <a:cs typeface="+mn-cs"/>
        </a:defRPr>
      </a:lvl9pPr>
    </p:bodyStyle>
    <p:otherStyle>
      <a:defPPr>
        <a:defRPr lang="zh-CN"/>
      </a:defPPr>
      <a:lvl1pPr marL="0" algn="l" defTabSz="685165" rtl="0" eaLnBrk="1" latinLnBrk="0" hangingPunct="1">
        <a:defRPr sz="1345" kern="1200">
          <a:solidFill>
            <a:schemeClr val="tx1"/>
          </a:solidFill>
          <a:latin typeface="+mn-lt"/>
          <a:ea typeface="+mn-ea"/>
          <a:cs typeface="+mn-cs"/>
        </a:defRPr>
      </a:lvl1pPr>
      <a:lvl2pPr marL="342900" algn="l" defTabSz="685165" rtl="0" eaLnBrk="1" latinLnBrk="0" hangingPunct="1">
        <a:defRPr sz="1345" kern="1200">
          <a:solidFill>
            <a:schemeClr val="tx1"/>
          </a:solidFill>
          <a:latin typeface="+mn-lt"/>
          <a:ea typeface="+mn-ea"/>
          <a:cs typeface="+mn-cs"/>
        </a:defRPr>
      </a:lvl2pPr>
      <a:lvl3pPr marL="685800" algn="l" defTabSz="685165" rtl="0" eaLnBrk="1" latinLnBrk="0" hangingPunct="1">
        <a:defRPr sz="1345" kern="1200">
          <a:solidFill>
            <a:schemeClr val="tx1"/>
          </a:solidFill>
          <a:latin typeface="+mn-lt"/>
          <a:ea typeface="+mn-ea"/>
          <a:cs typeface="+mn-cs"/>
        </a:defRPr>
      </a:lvl3pPr>
      <a:lvl4pPr marL="1028700" algn="l" defTabSz="685165" rtl="0" eaLnBrk="1" latinLnBrk="0" hangingPunct="1">
        <a:defRPr sz="1345" kern="1200">
          <a:solidFill>
            <a:schemeClr val="tx1"/>
          </a:solidFill>
          <a:latin typeface="+mn-lt"/>
          <a:ea typeface="+mn-ea"/>
          <a:cs typeface="+mn-cs"/>
        </a:defRPr>
      </a:lvl4pPr>
      <a:lvl5pPr marL="1371600" algn="l" defTabSz="685165" rtl="0" eaLnBrk="1" latinLnBrk="0" hangingPunct="1">
        <a:defRPr sz="1345" kern="1200">
          <a:solidFill>
            <a:schemeClr val="tx1"/>
          </a:solidFill>
          <a:latin typeface="+mn-lt"/>
          <a:ea typeface="+mn-ea"/>
          <a:cs typeface="+mn-cs"/>
        </a:defRPr>
      </a:lvl5pPr>
      <a:lvl6pPr marL="1714500" algn="l" defTabSz="685165" rtl="0" eaLnBrk="1" latinLnBrk="0" hangingPunct="1">
        <a:defRPr sz="1345" kern="1200">
          <a:solidFill>
            <a:schemeClr val="tx1"/>
          </a:solidFill>
          <a:latin typeface="+mn-lt"/>
          <a:ea typeface="+mn-ea"/>
          <a:cs typeface="+mn-cs"/>
        </a:defRPr>
      </a:lvl6pPr>
      <a:lvl7pPr marL="2057400" algn="l" defTabSz="685165" rtl="0" eaLnBrk="1" latinLnBrk="0" hangingPunct="1">
        <a:defRPr sz="1345" kern="1200">
          <a:solidFill>
            <a:schemeClr val="tx1"/>
          </a:solidFill>
          <a:latin typeface="+mn-lt"/>
          <a:ea typeface="+mn-ea"/>
          <a:cs typeface="+mn-cs"/>
        </a:defRPr>
      </a:lvl7pPr>
      <a:lvl8pPr marL="2400300" algn="l" defTabSz="685165" rtl="0" eaLnBrk="1" latinLnBrk="0" hangingPunct="1">
        <a:defRPr sz="1345" kern="1200">
          <a:solidFill>
            <a:schemeClr val="tx1"/>
          </a:solidFill>
          <a:latin typeface="+mn-lt"/>
          <a:ea typeface="+mn-ea"/>
          <a:cs typeface="+mn-cs"/>
        </a:defRPr>
      </a:lvl8pPr>
      <a:lvl9pPr marL="2743200" algn="l" defTabSz="685165" rtl="0" eaLnBrk="1" latinLnBrk="0" hangingPunct="1">
        <a:defRPr sz="13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zh.wikipedia.org/w/index.php?title=%E6%B6%88%E6%81%AF%E4%BC%A0%E9%80%92&amp;action=edit&amp;redlink=1" TargetMode="External"/><Relationship Id="rId2" Type="http://schemas.openxmlformats.org/officeDocument/2006/relationships/hyperlink" Target="https://zh.wikipedia.org/wiki/%E5%85%B1%E4%BA%AB%E5%86%85%E5%AD%98"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1235" y="1524000"/>
            <a:ext cx="9554817" cy="646331"/>
          </a:xfrm>
          <a:prstGeom prst="rect">
            <a:avLst/>
          </a:prstGeom>
        </p:spPr>
        <p:txBody>
          <a:bodyPr wrap="square">
            <a:spAutoFit/>
          </a:bodyPr>
          <a:lstStyle/>
          <a:p>
            <a:pPr algn="ctr"/>
            <a:r>
              <a:rPr lang="zh-CN" altLang="en-US" sz="3600" dirty="0">
                <a:solidFill>
                  <a:schemeClr val="accent1">
                    <a:lumMod val="50000"/>
                  </a:schemeClr>
                </a:solidFill>
                <a:latin typeface="微软雅黑" panose="020B0503020204020204" pitchFamily="34" charset="-122"/>
                <a:ea typeface="微软雅黑" panose="020B0503020204020204" pitchFamily="34" charset="-122"/>
              </a:rPr>
              <a:t>初步了解分布式事务（二）</a:t>
            </a:r>
          </a:p>
        </p:txBody>
      </p:sp>
      <p:sp>
        <p:nvSpPr>
          <p:cNvPr id="3" name="矩形 2"/>
          <p:cNvSpPr/>
          <p:nvPr/>
        </p:nvSpPr>
        <p:spPr>
          <a:xfrm>
            <a:off x="5657418" y="3235626"/>
            <a:ext cx="2492990" cy="369332"/>
          </a:xfrm>
          <a:prstGeom prst="rect">
            <a:avLst/>
          </a:prstGeom>
        </p:spPr>
        <p:txBody>
          <a:bodyPr wrap="none">
            <a:spAutoFit/>
          </a:bodyPr>
          <a:lstStyle/>
          <a:p>
            <a:pPr algn="ctr"/>
            <a:r>
              <a:rPr lang="zh-CN" altLang="en-US" b="1" dirty="0">
                <a:solidFill>
                  <a:srgbClr val="1F4E79"/>
                </a:solidFill>
                <a:latin typeface="微软雅黑" panose="020B0503020204020204" pitchFamily="34" charset="-122"/>
                <a:ea typeface="微软雅黑" panose="020B0503020204020204" pitchFamily="34" charset="-122"/>
              </a:rPr>
              <a:t>分布式事务的解决方案</a:t>
            </a:r>
            <a:endParaRPr lang="en-US" altLang="zh-CN" b="1" dirty="0">
              <a:solidFill>
                <a:srgbClr val="1F4E79"/>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4856229" y="3420292"/>
            <a:ext cx="801189" cy="13062"/>
          </a:xfrm>
          <a:prstGeom prst="line">
            <a:avLst/>
          </a:prstGeom>
          <a:ln>
            <a:solidFill>
              <a:srgbClr val="1F4E79"/>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7975" y="856241"/>
            <a:ext cx="3328155" cy="369332"/>
          </a:xfrm>
          <a:prstGeom prst="rect">
            <a:avLst/>
          </a:prstGeom>
        </p:spPr>
        <p:txBody>
          <a:bodyPr wrap="none">
            <a:spAutoFit/>
          </a:bodyPr>
          <a:lstStyle/>
          <a:p>
            <a:r>
              <a:rPr lang="en-US" altLang="zh-CN" b="1" dirty="0">
                <a:solidFill>
                  <a:srgbClr val="1B4155"/>
                </a:solidFill>
                <a:latin typeface="微软雅黑" panose="020B0503020204020204" pitchFamily="34" charset="-122"/>
                <a:ea typeface="微软雅黑" panose="020B0503020204020204" pitchFamily="34" charset="-122"/>
              </a:rPr>
              <a:t>2</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rgbClr val="1B4155"/>
                </a:solidFill>
                <a:latin typeface="微软雅黑" panose="020B0503020204020204" pitchFamily="34" charset="-122"/>
                <a:ea typeface="微软雅黑" panose="020B0503020204020204" pitchFamily="34" charset="-122"/>
              </a:rPr>
              <a:t>最大努力通知（定期校对）</a:t>
            </a:r>
          </a:p>
        </p:txBody>
      </p:sp>
      <p:sp>
        <p:nvSpPr>
          <p:cNvPr id="3" name="矩形 2"/>
          <p:cNvSpPr/>
          <p:nvPr/>
        </p:nvSpPr>
        <p:spPr>
          <a:xfrm>
            <a:off x="187975" y="1296140"/>
            <a:ext cx="11867901" cy="4401205"/>
          </a:xfrm>
          <a:prstGeom prst="rect">
            <a:avLst/>
          </a:prstGeom>
        </p:spPr>
        <p:txBody>
          <a:bodyPr wrap="square">
            <a:spAutoFit/>
          </a:bodyPr>
          <a:lstStyle/>
          <a:p>
            <a:r>
              <a:rPr lang="zh-CN" altLang="en-US" sz="1400" dirty="0">
                <a:solidFill>
                  <a:srgbClr val="2F353B"/>
                </a:solidFill>
                <a:latin typeface="Open Sans"/>
              </a:rPr>
              <a:t> 最大努力通知型是最简单的一种柔性事务，适用于一些最终一致性时间敏感度低的业务</a:t>
            </a:r>
            <a:r>
              <a:rPr lang="zh-CN" altLang="en-US" sz="1400" dirty="0"/>
              <a:t>，且</a:t>
            </a:r>
            <a:r>
              <a:rPr lang="zh-CN" altLang="en-US" sz="1400" b="1" dirty="0"/>
              <a:t>被动方处理结果不影响主动方的处理结果</a:t>
            </a:r>
            <a:r>
              <a:rPr lang="zh-CN" altLang="en-US" sz="1400" dirty="0"/>
              <a:t>。</a:t>
            </a:r>
            <a:endParaRPr lang="en-US" altLang="zh-CN" sz="1400" dirty="0"/>
          </a:p>
          <a:p>
            <a:r>
              <a:rPr lang="en-US" altLang="zh-CN" sz="1400" dirty="0"/>
              <a:t> </a:t>
            </a:r>
            <a:r>
              <a:rPr lang="zh-CN" altLang="en-US" sz="1400" dirty="0"/>
              <a:t>典型的使用场景：如银行通知、商户通知等。</a:t>
            </a:r>
            <a:r>
              <a:rPr lang="zh-CN" altLang="en-US" sz="1400" b="1" dirty="0"/>
              <a:t>它本质上就是通过定期校对，实现数据一致性</a:t>
            </a:r>
            <a:r>
              <a:rPr lang="zh-CN" altLang="en-US" sz="1400" dirty="0"/>
              <a:t>。</a:t>
            </a:r>
            <a:endParaRPr lang="en-US" altLang="zh-CN" sz="1400" dirty="0"/>
          </a:p>
          <a:p>
            <a:endParaRPr lang="en-US" altLang="zh-CN" sz="1400" dirty="0"/>
          </a:p>
          <a:p>
            <a:r>
              <a:rPr lang="en-US" altLang="zh-CN" sz="1400" dirty="0"/>
              <a:t> </a:t>
            </a:r>
            <a:r>
              <a:rPr lang="zh-CN" altLang="en-US" sz="1400" dirty="0"/>
              <a:t>最大努力通知和定期校对都是这种策略解决分布式一致性的方式 </a:t>
            </a:r>
            <a:endParaRPr lang="en-US" altLang="zh-CN" sz="1400" dirty="0"/>
          </a:p>
          <a:p>
            <a:endParaRPr lang="en-US" altLang="zh-CN" sz="1400" dirty="0"/>
          </a:p>
          <a:p>
            <a:r>
              <a:rPr lang="en-US" altLang="zh-CN" sz="1400" dirty="0"/>
              <a:t> </a:t>
            </a:r>
            <a:r>
              <a:rPr lang="zh-CN" altLang="en-US" sz="1400" b="1" dirty="0">
                <a:solidFill>
                  <a:srgbClr val="1F4E79"/>
                </a:solidFill>
              </a:rPr>
              <a:t>为什么这种解决方案叫最大努力通知？  顾名思义就是节点之间传递消息失败时做最大的努力通知</a:t>
            </a:r>
            <a:r>
              <a:rPr lang="en-US" altLang="zh-CN" sz="1400" b="1" dirty="0">
                <a:solidFill>
                  <a:srgbClr val="1F4E79"/>
                </a:solidFill>
              </a:rPr>
              <a:t>N</a:t>
            </a:r>
            <a:r>
              <a:rPr lang="zh-CN" altLang="en-US" sz="1400" b="1" dirty="0">
                <a:solidFill>
                  <a:srgbClr val="1F4E79"/>
                </a:solidFill>
              </a:rPr>
              <a:t>次，如果</a:t>
            </a:r>
            <a:r>
              <a:rPr lang="en-US" altLang="zh-CN" sz="1400" b="1" dirty="0">
                <a:solidFill>
                  <a:srgbClr val="1F4E79"/>
                </a:solidFill>
              </a:rPr>
              <a:t>N</a:t>
            </a:r>
            <a:r>
              <a:rPr lang="zh-CN" altLang="en-US" sz="1400" b="1" dirty="0">
                <a:solidFill>
                  <a:srgbClr val="1F4E79"/>
                </a:solidFill>
              </a:rPr>
              <a:t>次尝试都失败了就认为消息处理失败，然后对处理失败的消息做定期校对，恢复业务</a:t>
            </a:r>
            <a:r>
              <a:rPr lang="zh-CN" altLang="en-US" sz="1400" dirty="0"/>
              <a:t>。</a:t>
            </a:r>
            <a:endParaRPr lang="en-US" altLang="zh-CN" sz="1400" dirty="0"/>
          </a:p>
          <a:p>
            <a:endParaRPr lang="en-US" altLang="zh-CN" sz="1400" dirty="0"/>
          </a:p>
          <a:p>
            <a:endParaRPr lang="en-US" altLang="zh-CN" sz="1400" dirty="0"/>
          </a:p>
          <a:p>
            <a:r>
              <a:rPr lang="zh-CN" altLang="en-US" sz="1400" dirty="0"/>
              <a:t>这种解决方案将节点分成两种角色： 业务活动的主动方和被动方</a:t>
            </a:r>
            <a:endParaRPr lang="en-US" altLang="zh-CN" sz="1400" dirty="0"/>
          </a:p>
          <a:p>
            <a:endParaRPr lang="en-US" altLang="zh-CN" sz="1400" dirty="0"/>
          </a:p>
          <a:p>
            <a:r>
              <a:rPr lang="zh-CN" altLang="en-US" sz="1400" dirty="0"/>
              <a:t>主动方和被动方是通过</a:t>
            </a:r>
            <a:r>
              <a:rPr lang="zh-CN" altLang="en-US" sz="1400" b="1" dirty="0"/>
              <a:t>消息</a:t>
            </a:r>
            <a:r>
              <a:rPr lang="zh-CN" altLang="en-US" sz="1400" dirty="0"/>
              <a:t>来沟通的</a:t>
            </a:r>
            <a:endParaRPr lang="en-US" altLang="zh-CN" sz="1400" dirty="0"/>
          </a:p>
          <a:p>
            <a:endParaRPr lang="en-US" altLang="zh-CN" sz="1400" dirty="0"/>
          </a:p>
          <a:p>
            <a:r>
              <a:rPr lang="zh-CN" altLang="en-US" sz="1400" dirty="0"/>
              <a:t>主动方可以设置时间阶梯型通知规则，在通知失败后按规则重复通知，</a:t>
            </a:r>
            <a:r>
              <a:rPr lang="zh-CN" altLang="en-US" sz="1400" b="1" dirty="0"/>
              <a:t>最多通知</a:t>
            </a:r>
            <a:r>
              <a:rPr lang="en-US" altLang="zh-CN" sz="1400" b="1" dirty="0"/>
              <a:t>N</a:t>
            </a:r>
            <a:r>
              <a:rPr lang="zh-CN" altLang="en-US" sz="1400" b="1" dirty="0"/>
              <a:t>次后就不再通知了</a:t>
            </a:r>
            <a:r>
              <a:rPr lang="zh-CN" altLang="en-US" sz="1400" dirty="0"/>
              <a:t>。设置消息失败。</a:t>
            </a:r>
            <a:endParaRPr lang="en-US" altLang="zh-CN" sz="1400" dirty="0"/>
          </a:p>
          <a:p>
            <a:endParaRPr lang="en-US" altLang="zh-CN" sz="1400" dirty="0"/>
          </a:p>
          <a:p>
            <a:r>
              <a:rPr lang="zh-CN" altLang="en-US" sz="1400" b="1" dirty="0"/>
              <a:t>主动方提供校对查询接口</a:t>
            </a:r>
            <a:r>
              <a:rPr lang="zh-CN" altLang="en-US" sz="1400" dirty="0"/>
              <a:t>给被动方按需校对查询失败的消息，</a:t>
            </a:r>
            <a:r>
              <a:rPr lang="zh-CN" altLang="en-US" sz="1400" dirty="0">
                <a:solidFill>
                  <a:srgbClr val="203864"/>
                </a:solidFill>
              </a:rPr>
              <a:t>被动方通过定时的调用主动方提供的校对接口来恢复丢失的业务消息</a:t>
            </a:r>
            <a:r>
              <a:rPr lang="en-US" altLang="zh-CN" sz="1400" dirty="0">
                <a:solidFill>
                  <a:srgbClr val="203864"/>
                </a:solidFill>
              </a:rPr>
              <a:t>(</a:t>
            </a:r>
            <a:r>
              <a:rPr lang="zh-CN" altLang="en-US" sz="1400" b="1" dirty="0">
                <a:solidFill>
                  <a:srgbClr val="203864"/>
                </a:solidFill>
              </a:rPr>
              <a:t>定期校对</a:t>
            </a:r>
            <a:r>
              <a:rPr lang="en-US" altLang="zh-CN" sz="1400" dirty="0">
                <a:solidFill>
                  <a:srgbClr val="203864"/>
                </a:solidFill>
              </a:rPr>
              <a:t>)</a:t>
            </a:r>
            <a:r>
              <a:rPr lang="zh-CN" altLang="en-US" sz="1400" dirty="0"/>
              <a:t>以此来</a:t>
            </a:r>
            <a:endParaRPr lang="en-US" altLang="zh-CN" sz="1400" dirty="0"/>
          </a:p>
          <a:p>
            <a:r>
              <a:rPr lang="zh-CN" altLang="en-US" sz="1400" dirty="0"/>
              <a:t>保证最终的一致性</a:t>
            </a:r>
            <a:endParaRPr lang="en-US" altLang="zh-CN" sz="1400" dirty="0"/>
          </a:p>
          <a:p>
            <a:endParaRPr lang="en-US" altLang="zh-CN" sz="1400" dirty="0"/>
          </a:p>
          <a:p>
            <a:r>
              <a:rPr lang="zh-CN" altLang="en-US" sz="1400" dirty="0"/>
              <a:t>业务活动的被动方如果正常接收了数据，就正常返回响应，并结束事务。如果没有正常接收，根据定时策略，向业务活动主动方查询，恢复丢失的业务消息</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69" y="1841864"/>
            <a:ext cx="6048375" cy="249555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6881738" y="1841864"/>
            <a:ext cx="4286371" cy="830997"/>
          </a:xfrm>
          <a:prstGeom prst="rect">
            <a:avLst/>
          </a:prstGeom>
        </p:spPr>
        <p:txBody>
          <a:bodyPr wrap="square">
            <a:spAutoFit/>
          </a:bodyPr>
          <a:lstStyle/>
          <a:p>
            <a:r>
              <a:rPr lang="zh-CN" altLang="en-US" sz="1600" dirty="0">
                <a:solidFill>
                  <a:srgbClr val="4F4F4F"/>
                </a:solidFill>
                <a:latin typeface="-apple-system"/>
              </a:rPr>
              <a:t>实际场景中，往往会出现如下几种意外情况：</a:t>
            </a:r>
          </a:p>
          <a:p>
            <a:pPr>
              <a:buFont typeface="+mj-lt"/>
              <a:buAutoNum type="arabicPeriod"/>
            </a:pPr>
            <a:r>
              <a:rPr lang="zh-CN" altLang="en-US" sz="1600" dirty="0">
                <a:latin typeface="-apple-system"/>
              </a:rPr>
              <a:t>上游系统向消息中间件发送消息失败</a:t>
            </a:r>
          </a:p>
          <a:p>
            <a:pPr>
              <a:buFont typeface="+mj-lt"/>
              <a:buAutoNum type="arabicPeriod"/>
            </a:pPr>
            <a:r>
              <a:rPr lang="zh-CN" altLang="en-US" sz="1600" dirty="0">
                <a:latin typeface="-apple-system"/>
              </a:rPr>
              <a:t>消息中间件向下游系统投递消息失败</a:t>
            </a:r>
          </a:p>
        </p:txBody>
      </p:sp>
      <p:sp>
        <p:nvSpPr>
          <p:cNvPr id="6" name="矩形 5"/>
          <p:cNvSpPr/>
          <p:nvPr/>
        </p:nvSpPr>
        <p:spPr>
          <a:xfrm>
            <a:off x="118369" y="4453850"/>
            <a:ext cx="6096000" cy="2031325"/>
          </a:xfrm>
          <a:prstGeom prst="rect">
            <a:avLst/>
          </a:prstGeom>
        </p:spPr>
        <p:txBody>
          <a:bodyPr>
            <a:spAutoFit/>
          </a:bodyPr>
          <a:lstStyle/>
          <a:p>
            <a:r>
              <a:rPr lang="zh-CN" altLang="en-US" sz="1400" dirty="0"/>
              <a:t>对于第二种情况，消息中间件具有</a:t>
            </a:r>
            <a:r>
              <a:rPr lang="zh-CN" altLang="en-US" sz="1400" b="1" dirty="0"/>
              <a:t>重试机制</a:t>
            </a:r>
            <a:r>
              <a:rPr lang="zh-CN" altLang="en-US" sz="1400" dirty="0"/>
              <a:t>，我们可以在消息中间件中设置消息的重试次数和重试时间间隔，对于网络不稳定导致的消息投递失败的情况，往往重试几次后消息便可以成功投递，如果</a:t>
            </a:r>
            <a:r>
              <a:rPr lang="zh-CN" altLang="en-US" sz="1400" b="1" i="1" dirty="0"/>
              <a:t>超过了重试的上限</a:t>
            </a:r>
            <a:r>
              <a:rPr lang="zh-CN" altLang="en-US" sz="1400" i="1" dirty="0"/>
              <a:t>仍然投递失败，那么消息中间件不再投递该消息，而是</a:t>
            </a:r>
            <a:r>
              <a:rPr lang="zh-CN" altLang="en-US" sz="1400" b="1" i="1" dirty="0"/>
              <a:t>记录在失败消息表</a:t>
            </a:r>
            <a:r>
              <a:rPr lang="zh-CN" altLang="en-US" sz="1400" dirty="0"/>
              <a:t>中，</a:t>
            </a:r>
            <a:r>
              <a:rPr lang="zh-CN" altLang="en-US" sz="1400" u="sng" dirty="0"/>
              <a:t>消息中间件需要提供失败消息的查询接口</a:t>
            </a:r>
            <a:r>
              <a:rPr lang="zh-CN" altLang="en-US" sz="1400" dirty="0"/>
              <a:t>，下游系统会定期查询失败消息，并将其消费，这就是所谓的“</a:t>
            </a:r>
            <a:r>
              <a:rPr lang="zh-CN" altLang="en-US" sz="1400" b="1" dirty="0">
                <a:solidFill>
                  <a:srgbClr val="203864"/>
                </a:solidFill>
              </a:rPr>
              <a:t>定期校对</a:t>
            </a:r>
            <a:r>
              <a:rPr lang="zh-CN" altLang="en-US" sz="1400" dirty="0"/>
              <a:t>”。</a:t>
            </a:r>
            <a:endParaRPr lang="en-US" altLang="zh-CN" sz="1400" dirty="0"/>
          </a:p>
          <a:p>
            <a:endParaRPr lang="en-US" altLang="zh-CN" sz="1400" dirty="0"/>
          </a:p>
          <a:p>
            <a:r>
              <a:rPr lang="zh-CN" altLang="en-US" sz="1400" dirty="0"/>
              <a:t>如果重复投递和定期校对都不能解决问题，往往是因为下游系统出现了严重的错误，此时就需要人工干预。</a:t>
            </a:r>
          </a:p>
        </p:txBody>
      </p:sp>
      <p:sp>
        <p:nvSpPr>
          <p:cNvPr id="7" name="矩形 6"/>
          <p:cNvSpPr/>
          <p:nvPr/>
        </p:nvSpPr>
        <p:spPr>
          <a:xfrm>
            <a:off x="6378413" y="4453850"/>
            <a:ext cx="5813587" cy="2031325"/>
          </a:xfrm>
          <a:prstGeom prst="rect">
            <a:avLst/>
          </a:prstGeom>
        </p:spPr>
        <p:txBody>
          <a:bodyPr wrap="square">
            <a:spAutoFit/>
          </a:bodyPr>
          <a:lstStyle/>
          <a:p>
            <a:r>
              <a:rPr lang="zh-CN" altLang="en-US" sz="1400" dirty="0"/>
              <a:t>对于第一种情况，需要在上游系统中建立</a:t>
            </a:r>
            <a:r>
              <a:rPr lang="zh-CN" altLang="en-US" sz="1400" b="1" dirty="0">
                <a:solidFill>
                  <a:srgbClr val="203864"/>
                </a:solidFill>
              </a:rPr>
              <a:t>消息重发机制</a:t>
            </a:r>
            <a:r>
              <a:rPr lang="zh-CN" altLang="en-US" sz="1400" dirty="0"/>
              <a:t>。可以在上游系统建立一张本地消息表，并将 任务处理过程 和 向本地消息表中插入消息 这两个步骤放在一个本地事务中完成。如果向本地消息表插入消息失败，那么就会触发回滚，之前的任务处理结果就会被取消。如果这量步都执行成功，那么该本地事务就完成了。接下来会有一个专门的消息发送者不断地发送本地消息表中的消息，如果发送失败它会返回重试。当然，也要给消息发送者</a:t>
            </a:r>
            <a:r>
              <a:rPr lang="zh-CN" altLang="en-US" sz="1400" b="1" dirty="0"/>
              <a:t>设置重试的上限</a:t>
            </a:r>
            <a:r>
              <a:rPr lang="zh-CN" altLang="en-US" sz="1400" dirty="0"/>
              <a:t>，一般而言，达到重试上限仍然发送失败，那就意味着消息中间件出现严重的问题，此时也只有</a:t>
            </a:r>
            <a:r>
              <a:rPr lang="zh-CN" altLang="en-US" sz="1400" b="1" dirty="0"/>
              <a:t>人工干预</a:t>
            </a:r>
            <a:r>
              <a:rPr lang="zh-CN" altLang="en-US" sz="1400" dirty="0"/>
              <a:t>才能解决问题。</a:t>
            </a:r>
          </a:p>
        </p:txBody>
      </p:sp>
      <p:sp>
        <p:nvSpPr>
          <p:cNvPr id="5" name="矩形 4"/>
          <p:cNvSpPr/>
          <p:nvPr/>
        </p:nvSpPr>
        <p:spPr>
          <a:xfrm>
            <a:off x="118369" y="766704"/>
            <a:ext cx="11910874" cy="584775"/>
          </a:xfrm>
          <a:prstGeom prst="rect">
            <a:avLst/>
          </a:prstGeom>
        </p:spPr>
        <p:txBody>
          <a:bodyPr wrap="square">
            <a:spAutoFit/>
          </a:bodyPr>
          <a:lstStyle/>
          <a:p>
            <a:r>
              <a:rPr lang="zh-CN" altLang="en-US" sz="1600" dirty="0">
                <a:solidFill>
                  <a:srgbClr val="4F4F4F"/>
                </a:solidFill>
                <a:latin typeface="-apple-system"/>
              </a:rPr>
              <a:t>最大努力通知解决方案也是需要中间件的，但是他不需要中间件一定的支持事务。它能够通过</a:t>
            </a:r>
            <a:r>
              <a:rPr lang="zh-CN" altLang="en-US" sz="1600" b="1" dirty="0">
                <a:solidFill>
                  <a:srgbClr val="203864"/>
                </a:solidFill>
                <a:latin typeface="-apple-system"/>
              </a:rPr>
              <a:t>重试机制</a:t>
            </a:r>
            <a:r>
              <a:rPr lang="en-US" altLang="zh-CN" sz="1600" dirty="0">
                <a:solidFill>
                  <a:srgbClr val="203864"/>
                </a:solidFill>
                <a:latin typeface="-apple-system"/>
              </a:rPr>
              <a:t>+</a:t>
            </a:r>
            <a:r>
              <a:rPr lang="zh-CN" altLang="en-US" sz="1600" b="1" dirty="0">
                <a:solidFill>
                  <a:srgbClr val="203864"/>
                </a:solidFill>
                <a:latin typeface="-apple-system"/>
              </a:rPr>
              <a:t>定期校对</a:t>
            </a:r>
            <a:r>
              <a:rPr lang="zh-CN" altLang="en-US" sz="1600" dirty="0">
                <a:solidFill>
                  <a:srgbClr val="4F4F4F"/>
                </a:solidFill>
                <a:latin typeface="-apple-system"/>
              </a:rPr>
              <a:t>实现分布式事务（保证消息的成功传递）</a:t>
            </a:r>
            <a:endParaRPr lang="zh-CN" alt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604082"/>
            <a:ext cx="12082509" cy="800219"/>
          </a:xfrm>
          <a:prstGeom prst="rect">
            <a:avLst/>
          </a:prstGeom>
        </p:spPr>
        <p:txBody>
          <a:bodyPr wrap="square">
            <a:spAutoFit/>
          </a:bodyPr>
          <a:lstStyle/>
          <a:p>
            <a:r>
              <a:rPr lang="zh-CN" altLang="en-US" sz="1600" dirty="0">
                <a:solidFill>
                  <a:srgbClr val="2F353B"/>
                </a:solidFill>
                <a:latin typeface="Open Sans"/>
              </a:rPr>
              <a:t>举例</a:t>
            </a:r>
            <a:r>
              <a:rPr lang="zh-CN" altLang="en-US" sz="1600" b="1" dirty="0">
                <a:solidFill>
                  <a:srgbClr val="2F353B"/>
                </a:solidFill>
                <a:latin typeface="Open Sans"/>
              </a:rPr>
              <a:t>短信发送平台</a:t>
            </a:r>
            <a:endParaRPr lang="en-US" altLang="zh-CN" sz="1600" b="1" dirty="0">
              <a:solidFill>
                <a:srgbClr val="2F353B"/>
              </a:solidFill>
              <a:latin typeface="Open Sans"/>
            </a:endParaRPr>
          </a:p>
          <a:p>
            <a:r>
              <a:rPr lang="zh-CN" altLang="en-US" sz="1600" dirty="0">
                <a:solidFill>
                  <a:srgbClr val="2F353B"/>
                </a:solidFill>
                <a:latin typeface="Open Sans"/>
              </a:rPr>
              <a:t>背景：</a:t>
            </a:r>
            <a:r>
              <a:rPr lang="zh-CN" altLang="en-US" sz="1400" dirty="0">
                <a:solidFill>
                  <a:srgbClr val="2F353B"/>
                </a:solidFill>
                <a:latin typeface="Open Sans"/>
              </a:rPr>
              <a:t>公司内部有多个业务都有发送短信的需求，如果每个业务独立实现短信发送功能，存在功能实现上的重复。因此专门做了一个短信平台，所有的业务方都接入这个短信平台，来实现发送短信的功能。 </a:t>
            </a:r>
            <a:r>
              <a:rPr lang="en-US" altLang="zh-CN" sz="1400" dirty="0">
                <a:solidFill>
                  <a:srgbClr val="2F353B"/>
                </a:solidFill>
                <a:latin typeface="Open Sans"/>
              </a:rPr>
              <a:t>(</a:t>
            </a:r>
            <a:r>
              <a:rPr lang="zh-CN" altLang="en-US" sz="1200" dirty="0">
                <a:solidFill>
                  <a:srgbClr val="203864"/>
                </a:solidFill>
                <a:latin typeface="Open Sans"/>
              </a:rPr>
              <a:t>在这个例子中供应商是业务主动方</a:t>
            </a:r>
            <a:r>
              <a:rPr lang="en-US" altLang="zh-CN" sz="1400" dirty="0">
                <a:solidFill>
                  <a:srgbClr val="2F353B"/>
                </a:solidFill>
                <a:latin typeface="Open Sans"/>
              </a:rPr>
              <a:t>)</a:t>
            </a:r>
            <a:endParaRPr lang="zh-CN" altLang="en-US" sz="1400" dirty="0"/>
          </a:p>
        </p:txBody>
      </p:sp>
      <p:pic>
        <p:nvPicPr>
          <p:cNvPr id="1026" name="Picture 2" descr="E14FE394-01AF-45BE-A371-8B46611884B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490" y="1491448"/>
            <a:ext cx="5858691" cy="284085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5968181" y="1404301"/>
            <a:ext cx="6096000" cy="5386090"/>
          </a:xfrm>
          <a:prstGeom prst="rect">
            <a:avLst/>
          </a:prstGeom>
        </p:spPr>
        <p:txBody>
          <a:bodyPr>
            <a:spAutoFit/>
          </a:bodyPr>
          <a:lstStyle/>
          <a:p>
            <a:r>
              <a:rPr lang="zh-CN" altLang="en-US" sz="1400" b="1" dirty="0">
                <a:solidFill>
                  <a:srgbClr val="2F353B"/>
                </a:solidFill>
                <a:latin typeface="Open Sans"/>
              </a:rPr>
              <a:t>短信发送流程如下：</a:t>
            </a:r>
            <a:endParaRPr lang="zh-CN" altLang="en-US" sz="1400" dirty="0">
              <a:solidFill>
                <a:srgbClr val="2F353B"/>
              </a:solidFill>
              <a:latin typeface="Open Sans"/>
            </a:endParaRPr>
          </a:p>
          <a:p>
            <a:r>
              <a:rPr lang="en-US" altLang="zh-CN" sz="1400" dirty="0">
                <a:solidFill>
                  <a:srgbClr val="2F353B"/>
                </a:solidFill>
                <a:latin typeface="Open Sans"/>
              </a:rPr>
              <a:t>1</a:t>
            </a:r>
            <a:r>
              <a:rPr lang="zh-CN" altLang="en-US" sz="1400" dirty="0">
                <a:solidFill>
                  <a:srgbClr val="2F353B"/>
                </a:solidFill>
                <a:latin typeface="Open Sans"/>
              </a:rPr>
              <a:t>、业务方将短信发送请求提交给短信平台</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2</a:t>
            </a:r>
            <a:r>
              <a:rPr lang="zh-CN" altLang="en-US" sz="1400" dirty="0">
                <a:solidFill>
                  <a:srgbClr val="2F353B"/>
                </a:solidFill>
                <a:latin typeface="Open Sans"/>
              </a:rPr>
              <a:t>、短信平台接收到要发送的短信，记录到数据库中，并标记其状态为”已接收</a:t>
            </a:r>
            <a:r>
              <a:rPr lang="en-US" altLang="zh-CN" sz="1400" dirty="0">
                <a:solidFill>
                  <a:srgbClr val="2F353B"/>
                </a:solidFill>
                <a:latin typeface="Open Sans"/>
              </a:rPr>
              <a:t>“</a:t>
            </a:r>
          </a:p>
          <a:p>
            <a:endParaRPr lang="en-US" altLang="zh-CN" sz="1400" dirty="0">
              <a:solidFill>
                <a:srgbClr val="2F353B"/>
              </a:solidFill>
              <a:latin typeface="Open Sans"/>
            </a:endParaRPr>
          </a:p>
          <a:p>
            <a:r>
              <a:rPr lang="en-US" altLang="zh-CN" sz="1400" dirty="0">
                <a:solidFill>
                  <a:srgbClr val="2F353B"/>
                </a:solidFill>
                <a:latin typeface="Open Sans"/>
              </a:rPr>
              <a:t>3</a:t>
            </a:r>
            <a:r>
              <a:rPr lang="zh-CN" altLang="en-US" sz="1400" dirty="0">
                <a:solidFill>
                  <a:srgbClr val="2F353B"/>
                </a:solidFill>
                <a:latin typeface="Open Sans"/>
              </a:rPr>
              <a:t>、短信平台调用外部短信发送供应商的接口，发送短信。外部供应商的接口也是</a:t>
            </a:r>
            <a:r>
              <a:rPr lang="zh-CN" altLang="en-US" sz="1400" b="1" dirty="0">
                <a:solidFill>
                  <a:srgbClr val="2F353B"/>
                </a:solidFill>
                <a:latin typeface="Open Sans"/>
              </a:rPr>
              <a:t>异步</a:t>
            </a:r>
            <a:r>
              <a:rPr lang="zh-CN" altLang="en-US" sz="1400" dirty="0">
                <a:solidFill>
                  <a:srgbClr val="2F353B"/>
                </a:solidFill>
                <a:latin typeface="Open Sans"/>
              </a:rPr>
              <a:t>将短信发送到用户手机上，因此</a:t>
            </a:r>
            <a:r>
              <a:rPr lang="zh-CN" altLang="en-US" sz="1400" b="1" dirty="0">
                <a:solidFill>
                  <a:srgbClr val="2F353B"/>
                </a:solidFill>
                <a:latin typeface="Open Sans"/>
              </a:rPr>
              <a:t>这个接口调用后，立即返回</a:t>
            </a:r>
            <a:r>
              <a:rPr lang="zh-CN" altLang="en-US" sz="1400" dirty="0">
                <a:solidFill>
                  <a:srgbClr val="2F353B"/>
                </a:solidFill>
                <a:latin typeface="Open Sans"/>
              </a:rPr>
              <a:t>，进入第</a:t>
            </a:r>
            <a:r>
              <a:rPr lang="en-US" altLang="zh-CN" sz="1400" dirty="0">
                <a:solidFill>
                  <a:srgbClr val="2F353B"/>
                </a:solidFill>
                <a:latin typeface="Open Sans"/>
              </a:rPr>
              <a:t>4</a:t>
            </a:r>
            <a:r>
              <a:rPr lang="zh-CN" altLang="en-US" sz="1400" dirty="0">
                <a:solidFill>
                  <a:srgbClr val="2F353B"/>
                </a:solidFill>
                <a:latin typeface="Open Sans"/>
              </a:rPr>
              <a:t>步。</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4</a:t>
            </a:r>
            <a:r>
              <a:rPr lang="zh-CN" altLang="en-US" sz="1400" dirty="0">
                <a:solidFill>
                  <a:srgbClr val="2F353B"/>
                </a:solidFill>
                <a:latin typeface="Open Sans"/>
              </a:rPr>
              <a:t>、短信平台更新短信发送状态为</a:t>
            </a:r>
            <a:r>
              <a:rPr lang="en-US" altLang="zh-CN" sz="1400" dirty="0">
                <a:solidFill>
                  <a:srgbClr val="2F353B"/>
                </a:solidFill>
                <a:latin typeface="Open Sans"/>
              </a:rPr>
              <a:t>"</a:t>
            </a:r>
            <a:r>
              <a:rPr lang="zh-CN" altLang="en-US" sz="1400" dirty="0">
                <a:solidFill>
                  <a:srgbClr val="2F353B"/>
                </a:solidFill>
                <a:latin typeface="Open Sans"/>
              </a:rPr>
              <a:t>已发送</a:t>
            </a:r>
            <a:r>
              <a:rPr lang="en-US" altLang="zh-CN" sz="1400" dirty="0">
                <a:solidFill>
                  <a:srgbClr val="2F353B"/>
                </a:solidFill>
                <a:latin typeface="Open Sans"/>
              </a:rPr>
              <a:t>“</a:t>
            </a:r>
          </a:p>
          <a:p>
            <a:endParaRPr lang="en-US" altLang="zh-CN" sz="1400" dirty="0">
              <a:solidFill>
                <a:srgbClr val="2F353B"/>
              </a:solidFill>
              <a:latin typeface="Open Sans"/>
            </a:endParaRPr>
          </a:p>
          <a:p>
            <a:r>
              <a:rPr lang="en-US" altLang="zh-CN" sz="1400" dirty="0">
                <a:solidFill>
                  <a:srgbClr val="2F353B"/>
                </a:solidFill>
                <a:latin typeface="Open Sans"/>
              </a:rPr>
              <a:t>5</a:t>
            </a:r>
            <a:r>
              <a:rPr lang="zh-CN" altLang="en-US" sz="1400" dirty="0">
                <a:solidFill>
                  <a:srgbClr val="2F353B"/>
                </a:solidFill>
                <a:latin typeface="Open Sans"/>
              </a:rPr>
              <a:t>、供应商</a:t>
            </a:r>
            <a:r>
              <a:rPr lang="zh-CN" altLang="en-US" sz="1400" b="1" dirty="0">
                <a:solidFill>
                  <a:srgbClr val="2F353B"/>
                </a:solidFill>
                <a:latin typeface="Open Sans"/>
              </a:rPr>
              <a:t>异步通知短信平台短信发送结果</a:t>
            </a:r>
            <a:r>
              <a:rPr lang="zh-CN" altLang="en-US" sz="1400" dirty="0">
                <a:solidFill>
                  <a:srgbClr val="2F353B"/>
                </a:solidFill>
                <a:latin typeface="Open Sans"/>
              </a:rPr>
              <a:t>。而通知可能失败，因此</a:t>
            </a:r>
            <a:r>
              <a:rPr lang="zh-CN" altLang="en-US" sz="1400" b="1" dirty="0">
                <a:solidFill>
                  <a:srgbClr val="203864"/>
                </a:solidFill>
                <a:latin typeface="Open Sans"/>
              </a:rPr>
              <a:t>最多只会通知</a:t>
            </a:r>
            <a:r>
              <a:rPr lang="en-US" altLang="zh-CN" sz="1400" b="1" dirty="0">
                <a:solidFill>
                  <a:srgbClr val="203864"/>
                </a:solidFill>
                <a:latin typeface="Open Sans"/>
              </a:rPr>
              <a:t>N</a:t>
            </a:r>
            <a:r>
              <a:rPr lang="zh-CN" altLang="en-US" sz="1400" b="1" dirty="0">
                <a:solidFill>
                  <a:srgbClr val="203864"/>
                </a:solidFill>
                <a:latin typeface="Open Sans"/>
              </a:rPr>
              <a:t>次</a:t>
            </a:r>
            <a:r>
              <a:rPr lang="zh-CN" altLang="en-US" sz="1400" dirty="0">
                <a:solidFill>
                  <a:srgbClr val="2F353B"/>
                </a:solidFill>
                <a:latin typeface="Open Sans"/>
              </a:rPr>
              <a:t>。</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6</a:t>
            </a:r>
            <a:r>
              <a:rPr lang="zh-CN" altLang="en-US" sz="1400" dirty="0">
                <a:solidFill>
                  <a:srgbClr val="2F353B"/>
                </a:solidFill>
                <a:latin typeface="Open Sans"/>
              </a:rPr>
              <a:t>、短信平台接收到短信发送结果后，更新短信发送状态，可能是成功，也可能失败</a:t>
            </a:r>
            <a:r>
              <a:rPr lang="en-US" altLang="zh-CN" sz="1400" dirty="0">
                <a:solidFill>
                  <a:srgbClr val="2F353B"/>
                </a:solidFill>
                <a:latin typeface="Open Sans"/>
              </a:rPr>
              <a:t>(</a:t>
            </a:r>
            <a:r>
              <a:rPr lang="zh-CN" altLang="en-US" sz="1400" dirty="0">
                <a:solidFill>
                  <a:srgbClr val="2F353B"/>
                </a:solidFill>
                <a:latin typeface="Open Sans"/>
              </a:rPr>
              <a:t>如手机欠费</a:t>
            </a:r>
            <a:r>
              <a:rPr lang="en-US" altLang="zh-CN" sz="1400" dirty="0">
                <a:solidFill>
                  <a:srgbClr val="2F353B"/>
                </a:solidFill>
                <a:latin typeface="Open Sans"/>
              </a:rPr>
              <a:t>)</a:t>
            </a:r>
            <a:r>
              <a:rPr lang="zh-CN" altLang="en-US" sz="1400" dirty="0">
                <a:solidFill>
                  <a:srgbClr val="2F353B"/>
                </a:solidFill>
                <a:latin typeface="Open Sans"/>
              </a:rPr>
              <a:t>。成功还是失败并不重要，重要的是我们知道了这调短信发送的最终结果</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7</a:t>
            </a:r>
            <a:r>
              <a:rPr lang="zh-CN" altLang="en-US" sz="1400" dirty="0">
                <a:solidFill>
                  <a:srgbClr val="2F353B"/>
                </a:solidFill>
                <a:latin typeface="Open Sans"/>
              </a:rPr>
              <a:t>、如果最多只通知</a:t>
            </a:r>
            <a:r>
              <a:rPr lang="en-US" altLang="zh-CN" sz="1400" dirty="0">
                <a:solidFill>
                  <a:srgbClr val="2F353B"/>
                </a:solidFill>
                <a:latin typeface="Open Sans"/>
              </a:rPr>
              <a:t>N</a:t>
            </a:r>
            <a:r>
              <a:rPr lang="zh-CN" altLang="en-US" sz="1400" dirty="0">
                <a:solidFill>
                  <a:srgbClr val="2F353B"/>
                </a:solidFill>
                <a:latin typeface="Open Sans"/>
              </a:rPr>
              <a:t>次，如果都失败了的话，那么短信平台将不知道短信到底有没有成功发送。因此短信发送</a:t>
            </a:r>
            <a:r>
              <a:rPr lang="zh-CN" altLang="en-US" sz="1400" b="1" dirty="0">
                <a:solidFill>
                  <a:srgbClr val="2F353B"/>
                </a:solidFill>
                <a:latin typeface="Open Sans"/>
              </a:rPr>
              <a:t>供应商需要提供一个查询接口</a:t>
            </a:r>
            <a:r>
              <a:rPr lang="zh-CN" altLang="en-US" sz="1400" dirty="0">
                <a:solidFill>
                  <a:srgbClr val="2F353B"/>
                </a:solidFill>
                <a:latin typeface="Open Sans"/>
              </a:rPr>
              <a:t>，以方便短信平台驱动的去查询，进行</a:t>
            </a:r>
            <a:r>
              <a:rPr lang="zh-CN" altLang="en-US" sz="1400" b="1" dirty="0">
                <a:solidFill>
                  <a:srgbClr val="2F353B"/>
                </a:solidFill>
                <a:latin typeface="Open Sans"/>
              </a:rPr>
              <a:t>定期校对</a:t>
            </a:r>
            <a:r>
              <a:rPr lang="zh-CN" altLang="en-US" sz="1400" dirty="0">
                <a:solidFill>
                  <a:srgbClr val="2F353B"/>
                </a:solidFill>
                <a:latin typeface="Open Sans"/>
              </a:rPr>
              <a:t>。</a:t>
            </a:r>
          </a:p>
          <a:p>
            <a:br>
              <a:rPr lang="zh-CN" altLang="en-US" dirty="0"/>
            </a:b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660" y="701901"/>
            <a:ext cx="5580054" cy="505138"/>
          </a:xfrm>
          <a:prstGeom prst="rect">
            <a:avLst/>
          </a:prstGeom>
        </p:spPr>
        <p:txBody>
          <a:bodyPr wrap="none">
            <a:spAutoFit/>
          </a:bodyPr>
          <a:lstStyle/>
          <a:p>
            <a:pPr>
              <a:lnSpc>
                <a:spcPct val="170000"/>
              </a:lnSpc>
            </a:pPr>
            <a:r>
              <a:rPr lang="en-US" altLang="zh-CN" b="1" dirty="0">
                <a:solidFill>
                  <a:srgbClr val="1B4155"/>
                </a:solidFill>
                <a:latin typeface="微软雅黑" panose="020B0503020204020204" pitchFamily="34" charset="-122"/>
                <a:ea typeface="微软雅黑" panose="020B0503020204020204" pitchFamily="34" charset="-122"/>
              </a:rPr>
              <a:t>2</a:t>
            </a:r>
            <a:r>
              <a:rPr lang="zh-CN" altLang="zh-CN" b="1" dirty="0">
                <a:solidFill>
                  <a:srgbClr val="1B4155"/>
                </a:solidFill>
                <a:latin typeface="微软雅黑" panose="020B0503020204020204" pitchFamily="34" charset="-122"/>
                <a:ea typeface="微软雅黑" panose="020B0503020204020204" pitchFamily="34" charset="-122"/>
              </a:rPr>
              <a:t>、</a:t>
            </a:r>
            <a:r>
              <a:rPr lang="en-US" altLang="zh-CN" b="1" dirty="0">
                <a:solidFill>
                  <a:schemeClr val="accent5">
                    <a:lumMod val="50000"/>
                  </a:schemeClr>
                </a:solidFill>
                <a:latin typeface="微软雅黑" panose="020B0503020204020204" pitchFamily="34" charset="-122"/>
                <a:ea typeface="微软雅黑" panose="020B0503020204020204" pitchFamily="34" charset="-122"/>
              </a:rPr>
              <a:t> TCC </a:t>
            </a:r>
            <a:r>
              <a:rPr lang="en-US" altLang="zh-CN" b="1" dirty="0">
                <a:solidFill>
                  <a:srgbClr val="4F4F4F"/>
                </a:solidFill>
                <a:latin typeface="-apple-system"/>
              </a:rPr>
              <a:t>(</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两阶段</a:t>
            </a:r>
            <a:r>
              <a:rPr lang="en-US" altLang="zh-CN" b="1" dirty="0">
                <a:solidFill>
                  <a:schemeClr val="accent5">
                    <a:lumMod val="50000"/>
                  </a:schemeClr>
                </a:solidFill>
                <a:latin typeface="微软雅黑" panose="020B0503020204020204" pitchFamily="34" charset="-122"/>
                <a:ea typeface="微软雅黑" panose="020B0503020204020204" pitchFamily="34" charset="-122"/>
              </a:rPr>
              <a:t>)</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补偿性事务（</a:t>
            </a:r>
            <a:r>
              <a:rPr lang="zh-CN" altLang="en-US" sz="1400" b="1" dirty="0">
                <a:solidFill>
                  <a:schemeClr val="accent5">
                    <a:lumMod val="50000"/>
                  </a:schemeClr>
                </a:solidFill>
                <a:latin typeface="微软雅黑" panose="020B0503020204020204" pitchFamily="34" charset="-122"/>
                <a:ea typeface="微软雅黑" panose="020B0503020204020204" pitchFamily="34" charset="-122"/>
              </a:rPr>
              <a:t>两阶段和三阶段提交协议</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a:t>
            </a:r>
            <a:endParaRPr lang="zh-CN" altLang="zh-CN" b="1" dirty="0">
              <a:solidFill>
                <a:srgbClr val="1B4155"/>
              </a:solidFill>
              <a:latin typeface="微软雅黑" panose="020B0503020204020204" pitchFamily="34" charset="-122"/>
              <a:ea typeface="微软雅黑" panose="020B0503020204020204" pitchFamily="34" charset="-122"/>
            </a:endParaRPr>
          </a:p>
        </p:txBody>
      </p:sp>
      <p:sp>
        <p:nvSpPr>
          <p:cNvPr id="3" name="矩形 2"/>
          <p:cNvSpPr/>
          <p:nvPr/>
        </p:nvSpPr>
        <p:spPr>
          <a:xfrm>
            <a:off x="-31777" y="1583253"/>
            <a:ext cx="4769254" cy="369332"/>
          </a:xfrm>
          <a:prstGeom prst="rect">
            <a:avLst/>
          </a:prstGeom>
        </p:spPr>
        <p:txBody>
          <a:bodyPr wrap="none">
            <a:spAutoFit/>
          </a:bodyPr>
          <a:lstStyle/>
          <a:p>
            <a:pPr algn="just"/>
            <a:r>
              <a:rPr lang="en-US" altLang="zh-CN" b="1" dirty="0">
                <a:solidFill>
                  <a:srgbClr val="4F4F4F"/>
                </a:solidFill>
                <a:latin typeface="-apple-system"/>
              </a:rPr>
              <a:t>2.0  XA</a:t>
            </a:r>
            <a:r>
              <a:rPr lang="zh-CN" altLang="en-US" b="1" dirty="0">
                <a:solidFill>
                  <a:srgbClr val="4F4F4F"/>
                </a:solidFill>
                <a:latin typeface="-apple-system"/>
              </a:rPr>
              <a:t>规范</a:t>
            </a:r>
            <a:r>
              <a:rPr lang="en-US" altLang="zh-CN" b="1" dirty="0">
                <a:solidFill>
                  <a:srgbClr val="4F4F4F"/>
                </a:solidFill>
                <a:latin typeface="-apple-system"/>
              </a:rPr>
              <a:t>(</a:t>
            </a:r>
            <a:r>
              <a:rPr lang="zh-CN" altLang="en-US" sz="1600" b="1" dirty="0">
                <a:solidFill>
                  <a:srgbClr val="4F4F4F"/>
                </a:solidFill>
                <a:latin typeface="-apple-system"/>
              </a:rPr>
              <a:t>数据库层面实现的两阶段分布式事务</a:t>
            </a:r>
            <a:r>
              <a:rPr lang="en-US" altLang="zh-CN" b="1" dirty="0">
                <a:solidFill>
                  <a:srgbClr val="4F4F4F"/>
                </a:solidFill>
                <a:latin typeface="-apple-system"/>
              </a:rPr>
              <a:t>)</a:t>
            </a:r>
            <a:endParaRPr lang="zh-CN" altLang="en-US" b="1" dirty="0">
              <a:solidFill>
                <a:srgbClr val="4F4F4F"/>
              </a:solidFill>
              <a:latin typeface="-apple-system"/>
            </a:endParaRPr>
          </a:p>
        </p:txBody>
      </p:sp>
      <p:sp>
        <p:nvSpPr>
          <p:cNvPr id="4" name="矩形 3"/>
          <p:cNvSpPr/>
          <p:nvPr/>
        </p:nvSpPr>
        <p:spPr>
          <a:xfrm>
            <a:off x="4884512" y="2717209"/>
            <a:ext cx="7167239" cy="1384995"/>
          </a:xfrm>
          <a:prstGeom prst="rect">
            <a:avLst/>
          </a:prstGeom>
        </p:spPr>
        <p:txBody>
          <a:bodyPr wrap="square">
            <a:spAutoFit/>
          </a:bodyPr>
          <a:lstStyle/>
          <a:p>
            <a:r>
              <a:rPr lang="en-US" altLang="zh-CN" sz="1400" dirty="0"/>
              <a:t>XA</a:t>
            </a:r>
            <a:r>
              <a:rPr lang="zh-CN" altLang="en-US" sz="1400" dirty="0"/>
              <a:t>规范是接口规范</a:t>
            </a:r>
            <a:endParaRPr lang="en-US" altLang="zh-CN" sz="1400" dirty="0"/>
          </a:p>
          <a:p>
            <a:endParaRPr lang="en-US" altLang="zh-CN" sz="1400" dirty="0"/>
          </a:p>
          <a:p>
            <a:r>
              <a:rPr lang="en-US" altLang="zh-CN" sz="1400" dirty="0"/>
              <a:t>XA </a:t>
            </a:r>
            <a:r>
              <a:rPr lang="zh-CN" altLang="en-US" sz="1400" dirty="0"/>
              <a:t>就是 </a:t>
            </a:r>
            <a:r>
              <a:rPr lang="en-US" altLang="zh-CN" sz="1400" dirty="0"/>
              <a:t>X/Open DTP </a:t>
            </a:r>
            <a:r>
              <a:rPr lang="zh-CN" altLang="en-US" sz="1400" dirty="0"/>
              <a:t>定义的</a:t>
            </a:r>
            <a:r>
              <a:rPr lang="zh-CN" altLang="en-US" sz="1400" b="1" dirty="0"/>
              <a:t>交易中间件</a:t>
            </a:r>
            <a:r>
              <a:rPr lang="zh-CN" altLang="en-US" sz="1400" dirty="0"/>
              <a:t>与</a:t>
            </a:r>
            <a:r>
              <a:rPr lang="zh-CN" altLang="en-US" sz="1400" b="1" dirty="0"/>
              <a:t>数据库</a:t>
            </a:r>
            <a:r>
              <a:rPr lang="zh-CN" altLang="en-US" sz="1400" dirty="0"/>
              <a:t>之间的</a:t>
            </a:r>
            <a:r>
              <a:rPr lang="zh-CN" altLang="en-US" sz="1400" b="1" dirty="0"/>
              <a:t>双向的系统接口的接口规范</a:t>
            </a:r>
            <a:r>
              <a:rPr lang="en-US" altLang="zh-CN" sz="1400" dirty="0"/>
              <a:t>,</a:t>
            </a:r>
            <a:r>
              <a:rPr lang="zh-CN" altLang="en-US" sz="1400" dirty="0"/>
              <a:t>交易中间件用它来通知数据库事务的开始、结束以及提交、回滚等，在事务管理器（</a:t>
            </a:r>
            <a:r>
              <a:rPr lang="en-US" altLang="zh-CN" sz="1400" dirty="0"/>
              <a:t>Transaction Manager</a:t>
            </a:r>
            <a:r>
              <a:rPr lang="zh-CN" altLang="en-US" sz="1400" dirty="0"/>
              <a:t>）以及一个或多个资源管理器（</a:t>
            </a:r>
            <a:r>
              <a:rPr lang="en-US" altLang="zh-CN" sz="1400" dirty="0"/>
              <a:t>Resource Manager</a:t>
            </a:r>
            <a:r>
              <a:rPr lang="zh-CN" altLang="en-US" sz="1400" dirty="0"/>
              <a:t>）之间形成通信桥梁。 </a:t>
            </a:r>
            <a:r>
              <a:rPr lang="en-US" altLang="zh-CN" sz="1400" dirty="0">
                <a:solidFill>
                  <a:srgbClr val="536587"/>
                </a:solidFill>
              </a:rPr>
              <a:t>XA </a:t>
            </a:r>
            <a:r>
              <a:rPr lang="zh-CN" altLang="en-US" sz="1400" dirty="0">
                <a:solidFill>
                  <a:srgbClr val="536587"/>
                </a:solidFill>
              </a:rPr>
              <a:t>接口函数由数据库厂商提供实现的。</a:t>
            </a:r>
          </a:p>
        </p:txBody>
      </p:sp>
      <p:sp>
        <p:nvSpPr>
          <p:cNvPr id="5" name="矩形 4"/>
          <p:cNvSpPr/>
          <p:nvPr/>
        </p:nvSpPr>
        <p:spPr>
          <a:xfrm flipV="1">
            <a:off x="4884512" y="4478754"/>
            <a:ext cx="6984134" cy="646332"/>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u="sng" dirty="0">
              <a:solidFill>
                <a:schemeClr val="tx1">
                  <a:lumMod val="95000"/>
                  <a:lumOff val="5000"/>
                </a:schemeClr>
              </a:solidFill>
            </a:endParaRPr>
          </a:p>
        </p:txBody>
      </p:sp>
      <p:sp>
        <p:nvSpPr>
          <p:cNvPr id="6" name="矩形 5"/>
          <p:cNvSpPr/>
          <p:nvPr/>
        </p:nvSpPr>
        <p:spPr>
          <a:xfrm>
            <a:off x="98660" y="1921015"/>
            <a:ext cx="12010482" cy="461665"/>
          </a:xfrm>
          <a:prstGeom prst="rect">
            <a:avLst/>
          </a:prstGeom>
        </p:spPr>
        <p:txBody>
          <a:bodyPr wrap="square">
            <a:spAutoFit/>
          </a:bodyPr>
          <a:lstStyle/>
          <a:p>
            <a:r>
              <a:rPr lang="en-US" altLang="zh-CN" sz="1200" dirty="0"/>
              <a:t>X/Open </a:t>
            </a:r>
            <a:r>
              <a:rPr lang="zh-CN" altLang="en-US" sz="1200" dirty="0"/>
              <a:t>组织（即现在的 </a:t>
            </a:r>
            <a:r>
              <a:rPr lang="en-US" altLang="zh-CN" sz="1200" dirty="0"/>
              <a:t>Open Group </a:t>
            </a:r>
            <a:r>
              <a:rPr lang="zh-CN" altLang="en-US" sz="1200" dirty="0"/>
              <a:t>）定义了分布式事务处理模型。 </a:t>
            </a:r>
            <a:r>
              <a:rPr lang="en-US" altLang="zh-CN" sz="1200" dirty="0"/>
              <a:t>X/Open DTP </a:t>
            </a:r>
            <a:r>
              <a:rPr lang="zh-CN" altLang="en-US" sz="1200" dirty="0"/>
              <a:t>模型（ </a:t>
            </a:r>
            <a:r>
              <a:rPr lang="en-US" altLang="zh-CN" sz="1200" dirty="0"/>
              <a:t>1994 </a:t>
            </a:r>
            <a:r>
              <a:rPr lang="zh-CN" altLang="en-US" sz="1200" dirty="0"/>
              <a:t>）包括应用程序（ </a:t>
            </a:r>
            <a:r>
              <a:rPr lang="en-US" altLang="zh-CN" sz="1200" dirty="0"/>
              <a:t>AP </a:t>
            </a:r>
            <a:r>
              <a:rPr lang="zh-CN" altLang="en-US" sz="1200" dirty="0"/>
              <a:t>）、事务管理器（ </a:t>
            </a:r>
            <a:r>
              <a:rPr lang="en-US" altLang="zh-CN" sz="1200" dirty="0"/>
              <a:t>TM </a:t>
            </a:r>
            <a:r>
              <a:rPr lang="zh-CN" altLang="en-US" sz="1200" dirty="0"/>
              <a:t>）、资源管理器（ </a:t>
            </a:r>
            <a:r>
              <a:rPr lang="en-US" altLang="zh-CN" sz="1200" dirty="0"/>
              <a:t>RM </a:t>
            </a:r>
            <a:r>
              <a:rPr lang="zh-CN" altLang="en-US" sz="1200" dirty="0"/>
              <a:t>）、通信资源管理器（ </a:t>
            </a:r>
            <a:r>
              <a:rPr lang="en-US" altLang="zh-CN" sz="1200" dirty="0"/>
              <a:t>CRM </a:t>
            </a:r>
            <a:r>
              <a:rPr lang="zh-CN" altLang="en-US" sz="1200" dirty="0"/>
              <a:t>）四部分。一般，常见的事务管理器（ </a:t>
            </a:r>
            <a:r>
              <a:rPr lang="en-US" altLang="zh-CN" sz="1200" dirty="0"/>
              <a:t>TM </a:t>
            </a:r>
            <a:r>
              <a:rPr lang="zh-CN" altLang="en-US" sz="1200" dirty="0"/>
              <a:t>）是交易中间件，常见的资源管理器（ </a:t>
            </a:r>
            <a:r>
              <a:rPr lang="en-US" altLang="zh-CN" sz="1200" dirty="0"/>
              <a:t>RM </a:t>
            </a:r>
            <a:r>
              <a:rPr lang="zh-CN" altLang="en-US" sz="1200" dirty="0"/>
              <a:t>）是数据库，常见的通信资源管理器（ </a:t>
            </a:r>
            <a:r>
              <a:rPr lang="en-US" altLang="zh-CN" sz="1200" dirty="0"/>
              <a:t>CRM </a:t>
            </a:r>
            <a:r>
              <a:rPr lang="zh-CN" altLang="en-US" sz="1200" dirty="0"/>
              <a:t>）是消息中间件。</a:t>
            </a:r>
          </a:p>
        </p:txBody>
      </p:sp>
      <p:sp>
        <p:nvSpPr>
          <p:cNvPr id="7" name="矩形 6"/>
          <p:cNvSpPr/>
          <p:nvPr/>
        </p:nvSpPr>
        <p:spPr>
          <a:xfrm>
            <a:off x="4884512" y="4608974"/>
            <a:ext cx="6858307" cy="646331"/>
          </a:xfrm>
          <a:prstGeom prst="rect">
            <a:avLst/>
          </a:prstGeom>
        </p:spPr>
        <p:txBody>
          <a:bodyPr wrap="square">
            <a:spAutoFit/>
          </a:bodyPr>
          <a:lstStyle/>
          <a:p>
            <a:r>
              <a:rPr lang="zh-CN" altLang="en-US" sz="1200" b="1" dirty="0">
                <a:solidFill>
                  <a:srgbClr val="536587"/>
                </a:solidFill>
              </a:rPr>
              <a:t>交易中间件</a:t>
            </a:r>
            <a:r>
              <a:rPr lang="zh-CN" altLang="en-US" sz="1200" dirty="0"/>
              <a:t>是专门针对</a:t>
            </a:r>
            <a:r>
              <a:rPr lang="zh-CN" altLang="en-US" sz="1200" b="1" dirty="0"/>
              <a:t>联机交易处理系统</a:t>
            </a:r>
            <a:r>
              <a:rPr lang="zh-CN" altLang="en-US" sz="1200" dirty="0"/>
              <a:t>而设计的，是基于消息的传输，也可支持同步和异步方式，属于</a:t>
            </a:r>
            <a:r>
              <a:rPr lang="zh-CN" altLang="en-US" sz="1200" b="1" dirty="0"/>
              <a:t>一种较专用的中间件</a:t>
            </a:r>
            <a:r>
              <a:rPr lang="zh-CN" altLang="en-US" sz="1200" dirty="0"/>
              <a:t>。是用来做联机事务处理平台软件</a:t>
            </a:r>
          </a:p>
          <a:p>
            <a:endParaRPr lang="zh-CN" altLang="en-US" sz="1200" dirty="0"/>
          </a:p>
        </p:txBody>
      </p:sp>
      <p:sp>
        <p:nvSpPr>
          <p:cNvPr id="8" name="矩形 7"/>
          <p:cNvSpPr/>
          <p:nvPr/>
        </p:nvSpPr>
        <p:spPr>
          <a:xfrm>
            <a:off x="98660" y="1246094"/>
            <a:ext cx="11296114" cy="307777"/>
          </a:xfrm>
          <a:prstGeom prst="rect">
            <a:avLst/>
          </a:prstGeom>
        </p:spPr>
        <p:txBody>
          <a:bodyPr wrap="square">
            <a:spAutoFit/>
          </a:bodyPr>
          <a:lstStyle/>
          <a:p>
            <a:r>
              <a:rPr lang="zh-CN" altLang="en-US" sz="1400" dirty="0"/>
              <a:t>两阶段提交： 将一个较大的分布式事务的提交，拆分成两个阶段来处理。   </a:t>
            </a:r>
          </a:p>
        </p:txBody>
      </p:sp>
      <p:pic>
        <p:nvPicPr>
          <p:cNvPr id="1026" name="Picture 2" descr="http://my.csdn.net/uploads/201205/29/1338274936_572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12" y="2603692"/>
            <a:ext cx="4675765" cy="40268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8660" y="1988481"/>
            <a:ext cx="2574744" cy="369332"/>
          </a:xfrm>
          <a:prstGeom prst="rect">
            <a:avLst/>
          </a:prstGeom>
        </p:spPr>
        <p:txBody>
          <a:bodyPr wrap="none">
            <a:spAutoFit/>
          </a:bodyPr>
          <a:lstStyle/>
          <a:p>
            <a:pPr latinLnBrk="1"/>
            <a:r>
              <a:rPr lang="en-US" altLang="zh-CN" b="1" dirty="0">
                <a:solidFill>
                  <a:srgbClr val="4F4F4F"/>
                </a:solidFill>
                <a:latin typeface="-apple-system"/>
              </a:rPr>
              <a:t>2.1 </a:t>
            </a:r>
            <a:r>
              <a:rPr lang="zh-CN" altLang="en-US" b="1" dirty="0">
                <a:solidFill>
                  <a:srgbClr val="4F4F4F"/>
                </a:solidFill>
                <a:latin typeface="-apple-system"/>
              </a:rPr>
              <a:t>两阶段提交协议 </a:t>
            </a:r>
            <a:r>
              <a:rPr lang="en-US" altLang="zh-CN" b="1" dirty="0">
                <a:solidFill>
                  <a:srgbClr val="4F4F4F"/>
                </a:solidFill>
                <a:latin typeface="-apple-system"/>
              </a:rPr>
              <a:t>2PC</a:t>
            </a:r>
            <a:endParaRPr lang="en-US" altLang="zh-CN" b="1" i="0" dirty="0">
              <a:solidFill>
                <a:srgbClr val="4F4F4F"/>
              </a:solidFill>
              <a:effectLst/>
              <a:latin typeface="-apple-system"/>
            </a:endParaRPr>
          </a:p>
        </p:txBody>
      </p:sp>
      <p:sp>
        <p:nvSpPr>
          <p:cNvPr id="6" name="矩形 5"/>
          <p:cNvSpPr/>
          <p:nvPr/>
        </p:nvSpPr>
        <p:spPr>
          <a:xfrm>
            <a:off x="98660" y="2482177"/>
            <a:ext cx="6096000" cy="2246769"/>
          </a:xfrm>
          <a:prstGeom prst="rect">
            <a:avLst/>
          </a:prstGeom>
        </p:spPr>
        <p:txBody>
          <a:bodyPr>
            <a:spAutoFit/>
          </a:bodyPr>
          <a:lstStyle/>
          <a:p>
            <a:r>
              <a:rPr lang="zh-CN" altLang="en-US" sz="1400" dirty="0"/>
              <a:t>2pc涉及到2个阶段第一阶段：</a:t>
            </a:r>
            <a:r>
              <a:rPr lang="zh-CN" altLang="en-US" sz="1400" b="1" dirty="0"/>
              <a:t>准备阶段</a:t>
            </a:r>
            <a:r>
              <a:rPr lang="en-US" altLang="zh-CN" sz="1400" b="1" dirty="0"/>
              <a:t>(</a:t>
            </a:r>
            <a:r>
              <a:rPr lang="zh-CN" altLang="en-US" sz="1400" b="1" dirty="0"/>
              <a:t>投票阶段</a:t>
            </a:r>
            <a:r>
              <a:rPr lang="en-US" altLang="zh-CN" sz="1400" b="1" dirty="0"/>
              <a:t>)</a:t>
            </a:r>
            <a:r>
              <a:rPr lang="zh-CN" altLang="en-US" sz="1400" dirty="0"/>
              <a:t>和第二阶段：</a:t>
            </a:r>
            <a:r>
              <a:rPr lang="zh-CN" altLang="en-US" sz="1400" b="1" dirty="0"/>
              <a:t>提交阶段（执行阶段）</a:t>
            </a:r>
            <a:r>
              <a:rPr lang="zh-CN" altLang="en-US" sz="1400" dirty="0"/>
              <a:t>，3个操作：</a:t>
            </a:r>
            <a:endParaRPr lang="en-US" altLang="zh-CN" sz="1400" dirty="0"/>
          </a:p>
          <a:p>
            <a:r>
              <a:rPr lang="zh-CN" altLang="en-US" sz="1400" dirty="0"/>
              <a:t> 阶段1：“准备提交”。事务协调者向所有参与者发起prepare，所有参与者回答yes/no。 </a:t>
            </a:r>
            <a:endParaRPr lang="en-US" altLang="zh-CN" sz="1400" dirty="0"/>
          </a:p>
          <a:p>
            <a:endParaRPr lang="en-US" altLang="zh-CN" sz="1400" dirty="0"/>
          </a:p>
          <a:p>
            <a:r>
              <a:rPr lang="zh-CN" altLang="en-US" sz="1400" dirty="0"/>
              <a:t>阶段2：“正式提交”。如果所有参与者都回答yes，则向所有参与者发起commit；否则，向所有参与者发起rollback。 因此，要实现2pc，</a:t>
            </a:r>
            <a:r>
              <a:rPr lang="zh-CN" altLang="en-US" sz="1400" b="1" dirty="0"/>
              <a:t>所有参与者，都得实现3个接口：prepare/commit/rollback</a:t>
            </a:r>
            <a:r>
              <a:rPr lang="zh-CN" altLang="en-US" sz="1400" dirty="0"/>
              <a:t>。</a:t>
            </a:r>
            <a:endParaRPr lang="en-US" altLang="zh-CN" sz="1400" dirty="0"/>
          </a:p>
          <a:p>
            <a:endParaRPr lang="en-US" altLang="zh-CN" sz="1400" dirty="0"/>
          </a:p>
          <a:p>
            <a:r>
              <a:rPr lang="zh-CN" altLang="en-US" sz="1400" dirty="0"/>
              <a:t>不管最后结果如何，第二阶段都会结束当前事务</a:t>
            </a:r>
          </a:p>
        </p:txBody>
      </p:sp>
      <p:pic>
        <p:nvPicPr>
          <p:cNvPr id="7170" name="Picture 2" descr="åå¸å¼ä¸è´æ§ç®æ³2PCå3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8670" y="2414529"/>
            <a:ext cx="3105150" cy="42767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åå¸å¼ä¸è´æ§ç®æ³2PCå3P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6011" y="2414529"/>
            <a:ext cx="2717329" cy="413434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0" y="1002343"/>
            <a:ext cx="11768174" cy="584775"/>
          </a:xfrm>
          <a:prstGeom prst="rect">
            <a:avLst/>
          </a:prstGeom>
        </p:spPr>
        <p:txBody>
          <a:bodyPr wrap="square">
            <a:spAutoFit/>
          </a:bodyPr>
          <a:lstStyle/>
          <a:p>
            <a:r>
              <a:rPr lang="zh-CN" altLang="en-US" sz="1600" b="1" dirty="0">
                <a:solidFill>
                  <a:srgbClr val="555555"/>
                </a:solidFill>
                <a:latin typeface="+mn-ea"/>
                <a:ea typeface="+mn-ea"/>
              </a:rPr>
              <a:t>二阶提交协议</a:t>
            </a:r>
            <a:r>
              <a:rPr lang="zh-CN" altLang="en-US" sz="1600" dirty="0">
                <a:solidFill>
                  <a:srgbClr val="555555"/>
                </a:solidFill>
                <a:latin typeface="+mn-ea"/>
                <a:ea typeface="+mn-ea"/>
              </a:rPr>
              <a:t>和</a:t>
            </a:r>
            <a:r>
              <a:rPr lang="zh-CN" altLang="en-US" sz="1600" b="1" dirty="0">
                <a:solidFill>
                  <a:srgbClr val="555555"/>
                </a:solidFill>
                <a:latin typeface="+mn-ea"/>
                <a:ea typeface="+mn-ea"/>
              </a:rPr>
              <a:t>三阶提交协议</a:t>
            </a:r>
            <a:r>
              <a:rPr lang="zh-CN" altLang="en-US" sz="1600" dirty="0">
                <a:solidFill>
                  <a:srgbClr val="555555"/>
                </a:solidFill>
                <a:latin typeface="+mn-ea"/>
                <a:ea typeface="+mn-ea"/>
              </a:rPr>
              <a:t>就是根据</a:t>
            </a:r>
            <a:r>
              <a:rPr lang="en-US" altLang="zh-CN" sz="1600" dirty="0">
                <a:solidFill>
                  <a:srgbClr val="555555"/>
                </a:solidFill>
                <a:latin typeface="+mn-ea"/>
                <a:ea typeface="+mn-ea"/>
              </a:rPr>
              <a:t>XA</a:t>
            </a:r>
            <a:r>
              <a:rPr lang="zh-CN" altLang="en-US" sz="1600" dirty="0">
                <a:solidFill>
                  <a:srgbClr val="555555"/>
                </a:solidFill>
                <a:latin typeface="+mn-ea"/>
                <a:ea typeface="+mn-ea"/>
              </a:rPr>
              <a:t>规范衍生出来的。可以说二阶段提交其实就是</a:t>
            </a:r>
            <a:r>
              <a:rPr lang="zh-CN" altLang="en-US" sz="1600" b="1" dirty="0">
                <a:solidFill>
                  <a:srgbClr val="536587"/>
                </a:solidFill>
                <a:latin typeface="+mn-ea"/>
                <a:ea typeface="+mn-ea"/>
              </a:rPr>
              <a:t>实现</a:t>
            </a:r>
            <a:r>
              <a:rPr lang="en-US" altLang="zh-CN" sz="1600" b="1" dirty="0">
                <a:solidFill>
                  <a:srgbClr val="555555"/>
                </a:solidFill>
                <a:latin typeface="+mn-ea"/>
                <a:ea typeface="+mn-ea"/>
              </a:rPr>
              <a:t>XA</a:t>
            </a:r>
            <a:r>
              <a:rPr lang="zh-CN" altLang="en-US" sz="1600" b="1" dirty="0">
                <a:solidFill>
                  <a:srgbClr val="555555"/>
                </a:solidFill>
                <a:latin typeface="+mn-ea"/>
                <a:ea typeface="+mn-ea"/>
              </a:rPr>
              <a:t>分布式事务</a:t>
            </a:r>
            <a:r>
              <a:rPr lang="zh-CN" altLang="en-US" sz="1600" dirty="0">
                <a:solidFill>
                  <a:srgbClr val="555555"/>
                </a:solidFill>
                <a:latin typeface="+mn-ea"/>
                <a:ea typeface="+mn-ea"/>
              </a:rPr>
              <a:t>的关键</a:t>
            </a:r>
            <a:r>
              <a:rPr lang="en-US" altLang="zh-CN" sz="1600" dirty="0">
                <a:solidFill>
                  <a:srgbClr val="555555"/>
                </a:solidFill>
                <a:latin typeface="+mn-ea"/>
                <a:ea typeface="+mn-ea"/>
              </a:rPr>
              <a:t>(</a:t>
            </a:r>
            <a:r>
              <a:rPr lang="zh-CN" altLang="en-US" sz="1600" dirty="0">
                <a:solidFill>
                  <a:srgbClr val="555555"/>
                </a:solidFill>
                <a:latin typeface="+mn-ea"/>
                <a:ea typeface="+mn-ea"/>
              </a:rPr>
              <a:t>确切地说：两阶段提交主要保证了分布式事务的原子性：即所有结点要么全做要么全不做</a:t>
            </a:r>
            <a:r>
              <a:rPr lang="en-US" altLang="zh-CN" sz="1600" dirty="0">
                <a:solidFill>
                  <a:srgbClr val="555555"/>
                </a:solidFill>
                <a:latin typeface="+mn-ea"/>
                <a:ea typeface="+mn-ea"/>
              </a:rPr>
              <a:t>)</a:t>
            </a:r>
            <a:endParaRPr lang="zh-CN" altLang="en-US" sz="1600" dirty="0">
              <a:latin typeface="+mn-ea"/>
              <a:ea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3983" y="630315"/>
            <a:ext cx="12881499" cy="1600438"/>
          </a:xfrm>
          <a:prstGeom prst="rect">
            <a:avLst/>
          </a:prstGeom>
        </p:spPr>
        <p:txBody>
          <a:bodyPr wrap="square">
            <a:spAutoFit/>
          </a:bodyPr>
          <a:lstStyle/>
          <a:p>
            <a:r>
              <a:rPr lang="zh-CN" altLang="en-US" sz="1400" dirty="0">
                <a:solidFill>
                  <a:srgbClr val="000000"/>
                </a:solidFill>
                <a:latin typeface="Verdana" panose="020B0604030504040204" pitchFamily="34" charset="0"/>
              </a:rPr>
              <a:t>以支付宝转账余额宝为例，假设有</a:t>
            </a:r>
          </a:p>
          <a:p>
            <a:pPr latinLnBrk="1">
              <a:buFont typeface="Arial" panose="020B0604020202020204" pitchFamily="34" charset="0"/>
              <a:buChar char="•"/>
            </a:pPr>
            <a:r>
              <a:rPr lang="zh-CN" altLang="en-US" sz="1400" dirty="0">
                <a:solidFill>
                  <a:srgbClr val="000000"/>
                </a:solidFill>
                <a:latin typeface="Verdana" panose="020B0604030504040204" pitchFamily="34" charset="0"/>
              </a:rPr>
              <a:t>支付宝账户表：</a:t>
            </a:r>
            <a:r>
              <a:rPr lang="en-US" altLang="zh-CN" sz="1400" dirty="0">
                <a:solidFill>
                  <a:srgbClr val="000000"/>
                </a:solidFill>
                <a:latin typeface="Verdana" panose="020B0604030504040204" pitchFamily="34" charset="0"/>
              </a:rPr>
              <a:t>A</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id</a:t>
            </a:r>
            <a:r>
              <a:rPr lang="zh-CN" altLang="en-US" sz="1400" dirty="0">
                <a:solidFill>
                  <a:srgbClr val="000000"/>
                </a:solidFill>
                <a:latin typeface="Verdana" panose="020B0604030504040204" pitchFamily="34" charset="0"/>
              </a:rPr>
              <a:t>，</a:t>
            </a:r>
            <a:r>
              <a:rPr lang="en-US" altLang="zh-CN" sz="1400" dirty="0" err="1">
                <a:solidFill>
                  <a:srgbClr val="000000"/>
                </a:solidFill>
                <a:latin typeface="Verdana" panose="020B0604030504040204" pitchFamily="34" charset="0"/>
              </a:rPr>
              <a:t>userId</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amount</a:t>
            </a:r>
            <a:r>
              <a:rPr lang="zh-CN" altLang="en-US" sz="1400" dirty="0">
                <a:solidFill>
                  <a:srgbClr val="000000"/>
                </a:solidFill>
                <a:latin typeface="Verdana" panose="020B0604030504040204" pitchFamily="34" charset="0"/>
              </a:rPr>
              <a:t>）</a:t>
            </a:r>
          </a:p>
          <a:p>
            <a:pPr latinLnBrk="1">
              <a:buFont typeface="Arial" panose="020B0604020202020204" pitchFamily="34" charset="0"/>
              <a:buChar char="•"/>
            </a:pPr>
            <a:r>
              <a:rPr lang="zh-CN" altLang="en-US" sz="1400" dirty="0">
                <a:solidFill>
                  <a:srgbClr val="000000"/>
                </a:solidFill>
                <a:latin typeface="Verdana" panose="020B0604030504040204" pitchFamily="34" charset="0"/>
              </a:rPr>
              <a:t>余额宝账户表：</a:t>
            </a:r>
            <a:r>
              <a:rPr lang="en-US" altLang="zh-CN" sz="1400" dirty="0">
                <a:solidFill>
                  <a:srgbClr val="000000"/>
                </a:solidFill>
                <a:latin typeface="Verdana" panose="020B0604030504040204" pitchFamily="34" charset="0"/>
              </a:rPr>
              <a:t>B</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id</a:t>
            </a:r>
            <a:r>
              <a:rPr lang="zh-CN" altLang="en-US" sz="1400" dirty="0">
                <a:solidFill>
                  <a:srgbClr val="000000"/>
                </a:solidFill>
                <a:latin typeface="Verdana" panose="020B0604030504040204" pitchFamily="34" charset="0"/>
              </a:rPr>
              <a:t>，</a:t>
            </a:r>
            <a:r>
              <a:rPr lang="en-US" altLang="zh-CN" sz="1400" dirty="0" err="1">
                <a:solidFill>
                  <a:srgbClr val="000000"/>
                </a:solidFill>
                <a:latin typeface="Verdana" panose="020B0604030504040204" pitchFamily="34" charset="0"/>
              </a:rPr>
              <a:t>userId</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amount</a:t>
            </a:r>
            <a:r>
              <a:rPr lang="zh-CN" altLang="en-US" sz="1400" dirty="0">
                <a:solidFill>
                  <a:srgbClr val="000000"/>
                </a:solidFill>
                <a:latin typeface="Verdana" panose="020B0604030504040204" pitchFamily="34" charset="0"/>
              </a:rPr>
              <a:t>）</a:t>
            </a:r>
          </a:p>
          <a:p>
            <a:pPr latinLnBrk="1">
              <a:buFont typeface="Arial" panose="020B0604020202020204" pitchFamily="34" charset="0"/>
              <a:buChar char="•"/>
            </a:pPr>
            <a:r>
              <a:rPr lang="zh-CN" altLang="en-US" sz="1400" dirty="0">
                <a:solidFill>
                  <a:srgbClr val="000000"/>
                </a:solidFill>
                <a:latin typeface="Verdana" panose="020B0604030504040204" pitchFamily="34" charset="0"/>
              </a:rPr>
              <a:t>用户的</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a:t>
            </a:r>
          </a:p>
          <a:p>
            <a:r>
              <a:rPr lang="zh-CN" altLang="en-US" sz="1400" dirty="0">
                <a:solidFill>
                  <a:srgbClr val="000000"/>
                </a:solidFill>
                <a:latin typeface="Verdana" panose="020B0604030504040204" pitchFamily="34" charset="0"/>
              </a:rPr>
              <a:t>从支付宝转账</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万块钱到余额宝的动作分为两步：</a:t>
            </a:r>
          </a:p>
          <a:p>
            <a:pPr latinLnBrk="1">
              <a:buFont typeface="Arial" panose="020B0604020202020204" pitchFamily="34" charset="0"/>
              <a:buChar char="•"/>
            </a:pP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）支付宝表扣除</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a:t>
            </a:r>
            <a:r>
              <a:rPr lang="en-US" altLang="zh-CN" sz="1400" dirty="0">
                <a:solidFill>
                  <a:srgbClr val="000000"/>
                </a:solidFill>
                <a:latin typeface="Verdana" panose="020B0604030504040204" pitchFamily="34" charset="0"/>
              </a:rPr>
              <a:t>update A set amount=amount-10000 where </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p>
          <a:p>
            <a:pPr latinLnBrk="1">
              <a:buFont typeface="Arial" panose="020B0604020202020204" pitchFamily="34" charset="0"/>
              <a:buChar char="•"/>
            </a:pPr>
            <a:r>
              <a:rPr lang="en-US" altLang="zh-CN" sz="1400" dirty="0">
                <a:solidFill>
                  <a:srgbClr val="000000"/>
                </a:solidFill>
                <a:latin typeface="Verdana" panose="020B0604030504040204" pitchFamily="34" charset="0"/>
              </a:rPr>
              <a:t>2</a:t>
            </a:r>
            <a:r>
              <a:rPr lang="zh-CN" altLang="en-US" sz="1400" dirty="0">
                <a:solidFill>
                  <a:srgbClr val="000000"/>
                </a:solidFill>
                <a:latin typeface="Verdana" panose="020B0604030504040204" pitchFamily="34" charset="0"/>
              </a:rPr>
              <a:t>）余额宝表增加</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a:t>
            </a:r>
            <a:r>
              <a:rPr lang="en-US" altLang="zh-CN" sz="1400" dirty="0">
                <a:solidFill>
                  <a:srgbClr val="000000"/>
                </a:solidFill>
                <a:latin typeface="Verdana" panose="020B0604030504040204" pitchFamily="34" charset="0"/>
              </a:rPr>
              <a:t>update B set amount=amount+10000 where </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endParaRPr lang="en-US" altLang="zh-CN" sz="1400" i="0" dirty="0">
              <a:solidFill>
                <a:srgbClr val="000000"/>
              </a:solidFill>
              <a:effectLst/>
              <a:latin typeface="Verdana" panose="020B0604030504040204" pitchFamily="34" charset="0"/>
            </a:endParaRPr>
          </a:p>
        </p:txBody>
      </p:sp>
      <p:pic>
        <p:nvPicPr>
          <p:cNvPr id="1026" name="Picture 2" descr="https://images2015.cnblogs.com/blog/172889/201611/172889-20161123170325721-101404707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68" y="2230753"/>
            <a:ext cx="7286625" cy="30575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95923" y="5656216"/>
            <a:ext cx="11733320" cy="523220"/>
          </a:xfrm>
          <a:prstGeom prst="rect">
            <a:avLst/>
          </a:prstGeom>
        </p:spPr>
        <p:txBody>
          <a:bodyPr wrap="square">
            <a:spAutoFit/>
          </a:bodyPr>
          <a:lstStyle/>
          <a:p>
            <a:r>
              <a:rPr lang="zh-CN" altLang="en-US" sz="1400" dirty="0">
                <a:solidFill>
                  <a:srgbClr val="000000"/>
                </a:solidFill>
                <a:latin typeface="Verdana" panose="020B0604030504040204" pitchFamily="34" charset="0"/>
              </a:rPr>
              <a:t>两阶段提交协议（</a:t>
            </a:r>
            <a:r>
              <a:rPr lang="en-US" altLang="zh-CN" sz="1400" dirty="0">
                <a:solidFill>
                  <a:srgbClr val="000000"/>
                </a:solidFill>
                <a:latin typeface="Verdana" panose="020B0604030504040204" pitchFamily="34" charset="0"/>
              </a:rPr>
              <a:t>Two-phase Commit</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2PC</a:t>
            </a:r>
            <a:r>
              <a:rPr lang="zh-CN" altLang="en-US" sz="1400" dirty="0">
                <a:solidFill>
                  <a:srgbClr val="000000"/>
                </a:solidFill>
                <a:latin typeface="Verdana" panose="020B0604030504040204" pitchFamily="34" charset="0"/>
              </a:rPr>
              <a:t>）经常被用来实现分布式事务，这里的事务执行者就是具体的数据库，协调器可以和事务执行器在一台机器上。</a:t>
            </a:r>
            <a:endParaRPr lang="zh-CN" altLang="en-US" sz="1400" dirty="0"/>
          </a:p>
        </p:txBody>
      </p:sp>
      <p:sp>
        <p:nvSpPr>
          <p:cNvPr id="4" name="矩形 3"/>
          <p:cNvSpPr/>
          <p:nvPr/>
        </p:nvSpPr>
        <p:spPr>
          <a:xfrm>
            <a:off x="3722585" y="2889227"/>
            <a:ext cx="2890535" cy="369332"/>
          </a:xfrm>
          <a:prstGeom prst="rect">
            <a:avLst/>
          </a:prstGeom>
        </p:spPr>
        <p:txBody>
          <a:bodyPr wrap="none">
            <a:spAutoFit/>
          </a:bodyPr>
          <a:lstStyle/>
          <a:p>
            <a:r>
              <a:rPr lang="en-US" altLang="zh-CN" sz="1000" dirty="0">
                <a:solidFill>
                  <a:srgbClr val="000000"/>
                </a:solidFill>
                <a:latin typeface="Verdana" panose="020B0604030504040204" pitchFamily="34" charset="0"/>
              </a:rPr>
              <a:t>1</a:t>
            </a:r>
            <a:r>
              <a:rPr lang="zh-CN" altLang="en-US" sz="1000" dirty="0">
                <a:solidFill>
                  <a:srgbClr val="000000"/>
                </a:solidFill>
                <a:latin typeface="Verdana" panose="020B0604030504040204" pitchFamily="34" charset="0"/>
              </a:rPr>
              <a:t>） 我们的应用程序发起一个开始请求到</a:t>
            </a:r>
            <a:r>
              <a:rPr lang="en-US" altLang="zh-CN" sz="1000" dirty="0">
                <a:solidFill>
                  <a:srgbClr val="000000"/>
                </a:solidFill>
                <a:latin typeface="Verdana" panose="020B0604030504040204" pitchFamily="34" charset="0"/>
              </a:rPr>
              <a:t>TC</a:t>
            </a:r>
            <a:r>
              <a:rPr lang="zh-CN" altLang="en-US" dirty="0">
                <a:solidFill>
                  <a:srgbClr val="000000"/>
                </a:solidFill>
                <a:latin typeface="Verdana" panose="020B0604030504040204" pitchFamily="34" charset="0"/>
              </a:rPr>
              <a:t>；</a:t>
            </a:r>
          </a:p>
        </p:txBody>
      </p:sp>
      <p:sp>
        <p:nvSpPr>
          <p:cNvPr id="5" name="矩形 4"/>
          <p:cNvSpPr/>
          <p:nvPr/>
        </p:nvSpPr>
        <p:spPr>
          <a:xfrm>
            <a:off x="4645981" y="3429000"/>
            <a:ext cx="6096000" cy="246221"/>
          </a:xfrm>
          <a:prstGeom prst="rect">
            <a:avLst/>
          </a:prstGeom>
        </p:spPr>
        <p:txBody>
          <a:bodyPr>
            <a:spAutoFit/>
          </a:bodyPr>
          <a:lstStyle/>
          <a:p>
            <a:r>
              <a:rPr lang="en-US" altLang="zh-CN" sz="1000" dirty="0">
                <a:solidFill>
                  <a:srgbClr val="000000"/>
                </a:solidFill>
                <a:latin typeface="Verdana" panose="020B0604030504040204" pitchFamily="34" charset="0"/>
              </a:rPr>
              <a:t>2.TC</a:t>
            </a:r>
            <a:r>
              <a:rPr lang="zh-CN" altLang="en-US" sz="1000" dirty="0">
                <a:solidFill>
                  <a:srgbClr val="000000"/>
                </a:solidFill>
                <a:latin typeface="Verdana" panose="020B0604030504040204" pitchFamily="34" charset="0"/>
              </a:rPr>
              <a:t>先将</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消息写到本地日志，之后向所有的</a:t>
            </a:r>
            <a:r>
              <a:rPr lang="en-US" altLang="zh-CN" sz="1000" dirty="0">
                <a:solidFill>
                  <a:srgbClr val="000000"/>
                </a:solidFill>
                <a:latin typeface="Verdana" panose="020B0604030504040204" pitchFamily="34" charset="0"/>
              </a:rPr>
              <a:t>Si</a:t>
            </a:r>
            <a:r>
              <a:rPr lang="zh-CN" altLang="en-US" sz="1000" dirty="0">
                <a:solidFill>
                  <a:srgbClr val="000000"/>
                </a:solidFill>
                <a:latin typeface="Verdana" panose="020B0604030504040204" pitchFamily="34" charset="0"/>
              </a:rPr>
              <a:t>发起</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a:t>
            </a:r>
            <a:endParaRPr lang="zh-CN" altLang="en-US" sz="1000" dirty="0"/>
          </a:p>
        </p:txBody>
      </p:sp>
      <p:sp>
        <p:nvSpPr>
          <p:cNvPr id="7" name="矩形 6"/>
          <p:cNvSpPr/>
          <p:nvPr/>
        </p:nvSpPr>
        <p:spPr>
          <a:xfrm>
            <a:off x="1597981" y="4473358"/>
            <a:ext cx="6096000" cy="400110"/>
          </a:xfrm>
          <a:prstGeom prst="rect">
            <a:avLst/>
          </a:prstGeom>
        </p:spPr>
        <p:txBody>
          <a:bodyPr>
            <a:spAutoFit/>
          </a:bodyPr>
          <a:lstStyle/>
          <a:p>
            <a:r>
              <a:rPr lang="en-US" altLang="zh-CN" sz="1000" dirty="0">
                <a:solidFill>
                  <a:srgbClr val="000000"/>
                </a:solidFill>
                <a:latin typeface="Verdana" panose="020B0604030504040204" pitchFamily="34" charset="0"/>
              </a:rPr>
              <a:t>3.Si</a:t>
            </a:r>
            <a:r>
              <a:rPr lang="zh-CN" altLang="en-US" sz="1000" dirty="0">
                <a:solidFill>
                  <a:srgbClr val="000000"/>
                </a:solidFill>
                <a:latin typeface="Verdana" panose="020B0604030504040204" pitchFamily="34" charset="0"/>
              </a:rPr>
              <a:t>收到</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消息后，执行具体本机事务，但不会进行</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，如果成功返回</a:t>
            </a:r>
            <a:r>
              <a:rPr lang="en-US" altLang="zh-CN" sz="1000" dirty="0">
                <a:solidFill>
                  <a:srgbClr val="000000"/>
                </a:solidFill>
                <a:latin typeface="Verdana" panose="020B0604030504040204" pitchFamily="34" charset="0"/>
              </a:rPr>
              <a:t>&lt;yes&gt;</a:t>
            </a:r>
            <a:r>
              <a:rPr lang="zh-CN" altLang="en-US" sz="1000" dirty="0">
                <a:solidFill>
                  <a:srgbClr val="000000"/>
                </a:solidFill>
                <a:latin typeface="Verdana" panose="020B0604030504040204" pitchFamily="34" charset="0"/>
              </a:rPr>
              <a:t>，不成功返回</a:t>
            </a:r>
            <a:r>
              <a:rPr lang="en-US" altLang="zh-CN" sz="1000" dirty="0">
                <a:solidFill>
                  <a:srgbClr val="000000"/>
                </a:solidFill>
                <a:latin typeface="Verdana" panose="020B0604030504040204" pitchFamily="34" charset="0"/>
              </a:rPr>
              <a:t>&lt;no&gt;</a:t>
            </a:r>
            <a:r>
              <a:rPr lang="zh-CN" altLang="en-US" sz="1000" dirty="0">
                <a:solidFill>
                  <a:srgbClr val="000000"/>
                </a:solidFill>
                <a:latin typeface="Verdana" panose="020B0604030504040204" pitchFamily="34" charset="0"/>
              </a:rPr>
              <a:t>。同理，返回前都应把要返回的消息写到日志里，当作凭证。</a:t>
            </a:r>
          </a:p>
        </p:txBody>
      </p:sp>
      <p:sp>
        <p:nvSpPr>
          <p:cNvPr id="8" name="矩形 7"/>
          <p:cNvSpPr/>
          <p:nvPr/>
        </p:nvSpPr>
        <p:spPr>
          <a:xfrm>
            <a:off x="7484893" y="4413924"/>
            <a:ext cx="4410214" cy="707886"/>
          </a:xfrm>
          <a:prstGeom prst="rect">
            <a:avLst/>
          </a:prstGeom>
        </p:spPr>
        <p:txBody>
          <a:bodyPr wrap="square">
            <a:spAutoFit/>
          </a:bodyPr>
          <a:lstStyle/>
          <a:p>
            <a:r>
              <a:rPr lang="en-US" altLang="zh-CN" sz="1000" dirty="0">
                <a:solidFill>
                  <a:srgbClr val="000000"/>
                </a:solidFill>
                <a:latin typeface="Verdana" panose="020B0604030504040204" pitchFamily="34" charset="0"/>
              </a:rPr>
              <a:t>4 TC</a:t>
            </a:r>
            <a:r>
              <a:rPr lang="zh-CN" altLang="en-US" sz="1000" dirty="0">
                <a:solidFill>
                  <a:srgbClr val="000000"/>
                </a:solidFill>
                <a:latin typeface="Verdana" panose="020B0604030504040204" pitchFamily="34" charset="0"/>
              </a:rPr>
              <a:t>收集所有执行器返回的消息，如果所有执行器都返回</a:t>
            </a:r>
            <a:r>
              <a:rPr lang="en-US" altLang="zh-CN" sz="1000" dirty="0">
                <a:solidFill>
                  <a:srgbClr val="000000"/>
                </a:solidFill>
                <a:latin typeface="Verdana" panose="020B0604030504040204" pitchFamily="34" charset="0"/>
              </a:rPr>
              <a:t>yes</a:t>
            </a:r>
            <a:r>
              <a:rPr lang="zh-CN" altLang="en-US" sz="1000" dirty="0">
                <a:solidFill>
                  <a:srgbClr val="000000"/>
                </a:solidFill>
                <a:latin typeface="Verdana" panose="020B0604030504040204" pitchFamily="34" charset="0"/>
              </a:rPr>
              <a:t>，那么给所有执行器发生送</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消息，执行器收到</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后执行本地事务的</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操作；如果有任一个执行器返回</a:t>
            </a:r>
            <a:r>
              <a:rPr lang="en-US" altLang="zh-CN" sz="1000" dirty="0">
                <a:solidFill>
                  <a:srgbClr val="000000"/>
                </a:solidFill>
                <a:latin typeface="Verdana" panose="020B0604030504040204" pitchFamily="34" charset="0"/>
              </a:rPr>
              <a:t>no</a:t>
            </a:r>
            <a:r>
              <a:rPr lang="zh-CN" altLang="en-US" sz="1000" dirty="0">
                <a:solidFill>
                  <a:srgbClr val="000000"/>
                </a:solidFill>
                <a:latin typeface="Verdana" panose="020B0604030504040204" pitchFamily="34" charset="0"/>
              </a:rPr>
              <a:t>，那么给所有执行器发送</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消息，执行器收到</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消息后执行事务</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操作。</a:t>
            </a:r>
            <a:endParaRPr lang="zh-CN" altLang="en-US" sz="1000" dirty="0"/>
          </a:p>
        </p:txBody>
      </p:sp>
      <p:sp>
        <p:nvSpPr>
          <p:cNvPr id="9" name="矩形 8"/>
          <p:cNvSpPr/>
          <p:nvPr/>
        </p:nvSpPr>
        <p:spPr>
          <a:xfrm>
            <a:off x="7484893" y="2028617"/>
            <a:ext cx="4249446" cy="1200329"/>
          </a:xfrm>
          <a:prstGeom prst="rect">
            <a:avLst/>
          </a:prstGeom>
        </p:spPr>
        <p:txBody>
          <a:bodyPr wrap="square">
            <a:spAutoFit/>
          </a:bodyPr>
          <a:lstStyle/>
          <a:p>
            <a:r>
              <a:rPr lang="zh-CN" altLang="en-US" sz="1200" dirty="0">
                <a:solidFill>
                  <a:srgbClr val="000000"/>
                </a:solidFill>
                <a:latin typeface="Verdana" panose="020B0604030504040204" pitchFamily="34" charset="0"/>
              </a:rPr>
              <a:t>注：</a:t>
            </a:r>
            <a:r>
              <a:rPr lang="en-US" altLang="zh-CN" sz="1200" dirty="0">
                <a:solidFill>
                  <a:srgbClr val="000000"/>
                </a:solidFill>
                <a:latin typeface="Verdana" panose="020B0604030504040204" pitchFamily="34" charset="0"/>
              </a:rPr>
              <a:t>TC</a:t>
            </a:r>
            <a:r>
              <a:rPr lang="zh-CN" altLang="en-US" sz="1200" dirty="0">
                <a:solidFill>
                  <a:srgbClr val="000000"/>
                </a:solidFill>
                <a:latin typeface="Verdana" panose="020B0604030504040204" pitchFamily="34" charset="0"/>
              </a:rPr>
              <a:t>或</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把发送或接收到的消息先写到日志里，主要是为了</a:t>
            </a:r>
            <a:r>
              <a:rPr lang="zh-CN" altLang="en-US" sz="1200" b="1" dirty="0">
                <a:solidFill>
                  <a:srgbClr val="000000"/>
                </a:solidFill>
                <a:latin typeface="Verdana" panose="020B0604030504040204" pitchFamily="34" charset="0"/>
              </a:rPr>
              <a:t>故障后恢复用</a:t>
            </a:r>
            <a:r>
              <a:rPr lang="zh-CN" altLang="en-US" sz="1200" dirty="0">
                <a:solidFill>
                  <a:srgbClr val="000000"/>
                </a:solidFill>
                <a:latin typeface="Verdana" panose="020B0604030504040204" pitchFamily="34" charset="0"/>
              </a:rPr>
              <a:t>。如某一</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从故障中恢复后，先检查本机的日志，如果已收到</a:t>
            </a:r>
            <a:r>
              <a:rPr lang="en-US" altLang="zh-CN" sz="1200" dirty="0">
                <a:solidFill>
                  <a:srgbClr val="000000"/>
                </a:solidFill>
                <a:latin typeface="Verdana" panose="020B0604030504040204" pitchFamily="34" charset="0"/>
              </a:rPr>
              <a:t>&lt;commit &gt;</a:t>
            </a:r>
            <a:r>
              <a:rPr lang="zh-CN" altLang="en-US" sz="1200" dirty="0">
                <a:solidFill>
                  <a:srgbClr val="000000"/>
                </a:solidFill>
                <a:latin typeface="Verdana" panose="020B0604030504040204" pitchFamily="34" charset="0"/>
              </a:rPr>
              <a:t>，则提交，如果</a:t>
            </a:r>
            <a:r>
              <a:rPr lang="en-US" altLang="zh-CN" sz="1200" dirty="0">
                <a:solidFill>
                  <a:srgbClr val="000000"/>
                </a:solidFill>
                <a:latin typeface="Verdana" panose="020B0604030504040204" pitchFamily="34" charset="0"/>
              </a:rPr>
              <a:t>&lt;abort &gt;</a:t>
            </a:r>
            <a:r>
              <a:rPr lang="zh-CN" altLang="en-US" sz="1200" dirty="0">
                <a:solidFill>
                  <a:srgbClr val="000000"/>
                </a:solidFill>
                <a:latin typeface="Verdana" panose="020B0604030504040204" pitchFamily="34" charset="0"/>
              </a:rPr>
              <a:t>则回滚。如果是</a:t>
            </a:r>
            <a:r>
              <a:rPr lang="en-US" altLang="zh-CN" sz="1200" dirty="0">
                <a:solidFill>
                  <a:srgbClr val="000000"/>
                </a:solidFill>
                <a:latin typeface="Verdana" panose="020B0604030504040204" pitchFamily="34" charset="0"/>
              </a:rPr>
              <a:t>&lt;yes&gt;</a:t>
            </a:r>
            <a:r>
              <a:rPr lang="zh-CN" altLang="en-US" sz="1200" dirty="0">
                <a:solidFill>
                  <a:srgbClr val="000000"/>
                </a:solidFill>
                <a:latin typeface="Verdana" panose="020B0604030504040204" pitchFamily="34" charset="0"/>
              </a:rPr>
              <a:t>，则再向</a:t>
            </a:r>
            <a:r>
              <a:rPr lang="en-US" altLang="zh-CN" sz="1200" dirty="0">
                <a:solidFill>
                  <a:srgbClr val="000000"/>
                </a:solidFill>
                <a:latin typeface="Verdana" panose="020B0604030504040204" pitchFamily="34" charset="0"/>
              </a:rPr>
              <a:t>TC</a:t>
            </a:r>
            <a:r>
              <a:rPr lang="zh-CN" altLang="en-US" sz="1200" dirty="0">
                <a:solidFill>
                  <a:srgbClr val="000000"/>
                </a:solidFill>
                <a:latin typeface="Verdana" panose="020B0604030504040204" pitchFamily="34" charset="0"/>
              </a:rPr>
              <a:t>询问一下，确定下一步。如果什么都没有，则很可能在</a:t>
            </a:r>
            <a:r>
              <a:rPr lang="en-US" altLang="zh-CN" sz="1200" dirty="0">
                <a:solidFill>
                  <a:srgbClr val="000000"/>
                </a:solidFill>
                <a:latin typeface="Verdana" panose="020B0604030504040204" pitchFamily="34" charset="0"/>
              </a:rPr>
              <a:t>&lt;prepare&gt;</a:t>
            </a:r>
            <a:r>
              <a:rPr lang="zh-CN" altLang="en-US" sz="1200" dirty="0">
                <a:solidFill>
                  <a:srgbClr val="000000"/>
                </a:solidFill>
                <a:latin typeface="Verdana" panose="020B0604030504040204" pitchFamily="34" charset="0"/>
              </a:rPr>
              <a:t>阶段</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就崩溃了，因此需要回滚。</a:t>
            </a:r>
            <a:endParaRPr lang="zh-CN" alt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94502" y="836641"/>
            <a:ext cx="11144124" cy="5139869"/>
          </a:xfrm>
          <a:prstGeom prst="rect">
            <a:avLst/>
          </a:prstGeom>
        </p:spPr>
        <p:txBody>
          <a:bodyPr wrap="square">
            <a:spAutoFit/>
          </a:bodyPr>
          <a:lstStyle/>
          <a:p>
            <a:r>
              <a:rPr lang="en-US" altLang="zh-CN" b="1" dirty="0">
                <a:solidFill>
                  <a:srgbClr val="3D464D"/>
                </a:solidFill>
                <a:latin typeface="-apple-system"/>
              </a:rPr>
              <a:t>2PC</a:t>
            </a:r>
            <a:r>
              <a:rPr lang="zh-CN" altLang="en-US" b="1" dirty="0">
                <a:solidFill>
                  <a:srgbClr val="3D464D"/>
                </a:solidFill>
                <a:latin typeface="-apple-system"/>
              </a:rPr>
              <a:t>的缺陷</a:t>
            </a:r>
          </a:p>
          <a:p>
            <a:r>
              <a:rPr lang="zh-CN" altLang="en-US" dirty="0">
                <a:solidFill>
                  <a:srgbClr val="3D464D"/>
                </a:solidFill>
                <a:latin typeface="-apple-system"/>
              </a:rPr>
              <a:t> </a:t>
            </a:r>
            <a:endParaRPr lang="en-US" altLang="zh-CN" dirty="0">
              <a:solidFill>
                <a:srgbClr val="3D464D"/>
              </a:solidFill>
              <a:latin typeface="-apple-system"/>
            </a:endParaRPr>
          </a:p>
          <a:p>
            <a:r>
              <a:rPr lang="zh-CN" altLang="en-US" sz="1600" dirty="0">
                <a:solidFill>
                  <a:srgbClr val="3D464D"/>
                </a:solidFill>
                <a:latin typeface="-apple-system"/>
              </a:rPr>
              <a:t>第一阶段，张老师作为“协调者”，给小强和小明（参与者</a:t>
            </a:r>
            <a:r>
              <a:rPr lang="en-US" altLang="zh-CN" sz="1600" dirty="0">
                <a:solidFill>
                  <a:srgbClr val="3D464D"/>
                </a:solidFill>
                <a:latin typeface="-apple-system"/>
              </a:rPr>
              <a:t>/</a:t>
            </a:r>
            <a:r>
              <a:rPr lang="zh-CN" altLang="en-US" sz="1600" dirty="0">
                <a:solidFill>
                  <a:srgbClr val="3D464D"/>
                </a:solidFill>
                <a:latin typeface="-apple-system"/>
              </a:rPr>
              <a:t>节点）发微信，组织他们明天</a:t>
            </a:r>
            <a:r>
              <a:rPr lang="en-US" altLang="zh-CN" sz="1600" dirty="0">
                <a:solidFill>
                  <a:srgbClr val="3D464D"/>
                </a:solidFill>
                <a:latin typeface="-apple-system"/>
              </a:rPr>
              <a:t>8</a:t>
            </a:r>
            <a:r>
              <a:rPr lang="zh-CN" altLang="en-US" sz="1600" dirty="0">
                <a:solidFill>
                  <a:srgbClr val="3D464D"/>
                </a:solidFill>
                <a:latin typeface="-apple-system"/>
              </a:rPr>
              <a:t>点学校门口集合去爬山，然后开始等待小强和小明答复。 第二阶段，如果小强和小明都回答没问题，那么大家如约而至。如果小强或者小明其中一人回答说“明天没空，不行”，那么张老师会立即通知小强和小明“爬山活动取消”。 但是，如果小强没看手机，那么张老师会一直等着答复，小明可能在家里把爬山装备都准备好了却一直等着张老师确认信息。更严重的是，如果到明天</a:t>
            </a:r>
            <a:r>
              <a:rPr lang="en-US" altLang="zh-CN" sz="1600" dirty="0">
                <a:solidFill>
                  <a:srgbClr val="3D464D"/>
                </a:solidFill>
                <a:latin typeface="-apple-system"/>
              </a:rPr>
              <a:t>8</a:t>
            </a:r>
            <a:r>
              <a:rPr lang="zh-CN" altLang="en-US" sz="1600" dirty="0">
                <a:solidFill>
                  <a:srgbClr val="3D464D"/>
                </a:solidFill>
                <a:latin typeface="-apple-system"/>
              </a:rPr>
              <a:t>点小强还没有答复，那么就算“超时”了，那小明到底去还是不去集合爬山呢？  </a:t>
            </a:r>
          </a:p>
          <a:p>
            <a:br>
              <a:rPr lang="zh-CN" altLang="en-US" sz="1400" dirty="0">
                <a:solidFill>
                  <a:srgbClr val="3D464D"/>
                </a:solidFill>
                <a:latin typeface="-apple-system"/>
              </a:rPr>
            </a:br>
            <a:r>
              <a:rPr lang="en-US" altLang="zh-CN" sz="1400" dirty="0"/>
              <a:t>1</a:t>
            </a:r>
            <a:r>
              <a:rPr lang="zh-CN" altLang="en-US" sz="1400" dirty="0"/>
              <a:t>、</a:t>
            </a:r>
            <a:r>
              <a:rPr lang="zh-CN" altLang="en-US" sz="1400" b="1" dirty="0"/>
              <a:t>同步阻塞问题</a:t>
            </a:r>
            <a:r>
              <a:rPr lang="zh-CN" altLang="en-US" sz="1400" dirty="0"/>
              <a:t>。执行过程中，所有参与节点都是事务阻塞型的。当参与者占有公共资源时，其他第三方节点访问公共资源不得不处于阻塞状态。</a:t>
            </a:r>
            <a:endParaRPr lang="en-US" altLang="zh-CN" sz="1400" dirty="0"/>
          </a:p>
          <a:p>
            <a:endParaRPr lang="zh-CN" altLang="en-US" sz="1400" dirty="0"/>
          </a:p>
          <a:p>
            <a:r>
              <a:rPr lang="en-US" altLang="zh-CN" sz="1400" dirty="0"/>
              <a:t>2</a:t>
            </a:r>
            <a:r>
              <a:rPr lang="zh-CN" altLang="en-US" sz="1400" dirty="0"/>
              <a:t>、</a:t>
            </a:r>
            <a:r>
              <a:rPr lang="zh-CN" altLang="en-US" sz="1400" b="1" dirty="0"/>
              <a:t>单点故障</a:t>
            </a:r>
            <a:r>
              <a:rPr lang="zh-CN" altLang="en-US" sz="1400" dirty="0"/>
              <a:t>。由于协调者的重要性，一旦协调者发生故障。参与者会一直阻塞下去。尤其在第二阶段，协调者发生故障，那么所有的参与者还都处于锁定事务资源的状态中，而无法继续完成事务操作。（如果是协调者挂掉，可以重新选举一个协调者，但是无法解决因为协调者宕机导致的参与者处于阻塞状态的问题）</a:t>
            </a:r>
            <a:endParaRPr lang="en-US" altLang="zh-CN" sz="1400" dirty="0"/>
          </a:p>
          <a:p>
            <a:endParaRPr lang="zh-CN" altLang="en-US" sz="1400" dirty="0"/>
          </a:p>
          <a:p>
            <a:r>
              <a:rPr lang="en-US" altLang="zh-CN" sz="1400" dirty="0"/>
              <a:t>3</a:t>
            </a:r>
            <a:r>
              <a:rPr lang="zh-CN" altLang="en-US" sz="1400" dirty="0"/>
              <a:t>、</a:t>
            </a:r>
            <a:r>
              <a:rPr lang="zh-CN" altLang="en-US" sz="1400" b="1" dirty="0"/>
              <a:t>数据不一致</a:t>
            </a:r>
            <a:r>
              <a:rPr lang="zh-CN" altLang="en-US" sz="1400" dirty="0"/>
              <a:t>。在阶段二中，协调者发送</a:t>
            </a:r>
            <a:r>
              <a:rPr lang="en-US" altLang="zh-CN" sz="1400" dirty="0"/>
              <a:t>commit</a:t>
            </a:r>
            <a:r>
              <a:rPr lang="zh-CN" altLang="en-US" sz="1400" dirty="0"/>
              <a:t>请求之后，发生了局部网络异常或者在发送</a:t>
            </a:r>
            <a:r>
              <a:rPr lang="en-US" altLang="zh-CN" sz="1400" dirty="0"/>
              <a:t>commit</a:t>
            </a:r>
            <a:r>
              <a:rPr lang="zh-CN" altLang="en-US" sz="1400" dirty="0"/>
              <a:t>请求过程中协调者发生了故障，导致只有一部分参与者接受到了</a:t>
            </a:r>
            <a:r>
              <a:rPr lang="en-US" altLang="zh-CN" sz="1400" dirty="0"/>
              <a:t>commit</a:t>
            </a:r>
            <a:r>
              <a:rPr lang="zh-CN" altLang="en-US" sz="1400" dirty="0"/>
              <a:t>请求。而在这部分参与者接到</a:t>
            </a:r>
            <a:r>
              <a:rPr lang="en-US" altLang="zh-CN" sz="1400" dirty="0"/>
              <a:t>commit</a:t>
            </a:r>
            <a:r>
              <a:rPr lang="zh-CN" altLang="en-US" sz="1400" dirty="0"/>
              <a:t>请求之后就会执行</a:t>
            </a:r>
            <a:r>
              <a:rPr lang="en-US" altLang="zh-CN" sz="1400" dirty="0"/>
              <a:t>commit</a:t>
            </a:r>
            <a:r>
              <a:rPr lang="zh-CN" altLang="en-US" sz="1400" dirty="0"/>
              <a:t>操作。但是其他部分未接到</a:t>
            </a:r>
            <a:r>
              <a:rPr lang="en-US" altLang="zh-CN" sz="1400" dirty="0"/>
              <a:t>commit</a:t>
            </a:r>
            <a:r>
              <a:rPr lang="zh-CN" altLang="en-US" sz="1400" dirty="0"/>
              <a:t>请求的机器则无法执行事务提交。于是整个分布式系统便出现了数据部一致性的现象。</a:t>
            </a:r>
            <a:endParaRPr lang="en-US" altLang="zh-CN" sz="1400" dirty="0"/>
          </a:p>
          <a:p>
            <a:endParaRPr lang="zh-CN" altLang="en-US" sz="1400" dirty="0"/>
          </a:p>
          <a:p>
            <a:r>
              <a:rPr lang="en-US" altLang="zh-CN" sz="1400" dirty="0"/>
              <a:t>4</a:t>
            </a:r>
            <a:r>
              <a:rPr lang="zh-CN" altLang="en-US" sz="1400" dirty="0"/>
              <a:t>、二阶段无法解决的问题：协调者再发出</a:t>
            </a:r>
            <a:r>
              <a:rPr lang="en-US" altLang="zh-CN" sz="1400" dirty="0"/>
              <a:t>commit</a:t>
            </a:r>
            <a:r>
              <a:rPr lang="zh-CN" altLang="en-US" sz="1400" dirty="0"/>
              <a:t>消息之后宕机，而唯一接收到这条消息的参与者同时也宕机了。那么即使协调者通过选举协议产生了新的协调者，这条事务的状态也是不确定的，没人知道事务是否被已经提交</a:t>
            </a:r>
          </a:p>
          <a:p>
            <a:endParaRPr lang="en-US" altLang="zh-CN" sz="1600" b="0" i="0" dirty="0">
              <a:solidFill>
                <a:srgbClr val="3D464D"/>
              </a:solidFill>
              <a:effectLst/>
              <a:latin typeface="-apple-system"/>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4501" y="815359"/>
            <a:ext cx="2574744" cy="369332"/>
          </a:xfrm>
          <a:prstGeom prst="rect">
            <a:avLst/>
          </a:prstGeom>
        </p:spPr>
        <p:txBody>
          <a:bodyPr wrap="none">
            <a:spAutoFit/>
          </a:bodyPr>
          <a:lstStyle/>
          <a:p>
            <a:pPr latinLnBrk="1"/>
            <a:r>
              <a:rPr lang="en-US" altLang="zh-CN" b="1" dirty="0">
                <a:solidFill>
                  <a:srgbClr val="4F4F4F"/>
                </a:solidFill>
                <a:latin typeface="-apple-system"/>
              </a:rPr>
              <a:t>2.2 </a:t>
            </a:r>
            <a:r>
              <a:rPr lang="zh-CN" altLang="en-US" b="1" dirty="0">
                <a:solidFill>
                  <a:srgbClr val="4F4F4F"/>
                </a:solidFill>
                <a:latin typeface="-apple-system"/>
              </a:rPr>
              <a:t>三阶段提交协议 </a:t>
            </a:r>
            <a:r>
              <a:rPr lang="en-US" altLang="zh-CN" b="1" dirty="0">
                <a:solidFill>
                  <a:srgbClr val="4F4F4F"/>
                </a:solidFill>
                <a:latin typeface="-apple-system"/>
              </a:rPr>
              <a:t>3PC</a:t>
            </a:r>
            <a:endParaRPr lang="en-US" altLang="zh-CN" b="1" i="0" dirty="0">
              <a:solidFill>
                <a:srgbClr val="4F4F4F"/>
              </a:solidFill>
              <a:effectLst/>
              <a:latin typeface="-apple-system"/>
            </a:endParaRPr>
          </a:p>
        </p:txBody>
      </p:sp>
      <p:sp>
        <p:nvSpPr>
          <p:cNvPr id="2" name="矩形 1"/>
          <p:cNvSpPr/>
          <p:nvPr/>
        </p:nvSpPr>
        <p:spPr>
          <a:xfrm>
            <a:off x="275208" y="1184691"/>
            <a:ext cx="11780668" cy="307777"/>
          </a:xfrm>
          <a:prstGeom prst="rect">
            <a:avLst/>
          </a:prstGeom>
        </p:spPr>
        <p:txBody>
          <a:bodyPr wrap="square">
            <a:spAutoFit/>
          </a:bodyPr>
          <a:lstStyle/>
          <a:p>
            <a:r>
              <a:rPr lang="zh-CN" altLang="en-US" sz="1400" dirty="0">
                <a:solidFill>
                  <a:srgbClr val="555555"/>
                </a:solidFill>
                <a:latin typeface="微软雅黑" panose="020B0503020204020204" pitchFamily="34" charset="-122"/>
                <a:ea typeface="微软雅黑" panose="020B0503020204020204" pitchFamily="34" charset="-122"/>
              </a:rPr>
              <a:t>由于二阶段提交存在着缺陷，所以研究者们在二阶段提交的基础上做了改进，提出了三阶段提交。</a:t>
            </a:r>
            <a:endParaRPr lang="zh-CN" altLang="en-US" sz="1400" dirty="0"/>
          </a:p>
        </p:txBody>
      </p:sp>
      <p:sp>
        <p:nvSpPr>
          <p:cNvPr id="7" name="AutoShape 2" descr="3"/>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矩形 10"/>
          <p:cNvSpPr/>
          <p:nvPr/>
        </p:nvSpPr>
        <p:spPr>
          <a:xfrm>
            <a:off x="106531" y="1884581"/>
            <a:ext cx="3701654" cy="307777"/>
          </a:xfrm>
          <a:prstGeom prst="rect">
            <a:avLst/>
          </a:prstGeom>
        </p:spPr>
        <p:txBody>
          <a:bodyPr wrap="none">
            <a:spAutoFit/>
          </a:bodyPr>
          <a:lstStyle/>
          <a:p>
            <a:r>
              <a:rPr lang="zh-CN" altLang="en-US" sz="1400" dirty="0">
                <a:solidFill>
                  <a:srgbClr val="555555"/>
                </a:solidFill>
                <a:latin typeface="微软雅黑" panose="020B0503020204020204" pitchFamily="34" charset="-122"/>
                <a:ea typeface="微软雅黑" panose="020B0503020204020204" pitchFamily="34" charset="-122"/>
              </a:rPr>
              <a:t>  与两阶段提交相比三阶段提交有两个改动点</a:t>
            </a:r>
          </a:p>
        </p:txBody>
      </p:sp>
      <p:pic>
        <p:nvPicPr>
          <p:cNvPr id="12" name="图片 11"/>
          <p:cNvPicPr>
            <a:picLocks noChangeAspect="1"/>
          </p:cNvPicPr>
          <p:nvPr/>
        </p:nvPicPr>
        <p:blipFill>
          <a:blip r:embed="rId2"/>
          <a:stretch>
            <a:fillRect/>
          </a:stretch>
        </p:blipFill>
        <p:spPr>
          <a:xfrm>
            <a:off x="239052" y="2201225"/>
            <a:ext cx="6786186" cy="530023"/>
          </a:xfrm>
          <a:prstGeom prst="rect">
            <a:avLst/>
          </a:prstGeom>
        </p:spPr>
      </p:pic>
      <p:sp>
        <p:nvSpPr>
          <p:cNvPr id="14" name="矩形 13"/>
          <p:cNvSpPr/>
          <p:nvPr/>
        </p:nvSpPr>
        <p:spPr>
          <a:xfrm>
            <a:off x="109331" y="2973821"/>
            <a:ext cx="8907234" cy="738664"/>
          </a:xfrm>
          <a:prstGeom prst="rect">
            <a:avLst/>
          </a:prstGeom>
        </p:spPr>
        <p:txBody>
          <a:bodyPr wrap="square">
            <a:spAutoFit/>
          </a:bodyPr>
          <a:lstStyle/>
          <a:p>
            <a:endParaRPr lang="en-US" altLang="zh-CN" sz="1400" dirty="0">
              <a:solidFill>
                <a:srgbClr val="555555"/>
              </a:solidFill>
              <a:latin typeface="微软雅黑" panose="020B0503020204020204" pitchFamily="34" charset="-122"/>
              <a:ea typeface="微软雅黑" panose="020B0503020204020204" pitchFamily="34" charset="-122"/>
            </a:endParaRPr>
          </a:p>
          <a:p>
            <a:r>
              <a:rPr lang="zh-CN" altLang="en-US" sz="1400" dirty="0"/>
              <a:t>三阶段提交协议把两阶段提交协议的准备阶段拆分成了两步：</a:t>
            </a:r>
            <a:r>
              <a:rPr lang="zh-CN" altLang="en-US" sz="1400" b="1" dirty="0"/>
              <a:t>询问（</a:t>
            </a:r>
            <a:r>
              <a:rPr lang="en-US" altLang="zh-CN" sz="1400" dirty="0" err="1">
                <a:solidFill>
                  <a:srgbClr val="555555"/>
                </a:solidFill>
                <a:latin typeface="微软雅黑" panose="020B0503020204020204" pitchFamily="34" charset="-122"/>
                <a:ea typeface="微软雅黑" panose="020B0503020204020204" pitchFamily="34" charset="-122"/>
              </a:rPr>
              <a:t>CanCommit</a:t>
            </a:r>
            <a:r>
              <a:rPr lang="en-US" altLang="zh-CN" sz="1400" dirty="0">
                <a:solidFill>
                  <a:srgbClr val="555555"/>
                </a:solidFill>
                <a:latin typeface="微软雅黑" panose="020B0503020204020204" pitchFamily="34" charset="-122"/>
                <a:ea typeface="微软雅黑" panose="020B0503020204020204" pitchFamily="34" charset="-122"/>
              </a:rPr>
              <a:t> </a:t>
            </a:r>
            <a:r>
              <a:rPr lang="zh-CN" altLang="en-US" sz="1400" b="1" dirty="0"/>
              <a:t>）</a:t>
            </a:r>
            <a:r>
              <a:rPr lang="zh-CN" altLang="en-US" sz="1400" dirty="0"/>
              <a:t>，然后</a:t>
            </a:r>
            <a:r>
              <a:rPr lang="zh-CN" altLang="en-US" sz="1400" b="1" dirty="0"/>
              <a:t>再锁资源（</a:t>
            </a:r>
            <a:r>
              <a:rPr lang="en-US" altLang="zh-CN" sz="1400" dirty="0">
                <a:solidFill>
                  <a:srgbClr val="555555"/>
                </a:solidFill>
                <a:latin typeface="微软雅黑" panose="020B0503020204020204" pitchFamily="34" charset="-122"/>
                <a:ea typeface="微软雅黑" panose="020B0503020204020204" pitchFamily="34" charset="-122"/>
              </a:rPr>
              <a:t> </a:t>
            </a:r>
            <a:r>
              <a:rPr lang="en-US" altLang="zh-CN" sz="1400" dirty="0" err="1">
                <a:solidFill>
                  <a:srgbClr val="555555"/>
                </a:solidFill>
                <a:latin typeface="微软雅黑" panose="020B0503020204020204" pitchFamily="34" charset="-122"/>
                <a:ea typeface="微软雅黑" panose="020B0503020204020204" pitchFamily="34" charset="-122"/>
              </a:rPr>
              <a:t>PreCommit</a:t>
            </a:r>
            <a:r>
              <a:rPr lang="en-US" altLang="zh-CN" sz="1400" dirty="0">
                <a:solidFill>
                  <a:srgbClr val="555555"/>
                </a:solidFill>
                <a:latin typeface="微软雅黑" panose="020B0503020204020204" pitchFamily="34" charset="-122"/>
                <a:ea typeface="微软雅黑" panose="020B0503020204020204" pitchFamily="34" charset="-122"/>
              </a:rPr>
              <a:t> </a:t>
            </a:r>
            <a:r>
              <a:rPr lang="zh-CN" altLang="en-US" sz="1400" b="1" dirty="0"/>
              <a:t>）</a:t>
            </a:r>
            <a:r>
              <a:rPr lang="zh-CN" altLang="en-US" sz="1400" dirty="0"/>
              <a:t>，最后</a:t>
            </a:r>
            <a:r>
              <a:rPr lang="zh-CN" altLang="en-US" sz="1400" b="1" dirty="0"/>
              <a:t>真正提交</a:t>
            </a:r>
            <a:r>
              <a:rPr lang="en-US" altLang="zh-CN" sz="1400" b="1" dirty="0"/>
              <a:t>(</a:t>
            </a:r>
            <a:r>
              <a:rPr lang="en-US" altLang="zh-CN" sz="1400" dirty="0" err="1">
                <a:solidFill>
                  <a:srgbClr val="555555"/>
                </a:solidFill>
                <a:latin typeface="微软雅黑" panose="020B0503020204020204" pitchFamily="34" charset="-122"/>
                <a:ea typeface="微软雅黑" panose="020B0503020204020204" pitchFamily="34" charset="-122"/>
              </a:rPr>
              <a:t>DoCommit</a:t>
            </a:r>
            <a:r>
              <a:rPr lang="en-US" altLang="zh-CN" sz="1400" b="1" dirty="0"/>
              <a:t>)</a:t>
            </a:r>
            <a:endParaRPr lang="en-US" altLang="zh-CN" sz="1400" b="1" dirty="0">
              <a:solidFill>
                <a:srgbClr val="555555"/>
              </a:solidFill>
              <a:latin typeface="微软雅黑" panose="020B0503020204020204" pitchFamily="34" charset="-122"/>
              <a:ea typeface="微软雅黑" panose="020B0503020204020204" pitchFamily="34" charset="-122"/>
            </a:endParaRPr>
          </a:p>
        </p:txBody>
      </p:sp>
      <p:pic>
        <p:nvPicPr>
          <p:cNvPr id="13" name="图片 12">
            <a:extLst>
              <a:ext uri="{FF2B5EF4-FFF2-40B4-BE49-F238E27FC236}">
                <a16:creationId xmlns:a16="http://schemas.microsoft.com/office/drawing/2014/main" id="{C93E0223-3140-4FB7-AA63-0B45A4414A55}"/>
              </a:ext>
            </a:extLst>
          </p:cNvPr>
          <p:cNvPicPr>
            <a:picLocks noChangeAspect="1"/>
          </p:cNvPicPr>
          <p:nvPr/>
        </p:nvPicPr>
        <p:blipFill rotWithShape="1">
          <a:blip r:embed="rId3"/>
          <a:srcRect t="2488"/>
          <a:stretch/>
        </p:blipFill>
        <p:spPr>
          <a:xfrm>
            <a:off x="106531" y="4183218"/>
            <a:ext cx="8207451" cy="2021239"/>
          </a:xfrm>
          <a:prstGeom prst="rect">
            <a:avLst/>
          </a:prstGeom>
        </p:spPr>
      </p:pic>
      <p:pic>
        <p:nvPicPr>
          <p:cNvPr id="15" name="Picture 2" descr="åå¸å¼ä¸è´æ§ç®æ³2PCå3PC">
            <a:extLst>
              <a:ext uri="{FF2B5EF4-FFF2-40B4-BE49-F238E27FC236}">
                <a16:creationId xmlns:a16="http://schemas.microsoft.com/office/drawing/2014/main" id="{7C2FA0B8-72DD-43CD-A207-0FD7F16658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6565" y="603448"/>
            <a:ext cx="2828798" cy="3515792"/>
          </a:xfrm>
          <a:prstGeom prst="rect">
            <a:avLst/>
          </a:prstGeom>
          <a:noFill/>
          <a:extLst>
            <a:ext uri="{909E8E84-426E-40DD-AFC4-6F175D3DCCD1}">
              <a14:hiddenFill xmlns:a14="http://schemas.microsoft.com/office/drawing/2010/main">
                <a:solidFill>
                  <a:srgbClr val="FFFFFF"/>
                </a:solidFill>
              </a14:hiddenFill>
            </a:ext>
          </a:extLst>
        </p:spPr>
      </p:pic>
      <p:sp>
        <p:nvSpPr>
          <p:cNvPr id="16" name="矩形 15">
            <a:extLst>
              <a:ext uri="{FF2B5EF4-FFF2-40B4-BE49-F238E27FC236}">
                <a16:creationId xmlns:a16="http://schemas.microsoft.com/office/drawing/2014/main" id="{C0ED8736-9DCA-49F0-A954-70F12E0FCBC3}"/>
              </a:ext>
            </a:extLst>
          </p:cNvPr>
          <p:cNvSpPr/>
          <p:nvPr/>
        </p:nvSpPr>
        <p:spPr>
          <a:xfrm>
            <a:off x="8313982" y="4529431"/>
            <a:ext cx="3878018" cy="1815882"/>
          </a:xfrm>
          <a:prstGeom prst="rect">
            <a:avLst/>
          </a:prstGeom>
        </p:spPr>
        <p:txBody>
          <a:bodyPr wrap="square">
            <a:spAutoFit/>
          </a:bodyPr>
          <a:lstStyle/>
          <a:p>
            <a:r>
              <a:rPr lang="zh-CN" altLang="en-US" sz="1400" b="1" dirty="0">
                <a:solidFill>
                  <a:srgbClr val="555555"/>
                </a:solidFill>
                <a:latin typeface="微软雅黑" panose="020B0503020204020204" pitchFamily="34" charset="-122"/>
                <a:ea typeface="微软雅黑" panose="020B0503020204020204" pitchFamily="34" charset="-122"/>
              </a:rPr>
              <a:t>响应反馈</a:t>
            </a:r>
            <a:r>
              <a:rPr lang="zh-CN" altLang="en-US" sz="1400" dirty="0">
                <a:solidFill>
                  <a:srgbClr val="555555"/>
                </a:solidFill>
                <a:latin typeface="微软雅黑" panose="020B0503020204020204" pitchFamily="34" charset="-122"/>
                <a:ea typeface="微软雅黑" panose="020B0503020204020204" pitchFamily="34" charset="-122"/>
              </a:rPr>
              <a:t> 参与者接到</a:t>
            </a:r>
            <a:r>
              <a:rPr lang="en-US" altLang="zh-CN" sz="1400" dirty="0" err="1">
                <a:solidFill>
                  <a:srgbClr val="555555"/>
                </a:solidFill>
                <a:latin typeface="微软雅黑" panose="020B0503020204020204" pitchFamily="34" charset="-122"/>
                <a:ea typeface="微软雅黑" panose="020B0503020204020204" pitchFamily="34" charset="-122"/>
              </a:rPr>
              <a:t>CanCommit</a:t>
            </a:r>
            <a:r>
              <a:rPr lang="zh-CN" altLang="en-US" sz="1400" dirty="0">
                <a:solidFill>
                  <a:srgbClr val="555555"/>
                </a:solidFill>
                <a:latin typeface="微软雅黑" panose="020B0503020204020204" pitchFamily="34" charset="-122"/>
                <a:ea typeface="微软雅黑" panose="020B0503020204020204" pitchFamily="34" charset="-122"/>
              </a:rPr>
              <a:t>请求之后，正常情况下，如果其自身认为可以顺利执行事务，则返回</a:t>
            </a:r>
            <a:r>
              <a:rPr lang="en-US" altLang="zh-CN" sz="1400" dirty="0">
                <a:solidFill>
                  <a:srgbClr val="555555"/>
                </a:solidFill>
                <a:latin typeface="微软雅黑" panose="020B0503020204020204" pitchFamily="34" charset="-122"/>
                <a:ea typeface="微软雅黑" panose="020B0503020204020204" pitchFamily="34" charset="-122"/>
              </a:rPr>
              <a:t>Yes</a:t>
            </a:r>
            <a:r>
              <a:rPr lang="zh-CN" altLang="en-US" sz="1400" dirty="0">
                <a:solidFill>
                  <a:srgbClr val="555555"/>
                </a:solidFill>
                <a:latin typeface="微软雅黑" panose="020B0503020204020204" pitchFamily="34" charset="-122"/>
                <a:ea typeface="微软雅黑" panose="020B0503020204020204" pitchFamily="34" charset="-122"/>
              </a:rPr>
              <a:t>响应。</a:t>
            </a:r>
            <a:endParaRPr lang="en-US" altLang="zh-CN" sz="1400" dirty="0">
              <a:solidFill>
                <a:srgbClr val="555555"/>
              </a:solidFill>
              <a:latin typeface="微软雅黑" panose="020B0503020204020204" pitchFamily="34" charset="-122"/>
              <a:ea typeface="微软雅黑" panose="020B0503020204020204" pitchFamily="34" charset="-122"/>
            </a:endParaRPr>
          </a:p>
          <a:p>
            <a:endParaRPr lang="en-US" altLang="zh-CN" sz="1400" dirty="0">
              <a:solidFill>
                <a:srgbClr val="555555"/>
              </a:solidFill>
              <a:latin typeface="微软雅黑" panose="020B0503020204020204" pitchFamily="34" charset="-122"/>
              <a:ea typeface="微软雅黑" panose="020B0503020204020204" pitchFamily="34" charset="-122"/>
            </a:endParaRPr>
          </a:p>
          <a:p>
            <a:r>
              <a:rPr lang="zh-CN" altLang="en-US" sz="1400" dirty="0">
                <a:solidFill>
                  <a:srgbClr val="FF0000"/>
                </a:solidFill>
                <a:latin typeface="微软雅黑" panose="020B0503020204020204" pitchFamily="34" charset="-122"/>
                <a:ea typeface="微软雅黑" panose="020B0503020204020204" pitchFamily="34" charset="-122"/>
              </a:rPr>
              <a:t>他这里是怎么判断自己可以顺利执行任务的？</a:t>
            </a:r>
          </a:p>
          <a:p>
            <a:endParaRPr lang="zh-CN" altLang="en-US" sz="1400" dirty="0">
              <a:solidFill>
                <a:srgbClr val="FF0000"/>
              </a:solidFill>
              <a:latin typeface="微软雅黑" panose="020B0503020204020204" pitchFamily="34" charset="-122"/>
              <a:ea typeface="微软雅黑" panose="020B0503020204020204" pitchFamily="34" charset="-122"/>
            </a:endParaRPr>
          </a:p>
          <a:p>
            <a:r>
              <a:rPr lang="zh-CN" altLang="en-US" sz="1400" dirty="0">
                <a:solidFill>
                  <a:srgbClr val="FF0000"/>
                </a:solidFill>
                <a:latin typeface="微软雅黑" panose="020B0503020204020204" pitchFamily="34" charset="-122"/>
                <a:ea typeface="微软雅黑" panose="020B0503020204020204" pitchFamily="34" charset="-122"/>
              </a:rPr>
              <a:t>猜想： 这里应该是看自己是否能够获取完成事务的资源。</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538177"/>
            <a:ext cx="12192000" cy="4862870"/>
          </a:xfrm>
          <a:prstGeom prst="rect">
            <a:avLst/>
          </a:prstGeom>
        </p:spPr>
        <p:txBody>
          <a:bodyPr wrap="square">
            <a:spAutoFit/>
          </a:bodyPr>
          <a:lstStyle/>
          <a:p>
            <a:r>
              <a:rPr lang="zh-CN" altLang="en-US" sz="1600" b="1" dirty="0">
                <a:solidFill>
                  <a:srgbClr val="3D464D"/>
                </a:solidFill>
                <a:latin typeface="-apple-system"/>
              </a:rPr>
              <a:t>阶段</a:t>
            </a:r>
            <a:r>
              <a:rPr lang="en-US" altLang="zh-CN" sz="1600" b="1" dirty="0">
                <a:solidFill>
                  <a:srgbClr val="3D464D"/>
                </a:solidFill>
                <a:latin typeface="-apple-system"/>
              </a:rPr>
              <a:t>3</a:t>
            </a:r>
            <a:r>
              <a:rPr lang="zh-CN" altLang="en-US" sz="1600" b="1" dirty="0">
                <a:solidFill>
                  <a:srgbClr val="3D464D"/>
                </a:solidFill>
                <a:latin typeface="-apple-system"/>
              </a:rPr>
              <a:t>：</a:t>
            </a:r>
            <a:r>
              <a:rPr lang="en-US" altLang="zh-CN" sz="1600" b="1" dirty="0">
                <a:solidFill>
                  <a:srgbClr val="3D464D"/>
                </a:solidFill>
                <a:latin typeface="-apple-system"/>
              </a:rPr>
              <a:t>do Commit</a:t>
            </a:r>
            <a:br>
              <a:rPr lang="zh-CN" altLang="en-US" sz="1600" dirty="0"/>
            </a:br>
            <a:r>
              <a:rPr lang="zh-CN" altLang="en-US" sz="1400" dirty="0">
                <a:solidFill>
                  <a:srgbClr val="3D464D"/>
                </a:solidFill>
                <a:latin typeface="-apple-system"/>
              </a:rPr>
              <a:t>　　此阶段也存在两种情况：</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、所有参与者均反馈</a:t>
            </a:r>
            <a:r>
              <a:rPr lang="en-US" altLang="zh-CN" sz="1400" dirty="0">
                <a:solidFill>
                  <a:srgbClr val="3D464D"/>
                </a:solidFill>
                <a:latin typeface="-apple-system"/>
              </a:rPr>
              <a:t>Ack</a:t>
            </a:r>
            <a:r>
              <a:rPr lang="zh-CN" altLang="en-US" sz="1400" dirty="0">
                <a:solidFill>
                  <a:srgbClr val="3D464D"/>
                </a:solidFill>
                <a:latin typeface="-apple-system"/>
              </a:rPr>
              <a:t>响应，即执行真正的事务提交。</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、任何超时后协调者尚无法收到所有参与者的反馈，即中断事务。</a:t>
            </a:r>
            <a:endParaRPr lang="en-US" altLang="zh-CN" sz="1400" dirty="0">
              <a:solidFill>
                <a:srgbClr val="3D464D"/>
              </a:solidFill>
              <a:latin typeface="-apple-system"/>
            </a:endParaRPr>
          </a:p>
          <a:p>
            <a:br>
              <a:rPr lang="zh-CN" altLang="en-US" sz="1400" dirty="0"/>
            </a:br>
            <a:r>
              <a:rPr lang="zh-CN" altLang="en-US" sz="1400" dirty="0">
                <a:solidFill>
                  <a:srgbClr val="3D464D"/>
                </a:solidFill>
                <a:latin typeface="-apple-system"/>
              </a:rPr>
              <a:t> 一个参与者反馈</a:t>
            </a:r>
            <a:r>
              <a:rPr lang="en-US" altLang="zh-CN" sz="1400" dirty="0">
                <a:solidFill>
                  <a:srgbClr val="3D464D"/>
                </a:solidFill>
                <a:latin typeface="-apple-system"/>
              </a:rPr>
              <a:t>NO</a:t>
            </a:r>
            <a:r>
              <a:rPr lang="zh-CN" altLang="en-US" sz="1400" dirty="0">
                <a:solidFill>
                  <a:srgbClr val="3D464D"/>
                </a:solidFill>
                <a:latin typeface="-apple-system"/>
              </a:rPr>
              <a:t>，或者等待</a:t>
            </a:r>
            <a:br>
              <a:rPr lang="zh-CN" altLang="en-US" sz="1400" dirty="0"/>
            </a:br>
            <a:r>
              <a:rPr lang="zh-CN" altLang="en-US" sz="1400" dirty="0">
                <a:solidFill>
                  <a:srgbClr val="3D464D"/>
                </a:solidFill>
                <a:latin typeface="-apple-system"/>
              </a:rPr>
              <a:t>　　提交事务：（所有参与者均反馈</a:t>
            </a:r>
            <a:r>
              <a:rPr lang="en-US" altLang="zh-CN" sz="1400" dirty="0">
                <a:solidFill>
                  <a:srgbClr val="3D464D"/>
                </a:solidFill>
                <a:latin typeface="-apple-system"/>
              </a:rPr>
              <a:t>Ack</a:t>
            </a:r>
            <a:r>
              <a:rPr lang="zh-CN" altLang="en-US" sz="1400" dirty="0">
                <a:solidFill>
                  <a:srgbClr val="3D464D"/>
                </a:solidFill>
                <a:latin typeface="-apple-system"/>
              </a:rPr>
              <a:t>响应时）</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、如果协调者处于工作状态，则向所有参与者发出</a:t>
            </a:r>
            <a:r>
              <a:rPr lang="en-US" altLang="zh-CN" sz="1400" dirty="0">
                <a:solidFill>
                  <a:srgbClr val="3D464D"/>
                </a:solidFill>
                <a:latin typeface="-apple-system"/>
              </a:rPr>
              <a:t>do Commit</a:t>
            </a:r>
            <a:r>
              <a:rPr lang="zh-CN" altLang="en-US" sz="1400" dirty="0">
                <a:solidFill>
                  <a:srgbClr val="3D464D"/>
                </a:solidFill>
                <a:latin typeface="-apple-system"/>
              </a:rPr>
              <a:t>请求。</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、参与者收到</a:t>
            </a:r>
            <a:r>
              <a:rPr lang="en-US" altLang="zh-CN" sz="1400" dirty="0">
                <a:solidFill>
                  <a:srgbClr val="3D464D"/>
                </a:solidFill>
                <a:latin typeface="-apple-system"/>
              </a:rPr>
              <a:t>do Commit</a:t>
            </a:r>
            <a:r>
              <a:rPr lang="zh-CN" altLang="en-US" sz="1400" dirty="0">
                <a:solidFill>
                  <a:srgbClr val="3D464D"/>
                </a:solidFill>
                <a:latin typeface="-apple-system"/>
              </a:rPr>
              <a:t>请求后，会正式执行事务提交，并释放整个事务期间占用的资源。</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3</a:t>
            </a:r>
            <a:r>
              <a:rPr lang="zh-CN" altLang="en-US" sz="1400" dirty="0">
                <a:solidFill>
                  <a:srgbClr val="3D464D"/>
                </a:solidFill>
                <a:latin typeface="-apple-system"/>
              </a:rPr>
              <a:t>、各参与者向协调者反馈</a:t>
            </a:r>
            <a:r>
              <a:rPr lang="en-US" altLang="zh-CN" sz="1400" dirty="0">
                <a:solidFill>
                  <a:srgbClr val="3D464D"/>
                </a:solidFill>
                <a:latin typeface="-apple-system"/>
              </a:rPr>
              <a:t>Ack</a:t>
            </a:r>
            <a:r>
              <a:rPr lang="zh-CN" altLang="en-US" sz="1400" dirty="0">
                <a:solidFill>
                  <a:srgbClr val="3D464D"/>
                </a:solidFill>
                <a:latin typeface="-apple-system"/>
              </a:rPr>
              <a:t>完成的消息。</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4</a:t>
            </a:r>
            <a:r>
              <a:rPr lang="zh-CN" altLang="en-US" sz="1400" dirty="0">
                <a:solidFill>
                  <a:srgbClr val="3D464D"/>
                </a:solidFill>
                <a:latin typeface="-apple-system"/>
              </a:rPr>
              <a:t>、协调者收到所有参与者反馈的</a:t>
            </a:r>
            <a:r>
              <a:rPr lang="en-US" altLang="zh-CN" sz="1400" dirty="0">
                <a:solidFill>
                  <a:srgbClr val="3D464D"/>
                </a:solidFill>
                <a:latin typeface="-apple-system"/>
              </a:rPr>
              <a:t>Ack</a:t>
            </a:r>
            <a:r>
              <a:rPr lang="zh-CN" altLang="en-US" sz="1400" dirty="0">
                <a:solidFill>
                  <a:srgbClr val="3D464D"/>
                </a:solidFill>
                <a:latin typeface="-apple-system"/>
              </a:rPr>
              <a:t>消息后，即完成事务提交。</a:t>
            </a:r>
            <a:br>
              <a:rPr lang="zh-CN" altLang="en-US" sz="1400" dirty="0"/>
            </a:br>
            <a:r>
              <a:rPr lang="zh-CN" altLang="en-US" sz="1400" dirty="0">
                <a:solidFill>
                  <a:srgbClr val="3D464D"/>
                </a:solidFill>
                <a:latin typeface="-apple-system"/>
              </a:rPr>
              <a:t> </a:t>
            </a:r>
            <a:br>
              <a:rPr lang="zh-CN" altLang="en-US" sz="1400" dirty="0"/>
            </a:br>
            <a:r>
              <a:rPr lang="zh-CN" altLang="en-US" sz="1400" dirty="0">
                <a:solidFill>
                  <a:srgbClr val="3D464D"/>
                </a:solidFill>
                <a:latin typeface="-apple-system"/>
              </a:rPr>
              <a:t>　　中断事务：（任何一个参与者反馈</a:t>
            </a:r>
            <a:r>
              <a:rPr lang="en-US" altLang="zh-CN" sz="1400" dirty="0">
                <a:solidFill>
                  <a:srgbClr val="3D464D"/>
                </a:solidFill>
                <a:latin typeface="-apple-system"/>
              </a:rPr>
              <a:t>NO</a:t>
            </a:r>
            <a:r>
              <a:rPr lang="zh-CN" altLang="en-US" sz="1400" dirty="0">
                <a:solidFill>
                  <a:srgbClr val="3D464D"/>
                </a:solidFill>
                <a:latin typeface="-apple-system"/>
              </a:rPr>
              <a:t>，或者等待超时后协调者尚无法收到所有参与者的反馈时）</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、如果协调者处于工作状态，向所有参与者发出</a:t>
            </a:r>
            <a:r>
              <a:rPr lang="en-US" altLang="zh-CN" sz="1400" dirty="0">
                <a:solidFill>
                  <a:srgbClr val="3D464D"/>
                </a:solidFill>
                <a:latin typeface="-apple-system"/>
              </a:rPr>
              <a:t>abort</a:t>
            </a:r>
            <a:r>
              <a:rPr lang="zh-CN" altLang="en-US" sz="1400" dirty="0">
                <a:solidFill>
                  <a:srgbClr val="3D464D"/>
                </a:solidFill>
                <a:latin typeface="-apple-system"/>
              </a:rPr>
              <a:t>请求。</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、参与者使用阶段</a:t>
            </a:r>
            <a:r>
              <a:rPr lang="en-US" altLang="zh-CN" sz="1400" dirty="0">
                <a:solidFill>
                  <a:srgbClr val="3D464D"/>
                </a:solidFill>
                <a:latin typeface="-apple-system"/>
              </a:rPr>
              <a:t>1</a:t>
            </a:r>
            <a:r>
              <a:rPr lang="zh-CN" altLang="en-US" sz="1400" dirty="0">
                <a:solidFill>
                  <a:srgbClr val="3D464D"/>
                </a:solidFill>
                <a:latin typeface="-apple-system"/>
              </a:rPr>
              <a:t>中的</a:t>
            </a:r>
            <a:r>
              <a:rPr lang="en-US" altLang="zh-CN" sz="1400" dirty="0">
                <a:solidFill>
                  <a:srgbClr val="3D464D"/>
                </a:solidFill>
                <a:latin typeface="-apple-system"/>
              </a:rPr>
              <a:t>Undo</a:t>
            </a:r>
            <a:r>
              <a:rPr lang="zh-CN" altLang="en-US" sz="1400" dirty="0">
                <a:solidFill>
                  <a:srgbClr val="3D464D"/>
                </a:solidFill>
                <a:latin typeface="-apple-system"/>
              </a:rPr>
              <a:t>信息执行回滚操作，并释放整个事务期间占用的资源。</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3</a:t>
            </a:r>
            <a:r>
              <a:rPr lang="zh-CN" altLang="en-US" sz="1400" dirty="0">
                <a:solidFill>
                  <a:srgbClr val="3D464D"/>
                </a:solidFill>
                <a:latin typeface="-apple-system"/>
              </a:rPr>
              <a:t>、各参与者向协调者反馈</a:t>
            </a:r>
            <a:r>
              <a:rPr lang="en-US" altLang="zh-CN" sz="1400" dirty="0">
                <a:solidFill>
                  <a:srgbClr val="3D464D"/>
                </a:solidFill>
                <a:latin typeface="-apple-system"/>
              </a:rPr>
              <a:t>Ack</a:t>
            </a:r>
            <a:r>
              <a:rPr lang="zh-CN" altLang="en-US" sz="1400" dirty="0">
                <a:solidFill>
                  <a:srgbClr val="3D464D"/>
                </a:solidFill>
                <a:latin typeface="-apple-system"/>
              </a:rPr>
              <a:t>完成的消息。</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4</a:t>
            </a:r>
            <a:r>
              <a:rPr lang="zh-CN" altLang="en-US" sz="1400" dirty="0">
                <a:solidFill>
                  <a:srgbClr val="3D464D"/>
                </a:solidFill>
                <a:latin typeface="-apple-system"/>
              </a:rPr>
              <a:t>、协调者收到所有参与者反馈的</a:t>
            </a:r>
            <a:r>
              <a:rPr lang="en-US" altLang="zh-CN" sz="1400" dirty="0">
                <a:solidFill>
                  <a:srgbClr val="3D464D"/>
                </a:solidFill>
                <a:latin typeface="-apple-system"/>
              </a:rPr>
              <a:t>Ack</a:t>
            </a:r>
            <a:r>
              <a:rPr lang="zh-CN" altLang="en-US" sz="1400" dirty="0">
                <a:solidFill>
                  <a:srgbClr val="3D464D"/>
                </a:solidFill>
                <a:latin typeface="-apple-system"/>
              </a:rPr>
              <a:t>消息后，即完成事务中断。</a:t>
            </a:r>
            <a:br>
              <a:rPr lang="zh-CN" altLang="en-US" sz="1400" dirty="0"/>
            </a:br>
            <a:r>
              <a:rPr lang="zh-CN" altLang="en-US" sz="1400" dirty="0">
                <a:solidFill>
                  <a:srgbClr val="3D464D"/>
                </a:solidFill>
                <a:latin typeface="-apple-system"/>
              </a:rPr>
              <a:t>注意：</a:t>
            </a:r>
            <a:r>
              <a:rPr lang="zh-CN" altLang="en-US" sz="1400" b="1" dirty="0">
                <a:solidFill>
                  <a:srgbClr val="3D464D"/>
                </a:solidFill>
                <a:latin typeface="-apple-system"/>
              </a:rPr>
              <a:t>进入阶段三后，无论协调者出现问题或网络出现问题，都会导致参与者无法接收到协调者发出的</a:t>
            </a:r>
            <a:r>
              <a:rPr lang="en-US" altLang="zh-CN" sz="1400" b="1" dirty="0">
                <a:solidFill>
                  <a:srgbClr val="3D464D"/>
                </a:solidFill>
                <a:latin typeface="-apple-system"/>
              </a:rPr>
              <a:t>do Commit</a:t>
            </a:r>
            <a:r>
              <a:rPr lang="zh-CN" altLang="en-US" sz="1400" b="1" dirty="0">
                <a:solidFill>
                  <a:srgbClr val="3D464D"/>
                </a:solidFill>
                <a:latin typeface="-apple-system"/>
              </a:rPr>
              <a:t>请求或</a:t>
            </a:r>
            <a:r>
              <a:rPr lang="en-US" altLang="zh-CN" sz="1400" b="1" dirty="0">
                <a:solidFill>
                  <a:srgbClr val="3D464D"/>
                </a:solidFill>
                <a:latin typeface="-apple-system"/>
              </a:rPr>
              <a:t>abort</a:t>
            </a:r>
            <a:r>
              <a:rPr lang="zh-CN" altLang="en-US" sz="1400" b="1" dirty="0">
                <a:solidFill>
                  <a:srgbClr val="3D464D"/>
                </a:solidFill>
                <a:latin typeface="-apple-system"/>
              </a:rPr>
              <a:t>请求</a:t>
            </a:r>
            <a:r>
              <a:rPr lang="zh-CN" altLang="en-US" sz="1400" dirty="0">
                <a:solidFill>
                  <a:srgbClr val="3D464D"/>
                </a:solidFill>
                <a:latin typeface="-apple-system"/>
              </a:rPr>
              <a:t>。</a:t>
            </a:r>
            <a:r>
              <a:rPr lang="zh-CN" altLang="en-US" sz="1400" b="1" dirty="0">
                <a:solidFill>
                  <a:srgbClr val="3D464D"/>
                </a:solidFill>
                <a:latin typeface="-apple-system"/>
              </a:rPr>
              <a:t>此时，参与者都会在等待超时之后，继续执行事务提交。</a:t>
            </a:r>
            <a:r>
              <a:rPr lang="zh-CN" altLang="en-US" sz="1400" dirty="0">
                <a:solidFill>
                  <a:srgbClr val="3D464D"/>
                </a:solidFill>
                <a:latin typeface="-apple-system"/>
              </a:rPr>
              <a:t>（其实这个应该是基于</a:t>
            </a:r>
            <a:r>
              <a:rPr lang="zh-CN" altLang="en-US" sz="1400" b="1" dirty="0">
                <a:solidFill>
                  <a:srgbClr val="203864"/>
                </a:solidFill>
                <a:latin typeface="-apple-system"/>
              </a:rPr>
              <a:t>概率</a:t>
            </a:r>
            <a:r>
              <a:rPr lang="zh-CN" altLang="en-US" sz="1400" dirty="0">
                <a:solidFill>
                  <a:srgbClr val="3D464D"/>
                </a:solidFill>
                <a:latin typeface="-apple-system"/>
              </a:rPr>
              <a:t>来决定的，进入第三阶段时，说明参与者在第二阶段已经收到了</a:t>
            </a:r>
            <a:r>
              <a:rPr lang="en-US" altLang="zh-CN" sz="1400" dirty="0" err="1">
                <a:solidFill>
                  <a:srgbClr val="3D464D"/>
                </a:solidFill>
                <a:latin typeface="-apple-system"/>
              </a:rPr>
              <a:t>PreCommit</a:t>
            </a:r>
            <a:r>
              <a:rPr lang="zh-CN" altLang="en-US" sz="1400" dirty="0">
                <a:solidFill>
                  <a:srgbClr val="3D464D"/>
                </a:solidFill>
                <a:latin typeface="-apple-system"/>
              </a:rPr>
              <a:t>请求，那么协调者产生</a:t>
            </a:r>
            <a:r>
              <a:rPr lang="en-US" altLang="zh-CN" sz="1400" dirty="0" err="1">
                <a:solidFill>
                  <a:srgbClr val="3D464D"/>
                </a:solidFill>
                <a:latin typeface="-apple-system"/>
              </a:rPr>
              <a:t>PreCommit</a:t>
            </a:r>
            <a:r>
              <a:rPr lang="zh-CN" altLang="en-US" sz="1400" dirty="0">
                <a:solidFill>
                  <a:srgbClr val="3D464D"/>
                </a:solidFill>
                <a:latin typeface="-apple-system"/>
              </a:rPr>
              <a:t>请求的前提条件是他在第二阶段开始之前，收到所有参与者的</a:t>
            </a:r>
            <a:r>
              <a:rPr lang="en-US" altLang="zh-CN" sz="1400" dirty="0" err="1">
                <a:solidFill>
                  <a:srgbClr val="3D464D"/>
                </a:solidFill>
                <a:latin typeface="-apple-system"/>
              </a:rPr>
              <a:t>CanCommit</a:t>
            </a:r>
            <a:r>
              <a:rPr lang="zh-CN" altLang="en-US" sz="1400" dirty="0">
                <a:solidFill>
                  <a:srgbClr val="3D464D"/>
                </a:solidFill>
                <a:latin typeface="-apple-system"/>
              </a:rPr>
              <a:t>响应都是</a:t>
            </a:r>
            <a:r>
              <a:rPr lang="en-US" altLang="zh-CN" sz="1400" dirty="0">
                <a:solidFill>
                  <a:srgbClr val="3D464D"/>
                </a:solidFill>
                <a:latin typeface="-apple-system"/>
              </a:rPr>
              <a:t>Yes</a:t>
            </a:r>
            <a:r>
              <a:rPr lang="zh-CN" altLang="en-US" sz="1400" dirty="0">
                <a:solidFill>
                  <a:srgbClr val="3D464D"/>
                </a:solidFill>
                <a:latin typeface="-apple-system"/>
              </a:rPr>
              <a:t>。（一旦参与者收到了</a:t>
            </a:r>
            <a:r>
              <a:rPr lang="en-US" altLang="zh-CN" sz="1400" dirty="0" err="1">
                <a:solidFill>
                  <a:srgbClr val="3D464D"/>
                </a:solidFill>
                <a:latin typeface="-apple-system"/>
              </a:rPr>
              <a:t>PreCommit</a:t>
            </a:r>
            <a:r>
              <a:rPr lang="zh-CN" altLang="en-US" sz="1400" dirty="0">
                <a:solidFill>
                  <a:srgbClr val="3D464D"/>
                </a:solidFill>
                <a:latin typeface="-apple-system"/>
              </a:rPr>
              <a:t>，意味他知道大家其实都同意修改了）所以，当进入第三阶段时，由于网络超时等原因，虽然参与者没有收到</a:t>
            </a:r>
            <a:r>
              <a:rPr lang="en-US" altLang="zh-CN" sz="1400" dirty="0">
                <a:solidFill>
                  <a:srgbClr val="3D464D"/>
                </a:solidFill>
                <a:latin typeface="-apple-system"/>
              </a:rPr>
              <a:t>commit</a:t>
            </a:r>
            <a:r>
              <a:rPr lang="zh-CN" altLang="en-US" sz="1400" dirty="0">
                <a:solidFill>
                  <a:srgbClr val="3D464D"/>
                </a:solidFill>
                <a:latin typeface="-apple-system"/>
              </a:rPr>
              <a:t>或者</a:t>
            </a:r>
            <a:r>
              <a:rPr lang="en-US" altLang="zh-CN" sz="1400" dirty="0">
                <a:solidFill>
                  <a:srgbClr val="3D464D"/>
                </a:solidFill>
                <a:latin typeface="-apple-system"/>
              </a:rPr>
              <a:t>abort</a:t>
            </a:r>
            <a:r>
              <a:rPr lang="zh-CN" altLang="en-US" sz="1400" dirty="0">
                <a:solidFill>
                  <a:srgbClr val="3D464D"/>
                </a:solidFill>
                <a:latin typeface="-apple-system"/>
              </a:rPr>
              <a:t>响应，但是他有理由相信：成功提交的几率很大。）</a:t>
            </a:r>
            <a:endParaRPr lang="zh-CN" altLang="en-US" sz="1400" dirty="0"/>
          </a:p>
        </p:txBody>
      </p:sp>
      <p:sp>
        <p:nvSpPr>
          <p:cNvPr id="4" name="矩形 3"/>
          <p:cNvSpPr/>
          <p:nvPr/>
        </p:nvSpPr>
        <p:spPr>
          <a:xfrm>
            <a:off x="-85817" y="5534561"/>
            <a:ext cx="12277817" cy="1323439"/>
          </a:xfrm>
          <a:prstGeom prst="rect">
            <a:avLst/>
          </a:prstGeom>
        </p:spPr>
        <p:txBody>
          <a:bodyPr wrap="square">
            <a:spAutoFit/>
          </a:bodyPr>
          <a:lstStyle/>
          <a:p>
            <a:r>
              <a:rPr lang="en-US" altLang="zh-CN" sz="1600" b="1" dirty="0">
                <a:solidFill>
                  <a:srgbClr val="3D464D"/>
                </a:solidFill>
                <a:latin typeface="-apple-system"/>
              </a:rPr>
              <a:t>3PC</a:t>
            </a:r>
            <a:r>
              <a:rPr lang="zh-CN" altLang="en-US" sz="1600" b="1" dirty="0">
                <a:solidFill>
                  <a:srgbClr val="3D464D"/>
                </a:solidFill>
                <a:latin typeface="-apple-system"/>
              </a:rPr>
              <a:t>的优点和缺陷</a:t>
            </a:r>
            <a:endParaRPr lang="zh-CN" altLang="en-US" b="1" dirty="0">
              <a:solidFill>
                <a:srgbClr val="3D464D"/>
              </a:solidFill>
              <a:latin typeface="-apple-system"/>
            </a:endParaRPr>
          </a:p>
          <a:p>
            <a:r>
              <a:rPr lang="zh-CN" altLang="en-US" dirty="0">
                <a:solidFill>
                  <a:srgbClr val="3D464D"/>
                </a:solidFill>
                <a:latin typeface="-apple-system"/>
              </a:rPr>
              <a:t> </a:t>
            </a:r>
            <a:r>
              <a:rPr lang="zh-CN" altLang="en-US" sz="1400" dirty="0">
                <a:solidFill>
                  <a:srgbClr val="3D464D"/>
                </a:solidFill>
                <a:latin typeface="-apple-system"/>
              </a:rPr>
              <a:t>优点：降低了阻塞范围，在等待超时后协调者或参与者会中断事务。尽可能的避免了协调者单点问题，阶段</a:t>
            </a:r>
            <a:r>
              <a:rPr lang="en-US" altLang="zh-CN" sz="1400" dirty="0">
                <a:solidFill>
                  <a:srgbClr val="3D464D"/>
                </a:solidFill>
                <a:latin typeface="-apple-system"/>
              </a:rPr>
              <a:t>3</a:t>
            </a:r>
            <a:r>
              <a:rPr lang="zh-CN" altLang="en-US" sz="1400" dirty="0">
                <a:solidFill>
                  <a:srgbClr val="3D464D"/>
                </a:solidFill>
                <a:latin typeface="-apple-system"/>
              </a:rPr>
              <a:t>中协调者出现问题时，参与者会继续提交事务。</a:t>
            </a:r>
            <a:br>
              <a:rPr lang="zh-CN" altLang="en-US" sz="1400" dirty="0">
                <a:solidFill>
                  <a:srgbClr val="3D464D"/>
                </a:solidFill>
                <a:latin typeface="-apple-system"/>
              </a:rPr>
            </a:br>
            <a:r>
              <a:rPr lang="zh-CN" altLang="en-US" sz="1400" dirty="0">
                <a:solidFill>
                  <a:srgbClr val="3D464D"/>
                </a:solidFill>
                <a:latin typeface="-apple-system"/>
              </a:rPr>
              <a:t> 缺陷：数据不一致问题依然存在，即在参与者收到</a:t>
            </a:r>
            <a:r>
              <a:rPr lang="en-US" altLang="zh-CN" sz="1400" dirty="0" err="1">
                <a:solidFill>
                  <a:srgbClr val="3D464D"/>
                </a:solidFill>
                <a:latin typeface="-apple-system"/>
              </a:rPr>
              <a:t>PreCommit</a:t>
            </a:r>
            <a:r>
              <a:rPr lang="zh-CN" altLang="en-US" sz="1400" dirty="0">
                <a:solidFill>
                  <a:srgbClr val="3D464D"/>
                </a:solidFill>
                <a:latin typeface="-apple-system"/>
              </a:rPr>
              <a:t>请求后等待最终指令，如果此时协调者无法与某一个参与者正常通信，会导致参与者继续提交事务，</a:t>
            </a:r>
            <a:r>
              <a:rPr lang="zh-CN" altLang="en-US" sz="1400" dirty="0"/>
              <a:t>这样就和其他接到</a:t>
            </a:r>
            <a:r>
              <a:rPr lang="en-US" altLang="zh-CN" sz="1400" dirty="0"/>
              <a:t>abort</a:t>
            </a:r>
            <a:r>
              <a:rPr lang="zh-CN" altLang="en-US" sz="1400" dirty="0"/>
              <a:t>命令并执行回滚的参与者之间存在数据不一致的情况</a:t>
            </a:r>
            <a:r>
              <a:rPr lang="zh-CN" altLang="en-US" sz="1400" dirty="0">
                <a:solidFill>
                  <a:srgbClr val="3D464D"/>
                </a:solidFill>
                <a:latin typeface="-apple-system"/>
              </a:rPr>
              <a:t>。</a:t>
            </a:r>
            <a:br>
              <a:rPr lang="zh-CN" altLang="en-US" dirty="0">
                <a:solidFill>
                  <a:srgbClr val="3D464D"/>
                </a:solidFill>
                <a:latin typeface="-apple-system"/>
              </a:rPr>
            </a:br>
            <a:r>
              <a:rPr lang="zh-CN" altLang="en-US" dirty="0">
                <a:solidFill>
                  <a:srgbClr val="3D464D"/>
                </a:solidFill>
                <a:latin typeface="-apple-system"/>
              </a:rPr>
              <a:t> </a:t>
            </a:r>
            <a:endParaRPr lang="en-US" altLang="zh-CN" dirty="0">
              <a:solidFill>
                <a:srgbClr val="3D464D"/>
              </a:solidFill>
              <a:latin typeface="-apple-system"/>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028441"/>
            <a:ext cx="3725251" cy="369332"/>
          </a:xfrm>
          <a:prstGeom prst="rect">
            <a:avLst/>
          </a:prstGeom>
        </p:spPr>
        <p:txBody>
          <a:bodyPr wrap="none">
            <a:spAutoFit/>
          </a:bodyPr>
          <a:lstStyle/>
          <a:p>
            <a:r>
              <a:rPr lang="zh-CN" altLang="en-US" dirty="0">
                <a:solidFill>
                  <a:srgbClr val="333333"/>
                </a:solidFill>
                <a:latin typeface="-apple-system"/>
              </a:rPr>
              <a:t>分布式一致性算法</a:t>
            </a:r>
            <a:r>
              <a:rPr lang="en-US" altLang="zh-CN" dirty="0" err="1">
                <a:solidFill>
                  <a:srgbClr val="333333"/>
                </a:solidFill>
                <a:latin typeface="-apple-system"/>
              </a:rPr>
              <a:t>Paxos</a:t>
            </a:r>
            <a:r>
              <a:rPr lang="zh-CN" altLang="en-US" sz="1100" dirty="0"/>
              <a:t>帕克索斯</a:t>
            </a:r>
            <a:r>
              <a:rPr lang="en-US" altLang="zh-CN" dirty="0">
                <a:solidFill>
                  <a:srgbClr val="333333"/>
                </a:solidFill>
                <a:latin typeface="-apple-system"/>
              </a:rPr>
              <a:t>(</a:t>
            </a:r>
            <a:r>
              <a:rPr lang="zh-CN" altLang="en-US" dirty="0">
                <a:solidFill>
                  <a:srgbClr val="333333"/>
                </a:solidFill>
                <a:latin typeface="-apple-system"/>
              </a:rPr>
              <a:t>了解</a:t>
            </a:r>
            <a:r>
              <a:rPr lang="en-US" altLang="zh-CN" dirty="0">
                <a:solidFill>
                  <a:srgbClr val="333333"/>
                </a:solidFill>
                <a:latin typeface="-apple-system"/>
              </a:rPr>
              <a:t>)</a:t>
            </a:r>
            <a:endParaRPr lang="en-US" altLang="zh-CN" b="0" i="0" dirty="0">
              <a:solidFill>
                <a:srgbClr val="333333"/>
              </a:solidFill>
              <a:effectLst/>
              <a:latin typeface="-apple-system"/>
            </a:endParaRPr>
          </a:p>
        </p:txBody>
      </p:sp>
      <p:sp>
        <p:nvSpPr>
          <p:cNvPr id="4" name="矩形 3"/>
          <p:cNvSpPr/>
          <p:nvPr/>
        </p:nvSpPr>
        <p:spPr>
          <a:xfrm>
            <a:off x="124969" y="1397773"/>
            <a:ext cx="12067031" cy="3108543"/>
          </a:xfrm>
          <a:prstGeom prst="rect">
            <a:avLst/>
          </a:prstGeom>
        </p:spPr>
        <p:txBody>
          <a:bodyPr wrap="square">
            <a:spAutoFit/>
          </a:bodyPr>
          <a:lstStyle/>
          <a:p>
            <a:r>
              <a:rPr lang="zh-CN" altLang="en-US" sz="1400" dirty="0"/>
              <a:t>二阶段提交还是三阶段提交显然都无法彻底解决分布式的一致性问题</a:t>
            </a:r>
            <a:endParaRPr lang="en-US" altLang="zh-CN" sz="1400" dirty="0">
              <a:solidFill>
                <a:srgbClr val="3D464D"/>
              </a:solidFill>
              <a:latin typeface="-apple-system"/>
            </a:endParaRPr>
          </a:p>
          <a:p>
            <a:endParaRPr lang="en-US" altLang="zh-CN" sz="1400" dirty="0">
              <a:solidFill>
                <a:srgbClr val="3D464D"/>
              </a:solidFill>
              <a:latin typeface="-apple-system"/>
            </a:endParaRPr>
          </a:p>
          <a:p>
            <a:r>
              <a:rPr lang="en-US" altLang="zh-CN" sz="1400" dirty="0" err="1">
                <a:solidFill>
                  <a:srgbClr val="3D464D"/>
                </a:solidFill>
                <a:latin typeface="-apple-system"/>
              </a:rPr>
              <a:t>Paxos</a:t>
            </a:r>
            <a:r>
              <a:rPr lang="zh-CN" altLang="en-US" sz="1400" dirty="0">
                <a:solidFill>
                  <a:srgbClr val="3D464D"/>
                </a:solidFill>
                <a:latin typeface="-apple-system"/>
              </a:rPr>
              <a:t>是一种基于消息传递的分布式一致性算法，</a:t>
            </a:r>
            <a:r>
              <a:rPr lang="zh-CN" altLang="en-US" sz="1400" dirty="0"/>
              <a:t>是目前公认的解决分布式一致性问题的最有效算法之一。</a:t>
            </a:r>
            <a:r>
              <a:rPr lang="en-US" altLang="zh-CN" sz="1400" dirty="0"/>
              <a:t>Zookeeper</a:t>
            </a:r>
            <a:r>
              <a:rPr lang="zh-CN" altLang="en-US" sz="1400" dirty="0"/>
              <a:t>采用的就是</a:t>
            </a:r>
            <a:r>
              <a:rPr lang="en-US" altLang="zh-CN" sz="1400" dirty="0" err="1"/>
              <a:t>Paxos</a:t>
            </a:r>
            <a:r>
              <a:rPr lang="zh-CN" altLang="en-US" sz="1400" dirty="0"/>
              <a:t>算法的改进</a:t>
            </a:r>
            <a:endParaRPr lang="en-US" altLang="zh-CN" sz="1400" dirty="0"/>
          </a:p>
          <a:p>
            <a:endParaRPr lang="en-US" altLang="zh-CN" sz="1400" dirty="0"/>
          </a:p>
          <a:p>
            <a:r>
              <a:rPr lang="en-US" altLang="zh-CN" sz="1400" b="1" i="1" dirty="0" err="1">
                <a:solidFill>
                  <a:srgbClr val="555555"/>
                </a:solidFill>
                <a:latin typeface="微软雅黑" panose="020B0503020204020204" pitchFamily="34" charset="-122"/>
                <a:ea typeface="微软雅黑" panose="020B0503020204020204" pitchFamily="34" charset="-122"/>
              </a:rPr>
              <a:t>Paxos</a:t>
            </a:r>
            <a:r>
              <a:rPr lang="zh-CN" altLang="en-US" sz="1400" b="1" i="1" dirty="0">
                <a:solidFill>
                  <a:srgbClr val="555555"/>
                </a:solidFill>
                <a:latin typeface="微软雅黑" panose="020B0503020204020204" pitchFamily="34" charset="-122"/>
                <a:ea typeface="微软雅黑" panose="020B0503020204020204" pitchFamily="34" charset="-122"/>
              </a:rPr>
              <a:t>怎么解决分布式一致性的问题？</a:t>
            </a:r>
            <a:endParaRPr lang="zh-CN" altLang="en-US" sz="1400" b="1" dirty="0">
              <a:solidFill>
                <a:srgbClr val="555555"/>
              </a:solidFill>
              <a:latin typeface="微软雅黑" panose="020B0503020204020204" pitchFamily="34" charset="-122"/>
              <a:ea typeface="微软雅黑" panose="020B0503020204020204" pitchFamily="34" charset="-122"/>
            </a:endParaRPr>
          </a:p>
          <a:p>
            <a:endParaRPr lang="en-US" altLang="zh-CN" sz="1400" dirty="0"/>
          </a:p>
          <a:p>
            <a:r>
              <a:rPr lang="zh-CN" altLang="en-US" sz="1400" dirty="0"/>
              <a:t>可以理解为：一个异步通信的分布式系统中（消息在网络传输过程中存在丢失、超时、乱序现象），就某一个值（决议）达成一致。</a:t>
            </a:r>
            <a:endParaRPr lang="en-US" altLang="zh-CN" sz="1400" dirty="0"/>
          </a:p>
          <a:p>
            <a:endParaRPr lang="en-US" altLang="zh-CN" sz="1400" dirty="0"/>
          </a:p>
          <a:p>
            <a:r>
              <a:rPr lang="zh-CN" altLang="en-US" sz="1400" i="1" dirty="0"/>
              <a:t>分布式数据库系统中，如果各节点的初始状态一致，每个节点都执行相同的操作序列，那么他们最后能得到一个一致的状态</a:t>
            </a:r>
            <a:r>
              <a:rPr lang="zh-CN" altLang="en-US" sz="1400" dirty="0"/>
              <a:t>。为保证</a:t>
            </a:r>
            <a:r>
              <a:rPr lang="zh-CN" altLang="en-US" sz="1400" b="1" i="1" dirty="0"/>
              <a:t>每个节点执行相同的命令序列</a:t>
            </a:r>
            <a:r>
              <a:rPr lang="zh-CN" altLang="en-US" sz="1400" dirty="0"/>
              <a:t>，需要在每一条</a:t>
            </a:r>
            <a:r>
              <a:rPr lang="zh-CN" altLang="en-US" sz="1400" i="1" dirty="0"/>
              <a:t>指令</a:t>
            </a:r>
            <a:r>
              <a:rPr lang="zh-CN" altLang="en-US" sz="1400" dirty="0"/>
              <a:t>上执行一个“一致性算法”以保证每个节点看到的指令一致。</a:t>
            </a:r>
            <a:endParaRPr lang="en-US" altLang="zh-CN" sz="1400" dirty="0"/>
          </a:p>
          <a:p>
            <a:endParaRPr lang="en-US" altLang="zh-CN" sz="1400" dirty="0"/>
          </a:p>
          <a:p>
            <a:r>
              <a:rPr lang="zh-CN" altLang="en-US" sz="1400" b="1" dirty="0"/>
              <a:t>所以，</a:t>
            </a:r>
            <a:r>
              <a:rPr lang="en-US" altLang="zh-CN" sz="1400" b="1" i="1" dirty="0" err="1"/>
              <a:t>paxos</a:t>
            </a:r>
            <a:r>
              <a:rPr lang="zh-CN" altLang="en-US" sz="1400" b="1" i="1" dirty="0"/>
              <a:t>算法主要解决的问题就是如何保证分布式系统中各个节点都能执行一个相同的操作序列</a:t>
            </a:r>
            <a:r>
              <a:rPr lang="zh-CN" altLang="en-US" sz="1400" b="1" dirty="0"/>
              <a:t>。他的做法就是给指令序列中的每个指令都编一个序号</a:t>
            </a:r>
            <a:endParaRPr lang="en-US" altLang="zh-CN" sz="1400" dirty="0"/>
          </a:p>
          <a:p>
            <a:endParaRPr lang="zh-CN" altLang="en-US" sz="1400" dirty="0"/>
          </a:p>
        </p:txBody>
      </p:sp>
      <p:pic>
        <p:nvPicPr>
          <p:cNvPr id="1026" name="Picture 2" descr="Package Diagram(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69" y="4352428"/>
            <a:ext cx="3681618" cy="19919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8373" y="1171853"/>
            <a:ext cx="11783627" cy="1692771"/>
          </a:xfrm>
          <a:prstGeom prst="rect">
            <a:avLst/>
          </a:prstGeom>
        </p:spPr>
        <p:txBody>
          <a:bodyPr wrap="square">
            <a:spAutoFit/>
          </a:bodyPr>
          <a:lstStyle/>
          <a:p>
            <a:r>
              <a:rPr lang="zh-CN" altLang="en-US" dirty="0">
                <a:solidFill>
                  <a:srgbClr val="000000"/>
                </a:solidFill>
                <a:latin typeface="Verdana" panose="020B0604030504040204" pitchFamily="34" charset="0"/>
              </a:rPr>
              <a:t>分布式事务就是指事务的参与者、支持事务的服务器、资源服务器以及事务管理器分别位于不同的分布式系统的不同节点之上。</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百度百科</a:t>
            </a:r>
            <a:endParaRPr lang="en-US" altLang="zh-CN" dirty="0">
              <a:solidFill>
                <a:srgbClr val="000000"/>
              </a:solidFill>
              <a:latin typeface="Verdana" panose="020B0604030504040204" pitchFamily="34" charset="0"/>
            </a:endParaRPr>
          </a:p>
          <a:p>
            <a:endParaRPr lang="en-US" altLang="zh-CN" dirty="0">
              <a:solidFill>
                <a:srgbClr val="000000"/>
              </a:solidFill>
              <a:latin typeface="Verdana" panose="020B0604030504040204" pitchFamily="34" charset="0"/>
            </a:endParaRPr>
          </a:p>
          <a:p>
            <a:r>
              <a:rPr lang="zh-CN" altLang="en-US" sz="1600" dirty="0">
                <a:solidFill>
                  <a:srgbClr val="000000"/>
                </a:solidFill>
                <a:latin typeface="Verdana" panose="020B0604030504040204" pitchFamily="34" charset="0"/>
              </a:rPr>
              <a:t>简单的说，就是一次大的操作由不同的小操作组成，这些小的操作分布在不同节点服务器上且属于不同的应用，分布式事务需要保证这些小操作要么全部成功，要么全部失败。本质上来说，分布式事务就是为了保证不同数据库的</a:t>
            </a:r>
            <a:r>
              <a:rPr lang="zh-CN" altLang="en-US" sz="1600" b="1" dirty="0">
                <a:solidFill>
                  <a:srgbClr val="000000"/>
                </a:solidFill>
                <a:latin typeface="Verdana" panose="020B0604030504040204" pitchFamily="34" charset="0"/>
              </a:rPr>
              <a:t>数据一致性</a:t>
            </a:r>
            <a:r>
              <a:rPr lang="zh-CN" altLang="en-US" sz="1600" dirty="0">
                <a:solidFill>
                  <a:srgbClr val="000000"/>
                </a:solidFill>
                <a:latin typeface="Verdana" panose="020B0604030504040204" pitchFamily="34" charset="0"/>
              </a:rPr>
              <a:t>。</a:t>
            </a:r>
            <a:endParaRPr lang="zh-CN" altLang="en-US" sz="1600" dirty="0"/>
          </a:p>
        </p:txBody>
      </p:sp>
      <p:sp>
        <p:nvSpPr>
          <p:cNvPr id="3" name="矩形 2"/>
          <p:cNvSpPr/>
          <p:nvPr/>
        </p:nvSpPr>
        <p:spPr>
          <a:xfrm>
            <a:off x="301840" y="3368420"/>
            <a:ext cx="10839635" cy="369332"/>
          </a:xfrm>
          <a:prstGeom prst="rect">
            <a:avLst/>
          </a:prstGeom>
        </p:spPr>
        <p:txBody>
          <a:bodyPr wrap="square">
            <a:spAutoFit/>
          </a:bodyPr>
          <a:lstStyle/>
          <a:p>
            <a:r>
              <a:rPr lang="zh-CN" altLang="en-US" dirty="0">
                <a:solidFill>
                  <a:srgbClr val="222222"/>
                </a:solidFill>
                <a:latin typeface="Arial" panose="020B0604020202020204" pitchFamily="34" charset="0"/>
              </a:rPr>
              <a:t>分布式系统中的节点通信存在两种模型：</a:t>
            </a:r>
            <a:r>
              <a:rPr lang="zh-CN" altLang="en-US" dirty="0">
                <a:solidFill>
                  <a:srgbClr val="0B0080"/>
                </a:solidFill>
                <a:latin typeface="Arial" panose="020B0604020202020204" pitchFamily="34" charset="0"/>
                <a:hlinkClick r:id="rId2" tooltip="共享内存"/>
              </a:rPr>
              <a:t>共享内存</a:t>
            </a:r>
            <a:r>
              <a:rPr lang="zh-CN" altLang="en-US" dirty="0">
                <a:solidFill>
                  <a:srgbClr val="222222"/>
                </a:solidFill>
                <a:latin typeface="Arial" panose="020B0604020202020204" pitchFamily="34" charset="0"/>
              </a:rPr>
              <a:t>（</a:t>
            </a:r>
            <a:r>
              <a:rPr lang="en-US" altLang="zh-CN" dirty="0">
                <a:solidFill>
                  <a:srgbClr val="222222"/>
                </a:solidFill>
                <a:latin typeface="Arial" panose="020B0604020202020204" pitchFamily="34" charset="0"/>
              </a:rPr>
              <a:t>Shared memory</a:t>
            </a:r>
            <a:r>
              <a:rPr lang="zh-CN" altLang="en-US" dirty="0">
                <a:solidFill>
                  <a:srgbClr val="222222"/>
                </a:solidFill>
                <a:latin typeface="Arial" panose="020B0604020202020204" pitchFamily="34" charset="0"/>
              </a:rPr>
              <a:t>）和</a:t>
            </a:r>
            <a:r>
              <a:rPr lang="zh-CN" altLang="en-US" b="1" dirty="0">
                <a:solidFill>
                  <a:srgbClr val="A55858"/>
                </a:solidFill>
                <a:latin typeface="Arial" panose="020B0604020202020204" pitchFamily="34" charset="0"/>
                <a:hlinkClick r:id="rId3" tooltip="消息传递（页面不存在）"/>
              </a:rPr>
              <a:t>消息传递</a:t>
            </a:r>
            <a:r>
              <a:rPr lang="zh-CN" altLang="en-US" dirty="0">
                <a:solidFill>
                  <a:srgbClr val="222222"/>
                </a:solidFill>
                <a:latin typeface="Arial" panose="020B0604020202020204" pitchFamily="34" charset="0"/>
              </a:rPr>
              <a:t>（</a:t>
            </a:r>
            <a:r>
              <a:rPr lang="en-US" altLang="zh-CN" dirty="0">
                <a:solidFill>
                  <a:srgbClr val="222222"/>
                </a:solidFill>
                <a:latin typeface="Arial" panose="020B0604020202020204" pitchFamily="34" charset="0"/>
              </a:rPr>
              <a:t>Messages passing</a:t>
            </a:r>
            <a:r>
              <a:rPr lang="zh-CN" altLang="en-US" dirty="0">
                <a:solidFill>
                  <a:srgbClr val="222222"/>
                </a:solidFill>
                <a:latin typeface="Arial" panose="020B0604020202020204" pitchFamily="34" charset="0"/>
              </a:rPr>
              <a:t>）</a:t>
            </a:r>
            <a:endParaRPr lang="zh-CN" altLang="en-US" dirty="0"/>
          </a:p>
        </p:txBody>
      </p:sp>
      <p:sp>
        <p:nvSpPr>
          <p:cNvPr id="4" name="矩形 3"/>
          <p:cNvSpPr/>
          <p:nvPr/>
        </p:nvSpPr>
        <p:spPr>
          <a:xfrm>
            <a:off x="408373" y="3993377"/>
            <a:ext cx="11514339" cy="2800767"/>
          </a:xfrm>
          <a:prstGeom prst="rect">
            <a:avLst/>
          </a:prstGeom>
        </p:spPr>
        <p:txBody>
          <a:bodyPr wrap="square">
            <a:spAutoFit/>
          </a:bodyPr>
          <a:lstStyle/>
          <a:p>
            <a:endParaRPr lang="zh-CN" altLang="en-US" sz="1600" dirty="0">
              <a:solidFill>
                <a:srgbClr val="555555"/>
              </a:solidFill>
              <a:latin typeface="+mn-ea"/>
              <a:ea typeface="+mn-ea"/>
              <a:cs typeface="+mn-ea"/>
            </a:endParaRPr>
          </a:p>
          <a:p>
            <a:r>
              <a:rPr lang="zh-CN" altLang="en-US" sz="1600" dirty="0">
                <a:solidFill>
                  <a:srgbClr val="555555"/>
                </a:solidFill>
                <a:latin typeface="+mn-ea"/>
                <a:ea typeface="+mn-ea"/>
                <a:cs typeface="+mn-ea"/>
              </a:rPr>
              <a:t>各个节点之间在物理上相互独立，通过网络进行沟通和协调</a:t>
            </a:r>
            <a:r>
              <a:rPr lang="zh-CN" altLang="en-US" sz="1600" i="1" dirty="0">
                <a:solidFill>
                  <a:srgbClr val="555555"/>
                </a:solidFill>
                <a:latin typeface="+mn-ea"/>
                <a:ea typeface="+mn-ea"/>
                <a:cs typeface="+mn-ea"/>
              </a:rPr>
              <a:t>。由于存在事务机制，可以保证每个独立节点上的数据操作可以满足</a:t>
            </a:r>
            <a:r>
              <a:rPr lang="en-US" altLang="zh-CN" sz="1600" i="1" dirty="0">
                <a:solidFill>
                  <a:srgbClr val="555555"/>
                </a:solidFill>
                <a:latin typeface="+mn-ea"/>
                <a:ea typeface="+mn-ea"/>
                <a:cs typeface="+mn-ea"/>
              </a:rPr>
              <a:t>ACID</a:t>
            </a:r>
            <a:r>
              <a:rPr lang="zh-CN" altLang="en-US" sz="1600" dirty="0">
                <a:solidFill>
                  <a:srgbClr val="555555"/>
                </a:solidFill>
                <a:latin typeface="+mn-ea"/>
                <a:ea typeface="+mn-ea"/>
                <a:cs typeface="+mn-ea"/>
              </a:rPr>
              <a:t>。</a:t>
            </a:r>
            <a:r>
              <a:rPr lang="zh-CN" altLang="en-US" sz="1600" i="1" dirty="0">
                <a:solidFill>
                  <a:srgbClr val="555555"/>
                </a:solidFill>
                <a:latin typeface="+mn-ea"/>
                <a:ea typeface="+mn-ea"/>
                <a:cs typeface="+mn-ea"/>
              </a:rPr>
              <a:t>但是，相互独立的节点之间无法准确的知道其他节点中的事务执行情况</a:t>
            </a:r>
            <a:r>
              <a:rPr lang="zh-CN" altLang="en-US" sz="1600" dirty="0">
                <a:solidFill>
                  <a:srgbClr val="555555"/>
                </a:solidFill>
                <a:latin typeface="+mn-ea"/>
                <a:ea typeface="+mn-ea"/>
                <a:cs typeface="+mn-ea"/>
              </a:rPr>
              <a:t>。</a:t>
            </a:r>
            <a:r>
              <a:rPr lang="zh-CN" altLang="en-US" sz="1600" i="1" dirty="0">
                <a:solidFill>
                  <a:srgbClr val="555555"/>
                </a:solidFill>
                <a:latin typeface="+mn-ea"/>
                <a:ea typeface="+mn-ea"/>
                <a:cs typeface="+mn-ea"/>
              </a:rPr>
              <a:t>如果想让分布式部署的多台机器中的数据保持一致性，那么就要保证在所有节点的数据写操作，要不全部都执行，要么全部的都不执行</a:t>
            </a:r>
            <a:r>
              <a:rPr lang="zh-CN" altLang="en-US" sz="1600" dirty="0">
                <a:solidFill>
                  <a:srgbClr val="555555"/>
                </a:solidFill>
                <a:latin typeface="+mn-ea"/>
                <a:ea typeface="+mn-ea"/>
                <a:cs typeface="+mn-ea"/>
              </a:rPr>
              <a:t>。但是，一台机器在执行本地事务的时候无法知道其他机器中的本地事务的执行结果。所以他也就不知道本次事务到底应该</a:t>
            </a:r>
            <a:r>
              <a:rPr lang="en-US" altLang="zh-CN" sz="1600" dirty="0">
                <a:solidFill>
                  <a:srgbClr val="555555"/>
                </a:solidFill>
                <a:latin typeface="+mn-ea"/>
                <a:ea typeface="+mn-ea"/>
                <a:cs typeface="+mn-ea"/>
              </a:rPr>
              <a:t>commit</a:t>
            </a:r>
            <a:r>
              <a:rPr lang="zh-CN" altLang="en-US" sz="1600" dirty="0">
                <a:solidFill>
                  <a:srgbClr val="555555"/>
                </a:solidFill>
                <a:latin typeface="+mn-ea"/>
                <a:ea typeface="+mn-ea"/>
                <a:cs typeface="+mn-ea"/>
              </a:rPr>
              <a:t>还是 </a:t>
            </a:r>
            <a:r>
              <a:rPr lang="en-US" altLang="zh-CN" sz="1600" dirty="0" err="1">
                <a:solidFill>
                  <a:srgbClr val="555555"/>
                </a:solidFill>
                <a:latin typeface="+mn-ea"/>
                <a:ea typeface="+mn-ea"/>
                <a:cs typeface="+mn-ea"/>
              </a:rPr>
              <a:t>roolback</a:t>
            </a:r>
            <a:r>
              <a:rPr lang="zh-CN" altLang="en-US" sz="1600" dirty="0">
                <a:solidFill>
                  <a:srgbClr val="555555"/>
                </a:solidFill>
                <a:latin typeface="+mn-ea"/>
                <a:ea typeface="+mn-ea"/>
                <a:cs typeface="+mn-ea"/>
              </a:rPr>
              <a:t>。所以，常规的解决办法就是引入一个“</a:t>
            </a:r>
            <a:r>
              <a:rPr lang="zh-CN" altLang="en-US" sz="1600" b="1" dirty="0">
                <a:solidFill>
                  <a:srgbClr val="555555"/>
                </a:solidFill>
                <a:latin typeface="+mn-ea"/>
                <a:ea typeface="+mn-ea"/>
                <a:cs typeface="+mn-ea"/>
              </a:rPr>
              <a:t>协调者</a:t>
            </a:r>
            <a:r>
              <a:rPr lang="zh-CN" altLang="en-US" sz="1600" dirty="0">
                <a:solidFill>
                  <a:srgbClr val="555555"/>
                </a:solidFill>
                <a:latin typeface="+mn-ea"/>
                <a:ea typeface="+mn-ea"/>
                <a:cs typeface="+mn-ea"/>
              </a:rPr>
              <a:t>”的组件来统一调度所有分布式节点的执行。</a:t>
            </a:r>
            <a:endParaRPr lang="en-US" altLang="zh-CN" sz="1600" dirty="0">
              <a:solidFill>
                <a:srgbClr val="555555"/>
              </a:solidFill>
              <a:latin typeface="+mn-ea"/>
              <a:ea typeface="+mn-ea"/>
              <a:cs typeface="+mn-ea"/>
            </a:endParaRPr>
          </a:p>
          <a:p>
            <a:endParaRPr lang="en-US" altLang="zh-CN" sz="1600" dirty="0">
              <a:solidFill>
                <a:srgbClr val="555555"/>
              </a:solidFill>
              <a:latin typeface="+mn-ea"/>
              <a:ea typeface="+mn-ea"/>
              <a:cs typeface="+mn-ea"/>
            </a:endParaRPr>
          </a:p>
          <a:p>
            <a:endParaRPr lang="en-US" altLang="zh-CN" sz="1600" dirty="0">
              <a:solidFill>
                <a:srgbClr val="555555"/>
              </a:solidFill>
              <a:latin typeface="+mn-ea"/>
              <a:ea typeface="+mn-ea"/>
              <a:cs typeface="+mn-ea"/>
            </a:endParaRPr>
          </a:p>
          <a:p>
            <a:r>
              <a:rPr lang="zh-CN" altLang="en-US" sz="1600" dirty="0">
                <a:solidFill>
                  <a:srgbClr val="555555"/>
                </a:solidFill>
                <a:latin typeface="+mn-ea"/>
                <a:cs typeface="+mn-ea"/>
              </a:rPr>
              <a:t>在分布式系统中，物理上独立的节点自身的数据操作由于事务可以保持</a:t>
            </a:r>
            <a:r>
              <a:rPr lang="en-US" altLang="zh-CN" sz="1600" dirty="0">
                <a:solidFill>
                  <a:srgbClr val="555555"/>
                </a:solidFill>
                <a:latin typeface="+mn-ea"/>
                <a:cs typeface="+mn-ea"/>
              </a:rPr>
              <a:t>ACID,</a:t>
            </a:r>
            <a:r>
              <a:rPr lang="zh-CN" altLang="en-US" sz="1600" dirty="0">
                <a:solidFill>
                  <a:srgbClr val="555555"/>
                </a:solidFill>
                <a:latin typeface="+mn-ea"/>
                <a:cs typeface="+mn-ea"/>
              </a:rPr>
              <a:t>但是他无法知道其他节点上的数据操作，所以需要引入一个旁观者来统一</a:t>
            </a:r>
            <a:r>
              <a:rPr lang="zh-CN" altLang="en-US" sz="1600" b="1" dirty="0">
                <a:solidFill>
                  <a:srgbClr val="555555"/>
                </a:solidFill>
                <a:latin typeface="+mn-ea"/>
                <a:cs typeface="+mn-ea"/>
              </a:rPr>
              <a:t>协调</a:t>
            </a:r>
            <a:r>
              <a:rPr lang="zh-CN" altLang="en-US" sz="1600" dirty="0">
                <a:solidFill>
                  <a:srgbClr val="555555"/>
                </a:solidFill>
                <a:latin typeface="+mn-ea"/>
                <a:cs typeface="+mn-ea"/>
              </a:rPr>
              <a:t>。所以分布式事务主要解决的一点就是</a:t>
            </a:r>
            <a:r>
              <a:rPr lang="zh-CN" altLang="en-US" sz="1600" b="1" dirty="0">
                <a:solidFill>
                  <a:srgbClr val="555555"/>
                </a:solidFill>
                <a:latin typeface="+mn-ea"/>
                <a:cs typeface="+mn-ea"/>
              </a:rPr>
              <a:t>消息的成功传递</a:t>
            </a:r>
            <a:r>
              <a:rPr lang="zh-CN" altLang="en-US" sz="1600" dirty="0">
                <a:solidFill>
                  <a:srgbClr val="555555"/>
                </a:solidFill>
                <a:latin typeface="+mn-ea"/>
                <a:cs typeface="+mn-ea"/>
              </a:rPr>
              <a:t>。</a:t>
            </a:r>
          </a:p>
          <a:p>
            <a:endParaRPr lang="zh-CN" altLang="en-US" sz="1600" dirty="0">
              <a:latin typeface="+mn-ea"/>
              <a:ea typeface="+mn-ea"/>
              <a:cs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136" y="740831"/>
            <a:ext cx="6273897" cy="369332"/>
          </a:xfrm>
          <a:prstGeom prst="rect">
            <a:avLst/>
          </a:prstGeom>
        </p:spPr>
        <p:txBody>
          <a:bodyPr wrap="none">
            <a:spAutoFit/>
          </a:bodyPr>
          <a:lstStyle/>
          <a:p>
            <a:r>
              <a:rPr lang="en-US" altLang="zh-CN" b="1" dirty="0">
                <a:solidFill>
                  <a:srgbClr val="4E5A64"/>
                </a:solidFill>
                <a:latin typeface="Open Sans"/>
              </a:rPr>
              <a:t>TCC</a:t>
            </a:r>
            <a:r>
              <a:rPr lang="zh-CN" altLang="en-US" b="1" dirty="0">
                <a:solidFill>
                  <a:srgbClr val="4E5A64"/>
                </a:solidFill>
                <a:latin typeface="Open Sans"/>
              </a:rPr>
              <a:t>两阶段</a:t>
            </a:r>
            <a:r>
              <a:rPr lang="zh-CN" altLang="en-US" b="1">
                <a:solidFill>
                  <a:srgbClr val="4E5A64"/>
                </a:solidFill>
                <a:latin typeface="Open Sans"/>
              </a:rPr>
              <a:t>补偿型事务（</a:t>
            </a:r>
            <a:r>
              <a:rPr lang="zh-CN" altLang="en-US" b="1" dirty="0">
                <a:solidFill>
                  <a:srgbClr val="4E5A64"/>
                </a:solidFill>
                <a:latin typeface="Open Sans"/>
              </a:rPr>
              <a:t>应用</a:t>
            </a:r>
            <a:r>
              <a:rPr lang="en-US" altLang="zh-CN" b="1" dirty="0">
                <a:solidFill>
                  <a:srgbClr val="4E5A64"/>
                </a:solidFill>
                <a:latin typeface="Open Sans"/>
              </a:rPr>
              <a:t>/</a:t>
            </a:r>
            <a:r>
              <a:rPr lang="zh-CN" altLang="en-US" b="1" dirty="0">
                <a:solidFill>
                  <a:srgbClr val="4E5A64"/>
                </a:solidFill>
                <a:latin typeface="Open Sans"/>
              </a:rPr>
              <a:t>业务层面实现的两阶段提交）</a:t>
            </a:r>
            <a:endParaRPr lang="zh-CN" altLang="en-US" dirty="0"/>
          </a:p>
        </p:txBody>
      </p:sp>
      <p:sp>
        <p:nvSpPr>
          <p:cNvPr id="3" name="矩形 2"/>
          <p:cNvSpPr/>
          <p:nvPr/>
        </p:nvSpPr>
        <p:spPr>
          <a:xfrm>
            <a:off x="0" y="1110163"/>
            <a:ext cx="11620870" cy="954107"/>
          </a:xfrm>
          <a:prstGeom prst="rect">
            <a:avLst/>
          </a:prstGeom>
        </p:spPr>
        <p:txBody>
          <a:bodyPr wrap="square">
            <a:spAutoFit/>
          </a:bodyPr>
          <a:lstStyle/>
          <a:p>
            <a:r>
              <a:rPr lang="zh-CN" altLang="en-US" sz="1400" dirty="0">
                <a:solidFill>
                  <a:srgbClr val="2F353B"/>
                </a:solidFill>
                <a:latin typeface="Open Sans"/>
              </a:rPr>
              <a:t> </a:t>
            </a:r>
            <a:r>
              <a:rPr lang="en-US" altLang="zh-CN" sz="1400" dirty="0">
                <a:solidFill>
                  <a:srgbClr val="2F353B"/>
                </a:solidFill>
                <a:latin typeface="Open Sans"/>
              </a:rPr>
              <a:t>TCC</a:t>
            </a:r>
            <a:r>
              <a:rPr lang="zh-CN" altLang="en-US" sz="1400" dirty="0">
                <a:solidFill>
                  <a:srgbClr val="2F353B"/>
                </a:solidFill>
                <a:latin typeface="Open Sans"/>
              </a:rPr>
              <a:t>的作用主要是解决跨服务调用场景下的分布式事务问题。</a:t>
            </a:r>
            <a:endParaRPr lang="en-US" altLang="zh-CN" sz="1400" dirty="0">
              <a:solidFill>
                <a:srgbClr val="2F353B"/>
              </a:solidFill>
              <a:latin typeface="Open Sans"/>
            </a:endParaRPr>
          </a:p>
          <a:p>
            <a:endParaRPr lang="en-US" altLang="zh-CN" sz="1400" dirty="0">
              <a:solidFill>
                <a:srgbClr val="2F353B"/>
              </a:solidFill>
              <a:latin typeface="Open Sans"/>
            </a:endParaRPr>
          </a:p>
          <a:p>
            <a:r>
              <a:rPr lang="zh-CN" altLang="en-US" sz="1400" dirty="0"/>
              <a:t>对补偿性事务的解释，</a:t>
            </a:r>
            <a:r>
              <a:rPr lang="en-US" altLang="zh-CN" sz="1400" dirty="0"/>
              <a:t>"</a:t>
            </a:r>
            <a:r>
              <a:rPr lang="zh-CN" altLang="en-US" sz="1400" dirty="0"/>
              <a:t>补偿是</a:t>
            </a:r>
            <a:r>
              <a:rPr lang="zh-CN" altLang="en-US" sz="1400" b="1" dirty="0"/>
              <a:t>一个</a:t>
            </a:r>
            <a:r>
              <a:rPr lang="zh-CN" altLang="en-US" sz="1400" dirty="0"/>
              <a:t>独立的支持</a:t>
            </a:r>
            <a:r>
              <a:rPr lang="en-US" altLang="zh-CN" sz="1400" dirty="0"/>
              <a:t>ACID</a:t>
            </a:r>
            <a:r>
              <a:rPr lang="zh-CN" altLang="en-US" sz="1400" dirty="0"/>
              <a:t>特性的</a:t>
            </a:r>
            <a:r>
              <a:rPr lang="zh-CN" altLang="en-US" sz="1400" b="1" dirty="0"/>
              <a:t>本地事务</a:t>
            </a:r>
            <a:r>
              <a:rPr lang="zh-CN" altLang="en-US" sz="1400" dirty="0"/>
              <a:t>，用于</a:t>
            </a:r>
            <a:r>
              <a:rPr lang="zh-CN" altLang="en-US" sz="1400" b="1" dirty="0"/>
              <a:t>在</a:t>
            </a:r>
            <a:r>
              <a:rPr lang="zh-CN" altLang="en-US" sz="1400" b="1" dirty="0">
                <a:solidFill>
                  <a:srgbClr val="FF0000"/>
                </a:solidFill>
              </a:rPr>
              <a:t>逻辑</a:t>
            </a:r>
            <a:r>
              <a:rPr lang="zh-CN" altLang="en-US" sz="1400" dirty="0"/>
              <a:t>上</a:t>
            </a:r>
            <a:r>
              <a:rPr lang="zh-CN" altLang="en-US" sz="1400" b="1" dirty="0"/>
              <a:t>取消</a:t>
            </a:r>
            <a:r>
              <a:rPr lang="zh-CN" altLang="en-US" sz="1400" dirty="0">
                <a:solidFill>
                  <a:srgbClr val="536587"/>
                </a:solidFill>
              </a:rPr>
              <a:t>服务提供者</a:t>
            </a:r>
            <a:r>
              <a:rPr lang="zh-CN" altLang="en-US" sz="1400" b="1" dirty="0"/>
              <a:t>上一个</a:t>
            </a:r>
            <a:r>
              <a:rPr lang="en-US" altLang="zh-CN" sz="1400" dirty="0"/>
              <a:t>ACID</a:t>
            </a:r>
            <a:r>
              <a:rPr lang="zh-CN" altLang="en-US" sz="1400" b="1" dirty="0"/>
              <a:t>事务造成的影响</a:t>
            </a:r>
            <a:r>
              <a:rPr lang="zh-CN" altLang="en-US" sz="1400" dirty="0"/>
              <a:t>，对于一个长事务与其实现一个巨大的分布式</a:t>
            </a:r>
            <a:r>
              <a:rPr lang="en-US" altLang="zh-CN" sz="1400" dirty="0"/>
              <a:t>ACID</a:t>
            </a:r>
            <a:r>
              <a:rPr lang="zh-CN" altLang="en-US" sz="1400" dirty="0"/>
              <a:t>事务，不如使用基于补偿性的方案，把</a:t>
            </a:r>
            <a:r>
              <a:rPr lang="zh-CN" altLang="en-US" sz="1400" b="1" dirty="0"/>
              <a:t>每一次服务调用当做一个较短的本地</a:t>
            </a:r>
            <a:r>
              <a:rPr lang="en-US" altLang="zh-CN" sz="1400" b="1" dirty="0"/>
              <a:t>ACID</a:t>
            </a:r>
            <a:r>
              <a:rPr lang="zh-CN" altLang="en-US" sz="1400" b="1" dirty="0"/>
              <a:t>事务来处理</a:t>
            </a:r>
            <a:r>
              <a:rPr lang="zh-CN" altLang="en-US" sz="1400" dirty="0"/>
              <a:t>，执行完就立即提交”。</a:t>
            </a:r>
            <a:r>
              <a:rPr lang="zh-CN" altLang="en-US" sz="1400" dirty="0">
                <a:solidFill>
                  <a:srgbClr val="2F353B"/>
                </a:solidFill>
                <a:latin typeface="Open Sans"/>
              </a:rPr>
              <a:t> </a:t>
            </a:r>
            <a:endParaRPr lang="zh-CN" altLang="en-US" sz="1400" dirty="0"/>
          </a:p>
        </p:txBody>
      </p:sp>
      <p:sp>
        <p:nvSpPr>
          <p:cNvPr id="4" name="矩形 3"/>
          <p:cNvSpPr/>
          <p:nvPr/>
        </p:nvSpPr>
        <p:spPr>
          <a:xfrm>
            <a:off x="104136" y="2144783"/>
            <a:ext cx="1114408" cy="369332"/>
          </a:xfrm>
          <a:prstGeom prst="rect">
            <a:avLst/>
          </a:prstGeom>
        </p:spPr>
        <p:txBody>
          <a:bodyPr wrap="none">
            <a:spAutoFit/>
          </a:bodyPr>
          <a:lstStyle/>
          <a:p>
            <a:r>
              <a:rPr lang="zh-CN" altLang="en-US" b="1" dirty="0">
                <a:solidFill>
                  <a:srgbClr val="333333"/>
                </a:solidFill>
                <a:latin typeface="Open Sans"/>
              </a:rPr>
              <a:t>场景案例</a:t>
            </a:r>
            <a:endParaRPr lang="zh-CN" altLang="en-US" b="0" i="0" dirty="0">
              <a:solidFill>
                <a:srgbClr val="333333"/>
              </a:solidFill>
              <a:effectLst/>
              <a:latin typeface="Open Sans"/>
            </a:endParaRPr>
          </a:p>
        </p:txBody>
      </p:sp>
      <p:sp>
        <p:nvSpPr>
          <p:cNvPr id="5" name="矩形 4"/>
          <p:cNvSpPr/>
          <p:nvPr/>
        </p:nvSpPr>
        <p:spPr>
          <a:xfrm>
            <a:off x="0" y="2541765"/>
            <a:ext cx="12082509" cy="307777"/>
          </a:xfrm>
          <a:prstGeom prst="rect">
            <a:avLst/>
          </a:prstGeom>
        </p:spPr>
        <p:txBody>
          <a:bodyPr wrap="square">
            <a:spAutoFit/>
          </a:bodyPr>
          <a:lstStyle/>
          <a:p>
            <a:r>
              <a:rPr lang="zh-CN" altLang="en-US" sz="1400" dirty="0">
                <a:solidFill>
                  <a:srgbClr val="2F353B"/>
                </a:solidFill>
                <a:latin typeface="Open Sans"/>
              </a:rPr>
              <a:t>航班预定：小明</a:t>
            </a:r>
            <a:r>
              <a:rPr lang="zh-CN" altLang="en-US" sz="1400" dirty="0"/>
              <a:t>准备从合肥出发，到云南大理去游玩，然后使用美团</a:t>
            </a:r>
            <a:r>
              <a:rPr lang="en-US" altLang="zh-CN" sz="1400" dirty="0"/>
              <a:t>App(</a:t>
            </a:r>
            <a:r>
              <a:rPr lang="zh-CN" altLang="en-US" sz="1400" dirty="0"/>
              <a:t>机票代理商</a:t>
            </a:r>
            <a:r>
              <a:rPr lang="en-US" altLang="zh-CN" sz="1400" dirty="0"/>
              <a:t>)</a:t>
            </a:r>
            <a:r>
              <a:rPr lang="zh-CN" altLang="en-US" sz="1400" dirty="0"/>
              <a:t>来订机票。发现没有从合肥直达大理的航班，需要到昆明进行中转。</a:t>
            </a:r>
          </a:p>
        </p:txBody>
      </p:sp>
      <p:pic>
        <p:nvPicPr>
          <p:cNvPr id="3074" name="Picture 2" descr="B121F546-2D0F-45F5-962D-758B0733769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3397" y="2991773"/>
            <a:ext cx="5751404" cy="100350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0" y="3998773"/>
            <a:ext cx="12192000" cy="523220"/>
          </a:xfrm>
          <a:prstGeom prst="rect">
            <a:avLst/>
          </a:prstGeom>
        </p:spPr>
        <p:txBody>
          <a:bodyPr wrap="square">
            <a:spAutoFit/>
          </a:bodyPr>
          <a:lstStyle/>
          <a:p>
            <a:r>
              <a:rPr lang="zh-CN" altLang="en-US" sz="1400" dirty="0">
                <a:solidFill>
                  <a:srgbClr val="2F353B"/>
                </a:solidFill>
                <a:latin typeface="Open Sans"/>
              </a:rPr>
              <a:t>从合肥到昆明乘坐的是四川航空，从昆明到大理乘坐的是东方航空。使用美团</a:t>
            </a:r>
            <a:r>
              <a:rPr lang="en-US" altLang="zh-CN" sz="1400" dirty="0">
                <a:solidFill>
                  <a:srgbClr val="2F353B"/>
                </a:solidFill>
                <a:latin typeface="Open Sans"/>
              </a:rPr>
              <a:t>App</a:t>
            </a:r>
            <a:r>
              <a:rPr lang="zh-CN" altLang="en-US" sz="1400" dirty="0">
                <a:solidFill>
                  <a:srgbClr val="2F353B"/>
                </a:solidFill>
                <a:latin typeface="Open Sans"/>
              </a:rPr>
              <a:t>预定，选择了这种航班预定方案后，美团</a:t>
            </a:r>
            <a:r>
              <a:rPr lang="en-US" altLang="zh-CN" sz="1400" dirty="0">
                <a:solidFill>
                  <a:srgbClr val="2F353B"/>
                </a:solidFill>
                <a:latin typeface="Open Sans"/>
              </a:rPr>
              <a:t>App</a:t>
            </a:r>
            <a:r>
              <a:rPr lang="zh-CN" altLang="en-US" sz="1400" dirty="0">
                <a:solidFill>
                  <a:srgbClr val="2F353B"/>
                </a:solidFill>
                <a:latin typeface="Open Sans"/>
              </a:rPr>
              <a:t>要去四川航空和东方航空各帮我购买一张票  </a:t>
            </a:r>
            <a:endParaRPr lang="zh-CN" altLang="en-US" sz="1400" b="0" i="0" dirty="0">
              <a:solidFill>
                <a:srgbClr val="2F353B"/>
              </a:solidFill>
              <a:effectLst/>
              <a:latin typeface="Open Sans"/>
            </a:endParaRPr>
          </a:p>
        </p:txBody>
      </p:sp>
      <p:pic>
        <p:nvPicPr>
          <p:cNvPr id="3076" name="Picture 4" descr="B87CD059-6891-4A30-A5C4-B8EC7735EAD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1084" y="4260383"/>
            <a:ext cx="4440962" cy="2056778"/>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A5614CB2-F9FE-46A3-B1A4-FF72012C3483}"/>
              </a:ext>
            </a:extLst>
          </p:cNvPr>
          <p:cNvSpPr/>
          <p:nvPr/>
        </p:nvSpPr>
        <p:spPr>
          <a:xfrm>
            <a:off x="104136" y="6424882"/>
            <a:ext cx="11870925" cy="307777"/>
          </a:xfrm>
          <a:prstGeom prst="rect">
            <a:avLst/>
          </a:prstGeom>
        </p:spPr>
        <p:txBody>
          <a:bodyPr wrap="square">
            <a:spAutoFit/>
          </a:bodyPr>
          <a:lstStyle/>
          <a:p>
            <a:r>
              <a:rPr lang="zh-CN" altLang="en-US" sz="1400" dirty="0">
                <a:solidFill>
                  <a:srgbClr val="2F353B"/>
                </a:solidFill>
                <a:latin typeface="Open Sans"/>
              </a:rPr>
              <a:t>最简单的情况：美团先去川航帮我买票，如果买不到，那么东航也没必要买了。如果川航购买成功，再去东航购买另一张票。</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89240"/>
            <a:ext cx="12192000" cy="954107"/>
          </a:xfrm>
          <a:prstGeom prst="rect">
            <a:avLst/>
          </a:prstGeom>
        </p:spPr>
        <p:txBody>
          <a:bodyPr wrap="square">
            <a:spAutoFit/>
          </a:bodyPr>
          <a:lstStyle/>
          <a:p>
            <a:r>
              <a:rPr lang="zh-CN" altLang="en-US" sz="1400" dirty="0">
                <a:solidFill>
                  <a:srgbClr val="2F353B"/>
                </a:solidFill>
                <a:latin typeface="Open Sans"/>
              </a:rPr>
              <a:t>但是：假设美团先从川航成功买票，然后去买东航票，因为天气问题，东航航班被取消了。那么此时，美团必须取消川航的票，因为只有一张票是没用的，不取消就是浪费我的钱。那么取消会怎样呢？非正常退票，肯定要扣手续费的。在这里，川航本来已经购买成功，现在因为东航的原因要退川航的票，川航肯定是要扣代理商的钱的。那么美团就要保证，如果任一航班购买失败，都不能扣钱，怎么做呢？</a:t>
            </a:r>
          </a:p>
          <a:p>
            <a:r>
              <a:rPr lang="zh-CN" altLang="en-US" sz="1400" dirty="0">
                <a:solidFill>
                  <a:srgbClr val="2F353B"/>
                </a:solidFill>
                <a:latin typeface="Open Sans"/>
              </a:rPr>
              <a:t>两个航空公司都为美团提供以下</a:t>
            </a:r>
            <a:r>
              <a:rPr lang="en-US" altLang="zh-CN" sz="1400" dirty="0">
                <a:solidFill>
                  <a:srgbClr val="2F353B"/>
                </a:solidFill>
                <a:latin typeface="Open Sans"/>
              </a:rPr>
              <a:t>3</a:t>
            </a:r>
            <a:r>
              <a:rPr lang="zh-CN" altLang="en-US" sz="1400" dirty="0">
                <a:solidFill>
                  <a:srgbClr val="2F353B"/>
                </a:solidFill>
                <a:latin typeface="Open Sans"/>
              </a:rPr>
              <a:t>个接口：机票预留接口、确认接口、取消接口。美团</a:t>
            </a:r>
            <a:r>
              <a:rPr lang="en-US" altLang="zh-CN" sz="1400" dirty="0">
                <a:solidFill>
                  <a:srgbClr val="2F353B"/>
                </a:solidFill>
                <a:latin typeface="Open Sans"/>
              </a:rPr>
              <a:t>App</a:t>
            </a:r>
            <a:r>
              <a:rPr lang="zh-CN" altLang="en-US" sz="1400" dirty="0">
                <a:solidFill>
                  <a:srgbClr val="2F353B"/>
                </a:solidFill>
                <a:latin typeface="Open Sans"/>
              </a:rPr>
              <a:t>分</a:t>
            </a:r>
            <a:r>
              <a:rPr lang="en-US" altLang="zh-CN" sz="1400" dirty="0">
                <a:solidFill>
                  <a:srgbClr val="2F353B"/>
                </a:solidFill>
                <a:latin typeface="Open Sans"/>
              </a:rPr>
              <a:t>2</a:t>
            </a:r>
            <a:r>
              <a:rPr lang="zh-CN" altLang="en-US" sz="1400" dirty="0">
                <a:solidFill>
                  <a:srgbClr val="2F353B"/>
                </a:solidFill>
                <a:latin typeface="Open Sans"/>
              </a:rPr>
              <a:t>个阶段进行调用 </a:t>
            </a:r>
            <a:r>
              <a:rPr lang="en-US" altLang="zh-CN" sz="1400" dirty="0">
                <a:solidFill>
                  <a:srgbClr val="2F353B"/>
                </a:solidFill>
                <a:latin typeface="Open Sans"/>
              </a:rPr>
              <a:t>(</a:t>
            </a:r>
            <a:r>
              <a:rPr lang="zh-CN" altLang="en-US" sz="1100" dirty="0">
                <a:solidFill>
                  <a:srgbClr val="1F4E79"/>
                </a:solidFill>
                <a:latin typeface="Open Sans"/>
              </a:rPr>
              <a:t>这个解决方法是虚拟的</a:t>
            </a:r>
            <a:r>
              <a:rPr lang="en-US" altLang="zh-CN" sz="1400" dirty="0">
                <a:solidFill>
                  <a:srgbClr val="2F353B"/>
                </a:solidFill>
                <a:latin typeface="Open Sans"/>
              </a:rPr>
              <a:t>)</a:t>
            </a:r>
            <a:endParaRPr lang="zh-CN" altLang="en-US" sz="1400" b="0" i="0" dirty="0">
              <a:solidFill>
                <a:srgbClr val="2F353B"/>
              </a:solidFill>
              <a:effectLst/>
              <a:latin typeface="Open Sans"/>
            </a:endParaRPr>
          </a:p>
        </p:txBody>
      </p:sp>
      <p:pic>
        <p:nvPicPr>
          <p:cNvPr id="4098" name="Picture 2" descr="F58C00A0-976A-4295-818C-C9F96B19106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248" y="1887796"/>
            <a:ext cx="4237227" cy="248964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416476" y="1874525"/>
            <a:ext cx="7685052" cy="2462213"/>
          </a:xfrm>
          <a:prstGeom prst="rect">
            <a:avLst/>
          </a:prstGeom>
        </p:spPr>
        <p:txBody>
          <a:bodyPr wrap="square">
            <a:spAutoFit/>
          </a:bodyPr>
          <a:lstStyle/>
          <a:p>
            <a:r>
              <a:rPr lang="zh-CN" altLang="en-US" sz="1400" b="1" dirty="0">
                <a:solidFill>
                  <a:srgbClr val="2F353B"/>
                </a:solidFill>
                <a:latin typeface="Open Sans"/>
              </a:rPr>
              <a:t>在第</a:t>
            </a:r>
            <a:r>
              <a:rPr lang="en-US" altLang="zh-CN" sz="1400" b="1" dirty="0">
                <a:solidFill>
                  <a:srgbClr val="2F353B"/>
                </a:solidFill>
                <a:latin typeface="Open Sans"/>
              </a:rPr>
              <a:t>1</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美团分别请求两个航空公司预留机票，两个航空公司分别告诉美团预留成功还是失败。</a:t>
            </a:r>
            <a:r>
              <a:rPr lang="zh-CN" altLang="en-US" sz="1400" dirty="0">
                <a:solidFill>
                  <a:srgbClr val="203864"/>
                </a:solidFill>
                <a:latin typeface="Open Sans"/>
              </a:rPr>
              <a:t>航空公司需要保证，</a:t>
            </a:r>
            <a:r>
              <a:rPr lang="zh-CN" altLang="en-US" sz="1400" b="1" dirty="0">
                <a:solidFill>
                  <a:srgbClr val="203864"/>
                </a:solidFill>
                <a:latin typeface="Open Sans"/>
              </a:rPr>
              <a:t>机票预留成功的话，之后一定能购买到</a:t>
            </a:r>
            <a:r>
              <a:rPr lang="zh-CN" altLang="en-US" sz="1400" dirty="0">
                <a:solidFill>
                  <a:srgbClr val="2F353B"/>
                </a:solidFill>
                <a:latin typeface="Open Sans"/>
              </a:rPr>
              <a:t>。</a:t>
            </a:r>
          </a:p>
          <a:p>
            <a:r>
              <a:rPr lang="zh-CN" altLang="en-US" sz="1400" b="1" dirty="0">
                <a:solidFill>
                  <a:srgbClr val="2F353B"/>
                </a:solidFill>
                <a:latin typeface="Open Sans"/>
              </a:rPr>
              <a:t>在第</a:t>
            </a:r>
            <a:r>
              <a:rPr lang="en-US" altLang="zh-CN" sz="1400" b="1" dirty="0">
                <a:solidFill>
                  <a:srgbClr val="2F353B"/>
                </a:solidFill>
                <a:latin typeface="Open Sans"/>
              </a:rPr>
              <a:t>2</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如果两个航空公司都预留成功，则分别向两个公司发送确认购买请求。</a:t>
            </a:r>
          </a:p>
          <a:p>
            <a:r>
              <a:rPr lang="zh-CN" altLang="en-US" sz="1400" dirty="0">
                <a:solidFill>
                  <a:srgbClr val="2F353B"/>
                </a:solidFill>
                <a:latin typeface="Open Sans"/>
              </a:rPr>
              <a:t>    如果两个航空公司任意一个预留失败，则对于预留成功的航空公司也要取消预留。这种情况下，对于之前预留成功机票的航班取消，也不会扣用户的钱，因为购买并没实际发生，之前只是请求预留机票而已。</a:t>
            </a:r>
          </a:p>
          <a:p>
            <a:r>
              <a:rPr lang="zh-CN" altLang="en-US" sz="1400" dirty="0">
                <a:solidFill>
                  <a:srgbClr val="2F353B"/>
                </a:solidFill>
                <a:latin typeface="Open Sans"/>
              </a:rPr>
              <a:t>通过这种方案，可以保证两个航空公司购买机票的一致性，要不都成功，要不都失败，即使失败也不会扣用户的钱。如果在两个航班都已经已经确认购买后，再退票，那肯定还是要扣钱的。</a:t>
            </a:r>
          </a:p>
          <a:p>
            <a:r>
              <a:rPr lang="zh-CN" altLang="en-US" sz="1400" dirty="0">
                <a:solidFill>
                  <a:srgbClr val="2F353B"/>
                </a:solidFill>
                <a:latin typeface="Open Sans"/>
              </a:rPr>
              <a:t> </a:t>
            </a:r>
            <a:endParaRPr lang="zh-CN" altLang="en-US" sz="1400" b="0" i="0" dirty="0">
              <a:solidFill>
                <a:srgbClr val="2F353B"/>
              </a:solidFill>
              <a:effectLst/>
              <a:latin typeface="Open Sans"/>
            </a:endParaRPr>
          </a:p>
        </p:txBody>
      </p:sp>
      <p:sp>
        <p:nvSpPr>
          <p:cNvPr id="6" name="矩形 5"/>
          <p:cNvSpPr/>
          <p:nvPr/>
        </p:nvSpPr>
        <p:spPr>
          <a:xfrm>
            <a:off x="0" y="4578411"/>
            <a:ext cx="12192000" cy="2092881"/>
          </a:xfrm>
          <a:prstGeom prst="rect">
            <a:avLst/>
          </a:prstGeom>
        </p:spPr>
        <p:txBody>
          <a:bodyPr wrap="square">
            <a:spAutoFit/>
          </a:bodyPr>
          <a:lstStyle/>
          <a:p>
            <a:r>
              <a:rPr lang="en-US" altLang="zh-CN" sz="1400" b="1" dirty="0">
                <a:solidFill>
                  <a:srgbClr val="333333"/>
                </a:solidFill>
                <a:latin typeface="Open Sans"/>
              </a:rPr>
              <a:t>TCC </a:t>
            </a:r>
            <a:r>
              <a:rPr lang="zh-CN" altLang="en-US" sz="1400" b="1" dirty="0">
                <a:solidFill>
                  <a:srgbClr val="333333"/>
                </a:solidFill>
                <a:latin typeface="Open Sans"/>
              </a:rPr>
              <a:t>的基本概念 </a:t>
            </a:r>
            <a:r>
              <a:rPr lang="en-US" altLang="zh-CN" sz="1400" b="1" dirty="0">
                <a:solidFill>
                  <a:srgbClr val="333333"/>
                </a:solidFill>
                <a:latin typeface="Open Sans"/>
              </a:rPr>
              <a:t>:</a:t>
            </a:r>
            <a:r>
              <a:rPr lang="en-US" altLang="zh-CN" sz="1400" dirty="0">
                <a:solidFill>
                  <a:srgbClr val="2F353B"/>
                </a:solidFill>
                <a:latin typeface="Open Sans"/>
              </a:rPr>
              <a:t>TCC</a:t>
            </a:r>
            <a:r>
              <a:rPr lang="zh-CN" altLang="en-US" sz="1400" dirty="0">
                <a:solidFill>
                  <a:srgbClr val="2F353B"/>
                </a:solidFill>
                <a:latin typeface="Open Sans"/>
              </a:rPr>
              <a:t>是</a:t>
            </a:r>
            <a:r>
              <a:rPr lang="en-US" altLang="zh-CN" sz="1400" dirty="0">
                <a:solidFill>
                  <a:srgbClr val="2F353B"/>
                </a:solidFill>
                <a:latin typeface="Open Sans"/>
              </a:rPr>
              <a:t>Try-Confirm-Cancel</a:t>
            </a:r>
            <a:r>
              <a:rPr lang="zh-CN" altLang="en-US" sz="1400" dirty="0">
                <a:solidFill>
                  <a:srgbClr val="2F353B"/>
                </a:solidFill>
                <a:latin typeface="Open Sans"/>
              </a:rPr>
              <a:t>的简称</a:t>
            </a:r>
            <a:r>
              <a:rPr lang="en-US" altLang="zh-CN" sz="1400" dirty="0">
                <a:solidFill>
                  <a:srgbClr val="2F353B"/>
                </a:solidFill>
                <a:latin typeface="Open Sans"/>
              </a:rPr>
              <a:t>:</a:t>
            </a:r>
          </a:p>
          <a:p>
            <a:r>
              <a:rPr lang="en-US" altLang="zh-CN" sz="1400" b="1" dirty="0">
                <a:solidFill>
                  <a:srgbClr val="2F353B"/>
                </a:solidFill>
                <a:latin typeface="Open Sans"/>
              </a:rPr>
              <a:t>Try</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完成所有业务检查（一致性），预留业务资源</a:t>
            </a:r>
            <a:r>
              <a:rPr lang="en-US" altLang="zh-CN" sz="1400" dirty="0">
                <a:solidFill>
                  <a:srgbClr val="2F353B"/>
                </a:solidFill>
                <a:latin typeface="Open Sans"/>
              </a:rPr>
              <a:t>(</a:t>
            </a:r>
            <a:r>
              <a:rPr lang="zh-CN" altLang="en-US" sz="1400" dirty="0">
                <a:solidFill>
                  <a:srgbClr val="2F353B"/>
                </a:solidFill>
                <a:latin typeface="Open Sans"/>
              </a:rPr>
              <a:t>隔离性</a:t>
            </a:r>
            <a:r>
              <a:rPr lang="en-US" altLang="zh-CN" sz="1400" dirty="0">
                <a:solidFill>
                  <a:srgbClr val="2F353B"/>
                </a:solidFill>
                <a:latin typeface="Open Sans"/>
              </a:rPr>
              <a:t>)</a:t>
            </a:r>
          </a:p>
          <a:p>
            <a:r>
              <a:rPr lang="en-US" altLang="zh-CN" sz="1400" dirty="0">
                <a:solidFill>
                  <a:srgbClr val="2F353B"/>
                </a:solidFill>
                <a:latin typeface="Open Sans"/>
              </a:rPr>
              <a:t>    </a:t>
            </a:r>
            <a:r>
              <a:rPr lang="zh-CN" altLang="en-US" sz="1400" dirty="0">
                <a:solidFill>
                  <a:srgbClr val="2F353B"/>
                </a:solidFill>
                <a:latin typeface="Open Sans"/>
              </a:rPr>
              <a:t>回顾上面航班预定案例的阶段</a:t>
            </a:r>
            <a:r>
              <a:rPr lang="en-US" altLang="zh-CN" sz="1400" dirty="0">
                <a:solidFill>
                  <a:srgbClr val="2F353B"/>
                </a:solidFill>
                <a:latin typeface="Open Sans"/>
              </a:rPr>
              <a:t>1</a:t>
            </a:r>
            <a:r>
              <a:rPr lang="zh-CN" altLang="en-US" sz="1400" dirty="0">
                <a:solidFill>
                  <a:srgbClr val="2F353B"/>
                </a:solidFill>
                <a:latin typeface="Open Sans"/>
              </a:rPr>
              <a:t>，机票就是业务资源，所有的资源提供者</a:t>
            </a:r>
            <a:r>
              <a:rPr lang="en-US" altLang="zh-CN" sz="1400" dirty="0">
                <a:solidFill>
                  <a:srgbClr val="2F353B"/>
                </a:solidFill>
                <a:latin typeface="Open Sans"/>
              </a:rPr>
              <a:t>(</a:t>
            </a:r>
            <a:r>
              <a:rPr lang="zh-CN" altLang="en-US" sz="1400" dirty="0">
                <a:solidFill>
                  <a:srgbClr val="2F353B"/>
                </a:solidFill>
                <a:latin typeface="Open Sans"/>
              </a:rPr>
              <a:t>航空公司</a:t>
            </a:r>
            <a:r>
              <a:rPr lang="en-US" altLang="zh-CN" sz="1400" dirty="0">
                <a:solidFill>
                  <a:srgbClr val="2F353B"/>
                </a:solidFill>
                <a:latin typeface="Open Sans"/>
              </a:rPr>
              <a:t>)</a:t>
            </a:r>
            <a:r>
              <a:rPr lang="zh-CN" altLang="en-US" sz="1400" dirty="0">
                <a:solidFill>
                  <a:srgbClr val="2F353B"/>
                </a:solidFill>
                <a:latin typeface="Open Sans"/>
              </a:rPr>
              <a:t>预留都成功，</a:t>
            </a:r>
            <a:r>
              <a:rPr lang="en-US" altLang="zh-CN" sz="1400" dirty="0">
                <a:solidFill>
                  <a:srgbClr val="2F353B"/>
                </a:solidFill>
                <a:latin typeface="Open Sans"/>
              </a:rPr>
              <a:t>try</a:t>
            </a:r>
            <a:r>
              <a:rPr lang="zh-CN" altLang="en-US" sz="1400" dirty="0">
                <a:solidFill>
                  <a:srgbClr val="2F353B"/>
                </a:solidFill>
                <a:latin typeface="Open Sans"/>
              </a:rPr>
              <a:t>阶段</a:t>
            </a:r>
            <a:r>
              <a:rPr lang="zh-CN" altLang="en-US" sz="1400">
                <a:solidFill>
                  <a:srgbClr val="2F353B"/>
                </a:solidFill>
                <a:latin typeface="Open Sans"/>
              </a:rPr>
              <a:t>才算成功</a:t>
            </a:r>
            <a:endParaRPr lang="zh-CN" altLang="en-US" sz="1400" dirty="0">
              <a:solidFill>
                <a:srgbClr val="2F353B"/>
              </a:solidFill>
              <a:latin typeface="Open Sans"/>
            </a:endParaRPr>
          </a:p>
          <a:p>
            <a:r>
              <a:rPr lang="en-US" altLang="zh-CN" sz="1400" b="1" dirty="0">
                <a:solidFill>
                  <a:srgbClr val="2F353B"/>
                </a:solidFill>
                <a:latin typeface="Open Sans"/>
              </a:rPr>
              <a:t>Confirm</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确认执行业务操作，不做任何业务检查， 只使用</a:t>
            </a:r>
            <a:r>
              <a:rPr lang="en-US" altLang="zh-CN" sz="1400" dirty="0">
                <a:solidFill>
                  <a:srgbClr val="2F353B"/>
                </a:solidFill>
                <a:latin typeface="Open Sans"/>
              </a:rPr>
              <a:t>Try</a:t>
            </a:r>
            <a:r>
              <a:rPr lang="zh-CN" altLang="en-US" sz="1400" dirty="0">
                <a:solidFill>
                  <a:srgbClr val="2F353B"/>
                </a:solidFill>
                <a:latin typeface="Open Sans"/>
              </a:rPr>
              <a:t>阶段预留的业务资源。回顾上面航班预定案例的阶段</a:t>
            </a:r>
            <a:r>
              <a:rPr lang="en-US" altLang="zh-CN" sz="1400" dirty="0">
                <a:solidFill>
                  <a:srgbClr val="2F353B"/>
                </a:solidFill>
                <a:latin typeface="Open Sans"/>
              </a:rPr>
              <a:t>2</a:t>
            </a:r>
            <a:r>
              <a:rPr lang="zh-CN" altLang="en-US" sz="1400" dirty="0">
                <a:solidFill>
                  <a:srgbClr val="2F353B"/>
                </a:solidFill>
                <a:latin typeface="Open Sans"/>
              </a:rPr>
              <a:t>，美团</a:t>
            </a:r>
            <a:r>
              <a:rPr lang="en-US" altLang="zh-CN" sz="1400" dirty="0">
                <a:solidFill>
                  <a:srgbClr val="2F353B"/>
                </a:solidFill>
                <a:latin typeface="Open Sans"/>
              </a:rPr>
              <a:t>APP</a:t>
            </a:r>
            <a:r>
              <a:rPr lang="zh-CN" altLang="en-US" sz="1400" dirty="0">
                <a:solidFill>
                  <a:srgbClr val="2F353B"/>
                </a:solidFill>
                <a:latin typeface="Open Sans"/>
              </a:rPr>
              <a:t>确认两个航空公司机票都预留成功，因此向两个航空公司分别发送确认购买的请求。</a:t>
            </a:r>
          </a:p>
          <a:p>
            <a:r>
              <a:rPr lang="en-US" altLang="zh-CN" sz="1400" b="1" dirty="0">
                <a:solidFill>
                  <a:srgbClr val="2F353B"/>
                </a:solidFill>
                <a:latin typeface="Open Sans"/>
              </a:rPr>
              <a:t>Cancel</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取消</a:t>
            </a:r>
            <a:r>
              <a:rPr lang="en-US" altLang="zh-CN" sz="1400" dirty="0">
                <a:solidFill>
                  <a:srgbClr val="2F353B"/>
                </a:solidFill>
                <a:latin typeface="Open Sans"/>
              </a:rPr>
              <a:t>Try</a:t>
            </a:r>
            <a:r>
              <a:rPr lang="zh-CN" altLang="en-US" sz="1400" dirty="0">
                <a:solidFill>
                  <a:srgbClr val="2F353B"/>
                </a:solidFill>
                <a:latin typeface="Open Sans"/>
              </a:rPr>
              <a:t>阶段预留的业务资源。回顾上面航班预定案例的阶段</a:t>
            </a:r>
            <a:r>
              <a:rPr lang="en-US" altLang="zh-CN" sz="1400" dirty="0">
                <a:solidFill>
                  <a:srgbClr val="2F353B"/>
                </a:solidFill>
                <a:latin typeface="Open Sans"/>
              </a:rPr>
              <a:t>2</a:t>
            </a:r>
            <a:r>
              <a:rPr lang="zh-CN" altLang="en-US" sz="1400" dirty="0">
                <a:solidFill>
                  <a:srgbClr val="2F353B"/>
                </a:solidFill>
                <a:latin typeface="Open Sans"/>
              </a:rPr>
              <a:t>，如果某个业务方的业务资源没有预留成功，则取消所有业务资源预留请求。</a:t>
            </a:r>
            <a:r>
              <a:rPr lang="zh-CN" altLang="en-US" dirty="0">
                <a:solidFill>
                  <a:srgbClr val="2F353B"/>
                </a:solidFill>
                <a:latin typeface="Open Sans"/>
              </a:rPr>
              <a:t>   </a:t>
            </a:r>
            <a:endParaRPr lang="zh-CN" altLang="en-US" b="0" i="0" dirty="0">
              <a:solidFill>
                <a:srgbClr val="2F353B"/>
              </a:solidFill>
              <a:effectLst/>
              <a:latin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中英文共用横版"/>
          <p:cNvPicPr>
            <a:picLocks noChangeAspect="1" noChangeArrowheads="1"/>
          </p:cNvPicPr>
          <p:nvPr/>
        </p:nvPicPr>
        <p:blipFill>
          <a:blip r:embed="rId3" cstate="print"/>
          <a:srcRect/>
          <a:stretch>
            <a:fillRect/>
          </a:stretch>
        </p:blipFill>
        <p:spPr bwMode="auto">
          <a:xfrm>
            <a:off x="3206371" y="1318109"/>
            <a:ext cx="5793595" cy="1909865"/>
          </a:xfrm>
          <a:prstGeom prst="rect">
            <a:avLst/>
          </a:prstGeom>
          <a:noFill/>
          <a:ln w="9525">
            <a:noFill/>
            <a:miter lim="800000"/>
            <a:headEnd/>
            <a:tailEnd/>
          </a:ln>
        </p:spPr>
      </p:pic>
      <p:sp>
        <p:nvSpPr>
          <p:cNvPr id="5" name="Text Box 3"/>
          <p:cNvSpPr txBox="1">
            <a:spLocks noChangeArrowheads="1"/>
          </p:cNvSpPr>
          <p:nvPr/>
        </p:nvSpPr>
        <p:spPr bwMode="gray">
          <a:xfrm>
            <a:off x="2958797" y="3432877"/>
            <a:ext cx="6288746" cy="614784"/>
          </a:xfrm>
          <a:prstGeom prst="rect">
            <a:avLst/>
          </a:prstGeom>
          <a:noFill/>
          <a:ln w="9525" algn="ctr">
            <a:noFill/>
            <a:miter lim="800000"/>
          </a:ln>
        </p:spPr>
        <p:txBody>
          <a:bodyPr>
            <a:spAutoFit/>
          </a:bodyPr>
          <a:lstStyle/>
          <a:p>
            <a:pPr algn="ctr">
              <a:spcBef>
                <a:spcPct val="50000"/>
              </a:spcBef>
            </a:pPr>
            <a:r>
              <a:rPr lang="en-US" altLang="zh-CN" sz="3395" b="1" dirty="0" err="1">
                <a:ea typeface="黑体" panose="02010609060101010101" pitchFamily="2" charset="-122"/>
              </a:rPr>
              <a:t>Changan</a:t>
            </a:r>
            <a:r>
              <a:rPr lang="en-US" altLang="zh-CN" sz="3395" b="1" dirty="0">
                <a:ea typeface="黑体" panose="02010609060101010101" pitchFamily="2" charset="-122"/>
              </a:rPr>
              <a:t> Drives The World</a:t>
            </a:r>
          </a:p>
        </p:txBody>
      </p:sp>
      <p:sp>
        <p:nvSpPr>
          <p:cNvPr id="7" name="矩形 6"/>
          <p:cNvSpPr/>
          <p:nvPr/>
        </p:nvSpPr>
        <p:spPr>
          <a:xfrm>
            <a:off x="9863091" y="5672831"/>
            <a:ext cx="1455937" cy="656948"/>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u="sng" dirty="0">
              <a:solidFill>
                <a:schemeClr val="tx1">
                  <a:lumMod val="95000"/>
                  <a:lumOff val="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4911" y="1687159"/>
            <a:ext cx="10969841" cy="4184650"/>
          </a:xfrm>
          <a:prstGeom prst="rect">
            <a:avLst/>
          </a:prstGeom>
        </p:spPr>
        <p:txBody>
          <a:bodyPr wrap="square">
            <a:spAutoFit/>
          </a:bodyPr>
          <a:lstStyle/>
          <a:p>
            <a:r>
              <a:rPr lang="zh-CN" altLang="en-US" dirty="0">
                <a:solidFill>
                  <a:srgbClr val="4F4F4F"/>
                </a:solidFill>
                <a:latin typeface="-apple-system"/>
              </a:rPr>
              <a:t>阿里大神程立的一个关于分布式事务的文档提出了目前使用较多的几种分布式事务解决方案：</a:t>
            </a:r>
            <a:endParaRPr lang="en-US" altLang="zh-CN" dirty="0">
              <a:solidFill>
                <a:srgbClr val="4F4F4F"/>
              </a:solidFill>
              <a:latin typeface="-apple-system"/>
            </a:endParaRPr>
          </a:p>
          <a:p>
            <a:endParaRPr lang="en-US" altLang="zh-CN" dirty="0">
              <a:solidFill>
                <a:srgbClr val="4F4F4F"/>
              </a:solidFill>
              <a:latin typeface="-apple-system"/>
            </a:endParaRPr>
          </a:p>
          <a:p>
            <a:endParaRPr lang="zh-CN" altLang="en-US" dirty="0">
              <a:solidFill>
                <a:srgbClr val="4F4F4F"/>
              </a:solidFill>
              <a:latin typeface="-apple-system"/>
            </a:endParaRPr>
          </a:p>
          <a:p>
            <a:r>
              <a:rPr lang="zh-CN" altLang="en-US" b="1" dirty="0">
                <a:solidFill>
                  <a:srgbClr val="4F4F4F"/>
                </a:solidFill>
                <a:latin typeface="-apple-system"/>
              </a:rPr>
              <a:t>一、基于可靠消息服务的分布式事务最终一致性</a:t>
            </a:r>
            <a:endParaRPr lang="en-US" altLang="zh-CN" b="1" dirty="0">
              <a:solidFill>
                <a:srgbClr val="4F4F4F"/>
              </a:solidFill>
              <a:latin typeface="-apple-system"/>
            </a:endParaRPr>
          </a:p>
          <a:p>
            <a:endParaRPr lang="en-US" altLang="zh-CN" dirty="0">
              <a:solidFill>
                <a:srgbClr val="4F4F4F"/>
              </a:solidFill>
              <a:latin typeface="-apple-system"/>
            </a:endParaRPr>
          </a:p>
          <a:p>
            <a:endParaRPr lang="en-US" altLang="zh-CN" dirty="0">
              <a:solidFill>
                <a:srgbClr val="4F4F4F"/>
              </a:solidFill>
              <a:latin typeface="-apple-system"/>
            </a:endParaRPr>
          </a:p>
          <a:p>
            <a:br>
              <a:rPr lang="zh-CN" altLang="en-US" dirty="0">
                <a:solidFill>
                  <a:srgbClr val="4F4F4F"/>
                </a:solidFill>
                <a:latin typeface="-apple-system"/>
              </a:rPr>
            </a:br>
            <a:r>
              <a:rPr lang="zh-CN" altLang="en-US" b="1" dirty="0">
                <a:solidFill>
                  <a:srgbClr val="4F4F4F"/>
                </a:solidFill>
                <a:latin typeface="-apple-system"/>
              </a:rPr>
              <a:t>二、最大努力通知型方案</a:t>
            </a:r>
            <a:endParaRPr lang="en-US" altLang="zh-CN" b="1" dirty="0">
              <a:solidFill>
                <a:srgbClr val="4F4F4F"/>
              </a:solidFill>
              <a:latin typeface="-apple-system"/>
            </a:endParaRPr>
          </a:p>
          <a:p>
            <a:endParaRPr lang="en-US" altLang="zh-CN" dirty="0">
              <a:solidFill>
                <a:srgbClr val="4F4F4F"/>
              </a:solidFill>
              <a:latin typeface="-apple-system"/>
            </a:endParaRPr>
          </a:p>
          <a:p>
            <a:endParaRPr lang="en-US" altLang="zh-CN" dirty="0">
              <a:solidFill>
                <a:srgbClr val="4F4F4F"/>
              </a:solidFill>
              <a:latin typeface="-apple-system"/>
            </a:endParaRPr>
          </a:p>
          <a:p>
            <a:br>
              <a:rPr lang="zh-CN" altLang="en-US" dirty="0">
                <a:solidFill>
                  <a:srgbClr val="4F4F4F"/>
                </a:solidFill>
                <a:latin typeface="-apple-system"/>
              </a:rPr>
            </a:br>
            <a:r>
              <a:rPr lang="zh-CN" altLang="en-US" b="1" dirty="0">
                <a:solidFill>
                  <a:srgbClr val="4F4F4F"/>
                </a:solidFill>
                <a:latin typeface="-apple-system"/>
              </a:rPr>
              <a:t>三、</a:t>
            </a:r>
            <a:r>
              <a:rPr lang="en-US" altLang="zh-CN" b="1" dirty="0">
                <a:solidFill>
                  <a:srgbClr val="4F4F4F"/>
                </a:solidFill>
                <a:latin typeface="-apple-system"/>
              </a:rPr>
              <a:t> </a:t>
            </a:r>
            <a:r>
              <a:rPr lang="en-US" altLang="zh-CN" b="1" dirty="0">
                <a:solidFill>
                  <a:srgbClr val="4F4F4F"/>
                </a:solidFill>
                <a:latin typeface="+mj-lt"/>
                <a:cs typeface="+mj-lt"/>
              </a:rPr>
              <a:t>TCC</a:t>
            </a:r>
            <a:r>
              <a:rPr lang="en-US" altLang="zh-CN" b="1" dirty="0">
                <a:solidFill>
                  <a:srgbClr val="4F4F4F"/>
                </a:solidFill>
                <a:latin typeface="-apple-system"/>
              </a:rPr>
              <a:t>(</a:t>
            </a:r>
            <a:r>
              <a:rPr lang="zh-CN" altLang="en-US" b="1" dirty="0">
                <a:solidFill>
                  <a:srgbClr val="4F4F4F"/>
                </a:solidFill>
                <a:latin typeface="-apple-system"/>
              </a:rPr>
              <a:t>两阶段</a:t>
            </a:r>
            <a:r>
              <a:rPr lang="en-US" altLang="zh-CN" b="1" dirty="0">
                <a:solidFill>
                  <a:srgbClr val="4F4F4F"/>
                </a:solidFill>
                <a:latin typeface="-apple-system"/>
              </a:rPr>
              <a:t>)</a:t>
            </a:r>
            <a:r>
              <a:rPr lang="zh-CN" altLang="en-US" b="1" dirty="0">
                <a:solidFill>
                  <a:srgbClr val="4F4F4F"/>
                </a:solidFill>
                <a:latin typeface="-apple-system"/>
              </a:rPr>
              <a:t>补偿性事务解决方案</a:t>
            </a:r>
            <a:endParaRPr lang="en-US" altLang="zh-CN" b="1" dirty="0">
              <a:solidFill>
                <a:srgbClr val="4F4F4F"/>
              </a:solidFill>
              <a:latin typeface="-apple-system"/>
            </a:endParaRPr>
          </a:p>
          <a:p>
            <a:endParaRPr lang="en-US" altLang="zh-CN" b="1" i="0" dirty="0">
              <a:solidFill>
                <a:srgbClr val="4F4F4F"/>
              </a:solidFill>
              <a:effectLst/>
              <a:latin typeface="-apple-system"/>
            </a:endParaRPr>
          </a:p>
          <a:p>
            <a:endParaRPr lang="en-US" altLang="zh-CN" b="1" dirty="0">
              <a:solidFill>
                <a:srgbClr val="4F4F4F"/>
              </a:solidFill>
              <a:latin typeface="-apple-system"/>
            </a:endParaRPr>
          </a:p>
          <a:p>
            <a:r>
              <a:rPr lang="en-US" altLang="zh-CN" sz="1400" i="0" dirty="0">
                <a:solidFill>
                  <a:srgbClr val="4F4F4F"/>
                </a:solidFill>
                <a:effectLst/>
                <a:latin typeface="-apple-system"/>
              </a:rPr>
              <a:t>(</a:t>
            </a:r>
            <a:r>
              <a:rPr lang="zh-CN" altLang="en-US" sz="1400" i="0" dirty="0">
                <a:solidFill>
                  <a:srgbClr val="4F4F4F"/>
                </a:solidFill>
                <a:effectLst/>
                <a:latin typeface="-apple-system"/>
              </a:rPr>
              <a:t>这几种方案追求的都是最终一致性，解决的都是保证节点之间的信息能够正确的传递</a:t>
            </a:r>
            <a:r>
              <a:rPr lang="en-US" altLang="zh-CN" sz="1400" i="0" dirty="0">
                <a:solidFill>
                  <a:srgbClr val="4F4F4F"/>
                </a:solidFill>
                <a:effectLst/>
                <a:latin typeface="-apple-system"/>
              </a:rPr>
              <a:t> )</a:t>
            </a:r>
            <a:endParaRPr lang="zh-CN" altLang="en-US" sz="1400" i="0" dirty="0">
              <a:solidFill>
                <a:srgbClr val="4F4F4F"/>
              </a:solidFill>
              <a:effectLst/>
              <a:latin typeface="-apple-syste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5825"/>
            <a:ext cx="12038121" cy="1846659"/>
          </a:xfrm>
          <a:prstGeom prst="rect">
            <a:avLst/>
          </a:prstGeom>
        </p:spPr>
        <p:txBody>
          <a:bodyPr wrap="square">
            <a:spAutoFit/>
          </a:bodyPr>
          <a:lstStyle/>
          <a:p>
            <a:r>
              <a:rPr lang="en-US" altLang="zh-CN" b="1" dirty="0">
                <a:solidFill>
                  <a:srgbClr val="1B4155"/>
                </a:solidFill>
                <a:latin typeface="微软雅黑" panose="020B0503020204020204" pitchFamily="34" charset="-122"/>
                <a:ea typeface="微软雅黑" panose="020B0503020204020204" pitchFamily="34" charset="-122"/>
              </a:rPr>
              <a:t>1</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基于可靠消息服务的分布式事务最终一致性（事务消息中间件）</a:t>
            </a:r>
            <a:endParaRPr lang="zh-CN" altLang="zh-CN" sz="1600" b="1" dirty="0">
              <a:solidFill>
                <a:srgbClr val="1B4155"/>
              </a:solidFill>
              <a:latin typeface="微软雅黑" panose="020B0503020204020204" pitchFamily="34" charset="-122"/>
              <a:ea typeface="微软雅黑" panose="020B0503020204020204" pitchFamily="34" charset="-122"/>
            </a:endParaRPr>
          </a:p>
          <a:p>
            <a:endParaRPr lang="en-US" altLang="zh-CN" sz="1600" dirty="0">
              <a:solidFill>
                <a:srgbClr val="4F4F4F"/>
              </a:solidFill>
              <a:latin typeface="-apple-system"/>
            </a:endParaRPr>
          </a:p>
          <a:p>
            <a:r>
              <a:rPr lang="zh-CN" altLang="en-US" sz="1600" dirty="0">
                <a:solidFill>
                  <a:srgbClr val="4F4F4F"/>
                </a:solidFill>
                <a:latin typeface="-apple-system"/>
              </a:rPr>
              <a:t>顾名思义这个方案就要用可靠的消息服务来保证分布式节点之间能够正确的通信，用支持事务的消息中间件</a:t>
            </a:r>
            <a:r>
              <a:rPr lang="en-US" altLang="zh-CN" sz="1600" dirty="0"/>
              <a:t>(</a:t>
            </a:r>
            <a:r>
              <a:rPr lang="en-US" altLang="zh-CN" sz="1600" dirty="0" err="1"/>
              <a:t>RocketMQ</a:t>
            </a:r>
            <a:r>
              <a:rPr lang="en-US" altLang="zh-CN" sz="1600" dirty="0"/>
              <a:t>)</a:t>
            </a:r>
            <a:r>
              <a:rPr lang="zh-CN" altLang="en-US" sz="1600" dirty="0">
                <a:solidFill>
                  <a:srgbClr val="4F4F4F"/>
                </a:solidFill>
                <a:latin typeface="-apple-system"/>
              </a:rPr>
              <a:t>来让节点之间能知道其他节点事务的执行情况，以完成分布式事务</a:t>
            </a:r>
            <a:endParaRPr lang="en-US" altLang="zh-CN" sz="1600" dirty="0">
              <a:solidFill>
                <a:srgbClr val="4F4F4F"/>
              </a:solidFill>
              <a:latin typeface="-apple-system"/>
            </a:endParaRPr>
          </a:p>
          <a:p>
            <a:endParaRPr lang="en-US" altLang="zh-CN" sz="1600" dirty="0">
              <a:solidFill>
                <a:srgbClr val="4F4F4F"/>
              </a:solidFill>
              <a:latin typeface="-apple-system"/>
            </a:endParaRPr>
          </a:p>
          <a:p>
            <a:r>
              <a:rPr lang="zh-CN" altLang="en-US" sz="1600" dirty="0">
                <a:solidFill>
                  <a:srgbClr val="4F4F4F"/>
                </a:solidFill>
                <a:latin typeface="-apple-system"/>
              </a:rPr>
              <a:t>例子： </a:t>
            </a:r>
            <a:endParaRPr lang="en-US" altLang="zh-CN" sz="1600" dirty="0">
              <a:solidFill>
                <a:srgbClr val="4F4F4F"/>
              </a:solidFill>
              <a:latin typeface="-apple-system"/>
            </a:endParaRPr>
          </a:p>
          <a:p>
            <a:r>
              <a:rPr lang="en-US" altLang="zh-CN" sz="1600" dirty="0">
                <a:solidFill>
                  <a:srgbClr val="4F4F4F"/>
                </a:solidFill>
                <a:latin typeface="-apple-system"/>
              </a:rPr>
              <a:t>     </a:t>
            </a:r>
            <a:r>
              <a:rPr lang="zh-CN" altLang="en-US" sz="1600" dirty="0">
                <a:solidFill>
                  <a:srgbClr val="4F4F4F"/>
                </a:solidFill>
                <a:latin typeface="-apple-system"/>
              </a:rPr>
              <a:t>假设有</a:t>
            </a:r>
            <a:r>
              <a:rPr lang="en-US" altLang="zh-CN" sz="1600" dirty="0">
                <a:solidFill>
                  <a:srgbClr val="4F4F4F"/>
                </a:solidFill>
                <a:latin typeface="-apple-system"/>
              </a:rPr>
              <a:t>A</a:t>
            </a:r>
            <a:r>
              <a:rPr lang="zh-CN" altLang="en-US" sz="1600" dirty="0">
                <a:solidFill>
                  <a:srgbClr val="4F4F4F"/>
                </a:solidFill>
                <a:latin typeface="-apple-system"/>
              </a:rPr>
              <a:t>和</a:t>
            </a:r>
            <a:r>
              <a:rPr lang="en-US" altLang="zh-CN" sz="1600" dirty="0">
                <a:solidFill>
                  <a:srgbClr val="4F4F4F"/>
                </a:solidFill>
                <a:latin typeface="-apple-system"/>
              </a:rPr>
              <a:t>B</a:t>
            </a:r>
            <a:r>
              <a:rPr lang="zh-CN" altLang="en-US" sz="1600" dirty="0">
                <a:solidFill>
                  <a:srgbClr val="4F4F4F"/>
                </a:solidFill>
                <a:latin typeface="-apple-system"/>
              </a:rPr>
              <a:t>两个系统，分别可以处理任务</a:t>
            </a:r>
            <a:r>
              <a:rPr lang="en-US" altLang="zh-CN" sz="1600" dirty="0">
                <a:solidFill>
                  <a:srgbClr val="4F4F4F"/>
                </a:solidFill>
                <a:latin typeface="-apple-system"/>
              </a:rPr>
              <a:t>A</a:t>
            </a:r>
            <a:r>
              <a:rPr lang="zh-CN" altLang="en-US" sz="1600" dirty="0">
                <a:solidFill>
                  <a:srgbClr val="4F4F4F"/>
                </a:solidFill>
                <a:latin typeface="-apple-system"/>
              </a:rPr>
              <a:t>和任务</a:t>
            </a:r>
            <a:r>
              <a:rPr lang="en-US" altLang="zh-CN" sz="1600" dirty="0">
                <a:solidFill>
                  <a:srgbClr val="4F4F4F"/>
                </a:solidFill>
                <a:latin typeface="-apple-system"/>
              </a:rPr>
              <a:t>B</a:t>
            </a:r>
            <a:r>
              <a:rPr lang="zh-CN" altLang="en-US" sz="1600" dirty="0">
                <a:solidFill>
                  <a:srgbClr val="4F4F4F"/>
                </a:solidFill>
                <a:latin typeface="-apple-system"/>
              </a:rPr>
              <a:t>。此时系统</a:t>
            </a:r>
            <a:r>
              <a:rPr lang="en-US" altLang="zh-CN" sz="1600" dirty="0">
                <a:solidFill>
                  <a:srgbClr val="4F4F4F"/>
                </a:solidFill>
                <a:latin typeface="-apple-system"/>
              </a:rPr>
              <a:t>A</a:t>
            </a:r>
            <a:r>
              <a:rPr lang="zh-CN" altLang="en-US" sz="1600" dirty="0">
                <a:solidFill>
                  <a:srgbClr val="4F4F4F"/>
                </a:solidFill>
                <a:latin typeface="-apple-system"/>
              </a:rPr>
              <a:t>中存在一个业务流程，需要将任务</a:t>
            </a:r>
            <a:r>
              <a:rPr lang="en-US" altLang="zh-CN" sz="1600" dirty="0">
                <a:solidFill>
                  <a:srgbClr val="4F4F4F"/>
                </a:solidFill>
                <a:latin typeface="-apple-system"/>
              </a:rPr>
              <a:t>A</a:t>
            </a:r>
            <a:r>
              <a:rPr lang="zh-CN" altLang="en-US" sz="1600" dirty="0">
                <a:solidFill>
                  <a:srgbClr val="4F4F4F"/>
                </a:solidFill>
                <a:latin typeface="-apple-system"/>
              </a:rPr>
              <a:t>和任务</a:t>
            </a:r>
            <a:r>
              <a:rPr lang="en-US" altLang="zh-CN" sz="1600" dirty="0">
                <a:solidFill>
                  <a:srgbClr val="4F4F4F"/>
                </a:solidFill>
                <a:latin typeface="-apple-system"/>
              </a:rPr>
              <a:t>B</a:t>
            </a:r>
            <a:r>
              <a:rPr lang="zh-CN" altLang="en-US" sz="1600" dirty="0">
                <a:solidFill>
                  <a:srgbClr val="4F4F4F"/>
                </a:solidFill>
                <a:latin typeface="-apple-system"/>
              </a:rPr>
              <a:t>在同一个事务中处理。</a:t>
            </a:r>
            <a:endParaRPr lang="en-US" altLang="zh-CN" sz="1600" dirty="0">
              <a:solidFill>
                <a:srgbClr val="4F4F4F"/>
              </a:solidFill>
              <a:latin typeface="-apple-system"/>
            </a:endParaRPr>
          </a:p>
        </p:txBody>
      </p:sp>
      <p:pic>
        <p:nvPicPr>
          <p:cNvPr id="1026" name="Picture 2" descr="title"/>
          <p:cNvPicPr>
            <a:picLocks noChangeAspect="1" noChangeArrowheads="1"/>
          </p:cNvPicPr>
          <p:nvPr/>
        </p:nvPicPr>
        <p:blipFill rotWithShape="1">
          <a:blip r:embed="rId2">
            <a:extLst>
              <a:ext uri="{28A0092B-C50C-407E-A947-70E740481C1C}">
                <a14:useLocalDpi xmlns:a14="http://schemas.microsoft.com/office/drawing/2010/main" val="0"/>
              </a:ext>
            </a:extLst>
          </a:blip>
          <a:srcRect b="2491"/>
          <a:stretch>
            <a:fillRect/>
          </a:stretch>
        </p:blipFill>
        <p:spPr bwMode="auto">
          <a:xfrm>
            <a:off x="81703" y="2455622"/>
            <a:ext cx="3648075" cy="4402378"/>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133133" y="2455622"/>
            <a:ext cx="7643674" cy="3107690"/>
          </a:xfrm>
          <a:prstGeom prst="rect">
            <a:avLst/>
          </a:prstGeom>
        </p:spPr>
        <p:txBody>
          <a:bodyPr wrap="square">
            <a:spAutoFit/>
          </a:bodyPr>
          <a:lstStyle/>
          <a:p>
            <a:r>
              <a:rPr lang="zh-CN" altLang="en-US" sz="1400" dirty="0"/>
              <a:t>在系统A处理任务A</a:t>
            </a:r>
            <a:r>
              <a:rPr lang="zh-CN" altLang="en-US" sz="1400" dirty="0">
                <a:solidFill>
                  <a:srgbClr val="FF0000"/>
                </a:solidFill>
              </a:rPr>
              <a:t>前</a:t>
            </a:r>
            <a:r>
              <a:rPr lang="zh-CN" altLang="en-US" sz="1400" dirty="0"/>
              <a:t>，首先向消息中间件发送一条消息消息</a:t>
            </a:r>
            <a:r>
              <a:rPr lang="en-US" altLang="zh-CN" sz="1400" dirty="0"/>
              <a:t>(</a:t>
            </a:r>
            <a:r>
              <a:rPr lang="zh-CN" altLang="en-US" sz="1200" dirty="0">
                <a:solidFill>
                  <a:srgbClr val="536587"/>
                </a:solidFill>
              </a:rPr>
              <a:t>告诉消息中间件，</a:t>
            </a:r>
            <a:r>
              <a:rPr lang="en-US" altLang="zh-CN" sz="1200" dirty="0">
                <a:solidFill>
                  <a:srgbClr val="536587"/>
                </a:solidFill>
              </a:rPr>
              <a:t>A</a:t>
            </a:r>
            <a:r>
              <a:rPr lang="zh-CN" altLang="en-US" sz="1200" dirty="0">
                <a:solidFill>
                  <a:srgbClr val="536587"/>
                </a:solidFill>
              </a:rPr>
              <a:t>要开始一个分布式事务</a:t>
            </a:r>
            <a:r>
              <a:rPr lang="en-US" altLang="zh-CN" sz="1400" dirty="0"/>
              <a:t>)</a:t>
            </a:r>
          </a:p>
          <a:p>
            <a:endParaRPr lang="en-US" altLang="zh-CN" sz="1400" dirty="0"/>
          </a:p>
          <a:p>
            <a:r>
              <a:rPr lang="zh-CN" altLang="en-US" sz="1400" dirty="0"/>
              <a:t>中间件收到后将该条消息持久化，但并不投递。此时下游系统B仍然不知道该条消息的存在。消息中间件持久化成功后，便向系统A返回一个确认应答；</a:t>
            </a:r>
            <a:endParaRPr lang="en-US" altLang="zh-CN" sz="1400" dirty="0"/>
          </a:p>
          <a:p>
            <a:endParaRPr lang="en-US" altLang="zh-CN" sz="1400" dirty="0"/>
          </a:p>
          <a:p>
            <a:r>
              <a:rPr lang="zh-CN" altLang="en-US" sz="1400" dirty="0"/>
              <a:t>系统A收到确认应答后，则可以开始处理任务A；</a:t>
            </a:r>
            <a:r>
              <a:rPr lang="zh-CN" altLang="en-US" sz="1400" b="1" dirty="0"/>
              <a:t>任务A处理完成后，向消息中间件发送Commit请求。该请求发送完成后，对系统A而言，该事务的处理过程就结束了</a:t>
            </a:r>
            <a:r>
              <a:rPr lang="zh-CN" altLang="en-US" sz="1400" dirty="0"/>
              <a:t>，此时它可以处理别的任务了</a:t>
            </a:r>
            <a:endParaRPr lang="en-US" altLang="zh-CN" sz="1400" dirty="0"/>
          </a:p>
          <a:p>
            <a:endParaRPr lang="en-US" altLang="zh-CN" sz="1400" dirty="0"/>
          </a:p>
          <a:p>
            <a:r>
              <a:rPr lang="zh-CN" altLang="en-US" sz="1400" dirty="0"/>
              <a:t>消息中间件收到Commit指令后，便向系统B投递该消息，从而触发任务B的执行；</a:t>
            </a:r>
            <a:endParaRPr lang="en-US" altLang="zh-CN" sz="1400" dirty="0"/>
          </a:p>
          <a:p>
            <a:endParaRPr lang="en-US" altLang="zh-CN" sz="1400" dirty="0"/>
          </a:p>
          <a:p>
            <a:r>
              <a:rPr lang="zh-CN" altLang="en-US" sz="1400" dirty="0"/>
              <a:t>当任务B执行完成后，系统B向消息中间件返回一个确认应答，告诉消息中间件该消息已经成功消费，此时，这个分布式事务完成。</a:t>
            </a:r>
            <a:r>
              <a:rPr lang="en-US" altLang="zh-CN" sz="1400" dirty="0"/>
              <a:t>(</a:t>
            </a:r>
            <a:r>
              <a:rPr lang="zh-CN" altLang="en-US" sz="1200" dirty="0">
                <a:solidFill>
                  <a:srgbClr val="536587"/>
                </a:solidFill>
              </a:rPr>
              <a:t>告诉消息中间件，分布式事务结束</a:t>
            </a:r>
            <a:r>
              <a:rPr lang="en-US" altLang="zh-CN" sz="1400" dirty="0"/>
              <a:t>) </a:t>
            </a:r>
            <a:r>
              <a:rPr lang="zh-CN" altLang="en-US" sz="1400" dirty="0"/>
              <a:t>你 </a:t>
            </a:r>
          </a:p>
        </p:txBody>
      </p:sp>
      <p:sp>
        <p:nvSpPr>
          <p:cNvPr id="5" name="矩形 4"/>
          <p:cNvSpPr/>
          <p:nvPr/>
        </p:nvSpPr>
        <p:spPr>
          <a:xfrm>
            <a:off x="4012707" y="5564165"/>
            <a:ext cx="8097590" cy="1169551"/>
          </a:xfrm>
          <a:prstGeom prst="rect">
            <a:avLst/>
          </a:prstGeom>
        </p:spPr>
        <p:txBody>
          <a:bodyPr wrap="square">
            <a:spAutoFit/>
          </a:bodyPr>
          <a:lstStyle/>
          <a:p>
            <a:r>
              <a:rPr lang="zh-CN" altLang="en-US" sz="1400" dirty="0"/>
              <a:t>上述过程可以得出如下几个结论：</a:t>
            </a:r>
            <a:endParaRPr lang="en-US" altLang="zh-CN" sz="1400" dirty="0"/>
          </a:p>
          <a:p>
            <a:r>
              <a:rPr lang="zh-CN" altLang="en-US" sz="1400" dirty="0"/>
              <a:t> 1. 消息中间件扮演着分布式事务</a:t>
            </a:r>
            <a:r>
              <a:rPr lang="zh-CN" altLang="en-US" sz="1400" b="1" dirty="0">
                <a:solidFill>
                  <a:srgbClr val="203864"/>
                </a:solidFill>
              </a:rPr>
              <a:t>协调者</a:t>
            </a:r>
            <a:r>
              <a:rPr lang="zh-CN" altLang="en-US" sz="1400" dirty="0"/>
              <a:t>的角色</a:t>
            </a:r>
            <a:endParaRPr lang="en-US" altLang="zh-CN" sz="1400" dirty="0"/>
          </a:p>
          <a:p>
            <a:r>
              <a:rPr lang="zh-CN" altLang="en-US" sz="1400" dirty="0"/>
              <a:t> 2. 系统A完成任务A后，到任务B执行完成之间，会存在一定的时间差。在这个时间差内，整个系统处于数据不一致的状态，但这短暂的不一致性是可以接受的，因为经过短暂的时间后，系统又可以保持数据一致性，满足BASE理论。</a:t>
            </a:r>
            <a:r>
              <a:rPr lang="en-US" altLang="zh-CN" sz="1400" dirty="0"/>
              <a:t>(</a:t>
            </a:r>
            <a:r>
              <a:rPr lang="zh-CN" altLang="en-US" sz="1200" dirty="0">
                <a:solidFill>
                  <a:srgbClr val="536587"/>
                </a:solidFill>
              </a:rPr>
              <a:t>追求的是最终一致性</a:t>
            </a:r>
            <a:r>
              <a:rPr lang="en-US" altLang="zh-CN" sz="1400" dirty="0"/>
              <a:t>)</a:t>
            </a:r>
            <a:endParaRPr lang="zh-CN" alt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29" y="1332389"/>
            <a:ext cx="3200400" cy="44958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41429" y="898131"/>
            <a:ext cx="3700052" cy="307777"/>
          </a:xfrm>
          <a:prstGeom prst="rect">
            <a:avLst/>
          </a:prstGeom>
        </p:spPr>
        <p:txBody>
          <a:bodyPr wrap="none">
            <a:spAutoFit/>
          </a:bodyPr>
          <a:lstStyle/>
          <a:p>
            <a:r>
              <a:rPr lang="zh-CN" altLang="en-US" sz="1400" dirty="0">
                <a:solidFill>
                  <a:srgbClr val="4F4F4F"/>
                </a:solidFill>
                <a:latin typeface="-apple-system"/>
              </a:rPr>
              <a:t>如果任务</a:t>
            </a:r>
            <a:r>
              <a:rPr lang="en-US" altLang="zh-CN" sz="1400" dirty="0">
                <a:solidFill>
                  <a:srgbClr val="4F4F4F"/>
                </a:solidFill>
                <a:latin typeface="-apple-system"/>
              </a:rPr>
              <a:t>A</a:t>
            </a:r>
            <a:r>
              <a:rPr lang="zh-CN" altLang="en-US" sz="1400" dirty="0">
                <a:solidFill>
                  <a:srgbClr val="4F4F4F"/>
                </a:solidFill>
                <a:latin typeface="-apple-system"/>
              </a:rPr>
              <a:t>处理失败，那么需要进入回滚流程</a:t>
            </a:r>
            <a:endParaRPr lang="zh-CN" altLang="en-US" sz="1400" dirty="0"/>
          </a:p>
        </p:txBody>
      </p:sp>
      <p:sp>
        <p:nvSpPr>
          <p:cNvPr id="4" name="矩形 3"/>
          <p:cNvSpPr/>
          <p:nvPr/>
        </p:nvSpPr>
        <p:spPr>
          <a:xfrm>
            <a:off x="3554027" y="1205907"/>
            <a:ext cx="8350928" cy="954107"/>
          </a:xfrm>
          <a:prstGeom prst="rect">
            <a:avLst/>
          </a:prstGeom>
        </p:spPr>
        <p:txBody>
          <a:bodyPr wrap="square">
            <a:spAutoFit/>
          </a:bodyPr>
          <a:lstStyle/>
          <a:p>
            <a:pPr>
              <a:buFont typeface="Arial" panose="020B0604020202020204" pitchFamily="34" charset="0"/>
              <a:buChar char="•"/>
            </a:pPr>
            <a:r>
              <a:rPr lang="zh-CN" altLang="en-US" sz="1400" dirty="0">
                <a:latin typeface="+mn-ea"/>
                <a:ea typeface="+mn-ea"/>
              </a:rPr>
              <a:t>若系统</a:t>
            </a:r>
            <a:r>
              <a:rPr lang="en-US" altLang="zh-CN" sz="1400" dirty="0">
                <a:latin typeface="+mn-ea"/>
                <a:ea typeface="+mn-ea"/>
              </a:rPr>
              <a:t>A</a:t>
            </a:r>
            <a:r>
              <a:rPr lang="zh-CN" altLang="en-US" sz="1400" dirty="0">
                <a:latin typeface="+mn-ea"/>
                <a:ea typeface="+mn-ea"/>
              </a:rPr>
              <a:t>在处理任务</a:t>
            </a:r>
            <a:r>
              <a:rPr lang="en-US" altLang="zh-CN" sz="1400" dirty="0">
                <a:latin typeface="+mn-ea"/>
                <a:ea typeface="+mn-ea"/>
              </a:rPr>
              <a:t>A</a:t>
            </a:r>
            <a:r>
              <a:rPr lang="zh-CN" altLang="en-US" sz="1400" dirty="0">
                <a:latin typeface="+mn-ea"/>
                <a:ea typeface="+mn-ea"/>
              </a:rPr>
              <a:t>时失败，那么就会向消息中间件发送</a:t>
            </a:r>
            <a:r>
              <a:rPr lang="en-US" altLang="zh-CN" sz="1400" dirty="0">
                <a:latin typeface="+mn-ea"/>
                <a:ea typeface="+mn-ea"/>
              </a:rPr>
              <a:t>Rollback</a:t>
            </a:r>
            <a:r>
              <a:rPr lang="zh-CN" altLang="en-US" sz="1400" dirty="0">
                <a:latin typeface="+mn-ea"/>
                <a:ea typeface="+mn-ea"/>
              </a:rPr>
              <a:t>请求。和发送</a:t>
            </a:r>
            <a:r>
              <a:rPr lang="en-US" altLang="zh-CN" sz="1400" dirty="0">
                <a:latin typeface="+mn-ea"/>
                <a:ea typeface="+mn-ea"/>
              </a:rPr>
              <a:t>Commit</a:t>
            </a:r>
            <a:r>
              <a:rPr lang="zh-CN" altLang="en-US" sz="1400" dirty="0">
                <a:latin typeface="+mn-ea"/>
                <a:ea typeface="+mn-ea"/>
              </a:rPr>
              <a:t>请求一样，系统</a:t>
            </a:r>
            <a:r>
              <a:rPr lang="en-US" altLang="zh-CN" sz="1400" dirty="0">
                <a:latin typeface="+mn-ea"/>
                <a:ea typeface="+mn-ea"/>
              </a:rPr>
              <a:t>A</a:t>
            </a:r>
            <a:r>
              <a:rPr lang="zh-CN" altLang="en-US" sz="1400" dirty="0">
                <a:latin typeface="+mn-ea"/>
                <a:ea typeface="+mn-ea"/>
              </a:rPr>
              <a:t>发完之后便可以认为回滚已经完成，它便可以去做其他的事情。</a:t>
            </a:r>
            <a:endParaRPr lang="en-US" altLang="zh-CN" sz="1400" dirty="0">
              <a:latin typeface="+mn-ea"/>
              <a:ea typeface="+mn-ea"/>
            </a:endParaRPr>
          </a:p>
          <a:p>
            <a:endParaRPr lang="zh-CN" altLang="en-US" sz="1400" dirty="0">
              <a:latin typeface="+mn-ea"/>
              <a:ea typeface="+mn-ea"/>
            </a:endParaRPr>
          </a:p>
          <a:p>
            <a:pPr>
              <a:buFont typeface="Arial" panose="020B0604020202020204" pitchFamily="34" charset="0"/>
              <a:buChar char="•"/>
            </a:pPr>
            <a:r>
              <a:rPr lang="zh-CN" altLang="en-US" sz="1400" dirty="0">
                <a:latin typeface="+mn-ea"/>
                <a:ea typeface="+mn-ea"/>
              </a:rPr>
              <a:t>消息中间件收到回滚请求后，直接将该消息丢弃，不会触发系统</a:t>
            </a:r>
            <a:r>
              <a:rPr lang="en-US" altLang="zh-CN" sz="1400" dirty="0">
                <a:latin typeface="+mn-ea"/>
                <a:ea typeface="+mn-ea"/>
              </a:rPr>
              <a:t>B</a:t>
            </a:r>
            <a:r>
              <a:rPr lang="zh-CN" altLang="en-US" sz="1400" dirty="0">
                <a:latin typeface="+mn-ea"/>
                <a:ea typeface="+mn-ea"/>
              </a:rPr>
              <a:t>的任务</a:t>
            </a:r>
            <a:r>
              <a:rPr lang="en-US" altLang="zh-CN" sz="1400" dirty="0">
                <a:latin typeface="+mn-ea"/>
                <a:ea typeface="+mn-ea"/>
              </a:rPr>
              <a:t>B</a:t>
            </a:r>
            <a:r>
              <a:rPr lang="zh-CN" altLang="en-US" sz="1400" dirty="0">
                <a:latin typeface="+mn-ea"/>
                <a:ea typeface="+mn-ea"/>
              </a:rPr>
              <a:t>。此时系统又处于一致性状态。</a:t>
            </a:r>
            <a:endParaRPr lang="zh-CN" altLang="en-US" sz="1400" b="0" i="0" dirty="0">
              <a:effectLst/>
              <a:latin typeface="+mn-ea"/>
              <a:ea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3879" y="637843"/>
            <a:ext cx="11822097" cy="861774"/>
          </a:xfrm>
          <a:prstGeom prst="rect">
            <a:avLst/>
          </a:prstGeom>
        </p:spPr>
        <p:txBody>
          <a:bodyPr wrap="square">
            <a:spAutoFit/>
          </a:bodyPr>
          <a:lstStyle/>
          <a:p>
            <a:r>
              <a:rPr lang="zh-CN" altLang="en-US" sz="1600" dirty="0">
                <a:solidFill>
                  <a:srgbClr val="4F4F4F"/>
                </a:solidFill>
                <a:latin typeface="-apple-system"/>
              </a:rPr>
              <a:t>在分布式环境中引入了中间件，由于网络的不确定性就不得不面对一个问题：</a:t>
            </a:r>
            <a:r>
              <a:rPr lang="en-US" altLang="zh-CN" sz="1600" dirty="0">
                <a:solidFill>
                  <a:srgbClr val="4F4F4F"/>
                </a:solidFill>
                <a:latin typeface="-apple-system"/>
              </a:rPr>
              <a:t>Commit</a:t>
            </a:r>
            <a:r>
              <a:rPr lang="zh-CN" altLang="en-US" sz="1600" dirty="0">
                <a:solidFill>
                  <a:srgbClr val="4F4F4F"/>
                </a:solidFill>
                <a:latin typeface="-apple-system"/>
              </a:rPr>
              <a:t>和</a:t>
            </a:r>
            <a:r>
              <a:rPr lang="en-US" altLang="zh-CN" sz="1600" dirty="0">
                <a:solidFill>
                  <a:srgbClr val="4F4F4F"/>
                </a:solidFill>
                <a:latin typeface="-apple-system"/>
              </a:rPr>
              <a:t>Rollback</a:t>
            </a:r>
            <a:r>
              <a:rPr lang="zh-CN" altLang="en-US" sz="1600" dirty="0">
                <a:solidFill>
                  <a:srgbClr val="4F4F4F"/>
                </a:solidFill>
                <a:latin typeface="-apple-system"/>
              </a:rPr>
              <a:t>指令都有可能在传输途中丢失。</a:t>
            </a:r>
            <a:endParaRPr lang="en-US" altLang="zh-CN" sz="1600" dirty="0">
              <a:solidFill>
                <a:srgbClr val="4F4F4F"/>
              </a:solidFill>
              <a:latin typeface="-apple-system"/>
            </a:endParaRPr>
          </a:p>
          <a:p>
            <a:endParaRPr lang="en-US" altLang="zh-CN" sz="1600" dirty="0">
              <a:solidFill>
                <a:srgbClr val="4F4F4F"/>
              </a:solidFill>
              <a:latin typeface="-apple-system"/>
            </a:endParaRPr>
          </a:p>
          <a:p>
            <a:r>
              <a:rPr lang="zh-CN" altLang="en-US" sz="1600" dirty="0"/>
              <a:t>当出现这种情况的时候，消息中间件是如何保证数据一致性呢？</a:t>
            </a:r>
            <a:r>
              <a:rPr lang="en-US" altLang="zh-CN" sz="1600" dirty="0"/>
              <a:t>——</a:t>
            </a:r>
            <a:r>
              <a:rPr lang="zh-CN" altLang="en-US" sz="1600" dirty="0"/>
              <a:t>答案就是超时询问机制</a:t>
            </a:r>
            <a:r>
              <a:rPr lang="en-US" altLang="zh-CN" sz="1600" dirty="0"/>
              <a:t>(</a:t>
            </a:r>
            <a:r>
              <a:rPr lang="zh-CN" altLang="en-US" sz="1600" dirty="0"/>
              <a:t>消息中间件</a:t>
            </a:r>
            <a:r>
              <a:rPr lang="en-US" altLang="zh-CN" sz="1600" dirty="0"/>
              <a:t>)</a:t>
            </a:r>
            <a:endParaRPr lang="zh-CN" altLang="en-US" sz="1600" dirty="0"/>
          </a:p>
        </p:txBody>
      </p:sp>
      <p:pic>
        <p:nvPicPr>
          <p:cNvPr id="4098" name="Picture 2" descr="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79" y="1499617"/>
            <a:ext cx="3971925" cy="52292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193219" y="1607183"/>
            <a:ext cx="7844902" cy="3046988"/>
          </a:xfrm>
          <a:prstGeom prst="rect">
            <a:avLst/>
          </a:prstGeom>
        </p:spPr>
        <p:txBody>
          <a:bodyPr wrap="square">
            <a:spAutoFit/>
          </a:bodyPr>
          <a:lstStyle/>
          <a:p>
            <a:r>
              <a:rPr lang="zh-CN" altLang="en-US" sz="1600" dirty="0">
                <a:solidFill>
                  <a:srgbClr val="FFC000"/>
                </a:solidFill>
              </a:rPr>
              <a:t>系统A</a:t>
            </a:r>
            <a:r>
              <a:rPr lang="zh-CN" altLang="en-US" sz="1600" dirty="0"/>
              <a:t>除了实现正常的业务流程外，还需</a:t>
            </a:r>
            <a:r>
              <a:rPr lang="zh-CN" altLang="en-US" sz="1600" dirty="0">
                <a:solidFill>
                  <a:srgbClr val="FFC000"/>
                </a:solidFill>
              </a:rPr>
              <a:t>提供一个事务询问的接口</a:t>
            </a:r>
            <a:r>
              <a:rPr lang="zh-CN" altLang="en-US" sz="1600" dirty="0"/>
              <a:t>，供消息中间件调用。当消息中间件收到一条事务型消息后便开始计时，如果到了超时时间也没收到系统A发来的Commit或Rollback指令的话，就会主动调用系统A提供的事务询问接口询问该系统目前的状态。</a:t>
            </a:r>
            <a:endParaRPr lang="en-US" altLang="zh-CN" sz="1600" dirty="0"/>
          </a:p>
          <a:p>
            <a:endParaRPr lang="en-US" altLang="zh-CN" sz="1600" dirty="0"/>
          </a:p>
          <a:p>
            <a:r>
              <a:rPr lang="zh-CN" altLang="en-US" sz="1600" dirty="0"/>
              <a:t>该接口会返回三种结果：</a:t>
            </a:r>
            <a:endParaRPr lang="en-US" altLang="zh-CN" sz="1600" dirty="0"/>
          </a:p>
          <a:p>
            <a:endParaRPr lang="en-US" altLang="zh-CN" sz="1600" dirty="0"/>
          </a:p>
          <a:p>
            <a:r>
              <a:rPr lang="zh-CN" altLang="en-US" sz="1600" dirty="0"/>
              <a:t>提交 若获得的状态是“提交”，则将该消息投递给系统B。</a:t>
            </a:r>
            <a:endParaRPr lang="en-US" altLang="zh-CN" sz="1600" dirty="0"/>
          </a:p>
          <a:p>
            <a:endParaRPr lang="en-US" altLang="zh-CN" sz="1600" dirty="0"/>
          </a:p>
          <a:p>
            <a:r>
              <a:rPr lang="zh-CN" altLang="en-US" sz="1600" dirty="0"/>
              <a:t>回滚 若获得的状态是“回滚”，则直接将条消息丢弃。</a:t>
            </a:r>
            <a:endParaRPr lang="en-US" altLang="zh-CN" sz="1600" dirty="0"/>
          </a:p>
          <a:p>
            <a:endParaRPr lang="en-US" altLang="zh-CN" sz="1600" dirty="0"/>
          </a:p>
          <a:p>
            <a:r>
              <a:rPr lang="zh-CN" altLang="en-US" sz="1600" dirty="0"/>
              <a:t>处理中 若获得的状态是“处理中”，则继续等待。</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655" y="674704"/>
            <a:ext cx="12289655" cy="1600438"/>
          </a:xfrm>
          <a:prstGeom prst="rect">
            <a:avLst/>
          </a:prstGeom>
        </p:spPr>
        <p:txBody>
          <a:bodyPr wrap="square">
            <a:spAutoFit/>
          </a:bodyPr>
          <a:lstStyle/>
          <a:p>
            <a:r>
              <a:rPr lang="zh-CN" altLang="en-US" sz="1400" dirty="0"/>
              <a:t>当</a:t>
            </a:r>
            <a:r>
              <a:rPr lang="zh-CN" altLang="en-US" sz="1400" b="1" dirty="0"/>
              <a:t>上游系统执行完任务并向消息中间件提交了Commit指令后，</a:t>
            </a:r>
            <a:r>
              <a:rPr lang="zh-CN" altLang="en-US" sz="1400" b="1" dirty="0">
                <a:solidFill>
                  <a:srgbClr val="FF0000"/>
                </a:solidFill>
              </a:rPr>
              <a:t>便可以处理其他任务</a:t>
            </a:r>
            <a:r>
              <a:rPr lang="zh-CN" altLang="en-US" sz="1400" b="1" dirty="0"/>
              <a:t>了</a:t>
            </a:r>
            <a:r>
              <a:rPr lang="zh-CN" altLang="en-US" sz="1400" dirty="0"/>
              <a:t>，此时它可以认为事务已经完成</a:t>
            </a:r>
            <a:r>
              <a:rPr lang="en-US" altLang="zh-CN" sz="1400" dirty="0"/>
              <a:t>(</a:t>
            </a:r>
            <a:r>
              <a:rPr lang="zh-CN" altLang="en-US" sz="1400" b="1" dirty="0"/>
              <a:t>上游到中间件间的通信是异步</a:t>
            </a:r>
            <a:r>
              <a:rPr lang="zh-CN" altLang="en-US" sz="1400" dirty="0"/>
              <a:t>的</a:t>
            </a:r>
            <a:r>
              <a:rPr lang="en-US" altLang="zh-CN" sz="1400" dirty="0"/>
              <a:t>)</a:t>
            </a:r>
            <a:r>
              <a:rPr lang="zh-CN" altLang="en-US" sz="1400" dirty="0"/>
              <a:t>，接下来</a:t>
            </a:r>
            <a:r>
              <a:rPr lang="zh-CN" altLang="en-US" sz="1400" b="1" dirty="0"/>
              <a:t>消息中间件</a:t>
            </a:r>
            <a:r>
              <a:rPr lang="zh-CN" altLang="en-US" sz="1400" b="1" dirty="0">
                <a:solidFill>
                  <a:srgbClr val="FF0000"/>
                </a:solidFill>
              </a:rPr>
              <a:t>一定</a:t>
            </a:r>
            <a:r>
              <a:rPr lang="zh-CN" altLang="en-US" sz="1400" b="1" dirty="0"/>
              <a:t>会保证消息被下游系统成功消费</a:t>
            </a:r>
            <a:r>
              <a:rPr lang="zh-CN" altLang="en-US" sz="1400" dirty="0"/>
              <a:t>掉！那么这是怎么做到的呢？</a:t>
            </a:r>
            <a:endParaRPr lang="en-US" altLang="zh-CN" sz="1400" dirty="0"/>
          </a:p>
          <a:p>
            <a:endParaRPr lang="en-US" altLang="zh-CN" sz="1400" dirty="0"/>
          </a:p>
          <a:p>
            <a:r>
              <a:rPr lang="zh-CN" altLang="en-US" sz="1400" dirty="0"/>
              <a:t>这由</a:t>
            </a:r>
            <a:r>
              <a:rPr lang="zh-CN" altLang="en-US" sz="1400" b="1" dirty="0">
                <a:solidFill>
                  <a:srgbClr val="1F4E79"/>
                </a:solidFill>
              </a:rPr>
              <a:t>消息中间件的投递流程来保证</a:t>
            </a:r>
            <a:r>
              <a:rPr lang="zh-CN" altLang="en-US" sz="1400" dirty="0"/>
              <a:t>。消息中间件向下游系统投递完消息后便进入</a:t>
            </a:r>
            <a:r>
              <a:rPr lang="zh-CN" altLang="en-US" sz="1400" b="1" dirty="0"/>
              <a:t>阻塞等待状态</a:t>
            </a:r>
            <a:r>
              <a:rPr lang="en-US" altLang="zh-CN" sz="1400" b="1" dirty="0"/>
              <a:t>(</a:t>
            </a:r>
            <a:r>
              <a:rPr lang="zh-CN" altLang="en-US" sz="1400" b="1" dirty="0"/>
              <a:t>同步通信</a:t>
            </a:r>
            <a:r>
              <a:rPr lang="en-US" altLang="zh-CN" sz="1400" b="1" dirty="0"/>
              <a:t>)</a:t>
            </a:r>
            <a:r>
              <a:rPr lang="zh-CN" altLang="en-US" sz="1400" dirty="0"/>
              <a:t>，下游系统便立即进行任务的处理，任务处理完成后便向消息中间件返回应答。消息中间件收到确认应答后便认为该事务处理完毕！如果消息在投递过程中丢失，或消息的确认应答在返回途中丢失，那么消息中间件在等待确认应答</a:t>
            </a:r>
            <a:r>
              <a:rPr lang="zh-CN" altLang="en-US" sz="1400" b="1" dirty="0"/>
              <a:t>超时</a:t>
            </a:r>
            <a:r>
              <a:rPr lang="zh-CN" altLang="en-US" sz="1400" dirty="0"/>
              <a:t>之后就会重新投递，直到下游消费者返回</a:t>
            </a:r>
            <a:r>
              <a:rPr lang="zh-CN" altLang="en-US" sz="1400" b="1" dirty="0"/>
              <a:t>消费成功响应</a:t>
            </a:r>
            <a:r>
              <a:rPr lang="zh-CN" altLang="en-US" sz="1400" dirty="0"/>
              <a:t>为止。当然，一般消息中间件可以设置消息重试的次数和时间间隔，比如：当第一次投递失败后，每隔五分钟重试一次，一共重试</a:t>
            </a:r>
            <a:r>
              <a:rPr lang="en-US" altLang="zh-CN" sz="1400" dirty="0"/>
              <a:t>3</a:t>
            </a:r>
            <a:r>
              <a:rPr lang="zh-CN" altLang="en-US" sz="1400" dirty="0"/>
              <a:t>次。如果</a:t>
            </a:r>
            <a:r>
              <a:rPr lang="zh-CN" altLang="en-US" sz="1400" b="1" dirty="0"/>
              <a:t>重试</a:t>
            </a:r>
            <a:r>
              <a:rPr lang="en-US" altLang="zh-CN" sz="1400" dirty="0"/>
              <a:t>3</a:t>
            </a:r>
            <a:r>
              <a:rPr lang="zh-CN" altLang="en-US" sz="1400" dirty="0"/>
              <a:t>次之后仍然</a:t>
            </a:r>
            <a:r>
              <a:rPr lang="zh-CN" altLang="en-US" sz="1400" b="1" dirty="0"/>
              <a:t>投递失败</a:t>
            </a:r>
            <a:r>
              <a:rPr lang="zh-CN" altLang="en-US" sz="1400" dirty="0"/>
              <a:t>，那么这条消息就需要</a:t>
            </a:r>
            <a:r>
              <a:rPr lang="zh-CN" altLang="en-US" sz="1400" b="1" dirty="0"/>
              <a:t>人工干预</a:t>
            </a:r>
            <a:r>
              <a:rPr lang="zh-CN" altLang="en-US" sz="1400" dirty="0"/>
              <a:t>。（没有回滚） 、</a:t>
            </a:r>
          </a:p>
        </p:txBody>
      </p:sp>
      <p:pic>
        <p:nvPicPr>
          <p:cNvPr id="5122" name="Picture 2" descr="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06029"/>
            <a:ext cx="3376834" cy="415197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itle"/>
          <p:cNvPicPr>
            <a:picLocks noChangeAspect="1" noChangeArrowheads="1"/>
          </p:cNvPicPr>
          <p:nvPr/>
        </p:nvPicPr>
        <p:blipFill rotWithShape="1">
          <a:blip r:embed="rId3">
            <a:extLst>
              <a:ext uri="{28A0092B-C50C-407E-A947-70E740481C1C}">
                <a14:useLocalDpi xmlns:a14="http://schemas.microsoft.com/office/drawing/2010/main" val="0"/>
              </a:ext>
            </a:extLst>
          </a:blip>
          <a:srcRect b="4130"/>
          <a:stretch>
            <a:fillRect/>
          </a:stretch>
        </p:blipFill>
        <p:spPr bwMode="auto">
          <a:xfrm>
            <a:off x="3845142" y="2626129"/>
            <a:ext cx="3128638" cy="415197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973780" y="2536752"/>
            <a:ext cx="6096000" cy="307777"/>
          </a:xfrm>
          <a:prstGeom prst="rect">
            <a:avLst/>
          </a:prstGeom>
        </p:spPr>
        <p:txBody>
          <a:bodyPr>
            <a:spAutoFit/>
          </a:bodyPr>
          <a:lstStyle/>
          <a:p>
            <a:r>
              <a:rPr lang="zh-CN" altLang="en-US" sz="1400" b="1" dirty="0">
                <a:solidFill>
                  <a:srgbClr val="1F4E79"/>
                </a:solidFill>
                <a:latin typeface="-apple-system"/>
              </a:rPr>
              <a:t>消息投递失败后为什么</a:t>
            </a:r>
            <a:r>
              <a:rPr lang="zh-CN" altLang="en-US" sz="1400" b="1" dirty="0">
                <a:solidFill>
                  <a:srgbClr val="FF0000"/>
                </a:solidFill>
                <a:latin typeface="-apple-system"/>
              </a:rPr>
              <a:t>不回滚</a:t>
            </a:r>
            <a:r>
              <a:rPr lang="zh-CN" altLang="en-US" sz="1400" b="1" dirty="0">
                <a:solidFill>
                  <a:srgbClr val="1F4E79"/>
                </a:solidFill>
                <a:latin typeface="-apple-system"/>
              </a:rPr>
              <a:t>消息，而是不断尝试重新投递</a:t>
            </a:r>
            <a:r>
              <a:rPr lang="zh-CN" altLang="en-US" sz="1400" b="1" dirty="0">
                <a:solidFill>
                  <a:srgbClr val="999999"/>
                </a:solidFill>
                <a:latin typeface="-apple-system"/>
              </a:rPr>
              <a:t>？</a:t>
            </a:r>
            <a:endParaRPr lang="zh-CN" altLang="en-US" sz="1400" b="1" dirty="0"/>
          </a:p>
        </p:txBody>
      </p:sp>
      <p:sp>
        <p:nvSpPr>
          <p:cNvPr id="6" name="矩形 5"/>
          <p:cNvSpPr/>
          <p:nvPr/>
        </p:nvSpPr>
        <p:spPr>
          <a:xfrm>
            <a:off x="6973780" y="2852361"/>
            <a:ext cx="5218220" cy="2893100"/>
          </a:xfrm>
          <a:prstGeom prst="rect">
            <a:avLst/>
          </a:prstGeom>
        </p:spPr>
        <p:txBody>
          <a:bodyPr wrap="square">
            <a:spAutoFit/>
          </a:bodyPr>
          <a:lstStyle/>
          <a:p>
            <a:r>
              <a:rPr lang="zh-CN" altLang="en-US" sz="1400" dirty="0"/>
              <a:t>消息投递失败有两种情况：</a:t>
            </a:r>
            <a:r>
              <a:rPr lang="en-US" altLang="zh-CN" sz="1400" dirty="0"/>
              <a:t>1:</a:t>
            </a:r>
            <a:r>
              <a:rPr lang="zh-CN" altLang="en-US" sz="1400" dirty="0"/>
              <a:t>消息丢失，没有投到下游系统。</a:t>
            </a:r>
            <a:endParaRPr lang="en-US" altLang="zh-CN" sz="1400" dirty="0"/>
          </a:p>
          <a:p>
            <a:r>
              <a:rPr lang="en-US" altLang="zh-CN" sz="1400" dirty="0"/>
              <a:t>                  </a:t>
            </a:r>
            <a:r>
              <a:rPr lang="zh-CN" altLang="en-US" sz="1400" dirty="0"/>
              <a:t> </a:t>
            </a:r>
            <a:r>
              <a:rPr lang="en-US" altLang="zh-CN" sz="1400" dirty="0"/>
              <a:t>2</a:t>
            </a:r>
            <a:r>
              <a:rPr lang="zh-CN" altLang="en-US" sz="1400" dirty="0"/>
              <a:t>：下游系统始终消息失败，无法返回消费成功响应</a:t>
            </a:r>
            <a:endParaRPr lang="en-US" altLang="zh-CN" sz="1400" dirty="0"/>
          </a:p>
          <a:p>
            <a:endParaRPr lang="en-US" altLang="zh-CN" sz="1400" dirty="0"/>
          </a:p>
          <a:p>
            <a:r>
              <a:rPr lang="en-US" altLang="zh-CN" sz="1400" dirty="0"/>
              <a:t>1.</a:t>
            </a:r>
            <a:r>
              <a:rPr lang="zh-CN" altLang="en-US" sz="1400" dirty="0"/>
              <a:t>这里投递失败，从</a:t>
            </a:r>
            <a:r>
              <a:rPr lang="zh-CN" altLang="en-US" sz="1400" b="1" dirty="0"/>
              <a:t>概率</a:t>
            </a:r>
            <a:r>
              <a:rPr lang="zh-CN" altLang="en-US" sz="1400" dirty="0"/>
              <a:t>上来说很大可能是网络问题，下游系统没有接收到消息。而不是下游系统处理失败需要回滚，如果只是投递失败就会滚会增加开销，损耗性能。</a:t>
            </a:r>
            <a:endParaRPr lang="en-US" altLang="zh-CN" sz="1400" dirty="0"/>
          </a:p>
          <a:p>
            <a:endParaRPr lang="en-US" altLang="zh-CN" sz="1400" dirty="0"/>
          </a:p>
          <a:p>
            <a:pPr fontAlgn="b"/>
            <a:r>
              <a:rPr lang="en-US" altLang="zh-CN" sz="1400" b="1" dirty="0">
                <a:latin typeface="+mn-ea"/>
                <a:ea typeface="+mn-ea"/>
              </a:rPr>
              <a:t>2.</a:t>
            </a:r>
            <a:r>
              <a:rPr lang="zh-CN" altLang="en-US" sz="1400" b="1" dirty="0">
                <a:latin typeface="+mn-ea"/>
                <a:ea typeface="+mn-ea"/>
              </a:rPr>
              <a:t>这涉及到整套分布式事务系统的实现成本</a:t>
            </a:r>
            <a:r>
              <a:rPr lang="zh-CN" altLang="en-US" sz="1400" dirty="0">
                <a:latin typeface="+mn-ea"/>
                <a:ea typeface="+mn-ea"/>
              </a:rPr>
              <a:t>问题。我们知道，当系统</a:t>
            </a:r>
            <a:r>
              <a:rPr lang="en-US" altLang="zh-CN" sz="1400" dirty="0">
                <a:latin typeface="+mn-ea"/>
                <a:ea typeface="+mn-ea"/>
              </a:rPr>
              <a:t>A</a:t>
            </a:r>
            <a:r>
              <a:rPr lang="zh-CN" altLang="en-US" sz="1400" dirty="0">
                <a:latin typeface="+mn-ea"/>
                <a:ea typeface="+mn-ea"/>
              </a:rPr>
              <a:t>将向消息中间件发送</a:t>
            </a:r>
            <a:r>
              <a:rPr lang="en-US" altLang="zh-CN" sz="1400" dirty="0">
                <a:latin typeface="+mn-ea"/>
                <a:ea typeface="+mn-ea"/>
              </a:rPr>
              <a:t>Commit</a:t>
            </a:r>
            <a:r>
              <a:rPr lang="zh-CN" altLang="en-US" sz="1400" dirty="0">
                <a:latin typeface="+mn-ea"/>
                <a:ea typeface="+mn-ea"/>
              </a:rPr>
              <a:t>指令后，它便去做别的事情了。如果此时消息投递失败，需要回滚的话，就需要让系统</a:t>
            </a:r>
            <a:r>
              <a:rPr lang="en-US" altLang="zh-CN" sz="1400" dirty="0">
                <a:latin typeface="+mn-ea"/>
                <a:ea typeface="+mn-ea"/>
              </a:rPr>
              <a:t>A</a:t>
            </a:r>
            <a:r>
              <a:rPr lang="zh-CN" altLang="en-US" sz="1400" dirty="0">
                <a:latin typeface="+mn-ea"/>
                <a:ea typeface="+mn-ea"/>
              </a:rPr>
              <a:t>事先提供回滚接口，这无疑增加了额外的开发成本，业务系统的复杂度也将提高。对于一个业务系统的设计目标是，在保证性能的前提下，最大限度地降低系统复杂度，从而能够降低系统的运维成本。</a:t>
            </a:r>
            <a:endParaRPr lang="en-US" altLang="zh-CN" sz="1400" dirty="0">
              <a:latin typeface="+mn-ea"/>
              <a:ea typeface="+mn-ea"/>
            </a:endParaRPr>
          </a:p>
        </p:txBody>
      </p:sp>
      <p:sp>
        <p:nvSpPr>
          <p:cNvPr id="3" name="矩形 2"/>
          <p:cNvSpPr/>
          <p:nvPr/>
        </p:nvSpPr>
        <p:spPr>
          <a:xfrm>
            <a:off x="6973780" y="6030898"/>
            <a:ext cx="2518638" cy="307777"/>
          </a:xfrm>
          <a:prstGeom prst="rect">
            <a:avLst/>
          </a:prstGeom>
        </p:spPr>
        <p:txBody>
          <a:bodyPr wrap="none">
            <a:spAutoFit/>
          </a:bodyPr>
          <a:lstStyle/>
          <a:p>
            <a:r>
              <a:rPr lang="zh-CN" altLang="en-US" sz="1400" b="1" dirty="0">
                <a:solidFill>
                  <a:srgbClr val="1F4E79"/>
                </a:solidFill>
                <a:latin typeface="-apple-system"/>
              </a:rPr>
              <a:t>下游消息消费失败后怎么办？</a:t>
            </a:r>
            <a:endParaRPr lang="zh-CN" altLang="en-US" sz="1400" dirty="0"/>
          </a:p>
        </p:txBody>
      </p:sp>
      <p:sp>
        <p:nvSpPr>
          <p:cNvPr id="4" name="矩形 3">
            <a:extLst>
              <a:ext uri="{FF2B5EF4-FFF2-40B4-BE49-F238E27FC236}">
                <a16:creationId xmlns:a16="http://schemas.microsoft.com/office/drawing/2014/main" id="{174CD239-4656-4CA2-AA8B-0006110CD9DA}"/>
              </a:ext>
            </a:extLst>
          </p:cNvPr>
          <p:cNvSpPr/>
          <p:nvPr/>
        </p:nvSpPr>
        <p:spPr>
          <a:xfrm>
            <a:off x="7104452" y="6273536"/>
            <a:ext cx="902811" cy="307777"/>
          </a:xfrm>
          <a:prstGeom prst="rect">
            <a:avLst/>
          </a:prstGeom>
        </p:spPr>
        <p:txBody>
          <a:bodyPr wrap="none">
            <a:spAutoFit/>
          </a:bodyPr>
          <a:lstStyle/>
          <a:p>
            <a:r>
              <a:rPr lang="zh-CN" altLang="en-US" sz="1400" dirty="0">
                <a:latin typeface="+mn-ea"/>
              </a:rPr>
              <a:t>人工干预</a:t>
            </a:r>
            <a:endParaRPr lang="zh-CN" alt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3545" y="834591"/>
            <a:ext cx="12127992" cy="338554"/>
          </a:xfrm>
          <a:prstGeom prst="rect">
            <a:avLst/>
          </a:prstGeom>
        </p:spPr>
        <p:txBody>
          <a:bodyPr wrap="square">
            <a:spAutoFit/>
          </a:bodyPr>
          <a:lstStyle/>
          <a:p>
            <a:r>
              <a:rPr lang="zh-CN" altLang="en-US" sz="1600" b="1" dirty="0">
                <a:solidFill>
                  <a:srgbClr val="1F4E79"/>
                </a:solidFill>
                <a:latin typeface="-apple-system"/>
              </a:rPr>
              <a:t>上游系统和消息中间件之间为什么采用异步通信？消息中间件和下游系统之间为什么要采用同步通信呢？</a:t>
            </a:r>
          </a:p>
        </p:txBody>
      </p:sp>
      <p:sp>
        <p:nvSpPr>
          <p:cNvPr id="7" name="矩形 6"/>
          <p:cNvSpPr/>
          <p:nvPr/>
        </p:nvSpPr>
        <p:spPr>
          <a:xfrm>
            <a:off x="0" y="1442019"/>
            <a:ext cx="12192000" cy="1877437"/>
          </a:xfrm>
          <a:prstGeom prst="rect">
            <a:avLst/>
          </a:prstGeom>
        </p:spPr>
        <p:txBody>
          <a:bodyPr wrap="square">
            <a:spAutoFit/>
          </a:bodyPr>
          <a:lstStyle/>
          <a:p>
            <a:r>
              <a:rPr lang="zh-CN" altLang="en-US" sz="1400" dirty="0"/>
              <a:t>上游系统和消息中间件之间为什么采用</a:t>
            </a:r>
            <a:r>
              <a:rPr lang="zh-CN" altLang="en-US" sz="1400" b="1" dirty="0"/>
              <a:t>异步通信是为了提高系统并发度</a:t>
            </a:r>
            <a:r>
              <a:rPr lang="zh-CN" altLang="en-US" sz="1400" dirty="0"/>
              <a:t>，异步能</a:t>
            </a:r>
            <a:r>
              <a:rPr lang="zh-CN" altLang="en-US" sz="1400" b="1" dirty="0"/>
              <a:t>提升系统性能</a:t>
            </a:r>
            <a:r>
              <a:rPr lang="zh-CN" altLang="en-US" sz="1400" dirty="0"/>
              <a:t>，但随之会增加系统复杂度；而</a:t>
            </a:r>
            <a:r>
              <a:rPr lang="zh-CN" altLang="en-US" sz="1400" b="1" dirty="0"/>
              <a:t>同步</a:t>
            </a:r>
            <a:r>
              <a:rPr lang="zh-CN" altLang="en-US" sz="1400" dirty="0"/>
              <a:t>虽然降低系统并发度，但</a:t>
            </a:r>
            <a:r>
              <a:rPr lang="zh-CN" altLang="en-US" sz="1400" b="1" dirty="0"/>
              <a:t>实现成本较低</a:t>
            </a:r>
            <a:r>
              <a:rPr lang="zh-CN" altLang="en-US" sz="1400" dirty="0"/>
              <a:t>。因此，在对并发度要求不是很高的情况下，或者服务器资源较为充裕的情况下，我们可以选择同步来降低系统的复杂度。 我们知道，</a:t>
            </a:r>
            <a:r>
              <a:rPr lang="zh-CN" altLang="en-US" sz="1400" b="1" dirty="0"/>
              <a:t>消息中间件</a:t>
            </a:r>
            <a:r>
              <a:rPr lang="zh-CN" altLang="en-US" sz="1400" dirty="0"/>
              <a:t>是一个独立于业务系统的第三方中间件，它不和任何业务系统产生直接的耦合，它也不和用户产生直接的关联，它一般部署在独立的服务器集群上，具有良好的可扩展性，所以</a:t>
            </a:r>
            <a:r>
              <a:rPr lang="zh-CN" altLang="en-US" sz="1400" b="1" dirty="0"/>
              <a:t>不必太过于担心它的性能</a:t>
            </a:r>
            <a:r>
              <a:rPr lang="zh-CN" altLang="en-US" sz="1400" dirty="0"/>
              <a:t>，如果处理速度无法满足我们的要求，可以增加机器来解决。而且，即使消息中间件处理速度有一定的延迟那也是可以接受的，我们</a:t>
            </a:r>
            <a:r>
              <a:rPr lang="zh-CN" altLang="en-US" sz="1400" b="1" dirty="0"/>
              <a:t>追求的是最终一致性</a:t>
            </a:r>
            <a:r>
              <a:rPr lang="zh-CN" altLang="en-US" sz="1400" dirty="0"/>
              <a:t>，而非实时一致性，因此消息中间件产生的时延导致事务短暂的不一致是可以接受的。</a:t>
            </a:r>
            <a:endParaRPr lang="en-US" altLang="zh-CN" sz="1400" dirty="0"/>
          </a:p>
          <a:p>
            <a:endParaRPr lang="en-US" altLang="zh-CN" sz="1400" dirty="0"/>
          </a:p>
          <a:p>
            <a:r>
              <a:rPr lang="zh-CN" altLang="en-US" sz="1400" dirty="0"/>
              <a:t>上游是一个入口需要快速的进行响应，下游可以慢慢的做</a:t>
            </a:r>
          </a:p>
          <a:p>
            <a:endParaRPr lang="zh-CN" altLang="en-US" dirty="0"/>
          </a:p>
        </p:txBody>
      </p:sp>
      <p:sp>
        <p:nvSpPr>
          <p:cNvPr id="2" name="矩形 1"/>
          <p:cNvSpPr/>
          <p:nvPr/>
        </p:nvSpPr>
        <p:spPr>
          <a:xfrm>
            <a:off x="0" y="3309971"/>
            <a:ext cx="10446058" cy="338554"/>
          </a:xfrm>
          <a:prstGeom prst="rect">
            <a:avLst/>
          </a:prstGeom>
        </p:spPr>
        <p:txBody>
          <a:bodyPr wrap="square">
            <a:spAutoFit/>
          </a:bodyPr>
          <a:lstStyle/>
          <a:p>
            <a:r>
              <a:rPr lang="zh-CN" altLang="en-US" sz="1600" b="1" dirty="0">
                <a:solidFill>
                  <a:srgbClr val="1F4E79"/>
                </a:solidFill>
                <a:latin typeface="-apple-system"/>
              </a:rPr>
              <a:t>消息中间的支持事务体现在哪？</a:t>
            </a:r>
            <a:endParaRPr lang="zh-CN" altLang="en-US" sz="1600" dirty="0"/>
          </a:p>
        </p:txBody>
      </p:sp>
      <p:sp>
        <p:nvSpPr>
          <p:cNvPr id="3" name="矩形 2"/>
          <p:cNvSpPr/>
          <p:nvPr/>
        </p:nvSpPr>
        <p:spPr>
          <a:xfrm>
            <a:off x="198268" y="3697060"/>
            <a:ext cx="11049740" cy="523220"/>
          </a:xfrm>
          <a:prstGeom prst="rect">
            <a:avLst/>
          </a:prstGeom>
        </p:spPr>
        <p:txBody>
          <a:bodyPr wrap="square">
            <a:spAutoFit/>
          </a:bodyPr>
          <a:lstStyle/>
          <a:p>
            <a:r>
              <a:rPr lang="zh-CN" altLang="en-US" sz="1400" dirty="0"/>
              <a:t>这种解决方案中间件的支持事务体现在：</a:t>
            </a:r>
            <a:r>
              <a:rPr lang="zh-CN" altLang="en-US" sz="1400" b="1" dirty="0"/>
              <a:t>消息发送一致性</a:t>
            </a:r>
            <a:r>
              <a:rPr lang="zh-CN" altLang="en-US" sz="1400" dirty="0"/>
              <a:t>，是指</a:t>
            </a:r>
            <a:r>
              <a:rPr lang="zh-CN" altLang="en-US" sz="1400" b="1" dirty="0"/>
              <a:t>产生消息的业务动作</a:t>
            </a:r>
            <a:r>
              <a:rPr lang="zh-CN" altLang="en-US" sz="1400" dirty="0"/>
              <a:t>与</a:t>
            </a:r>
            <a:r>
              <a:rPr lang="zh-CN" altLang="en-US" sz="1400" b="1" dirty="0"/>
              <a:t>消息发送的一致</a:t>
            </a:r>
            <a:r>
              <a:rPr lang="zh-CN" altLang="en-US" sz="1400" dirty="0"/>
              <a:t>。也就是说，</a:t>
            </a:r>
            <a:r>
              <a:rPr lang="zh-CN" altLang="en-US" sz="1400" b="1" dirty="0"/>
              <a:t>如果业务操作成功，那么由这个业务操作所产生的消息一定要成功投递出去</a:t>
            </a:r>
            <a:r>
              <a:rPr lang="en-US" altLang="zh-CN" sz="1400" dirty="0"/>
              <a:t>(</a:t>
            </a:r>
            <a:r>
              <a:rPr lang="zh-CN" altLang="en-US" sz="1400" dirty="0"/>
              <a:t>一般是发送到</a:t>
            </a:r>
            <a:r>
              <a:rPr lang="en-US" altLang="zh-CN" sz="1400" dirty="0" err="1"/>
              <a:t>kafka</a:t>
            </a:r>
            <a:r>
              <a:rPr lang="zh-CN" altLang="en-US" sz="1400" dirty="0"/>
              <a:t>、</a:t>
            </a:r>
            <a:r>
              <a:rPr lang="en-US" altLang="zh-CN" sz="1400" dirty="0" err="1"/>
              <a:t>rocketmq</a:t>
            </a:r>
            <a:r>
              <a:rPr lang="zh-CN" altLang="en-US" sz="1400" dirty="0"/>
              <a:t>、</a:t>
            </a:r>
            <a:r>
              <a:rPr lang="en-US" altLang="zh-CN" sz="1400" dirty="0" err="1"/>
              <a:t>rabbitmq</a:t>
            </a:r>
            <a:r>
              <a:rPr lang="zh-CN" altLang="en-US" sz="1400" dirty="0"/>
              <a:t>等消息中间件中</a:t>
            </a:r>
            <a:r>
              <a:rPr lang="en-US" altLang="zh-CN" sz="1400" dirty="0"/>
              <a:t>)</a:t>
            </a:r>
            <a:r>
              <a:rPr lang="zh-CN" altLang="en-US" sz="1400" dirty="0"/>
              <a:t>，否则就丢消息。</a:t>
            </a:r>
          </a:p>
        </p:txBody>
      </p:sp>
      <p:sp>
        <p:nvSpPr>
          <p:cNvPr id="4" name="矩形 3"/>
          <p:cNvSpPr/>
          <p:nvPr/>
        </p:nvSpPr>
        <p:spPr>
          <a:xfrm>
            <a:off x="1991322" y="4317351"/>
            <a:ext cx="9868643" cy="523220"/>
          </a:xfrm>
          <a:prstGeom prst="rect">
            <a:avLst/>
          </a:prstGeom>
        </p:spPr>
        <p:txBody>
          <a:bodyPr wrap="square">
            <a:spAutoFit/>
          </a:bodyPr>
          <a:lstStyle/>
          <a:p>
            <a:r>
              <a:rPr lang="zh-CN" altLang="en-US" sz="1400" dirty="0"/>
              <a:t>普通的消息中间件和数据库事务中，是无法达到上面想要的效果，发送消息成功了，数据库操作失败的情况下，数据库操作是回滚了，但是</a:t>
            </a:r>
            <a:r>
              <a:rPr lang="en-US" altLang="zh-CN" sz="1400" dirty="0"/>
              <a:t>MQ</a:t>
            </a:r>
            <a:r>
              <a:rPr lang="zh-CN" altLang="en-US" sz="1400" dirty="0"/>
              <a:t>消息没法进行回滚。</a:t>
            </a:r>
          </a:p>
        </p:txBody>
      </p:sp>
      <p:pic>
        <p:nvPicPr>
          <p:cNvPr id="8" name="图片 7"/>
          <p:cNvPicPr>
            <a:picLocks noChangeAspect="1"/>
          </p:cNvPicPr>
          <p:nvPr/>
        </p:nvPicPr>
        <p:blipFill>
          <a:blip r:embed="rId2"/>
          <a:stretch>
            <a:fillRect/>
          </a:stretch>
        </p:blipFill>
        <p:spPr>
          <a:xfrm>
            <a:off x="332035" y="4269309"/>
            <a:ext cx="1478408" cy="92972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0932"/>
            <a:ext cx="649537" cy="369332"/>
          </a:xfrm>
          <a:prstGeom prst="rect">
            <a:avLst/>
          </a:prstGeom>
        </p:spPr>
        <p:txBody>
          <a:bodyPr wrap="none">
            <a:spAutoFit/>
          </a:bodyPr>
          <a:lstStyle/>
          <a:p>
            <a:r>
              <a:rPr lang="zh-CN" altLang="en-US" b="1" dirty="0">
                <a:solidFill>
                  <a:srgbClr val="333333"/>
                </a:solidFill>
                <a:latin typeface="Open Sans"/>
              </a:rPr>
              <a:t>案例</a:t>
            </a:r>
            <a:endParaRPr lang="zh-CN" altLang="en-US" dirty="0">
              <a:solidFill>
                <a:srgbClr val="333333"/>
              </a:solidFill>
              <a:latin typeface="Open Sans"/>
            </a:endParaRPr>
          </a:p>
        </p:txBody>
      </p:sp>
      <p:sp>
        <p:nvSpPr>
          <p:cNvPr id="3" name="矩形 2"/>
          <p:cNvSpPr/>
          <p:nvPr/>
        </p:nvSpPr>
        <p:spPr>
          <a:xfrm>
            <a:off x="-94695" y="1126115"/>
            <a:ext cx="10730144" cy="307777"/>
          </a:xfrm>
          <a:prstGeom prst="rect">
            <a:avLst/>
          </a:prstGeom>
        </p:spPr>
        <p:txBody>
          <a:bodyPr wrap="square">
            <a:spAutoFit/>
          </a:bodyPr>
          <a:lstStyle/>
          <a:p>
            <a:r>
              <a:rPr lang="zh-CN" altLang="en-US" sz="1400" dirty="0">
                <a:solidFill>
                  <a:srgbClr val="2F353B"/>
                </a:solidFill>
                <a:latin typeface="Open Sans"/>
              </a:rPr>
              <a:t>基于</a:t>
            </a:r>
            <a:r>
              <a:rPr lang="en-US" altLang="zh-CN" sz="1400" dirty="0">
                <a:solidFill>
                  <a:srgbClr val="2F353B"/>
                </a:solidFill>
                <a:latin typeface="Open Sans"/>
              </a:rPr>
              <a:t>MQ</a:t>
            </a:r>
            <a:r>
              <a:rPr lang="zh-CN" altLang="en-US" sz="1400" dirty="0">
                <a:solidFill>
                  <a:srgbClr val="2F353B"/>
                </a:solidFill>
                <a:latin typeface="Open Sans"/>
              </a:rPr>
              <a:t>的事务消息，以下展示了</a:t>
            </a:r>
            <a:r>
              <a:rPr lang="en-US" altLang="zh-CN" sz="1400" dirty="0" err="1">
                <a:solidFill>
                  <a:srgbClr val="2F353B"/>
                </a:solidFill>
                <a:latin typeface="Open Sans"/>
              </a:rPr>
              <a:t>RocketMQ</a:t>
            </a:r>
            <a:r>
              <a:rPr lang="zh-CN" altLang="en-US" sz="1400" dirty="0">
                <a:solidFill>
                  <a:srgbClr val="2F353B"/>
                </a:solidFill>
                <a:latin typeface="Open Sans"/>
              </a:rPr>
              <a:t>的分布式事务消息机制</a:t>
            </a:r>
            <a:endParaRPr lang="zh-CN" altLang="en-US" sz="1400" dirty="0"/>
          </a:p>
        </p:txBody>
      </p:sp>
      <p:pic>
        <p:nvPicPr>
          <p:cNvPr id="1026" name="Picture 2" descr="BE2326B0-FC19-4620-BD2E-D34A32B8A40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862" y="1529743"/>
            <a:ext cx="5612619" cy="254672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91736" y="4272991"/>
            <a:ext cx="12008528" cy="1815882"/>
          </a:xfrm>
          <a:prstGeom prst="rect">
            <a:avLst/>
          </a:prstGeom>
        </p:spPr>
        <p:txBody>
          <a:bodyPr wrap="square">
            <a:spAutoFit/>
          </a:bodyPr>
          <a:lstStyle/>
          <a:p>
            <a:r>
              <a:rPr lang="zh-CN" altLang="en-US" sz="1400" b="1" dirty="0">
                <a:solidFill>
                  <a:srgbClr val="2F353B"/>
                </a:solidFill>
                <a:latin typeface="Open Sans"/>
              </a:rPr>
              <a:t>事务消息的逻辑由发送端 </a:t>
            </a:r>
            <a:r>
              <a:rPr lang="en-US" altLang="zh-CN" sz="1400" b="1" dirty="0">
                <a:solidFill>
                  <a:srgbClr val="2F353B"/>
                </a:solidFill>
                <a:latin typeface="Open Sans"/>
              </a:rPr>
              <a:t>Producer</a:t>
            </a:r>
            <a:r>
              <a:rPr lang="zh-CN" altLang="en-US" sz="1400" b="1" dirty="0">
                <a:solidFill>
                  <a:srgbClr val="2F353B"/>
                </a:solidFill>
                <a:latin typeface="Open Sans"/>
              </a:rPr>
              <a:t>进行保证</a:t>
            </a:r>
            <a:r>
              <a:rPr lang="en-US" altLang="zh-CN" sz="1400" b="1" dirty="0">
                <a:solidFill>
                  <a:srgbClr val="2F353B"/>
                </a:solidFill>
                <a:latin typeface="Open Sans"/>
              </a:rPr>
              <a:t>(</a:t>
            </a:r>
            <a:r>
              <a:rPr lang="zh-CN" altLang="en-US" sz="1400" b="1" dirty="0">
                <a:solidFill>
                  <a:srgbClr val="2F353B"/>
                </a:solidFill>
                <a:latin typeface="Open Sans"/>
              </a:rPr>
              <a:t>消费端无需考虑</a:t>
            </a:r>
            <a:r>
              <a:rPr lang="en-US" altLang="zh-CN" sz="1400" b="1" dirty="0">
                <a:solidFill>
                  <a:srgbClr val="2F353B"/>
                </a:solidFill>
                <a:latin typeface="Open Sans"/>
              </a:rPr>
              <a:t>)</a:t>
            </a:r>
          </a:p>
          <a:p>
            <a:r>
              <a:rPr lang="en-US" altLang="zh-CN" sz="1400" dirty="0">
                <a:solidFill>
                  <a:srgbClr val="2F353B"/>
                </a:solidFill>
                <a:latin typeface="Open Sans"/>
              </a:rPr>
              <a:t>    </a:t>
            </a:r>
            <a:r>
              <a:rPr lang="zh-CN" altLang="en-US" sz="1400" dirty="0">
                <a:solidFill>
                  <a:srgbClr val="2F353B"/>
                </a:solidFill>
                <a:latin typeface="Open Sans"/>
              </a:rPr>
              <a:t>首先，发送一个</a:t>
            </a:r>
            <a:r>
              <a:rPr lang="zh-CN" altLang="en-US" sz="1400" dirty="0">
                <a:solidFill>
                  <a:srgbClr val="203864"/>
                </a:solidFill>
                <a:latin typeface="Open Sans"/>
              </a:rPr>
              <a:t>事务消息</a:t>
            </a:r>
            <a:r>
              <a:rPr lang="zh-CN" altLang="en-US" sz="1400" dirty="0">
                <a:solidFill>
                  <a:srgbClr val="2F353B"/>
                </a:solidFill>
                <a:latin typeface="Open Sans"/>
              </a:rPr>
              <a:t>，这个时候，</a:t>
            </a:r>
            <a:r>
              <a:rPr lang="en-US" altLang="zh-CN" sz="1400" dirty="0" err="1">
                <a:solidFill>
                  <a:srgbClr val="2F353B"/>
                </a:solidFill>
                <a:latin typeface="Open Sans"/>
              </a:rPr>
              <a:t>RocketMQ</a:t>
            </a:r>
            <a:r>
              <a:rPr lang="zh-CN" altLang="en-US" sz="1400" dirty="0">
                <a:solidFill>
                  <a:srgbClr val="2F353B"/>
                </a:solidFill>
                <a:latin typeface="Open Sans"/>
              </a:rPr>
              <a:t>将消息状态标记为</a:t>
            </a:r>
            <a:r>
              <a:rPr lang="en-US" altLang="zh-CN" sz="1400" dirty="0">
                <a:solidFill>
                  <a:srgbClr val="2F353B"/>
                </a:solidFill>
                <a:latin typeface="Open Sans"/>
              </a:rPr>
              <a:t>Prepared</a:t>
            </a:r>
            <a:r>
              <a:rPr lang="zh-CN" altLang="en-US" sz="1400" dirty="0">
                <a:solidFill>
                  <a:srgbClr val="2F353B"/>
                </a:solidFill>
                <a:latin typeface="Open Sans"/>
              </a:rPr>
              <a:t>，此时这条消息消费者是无法消费到的。</a:t>
            </a:r>
          </a:p>
          <a:p>
            <a:r>
              <a:rPr lang="zh-CN" altLang="en-US" sz="1400" dirty="0">
                <a:solidFill>
                  <a:srgbClr val="2F353B"/>
                </a:solidFill>
                <a:latin typeface="Open Sans"/>
              </a:rPr>
              <a:t>    接着，执行业务代码逻辑，可能是一个本地数据库事务操作</a:t>
            </a:r>
          </a:p>
          <a:p>
            <a:r>
              <a:rPr lang="zh-CN" altLang="en-US" sz="1400" dirty="0">
                <a:solidFill>
                  <a:srgbClr val="2F353B"/>
                </a:solidFill>
                <a:latin typeface="Open Sans"/>
              </a:rPr>
              <a:t>    最后，确认发送消息，这个时候，</a:t>
            </a:r>
            <a:r>
              <a:rPr lang="en-US" altLang="zh-CN" sz="1400" dirty="0" err="1">
                <a:solidFill>
                  <a:srgbClr val="2F353B"/>
                </a:solidFill>
                <a:latin typeface="Open Sans"/>
              </a:rPr>
              <a:t>RocketMQ</a:t>
            </a:r>
            <a:r>
              <a:rPr lang="zh-CN" altLang="en-US" sz="1400" dirty="0">
                <a:solidFill>
                  <a:srgbClr val="2F353B"/>
                </a:solidFill>
                <a:latin typeface="Open Sans"/>
              </a:rPr>
              <a:t>将消息状态标记为可消费，这个时候消费者，才能真正的保证消费到这条数据。</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zh-CN" altLang="en-US" sz="1400" dirty="0">
                <a:solidFill>
                  <a:srgbClr val="2F353B"/>
                </a:solidFill>
                <a:latin typeface="Open Sans"/>
              </a:rPr>
              <a:t>    如果确认消息发送失败了怎么办？</a:t>
            </a:r>
            <a:r>
              <a:rPr lang="en-US" altLang="zh-CN" sz="1400" dirty="0" err="1">
                <a:solidFill>
                  <a:srgbClr val="2F353B"/>
                </a:solidFill>
                <a:latin typeface="Open Sans"/>
              </a:rPr>
              <a:t>RocketMQ</a:t>
            </a:r>
            <a:r>
              <a:rPr lang="zh-CN" altLang="en-US" sz="1400" dirty="0">
                <a:solidFill>
                  <a:srgbClr val="2F353B"/>
                </a:solidFill>
                <a:latin typeface="Open Sans"/>
              </a:rPr>
              <a:t>会定期扫描</a:t>
            </a:r>
            <a:r>
              <a:rPr lang="zh-CN" altLang="en-US" sz="1400" b="1" dirty="0">
                <a:solidFill>
                  <a:srgbClr val="2F353B"/>
                </a:solidFill>
                <a:latin typeface="Open Sans"/>
              </a:rPr>
              <a:t>消息集群中的事务消息</a:t>
            </a:r>
            <a:r>
              <a:rPr lang="zh-CN" altLang="en-US" sz="1400" dirty="0">
                <a:solidFill>
                  <a:srgbClr val="2F353B"/>
                </a:solidFill>
                <a:latin typeface="Open Sans"/>
              </a:rPr>
              <a:t>，如果发现了</a:t>
            </a:r>
            <a:r>
              <a:rPr lang="en-US" altLang="zh-CN" sz="1400" dirty="0">
                <a:solidFill>
                  <a:srgbClr val="2F353B"/>
                </a:solidFill>
                <a:latin typeface="Open Sans"/>
              </a:rPr>
              <a:t>Prepared</a:t>
            </a:r>
            <a:r>
              <a:rPr lang="zh-CN" altLang="en-US" sz="1400" dirty="0">
                <a:solidFill>
                  <a:srgbClr val="2F353B"/>
                </a:solidFill>
                <a:latin typeface="Open Sans"/>
              </a:rPr>
              <a:t>消息，它会向消息发送端</a:t>
            </a:r>
            <a:r>
              <a:rPr lang="en-US" altLang="zh-CN" sz="1400" dirty="0">
                <a:solidFill>
                  <a:srgbClr val="2F353B"/>
                </a:solidFill>
                <a:latin typeface="Open Sans"/>
              </a:rPr>
              <a:t>(</a:t>
            </a:r>
            <a:r>
              <a:rPr lang="zh-CN" altLang="en-US" sz="1400" dirty="0">
                <a:solidFill>
                  <a:srgbClr val="2F353B"/>
                </a:solidFill>
                <a:latin typeface="Open Sans"/>
              </a:rPr>
              <a:t>生产者</a:t>
            </a:r>
            <a:r>
              <a:rPr lang="en-US" altLang="zh-CN" sz="1400" dirty="0">
                <a:solidFill>
                  <a:srgbClr val="2F353B"/>
                </a:solidFill>
                <a:latin typeface="Open Sans"/>
              </a:rPr>
              <a:t>)</a:t>
            </a:r>
            <a:r>
              <a:rPr lang="zh-CN" altLang="en-US" sz="1400" dirty="0">
                <a:solidFill>
                  <a:srgbClr val="2F353B"/>
                </a:solidFill>
                <a:latin typeface="Open Sans"/>
              </a:rPr>
              <a:t>确认。</a:t>
            </a:r>
            <a:endParaRPr lang="en-US" altLang="zh-CN" sz="1400" dirty="0">
              <a:solidFill>
                <a:srgbClr val="2F353B"/>
              </a:solidFill>
              <a:latin typeface="Open Sans"/>
            </a:endParaRPr>
          </a:p>
          <a:p>
            <a:r>
              <a:rPr lang="zh-CN" altLang="en-US" sz="1400" dirty="0">
                <a:solidFill>
                  <a:srgbClr val="2F353B"/>
                </a:solidFill>
                <a:latin typeface="Open Sans"/>
              </a:rPr>
              <a:t>    </a:t>
            </a:r>
            <a:r>
              <a:rPr lang="en-US" altLang="zh-CN" sz="1400" dirty="0" err="1">
                <a:solidFill>
                  <a:srgbClr val="2F353B"/>
                </a:solidFill>
                <a:latin typeface="Open Sans"/>
              </a:rPr>
              <a:t>RocketMQ</a:t>
            </a:r>
            <a:r>
              <a:rPr lang="zh-CN" altLang="en-US" sz="1400" dirty="0">
                <a:solidFill>
                  <a:srgbClr val="2F353B"/>
                </a:solidFill>
                <a:latin typeface="Open Sans"/>
              </a:rPr>
              <a:t>会根据发送端设置的策略来决定是回滚还是继续发送确认消息。这样就</a:t>
            </a:r>
            <a:r>
              <a:rPr lang="zh-CN" altLang="en-US" sz="1400" b="1" dirty="0">
                <a:solidFill>
                  <a:srgbClr val="2F353B"/>
                </a:solidFill>
                <a:latin typeface="Open Sans"/>
              </a:rPr>
              <a:t>保证了消息发送与本地事务同时成功或同时失败</a:t>
            </a:r>
            <a:r>
              <a:rPr lang="zh-CN" altLang="en-US" sz="1400" dirty="0">
                <a:solidFill>
                  <a:srgbClr val="2F353B"/>
                </a:solidFill>
                <a:latin typeface="Open Sans"/>
              </a:rPr>
              <a:t>。</a:t>
            </a:r>
          </a:p>
          <a:p>
            <a:r>
              <a:rPr lang="zh-CN" altLang="en-US" sz="1400" dirty="0">
                <a:solidFill>
                  <a:srgbClr val="2F353B"/>
                </a:solidFill>
                <a:latin typeface="Open Sans"/>
              </a:rPr>
              <a:t>    如果消费失败怎么办？阿里提供给我们的解决方法是：人工解决。</a:t>
            </a:r>
            <a:endParaRPr lang="zh-CN" altLang="en-US" sz="1400" b="0" i="0" dirty="0">
              <a:solidFill>
                <a:srgbClr val="2F353B"/>
              </a:solidFill>
              <a:effectLst/>
              <a:latin typeface="Open Sans"/>
            </a:endParaRPr>
          </a:p>
        </p:txBody>
      </p:sp>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分享模板</Template>
  <TotalTime>2086</TotalTime>
  <Words>4087</Words>
  <Application>Microsoft Office PowerPoint</Application>
  <PresentationFormat>宽屏</PresentationFormat>
  <Paragraphs>225</Paragraphs>
  <Slides>22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-apple-system</vt:lpstr>
      <vt:lpstr>Open Sans</vt:lpstr>
      <vt:lpstr>等线</vt:lpstr>
      <vt:lpstr>黑体</vt:lpstr>
      <vt:lpstr>宋体</vt:lpstr>
      <vt:lpstr>微软雅黑</vt:lpstr>
      <vt:lpstr>Arial</vt:lpstr>
      <vt:lpstr>Calibri</vt:lpstr>
      <vt:lpstr>Calibri Light</vt:lpstr>
      <vt:lpstr>Verdana</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Temp</cp:lastModifiedBy>
  <cp:revision>522</cp:revision>
  <dcterms:created xsi:type="dcterms:W3CDTF">2015-05-05T08:02:00Z</dcterms:created>
  <dcterms:modified xsi:type="dcterms:W3CDTF">2018-11-01T07:49:33Z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