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27" r:id="rId2"/>
    <p:sldId id="476" r:id="rId3"/>
    <p:sldId id="441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10" r:id="rId27"/>
  </p:sldIdLst>
  <p:sldSz cx="8618538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>
          <p15:clr>
            <a:srgbClr val="A4A3A4"/>
          </p15:clr>
        </p15:guide>
        <p15:guide id="2" pos="27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1A4155"/>
    <a:srgbClr val="262626"/>
    <a:srgbClr val="6CCEE5"/>
    <a:srgbClr val="4E951D"/>
    <a:srgbClr val="1B4155"/>
    <a:srgbClr val="6A8ED5"/>
    <a:srgbClr val="0378B0"/>
    <a:srgbClr val="194155"/>
    <a:srgbClr val="30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977" autoAdjust="0"/>
  </p:normalViewPr>
  <p:slideViewPr>
    <p:cSldViewPr snapToGrid="0">
      <p:cViewPr varScale="1">
        <p:scale>
          <a:sx n="112" d="100"/>
          <a:sy n="112" d="100"/>
        </p:scale>
        <p:origin x="1806" y="102"/>
      </p:cViewPr>
      <p:guideLst>
        <p:guide orient="horz" pos="2036"/>
        <p:guide pos="27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41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6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5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0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1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4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8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4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4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01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9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45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03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8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49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85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86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7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4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4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1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6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9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4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93" y="5538735"/>
            <a:ext cx="1440000" cy="4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" y="267207"/>
            <a:ext cx="1240234" cy="3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703791" y="1368988"/>
            <a:ext cx="733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如何使用好缓存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4"/>
          <p:cNvSpPr txBox="1"/>
          <p:nvPr/>
        </p:nvSpPr>
        <p:spPr>
          <a:xfrm>
            <a:off x="999252" y="3114312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长安汽车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新营销业务部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技术开发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891376" y="3568270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杨凡</a:t>
            </a:r>
            <a:endParaRPr lang="en-US" altLang="zh-CN" sz="20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4"/>
          <p:cNvSpPr txBox="1"/>
          <p:nvPr/>
        </p:nvSpPr>
        <p:spPr>
          <a:xfrm>
            <a:off x="891376" y="5336665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2018.07.27</a:t>
            </a:r>
            <a:endParaRPr lang="en-US" altLang="zh-CN" sz="20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10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01758" y="871349"/>
            <a:ext cx="7909913" cy="48664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误用二：使用缓存未考虑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雪崩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orem Ipsum"/>
          <p:cNvSpPr/>
          <p:nvPr/>
        </p:nvSpPr>
        <p:spPr bwMode="auto">
          <a:xfrm>
            <a:off x="301758" y="2762902"/>
            <a:ext cx="7909913" cy="264108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常规的缓存玩法，如上图：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先读缓存，缓存命中则返回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、缓存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不命中，再读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什么时候会产生雪崩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答：如果缓存挂掉，所有的请求会压到数据库，如果未提前做容量预估，可能会把数据库压垮（在缓存恢复之前，数据库可能一直都起不来），导致系统整体不可服务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如何应对潜在的雪崩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答：提前做容量预估，如果缓存挂掉，数据库仍能扛住，才能执行上述方案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。或者优化缓存的设计。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64" y="1187654"/>
            <a:ext cx="2371429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11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7" name="Lorem Ipsum"/>
          <p:cNvSpPr/>
          <p:nvPr/>
        </p:nvSpPr>
        <p:spPr bwMode="auto">
          <a:xfrm>
            <a:off x="256934" y="763774"/>
            <a:ext cx="7909913" cy="2712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常见方案一：高可用缓存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orem Ipsum"/>
          <p:cNvSpPr/>
          <p:nvPr/>
        </p:nvSpPr>
        <p:spPr bwMode="auto">
          <a:xfrm>
            <a:off x="265900" y="2359490"/>
            <a:ext cx="7909913" cy="70209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如上图：使用高可用缓存集群，一个缓存实例挂掉后，能够自动做故障转移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常见方案二：缓存水平切分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orem Ipsum"/>
          <p:cNvSpPr/>
          <p:nvPr/>
        </p:nvSpPr>
        <p:spPr bwMode="auto">
          <a:xfrm>
            <a:off x="301758" y="4797891"/>
            <a:ext cx="7909913" cy="2712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如上图：使用缓存水平切分，一个缓存实例挂掉后，不至于所有的流量都压到数据库上。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44" y="898075"/>
            <a:ext cx="2914286" cy="13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719" y="2950637"/>
            <a:ext cx="2771429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0722" y="817561"/>
            <a:ext cx="7909913" cy="2712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误用三：调用方缓存数据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00" y="1393920"/>
            <a:ext cx="1904762" cy="1542857"/>
          </a:xfrm>
          <a:prstGeom prst="rect">
            <a:avLst/>
          </a:prstGeom>
        </p:spPr>
      </p:pic>
      <p:sp>
        <p:nvSpPr>
          <p:cNvPr id="7" name="Lorem Ipsum"/>
          <p:cNvSpPr/>
          <p:nvPr/>
        </p:nvSpPr>
        <p:spPr bwMode="auto">
          <a:xfrm>
            <a:off x="256936" y="3255960"/>
            <a:ext cx="7909913" cy="199475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服务提供方缓存，向调用方屏蔽数据获取的复杂性（这个没问题）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服务调用方，也缓存一份数据，先读自己的缓存，再决定是否调用服务（这个有问题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该方案存在的问题是：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调用方需要关注数据获取的复杂性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更严重的，服务修改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里的数据，淘汰了服务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之后，难以通知调用方淘汰其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里的数据，从而导致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有人说，服务可以通过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通知调用方淘汰数据，额，难道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下游的服务要依赖上游的调用方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，分层架构设计不是这么玩的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0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6" name="Lorem Ipsum"/>
          <p:cNvSpPr/>
          <p:nvPr/>
        </p:nvSpPr>
        <p:spPr bwMode="auto">
          <a:xfrm>
            <a:off x="310722" y="817561"/>
            <a:ext cx="7909913" cy="2712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误用四：多服务共用缓存实例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orem Ipsum"/>
          <p:cNvSpPr/>
          <p:nvPr/>
        </p:nvSpPr>
        <p:spPr bwMode="auto">
          <a:xfrm>
            <a:off x="319689" y="2251913"/>
            <a:ext cx="7909913" cy="37183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共用一个缓存实例（不是通过这个缓存实例交互数据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该方案存在的问题是：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可能导致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冲突，彼此冲掉对方的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可能需要服务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和服务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提前约定好了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，以确保不冲突，常见的约定方式是使用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namespace:key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的方式来做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不同服务对应的数据量，吞吐量不一样，共用一个实例容易导致一个服务把另一个服务的热数据挤出去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共用一个实例，会导致服务之间的耦合，与微服务架构的“数据库，缓存私有”的设计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原则不符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建议的玩法是：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如上图：各个服务私有化自己的数据存储，对上游屏蔽底层的复杂性。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58" y="4607451"/>
            <a:ext cx="3761905" cy="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09" y="1156405"/>
            <a:ext cx="34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194182" y="1149256"/>
            <a:ext cx="7909913" cy="501096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的场景，不管是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，当被缓存的内容变化时，是改修改缓存，还是淘汰缓存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缓存都缓存了一些什么数据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）朴素类型的数据，例如：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）序列化后的对象，例如：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实体，本质是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）文本数据，例如：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问：淘汰缓存中的这些数据，修改缓存中的这些数据，有什么差别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）淘汰某个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，操作简单，直接将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置为无效，但下一次该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）修改某个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的内容，逻辑相对复杂，但下一次该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的访问仍会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可以看到，差异仅仅在于一次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问：缓存中的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数据一般是怎么修改的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）朴素类型的数据，直接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修改后的值即可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）序列化后的对象：一般需要先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数据，反序列化成对象，修改其中的成员，再序列化为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数据：一般也需要先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doom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树对象，修改相关元素，序列化为文本，再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58" y="520482"/>
            <a:ext cx="488803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缓存，究竟是淘汰，还是修改？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4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274864" y="647233"/>
            <a:ext cx="7909913" cy="544184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假设，缓存里存了某一个用户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money=100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元，业务场景是，购买了一个商品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=456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分析：如果修改缓存，可能需要：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）去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的价格是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）去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查询活动的折扣是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折（商品实际价格是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）去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查询用户的优惠券是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元（用户实际要支付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）计算出剩余余额是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100 - 30 = 70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为了避免一次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，需要额外增加若干次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的交互，得不偿失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假设，缓存里存了某一个用户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money=100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元，业务场景是，需要扣减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分析：如果修改缓存，需要：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）计算出剩余余额是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100 - 30 = 70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为了避免一次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，需要额外增加若干次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的交互，以及业务的计算，得不偿失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假设，缓存里存了某一个用户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money=100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元，业务场景是，余额要变为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分析：如果修改缓存，需要：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用户的余额是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修改缓存成本很低。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16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481052" y="2242950"/>
            <a:ext cx="7909913" cy="156386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是淘汰还是修改缓存，需要考虑其成本，如果仅仅是为了减少一次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或者根本就没对业务进行仔细的分析就随意的采用修改缓存，值得深思！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缓存写场景：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大部分情况，修改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成本会高于“增加一次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miss”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，因此应该淘汰缓存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如果还在纠结，总是淘汰缓存，问题也不大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9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47970" y="1678173"/>
            <a:ext cx="7909913" cy="350285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对于读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先读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，再读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hit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，则直接返回数据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，则访问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，并将数据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）先从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中尝试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数据，结果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）再从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中读取数据，从库，读写分离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）最后把数据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，方便下次读命中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058" y="520482"/>
            <a:ext cx="4888036" cy="63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先操作缓存？还是数据库？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20" y="2864404"/>
            <a:ext cx="2857143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39006" y="1624385"/>
            <a:ext cx="7909913" cy="350285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对于写请求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淘汰缓存，而不是更新缓存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先操作数据库，再淘汰缓存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）第一步要操作数据库，第二步操作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）缓存，采用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淘汰，而不是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20" y="2528507"/>
            <a:ext cx="2857143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0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39006" y="1086502"/>
            <a:ext cx="7909913" cy="24256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为什么建议淘汰缓存，而不是更新缓存？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所示，如果采用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两个并发写发生时，由于无法保证时序，此时不管先操作缓存还是先操作数据库，都可能出现：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）请求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先操作数据库，请求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后操作数据库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）请求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了缓存，请求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了缓存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导致，数据库与缓存之间的数据不一致。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缓存，而不是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78" y="3963436"/>
            <a:ext cx="3314286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9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rem Ipsum"/>
          <p:cNvSpPr/>
          <p:nvPr/>
        </p:nvSpPr>
        <p:spPr bwMode="auto">
          <a:xfrm>
            <a:off x="958945" y="1687390"/>
            <a:ext cx="1804947" cy="30198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10"/>
              </a:spcAft>
              <a:defRPr/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进程内缓存怎么玩？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2470" y="1134993"/>
            <a:ext cx="338024" cy="771755"/>
            <a:chOff x="1414677" y="2877126"/>
            <a:chExt cx="628267" cy="1434417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1464831" y="2936445"/>
              <a:ext cx="508000" cy="1315778"/>
            </a:xfrm>
            <a:prstGeom prst="line">
              <a:avLst/>
            </a:prstGeom>
            <a:noFill/>
            <a:ln w="6350" cap="flat" cmpd="sng" algn="ctr">
              <a:solidFill>
                <a:srgbClr val="093E5D"/>
              </a:solidFill>
              <a:prstDash val="solid"/>
              <a:miter lim="800000"/>
            </a:ln>
            <a:effectLst/>
          </p:spPr>
        </p:cxnSp>
        <p:sp>
          <p:nvSpPr>
            <p:cNvPr id="10" name="椭圆 9"/>
            <p:cNvSpPr/>
            <p:nvPr/>
          </p:nvSpPr>
          <p:spPr>
            <a:xfrm rot="20939693">
              <a:off x="1942634" y="2877126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20939693">
              <a:off x="1414677" y="4211233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891"/>
          <p:cNvSpPr txBox="1"/>
          <p:nvPr/>
        </p:nvSpPr>
        <p:spPr>
          <a:xfrm>
            <a:off x="177018" y="1005969"/>
            <a:ext cx="668730" cy="112512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>
              <a:defRPr/>
            </a:pPr>
            <a:r>
              <a:rPr lang="en-US" altLang="zh-CN" sz="6800" kern="0" dirty="0">
                <a:solidFill>
                  <a:srgbClr val="093E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800" kern="0" dirty="0">
              <a:solidFill>
                <a:srgbClr val="093E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91326" y="1134155"/>
            <a:ext cx="424039" cy="771755"/>
            <a:chOff x="1414677" y="2877126"/>
            <a:chExt cx="628267" cy="1434417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1464831" y="2936445"/>
              <a:ext cx="508000" cy="1315778"/>
            </a:xfrm>
            <a:prstGeom prst="line">
              <a:avLst/>
            </a:prstGeom>
            <a:noFill/>
            <a:ln w="6350" cap="flat" cmpd="sng" algn="ctr">
              <a:solidFill>
                <a:srgbClr val="093E5D"/>
              </a:solidFill>
              <a:prstDash val="solid"/>
              <a:miter lim="800000"/>
            </a:ln>
            <a:effectLst/>
          </p:spPr>
        </p:cxnSp>
        <p:sp>
          <p:nvSpPr>
            <p:cNvPr id="16" name="椭圆 15"/>
            <p:cNvSpPr/>
            <p:nvPr/>
          </p:nvSpPr>
          <p:spPr>
            <a:xfrm rot="20939693">
              <a:off x="1942634" y="2877126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20939693">
              <a:off x="1414677" y="4211233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891"/>
          <p:cNvSpPr txBox="1"/>
          <p:nvPr/>
        </p:nvSpPr>
        <p:spPr>
          <a:xfrm>
            <a:off x="4115874" y="1005131"/>
            <a:ext cx="838899" cy="1125127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>
              <a:defRPr/>
            </a:pPr>
            <a:r>
              <a:rPr lang="en-US" altLang="zh-CN" sz="6800" kern="0" dirty="0">
                <a:solidFill>
                  <a:srgbClr val="093E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800" kern="0" dirty="0">
              <a:solidFill>
                <a:srgbClr val="093E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orem Ipsum"/>
          <p:cNvSpPr/>
          <p:nvPr/>
        </p:nvSpPr>
        <p:spPr bwMode="auto">
          <a:xfrm>
            <a:off x="4922769" y="1685966"/>
            <a:ext cx="2264244" cy="30198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10"/>
              </a:spcAft>
              <a:defRPr/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缓存？你真的用对了吗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orem Ipsum"/>
          <p:cNvSpPr/>
          <p:nvPr/>
        </p:nvSpPr>
        <p:spPr bwMode="auto">
          <a:xfrm>
            <a:off x="948974" y="3249846"/>
            <a:ext cx="2717171" cy="30198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10"/>
              </a:spcAft>
              <a:defRPr/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、究竟是淘汰还是修改？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42500" y="2697449"/>
            <a:ext cx="338024" cy="771755"/>
            <a:chOff x="1414677" y="2877126"/>
            <a:chExt cx="628267" cy="143441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1464831" y="2936445"/>
              <a:ext cx="508000" cy="1315778"/>
            </a:xfrm>
            <a:prstGeom prst="line">
              <a:avLst/>
            </a:prstGeom>
            <a:noFill/>
            <a:ln w="6350" cap="flat" cmpd="sng" algn="ctr">
              <a:solidFill>
                <a:srgbClr val="093E5D"/>
              </a:solidFill>
              <a:prstDash val="solid"/>
              <a:miter lim="800000"/>
            </a:ln>
            <a:effectLst/>
          </p:spPr>
        </p:cxnSp>
        <p:sp>
          <p:nvSpPr>
            <p:cNvPr id="23" name="椭圆 22"/>
            <p:cNvSpPr/>
            <p:nvPr/>
          </p:nvSpPr>
          <p:spPr>
            <a:xfrm rot="20939693">
              <a:off x="1942634" y="2877126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20939693">
              <a:off x="1414677" y="4211233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891"/>
          <p:cNvSpPr txBox="1"/>
          <p:nvPr/>
        </p:nvSpPr>
        <p:spPr>
          <a:xfrm>
            <a:off x="167048" y="2568425"/>
            <a:ext cx="668730" cy="112512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>
              <a:defRPr/>
            </a:pPr>
            <a:r>
              <a:rPr lang="en-US" altLang="zh-CN" sz="6800" kern="0" dirty="0">
                <a:solidFill>
                  <a:srgbClr val="093E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800" kern="0" dirty="0">
              <a:solidFill>
                <a:srgbClr val="093E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15539" y="2730793"/>
            <a:ext cx="338024" cy="771755"/>
            <a:chOff x="1414677" y="2877126"/>
            <a:chExt cx="628267" cy="1434417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1464831" y="2936445"/>
              <a:ext cx="508000" cy="1315778"/>
            </a:xfrm>
            <a:prstGeom prst="line">
              <a:avLst/>
            </a:prstGeom>
            <a:noFill/>
            <a:ln w="6350" cap="flat" cmpd="sng" algn="ctr">
              <a:solidFill>
                <a:srgbClr val="093E5D"/>
              </a:solidFill>
              <a:prstDash val="solid"/>
              <a:miter lim="800000"/>
            </a:ln>
            <a:effectLst/>
          </p:spPr>
        </p:cxnSp>
        <p:sp>
          <p:nvSpPr>
            <p:cNvPr id="28" name="椭圆 27"/>
            <p:cNvSpPr/>
            <p:nvPr/>
          </p:nvSpPr>
          <p:spPr>
            <a:xfrm rot="20939693">
              <a:off x="1942634" y="2877126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20939693">
              <a:off x="1414677" y="4211233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891"/>
          <p:cNvSpPr txBox="1"/>
          <p:nvPr/>
        </p:nvSpPr>
        <p:spPr>
          <a:xfrm>
            <a:off x="4140087" y="2601769"/>
            <a:ext cx="668730" cy="112512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>
              <a:defRPr/>
            </a:pPr>
            <a:r>
              <a:rPr lang="en-US" altLang="zh-CN" sz="6800" kern="0" dirty="0">
                <a:solidFill>
                  <a:srgbClr val="093E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800" kern="0" dirty="0">
              <a:solidFill>
                <a:srgbClr val="093E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orem Ipsum"/>
          <p:cNvSpPr/>
          <p:nvPr/>
        </p:nvSpPr>
        <p:spPr bwMode="auto">
          <a:xfrm>
            <a:off x="4946981" y="3282604"/>
            <a:ext cx="2932241" cy="30198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10"/>
              </a:spcAft>
              <a:defRPr/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先操作缓存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、还是数据库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orem Ipsum"/>
          <p:cNvSpPr/>
          <p:nvPr/>
        </p:nvSpPr>
        <p:spPr bwMode="auto">
          <a:xfrm>
            <a:off x="930459" y="4820847"/>
            <a:ext cx="2846782" cy="30198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10"/>
              </a:spcAft>
              <a:defRPr/>
            </a:pP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缓存与数据库不一致、咋办？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23984" y="4268450"/>
            <a:ext cx="338024" cy="771755"/>
            <a:chOff x="1414677" y="2877126"/>
            <a:chExt cx="628267" cy="1434417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1464831" y="2936445"/>
              <a:ext cx="508000" cy="1315778"/>
            </a:xfrm>
            <a:prstGeom prst="line">
              <a:avLst/>
            </a:prstGeom>
            <a:noFill/>
            <a:ln w="6350" cap="flat" cmpd="sng" algn="ctr">
              <a:solidFill>
                <a:srgbClr val="093E5D"/>
              </a:solidFill>
              <a:prstDash val="solid"/>
              <a:miter lim="800000"/>
            </a:ln>
            <a:effectLst/>
          </p:spPr>
        </p:cxnSp>
        <p:sp>
          <p:nvSpPr>
            <p:cNvPr id="35" name="椭圆 34"/>
            <p:cNvSpPr/>
            <p:nvPr/>
          </p:nvSpPr>
          <p:spPr>
            <a:xfrm rot="20939693">
              <a:off x="1942634" y="2877126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0939693">
              <a:off x="1414677" y="4211233"/>
              <a:ext cx="100310" cy="100310"/>
            </a:xfrm>
            <a:prstGeom prst="ellipse">
              <a:avLst/>
            </a:prstGeom>
            <a:solidFill>
              <a:srgbClr val="093E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2000" b="1" kern="0">
                <a:solidFill>
                  <a:srgbClr val="0E51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891"/>
          <p:cNvSpPr txBox="1"/>
          <p:nvPr/>
        </p:nvSpPr>
        <p:spPr>
          <a:xfrm>
            <a:off x="148532" y="4139426"/>
            <a:ext cx="668730" cy="112512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>
              <a:defRPr/>
            </a:pPr>
            <a:r>
              <a:rPr lang="en-US" altLang="zh-CN" sz="6800" kern="0" dirty="0">
                <a:solidFill>
                  <a:srgbClr val="093E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800" kern="0" dirty="0">
              <a:solidFill>
                <a:srgbClr val="093E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3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20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39006" y="1086502"/>
            <a:ext cx="7909913" cy="328741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为什么建议先操作数据库，再操作缓存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如果先操作缓存，在读写并发时，可能出现数据不一致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所示，如果先操作缓存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并发读写发生时，由于无法保证时序，可能出现：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）写请求淘汰了缓存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）写请求操作了数据库（主从同步没有完成）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）读请求读了缓存（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）读请求读了从库（读了一个旧数据）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）读请求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回缓存（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了一个旧数据）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）数据库主从同步完成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导致，数据库与缓存的数据不一致。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，先操作数据库，再操作缓存。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89" y="4363784"/>
            <a:ext cx="4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21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319689" y="2601537"/>
            <a:ext cx="7909913" cy="91753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挖个坑！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在缓存读取流程中，如果主从没有同步完成，步骤二读取到一个旧数据，可能导致缓存里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一个旧数据，最终导致数据库和缓存数据不一致。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64" y="1086307"/>
            <a:ext cx="2800000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22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03148" y="1382337"/>
            <a:ext cx="7909913" cy="37183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一、数据库主从不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如上图，发生的场景是，写后立刻读：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）主库一个写请求（主从没同步完成）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）从库接着一个读请求，读到了旧数据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）最后，主从同步完成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导致的结果是：主动同步完成之前，会读取到旧数据。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可以看到，主从不一致的影响时间很短，在主从同步完成后，就会读到新数据。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058" y="520482"/>
            <a:ext cx="488803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缓存与数据库不一致，咋办？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27" y="1710193"/>
            <a:ext cx="2495238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23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03148" y="1382337"/>
            <a:ext cx="7909913" cy="393374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、缓存与数据库不一致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如上图，发生的场景也是，写后立刻读：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）先一个写请求，淘汰缓存，写数据库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3+4+5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）接着立刻一个读请求，读缓存，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，读从库，写缓存放入数据，以便后续的读能够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hit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（主从同步没有完成，缓存中放入了旧数据）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）最后，主从同步完成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导致的结果是：旧数据放入缓存，即使主从同步完成，后续仍然会从缓存一直读取到旧数据。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可以看到，加入缓存后，导致的不一致影响时间会很长，并且最终也不会达到一致。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06" y="1151468"/>
            <a:ext cx="4371429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24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247972" y="898243"/>
            <a:ext cx="7909913" cy="522640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三、问题分析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可以看到，这里提到的缓存与数据库数据不一致，根本上是由数据库主从不一致引起的。当主库上发生写操作之后，从库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同步的时间间隔内，读请求，可能导致有旧数据入缓存。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假如主从不一致没法彻底解决，引入缓存之后，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同步时间间隔内，也无法避免读旧数据。</a:t>
            </a: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，有没有办法做到，即使引入缓存，不一致不会比“不引入缓存”更糟呢？这是更为实际的优化目标。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思路转化为：在从库同步完成之后，如果有旧数据入缓存，应该及时把这个旧数据淘汰掉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四、不一致优化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如上图所述，在并发读写导致缓存中读入了脏数据之后：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）主从同步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）通过工具订阅从库的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（本图画的订阅工具是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cannal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，也可以自己订阅和分析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能够最准确的知道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库数据同步完成的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）从库执行完写操作，向缓存再次发起删除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这段时间内可能写入缓存的旧数据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如此这般，至少能够保证，引入缓存之后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不一致，不会比没有引入缓存更坏。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71" y="3397136"/>
            <a:ext cx="3321744" cy="24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25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1" name="Lorem Ipsum"/>
          <p:cNvSpPr/>
          <p:nvPr/>
        </p:nvSpPr>
        <p:spPr bwMode="auto">
          <a:xfrm>
            <a:off x="597595" y="2565678"/>
            <a:ext cx="7909913" cy="73286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数据库主从不一致，怎么解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？请关注下次的分享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数据库主从不一致，怎么解？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352164" y="3235805"/>
            <a:ext cx="5927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err="1">
                <a:ea typeface="黑体" pitchFamily="2" charset="-122"/>
              </a:rPr>
              <a:t>Changan</a:t>
            </a:r>
            <a:r>
              <a:rPr lang="en-US" altLang="zh-CN" sz="3200" b="1" dirty="0">
                <a:ea typeface="黑体" pitchFamily="2" charset="-122"/>
              </a:rPr>
              <a:t> Drives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4067139" cy="636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进程内的缓存，怎么玩？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91753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除了常见的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等进程外缓存服务，缓存还有一种常见的玩法，进程内缓存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什么是进程内缓存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：将一些数据缓存在站点，或者服务的进程内，这就是进程内缓存。</a:t>
            </a:r>
            <a:endParaRPr 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0724" y="2289616"/>
            <a:ext cx="7909913" cy="199475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进程内缓存的实现载体，最简单的，可以是一个带锁的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。又或者，可以使用第三方库，例如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进程内缓存能存储啥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等进程外缓存服务能存什么，进程内缓存就能存什么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页面、对象等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进程内缓存有什么好处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答：与没有缓存相比，进程内缓存的好处是，数据读取不再需要访问后端，例如数据库。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2" y="4377447"/>
            <a:ext cx="1000000" cy="116190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7" y="4379997"/>
            <a:ext cx="1609524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265899" y="1436127"/>
            <a:ext cx="7909913" cy="177930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进程内缓存优点？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进程外缓存相比（例如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），进程内缓存省去了网络开销，所以一来节省了内网带宽，二来响应时延会更低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进程内缓存有什么缺点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答：统一缓存服务虽然多一次网络交互，但仍是统一存储。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orem Ipsum"/>
          <p:cNvSpPr/>
          <p:nvPr/>
        </p:nvSpPr>
        <p:spPr bwMode="auto">
          <a:xfrm>
            <a:off x="230041" y="4896504"/>
            <a:ext cx="7909913" cy="2712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如上图，站点和服务中的多个节点访问统一的缓存服务，数据统一存储，容易保证数据的一致性。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21" y="3397615"/>
            <a:ext cx="3733333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247969" y="2377421"/>
            <a:ext cx="7909913" cy="113297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而进程内缓存，如上图，如果数据缓存在站点和服务的多个节点内，数据存了多份，一致性比较难保障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如何保证进程内缓存的数据一致性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答：保障进程内缓存一致性，有几种方案。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orem Ipsum"/>
          <p:cNvSpPr/>
          <p:nvPr/>
        </p:nvSpPr>
        <p:spPr bwMode="auto">
          <a:xfrm>
            <a:off x="256934" y="4564810"/>
            <a:ext cx="7909913" cy="113297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第一种方案，可以通过单节点通知其他节点。如上图：写请求发生在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，在修改完自己内存数据与数据库中的数据之后，可以主动通知其他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节点，也修改内存的数据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这种方案的缺点是：同一功能的一个集群的多个节点，相互耦合在一起，特别是节点较多时，网状连接关系极其复杂。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936" y="2807187"/>
            <a:ext cx="3533333" cy="1619048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27" y="724434"/>
            <a:ext cx="6009524" cy="15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orem Ipsum"/>
          <p:cNvSpPr/>
          <p:nvPr/>
        </p:nvSpPr>
        <p:spPr bwMode="auto">
          <a:xfrm>
            <a:off x="463121" y="3704197"/>
            <a:ext cx="7909913" cy="156386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第二种方案，可以通过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通知其他节点。如上图，写请求发生在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，在修改完自己内存数据与数据库中的数据之后，给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发布数据变化通知，其他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节点订阅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消息，也修改内存数据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这种方案虽然解除了节点之间的耦合，但引入了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，使得系统更加复杂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前两种方案，节点数量越多，数据冗余份数越多，数据同时更新的原子性越难保证，一致性也就越难保证。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77" y="1123024"/>
            <a:ext cx="5000000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6" name="Lorem Ipsum"/>
          <p:cNvSpPr/>
          <p:nvPr/>
        </p:nvSpPr>
        <p:spPr bwMode="auto">
          <a:xfrm>
            <a:off x="283828" y="2404316"/>
            <a:ext cx="7909913" cy="37183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第三种方案，为了避免耦合，降低复杂性，干脆放弃了“实时一致性”，每个节点启动一个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，定时从后端拉取最新的数据，更新内存缓存。在有节点更新后端数据，而其他节点通过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更新数据之间，会读到脏数据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为什么不能频繁使用进程内缓存？</a:t>
            </a:r>
          </a:p>
          <a:p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答：分层架构设计，有一条准则：站点层、服务层要做到无数据无状态，这样才能任意的加节点水平扩展，数据和状态尽量存储到后端的数据存储服务，例如数据库服务或者缓存服务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可以看到，站点与服务的进程内缓存，实际上违背了分层架构设计的无状态准则，故一般不推荐使用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什么时候可以使用进程内缓存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情况一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，只读数据，可以考虑在进程启动时加载到内存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情况二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，极其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高并发的，如果透传后端压力极大的场景，可以考虑使用进程内缓存。例如，秒杀业务，并发量极高，需要站点层挡住流量，可以使用内存缓存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情况三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，一定程度上允许数据不一致业务。例如，有一些计数场景，运营场景，页面对数据一致性要求较低，可以考虑使用进程内页面缓存。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91" y="722991"/>
            <a:ext cx="421904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427264" y="2753938"/>
            <a:ext cx="7909913" cy="54820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再次强调，进程内缓存的适用场景并不如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广泛，不要为了炫技而使用。更多的时候，还是老老实实使用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/mc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吧。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6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203145" y="1247868"/>
            <a:ext cx="7909913" cy="113297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缓存，是互联网分层架构中，非常重要的一个部分，通常用它来降低数据库压力，提升系统整体性能，缩短访问时间。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有人认为“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缓存是万金油，哪里有问题，加个缓存，就能优化”，缓存的滥用，可能会导致一些错误用法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误用一：把缓存作为服务与服务之间传递数据的媒介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058" y="520482"/>
            <a:ext cx="429636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缓存，你真的用对了么？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orem Ipsum"/>
          <p:cNvSpPr/>
          <p:nvPr/>
        </p:nvSpPr>
        <p:spPr bwMode="auto">
          <a:xfrm>
            <a:off x="239004" y="3991068"/>
            <a:ext cx="7909913" cy="156386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约定好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，通过缓存传递数据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将数据写入缓存，服务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从缓存读取数据，达到两个服务通信的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该方案存在的问题是：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数据管道，数据通知场景，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更加适合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多个服务关联同一个缓存实例，会导致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服务耦合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1" y="2521904"/>
            <a:ext cx="2923809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4190</TotalTime>
  <Words>3164</Words>
  <Application>Microsoft Office PowerPoint</Application>
  <PresentationFormat>自定义</PresentationFormat>
  <Paragraphs>334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hp</cp:lastModifiedBy>
  <cp:revision>710</cp:revision>
  <dcterms:created xsi:type="dcterms:W3CDTF">2015-05-15T03:51:00Z</dcterms:created>
  <dcterms:modified xsi:type="dcterms:W3CDTF">2018-07-27T03:29:05Z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