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2" r:id="rId3"/>
    <p:sldId id="313" r:id="rId4"/>
    <p:sldId id="314" r:id="rId5"/>
    <p:sldId id="318" r:id="rId6"/>
    <p:sldId id="317" r:id="rId7"/>
    <p:sldId id="315" r:id="rId8"/>
    <p:sldId id="316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281" r:id="rId17"/>
  </p:sldIdLst>
  <p:sldSz cx="12192000" cy="6858000"/>
  <p:notesSz cx="6858000" cy="9144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933" userDrawn="1">
          <p15:clr>
            <a:srgbClr val="A4A3A4"/>
          </p15:clr>
        </p15:guide>
        <p15:guide id="3" pos="4747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pos="2026" userDrawn="1">
          <p15:clr>
            <a:srgbClr val="A4A3A4"/>
          </p15:clr>
        </p15:guide>
        <p15:guide id="7" pos="6561" userDrawn="1">
          <p15:clr>
            <a:srgbClr val="A4A3A4"/>
          </p15:clr>
        </p15:guide>
        <p15:guide id="8" pos="1118" userDrawn="1">
          <p15:clr>
            <a:srgbClr val="A4A3A4"/>
          </p15:clr>
        </p15:guide>
        <p15:guide id="10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9C8"/>
    <a:srgbClr val="92C0CD"/>
    <a:srgbClr val="96C4D1"/>
    <a:srgbClr val="595959"/>
    <a:srgbClr val="C7C7C7"/>
    <a:srgbClr val="45ABFF"/>
    <a:srgbClr val="BFBFBF"/>
    <a:srgbClr val="E8EAE9"/>
    <a:srgbClr val="FCFCFC"/>
    <a:srgbClr val="CCD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94" autoAdjust="0"/>
  </p:normalViewPr>
  <p:slideViewPr>
    <p:cSldViewPr>
      <p:cViewPr>
        <p:scale>
          <a:sx n="66" d="100"/>
          <a:sy n="66" d="100"/>
        </p:scale>
        <p:origin x="-204" y="-120"/>
      </p:cViewPr>
      <p:guideLst>
        <p:guide orient="horz" pos="2160"/>
        <p:guide pos="2933"/>
        <p:guide pos="4747"/>
        <p:guide pos="5654"/>
        <p:guide pos="2026"/>
        <p:guide pos="6561"/>
        <p:guide pos="1118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DE584F6-5D3B-41D1-BFE9-8383C878DBC2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5A82478-2352-4F86-9338-B21A608649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90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D325F6-DFB3-442E-9B04-1C0DFE42CD4C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53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47C8A-D38B-4DC7-936F-5D6E37EE8172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5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47C8A-D38B-4DC7-936F-5D6E37EE8172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47C8A-D38B-4DC7-936F-5D6E37EE8172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5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47C8A-D38B-4DC7-936F-5D6E37EE8172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47C8A-D38B-4DC7-936F-5D6E37EE8172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5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47C8A-D38B-4DC7-936F-5D6E37EE8172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A3D99F-734F-4307-B033-F8A38D7015D7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1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38455E-C4C0-44B8-B799-AE8429603ACA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21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47C8A-D38B-4DC7-936F-5D6E37EE8172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47C8A-D38B-4DC7-936F-5D6E37EE8172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47C8A-D38B-4DC7-936F-5D6E37EE8172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5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47C8A-D38B-4DC7-936F-5D6E37EE8172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47C8A-D38B-4DC7-936F-5D6E37EE8172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47C8A-D38B-4DC7-936F-5D6E37EE8172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47C8A-D38B-4DC7-936F-5D6E37EE8172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76CC7-E977-4B66-97DD-8138F2F4674B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C58D5-C8AA-4BBF-BEFD-1B4FC9DCFFB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49F66-6398-420B-A974-0EC96F56DBD8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920BF-F793-469E-BEBA-EBFD81512BB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C0603-FF62-4879-8B16-FCEAF370BF36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6806F-EC03-4674-9161-7A4DA0CD01A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1055440" y="1052736"/>
            <a:ext cx="11136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4612213" cy="369524"/>
          </a:xfrm>
        </p:spPr>
        <p:txBody>
          <a:bodyPr/>
          <a:lstStyle>
            <a:lvl1pPr algn="l">
              <a:defRPr sz="266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650336" y="271418"/>
            <a:ext cx="843184" cy="842600"/>
          </a:xfrm>
          <a:prstGeom prst="ellipse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15000">
                <a:schemeClr val="bg1"/>
              </a:gs>
              <a:gs pos="88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5400">
            <a:gradFill flip="none" rotWithShape="1">
              <a:gsLst>
                <a:gs pos="0">
                  <a:srgbClr val="C7C7C7"/>
                </a:gs>
                <a:gs pos="82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/>
            <a:endParaRPr lang="zh-CN" altLang="en-US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126477" y="309178"/>
            <a:ext cx="392346" cy="391862"/>
          </a:xfrm>
          <a:prstGeom prst="ellipse">
            <a:avLst/>
          </a:prstGeom>
          <a:gradFill flip="none" rotWithShape="1">
            <a:gsLst>
              <a:gs pos="50000">
                <a:srgbClr val="E7E7E7"/>
              </a:gs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8900000" scaled="1"/>
            <a:tileRect/>
          </a:gradFill>
          <a:ln w="25400">
            <a:gradFill flip="none" rotWithShape="1">
              <a:gsLst>
                <a:gs pos="47100">
                  <a:srgbClr val="D0D0D0"/>
                </a:gs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22199" y="443296"/>
            <a:ext cx="499458" cy="498844"/>
          </a:xfrm>
          <a:prstGeom prst="ellipse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innerShdw blurRad="63500" dist="50800" dir="18900000">
              <a:prstClr val="black">
                <a:alpha val="35000"/>
              </a:prstClr>
            </a:inn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/>
            <a:endParaRPr lang="zh-CN" alt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-39098" y="1010204"/>
            <a:ext cx="156326" cy="156136"/>
          </a:xfrm>
          <a:prstGeom prst="ellipse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421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1349224" y="279400"/>
            <a:ext cx="231800" cy="231514"/>
          </a:xfrm>
          <a:prstGeom prst="ellipse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421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86537" y="543684"/>
            <a:ext cx="370782" cy="298068"/>
          </a:xfrm>
        </p:spPr>
        <p:txBody>
          <a:bodyPr anchor="ctr"/>
          <a:lstStyle>
            <a:lvl1pPr marL="0" indent="0" algn="ctr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zh-CN" altLang="en-US" sz="4000" b="1" kern="1200" dirty="0">
                <a:ln w="9525">
                  <a:gradFill flip="none" rotWithShape="1">
                    <a:gsLst>
                      <a:gs pos="29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  <a:gs pos="75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gradFill>
                  <a:gsLst>
                    <a:gs pos="63000">
                      <a:srgbClr val="DFDFDF"/>
                    </a:gs>
                    <a:gs pos="1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1"/>
                </a:gradFill>
                <a:effectLst>
                  <a:innerShdw blurRad="25400" dist="25400" dir="18900000">
                    <a:prstClr val="black">
                      <a:alpha val="50000"/>
                    </a:prstClr>
                  </a:innerShdw>
                </a:effectLst>
                <a:latin typeface="Tw Cen MT" panose="020B0602020104020603" pitchFamily="34" charset="0"/>
                <a:ea typeface="Abraham Lincoln" pitchFamily="2" charset="0"/>
                <a:cs typeface="+mn-cs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459965" y="1836501"/>
            <a:ext cx="7615732" cy="4258232"/>
            <a:chOff x="1763688" y="1124744"/>
            <a:chExt cx="5652564" cy="3166095"/>
          </a:xfrm>
        </p:grpSpPr>
        <p:sp>
          <p:nvSpPr>
            <p:cNvPr id="8" name="Rectangle 8"/>
            <p:cNvSpPr/>
            <p:nvPr/>
          </p:nvSpPr>
          <p:spPr>
            <a:xfrm>
              <a:off x="2699792" y="1397918"/>
              <a:ext cx="3744416" cy="23042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 descr="F:\Trabajos\Envato\Graphic River\Duckson\Elements\lapto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124744"/>
              <a:ext cx="5652564" cy="3166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4612213" cy="369524"/>
          </a:xfrm>
        </p:spPr>
        <p:txBody>
          <a:bodyPr/>
          <a:lstStyle>
            <a:lvl1pPr algn="l">
              <a:defRPr sz="266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055440" y="1052736"/>
            <a:ext cx="11136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图片占位符 18"/>
          <p:cNvSpPr>
            <a:spLocks noGrp="1"/>
          </p:cNvSpPr>
          <p:nvPr>
            <p:ph type="pic" sz="quarter" idx="10"/>
          </p:nvPr>
        </p:nvSpPr>
        <p:spPr>
          <a:xfrm>
            <a:off x="1057533" y="2227263"/>
            <a:ext cx="4590792" cy="28733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650336" y="271418"/>
            <a:ext cx="843184" cy="842600"/>
          </a:xfrm>
          <a:prstGeom prst="ellipse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15000">
                <a:schemeClr val="bg1"/>
              </a:gs>
              <a:gs pos="88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5400">
            <a:gradFill flip="none" rotWithShape="1">
              <a:gsLst>
                <a:gs pos="0">
                  <a:srgbClr val="C7C7C7"/>
                </a:gs>
                <a:gs pos="82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/>
            <a:endParaRPr lang="zh-CN" altLang="en-US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126477" y="309178"/>
            <a:ext cx="392346" cy="391862"/>
          </a:xfrm>
          <a:prstGeom prst="ellipse">
            <a:avLst/>
          </a:prstGeom>
          <a:gradFill flip="none" rotWithShape="1">
            <a:gsLst>
              <a:gs pos="50000">
                <a:srgbClr val="E7E7E7"/>
              </a:gs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8900000" scaled="1"/>
            <a:tileRect/>
          </a:gradFill>
          <a:ln w="25400">
            <a:gradFill flip="none" rotWithShape="1">
              <a:gsLst>
                <a:gs pos="47100">
                  <a:srgbClr val="D0D0D0"/>
                </a:gs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>
            <a:off x="822199" y="443296"/>
            <a:ext cx="499458" cy="498844"/>
          </a:xfrm>
          <a:prstGeom prst="ellipse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innerShdw blurRad="63500" dist="50800" dir="18900000">
              <a:prstClr val="black">
                <a:alpha val="35000"/>
              </a:prstClr>
            </a:inn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/>
            <a:endParaRPr lang="zh-CN" altLang="en-US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-39098" y="1010204"/>
            <a:ext cx="156326" cy="156136"/>
          </a:xfrm>
          <a:prstGeom prst="ellipse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421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1349224" y="279400"/>
            <a:ext cx="231800" cy="231514"/>
          </a:xfrm>
          <a:prstGeom prst="ellipse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421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/>
            <a:endParaRPr lang="zh-CN" altLang="en-US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86537" y="543684"/>
            <a:ext cx="370782" cy="298068"/>
          </a:xfrm>
        </p:spPr>
        <p:txBody>
          <a:bodyPr anchor="ctr"/>
          <a:lstStyle>
            <a:lvl1pPr marL="0" indent="0" algn="ctr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zh-CN" altLang="en-US" sz="4000" b="1" kern="1200" dirty="0">
                <a:ln w="9525">
                  <a:gradFill flip="none" rotWithShape="1">
                    <a:gsLst>
                      <a:gs pos="29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  <a:gs pos="75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gradFill>
                  <a:gsLst>
                    <a:gs pos="63000">
                      <a:srgbClr val="DFDFDF"/>
                    </a:gs>
                    <a:gs pos="1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1"/>
                </a:gradFill>
                <a:effectLst>
                  <a:innerShdw blurRad="25400" dist="25400" dir="18900000">
                    <a:prstClr val="black">
                      <a:alpha val="50000"/>
                    </a:prstClr>
                  </a:innerShdw>
                </a:effectLst>
                <a:latin typeface="Tw Cen MT" panose="020B0602020104020603" pitchFamily="34" charset="0"/>
                <a:ea typeface="Abraham Lincoln" pitchFamily="2" charset="0"/>
                <a:cs typeface="+mn-cs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1" y="1350662"/>
            <a:ext cx="2672393" cy="5606515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1065013" y="2159711"/>
            <a:ext cx="2062162" cy="3634268"/>
          </a:xfrm>
          <a:prstGeom prst="rect">
            <a:avLst/>
          </a:prstGeom>
        </p:spPr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4612213" cy="369524"/>
          </a:xfrm>
        </p:spPr>
        <p:txBody>
          <a:bodyPr/>
          <a:lstStyle>
            <a:lvl1pPr algn="l">
              <a:defRPr sz="266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55440" y="1052736"/>
            <a:ext cx="11136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5"/>
          <p:cNvSpPr>
            <a:spLocks/>
          </p:cNvSpPr>
          <p:nvPr userDrawn="1"/>
        </p:nvSpPr>
        <p:spPr bwMode="auto">
          <a:xfrm>
            <a:off x="650336" y="271418"/>
            <a:ext cx="843184" cy="842600"/>
          </a:xfrm>
          <a:prstGeom prst="ellipse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15000">
                <a:schemeClr val="bg1"/>
              </a:gs>
              <a:gs pos="88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5400">
            <a:gradFill flip="none" rotWithShape="1">
              <a:gsLst>
                <a:gs pos="0">
                  <a:srgbClr val="C7C7C7"/>
                </a:gs>
                <a:gs pos="82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/>
            <a:endParaRPr lang="zh-CN" altLang="en-US"/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126477" y="309178"/>
            <a:ext cx="392346" cy="391862"/>
          </a:xfrm>
          <a:prstGeom prst="ellipse">
            <a:avLst/>
          </a:prstGeom>
          <a:gradFill flip="none" rotWithShape="1">
            <a:gsLst>
              <a:gs pos="50000">
                <a:srgbClr val="E7E7E7"/>
              </a:gs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8900000" scaled="1"/>
            <a:tileRect/>
          </a:gradFill>
          <a:ln w="25400">
            <a:gradFill flip="none" rotWithShape="1">
              <a:gsLst>
                <a:gs pos="47100">
                  <a:srgbClr val="D0D0D0"/>
                </a:gs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>
            <a:off x="822199" y="443296"/>
            <a:ext cx="499458" cy="498844"/>
          </a:xfrm>
          <a:prstGeom prst="ellipse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innerShdw blurRad="63500" dist="50800" dir="18900000">
              <a:prstClr val="black">
                <a:alpha val="35000"/>
              </a:prstClr>
            </a:inn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/>
            <a:endParaRPr lang="zh-CN" altLang="en-US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-39098" y="1010204"/>
            <a:ext cx="156326" cy="156136"/>
          </a:xfrm>
          <a:prstGeom prst="ellipse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421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>
            <a:off x="1349224" y="279400"/>
            <a:ext cx="231800" cy="231514"/>
          </a:xfrm>
          <a:prstGeom prst="ellipse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421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/>
            <a:endParaRPr lang="zh-CN" altLang="en-US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86537" y="543684"/>
            <a:ext cx="370782" cy="298068"/>
          </a:xfrm>
        </p:spPr>
        <p:txBody>
          <a:bodyPr anchor="ctr"/>
          <a:lstStyle>
            <a:lvl1pPr marL="0" indent="0" algn="ctr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zh-CN" altLang="en-US" sz="4000" b="1" kern="1200" dirty="0">
                <a:ln w="9525">
                  <a:gradFill flip="none" rotWithShape="1">
                    <a:gsLst>
                      <a:gs pos="29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  <a:gs pos="75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gradFill>
                  <a:gsLst>
                    <a:gs pos="63000">
                      <a:srgbClr val="DFDFDF"/>
                    </a:gs>
                    <a:gs pos="1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1"/>
                </a:gradFill>
                <a:effectLst>
                  <a:innerShdw blurRad="25400" dist="25400" dir="18900000">
                    <a:prstClr val="black">
                      <a:alpha val="50000"/>
                    </a:prstClr>
                  </a:innerShdw>
                </a:effectLst>
                <a:latin typeface="Tw Cen MT" panose="020B0602020104020603" pitchFamily="34" charset="0"/>
                <a:ea typeface="Abraham Lincoln" pitchFamily="2" charset="0"/>
                <a:cs typeface="+mn-cs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CD182-694D-442A-9B74-AAF9B062B4CC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836DA-BDFB-4A7A-88FC-54C0236EFA2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DDE81-18D7-486E-BC14-0F46D4E14E51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C388D-8220-4A9E-934C-AD23783CD16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A0DC2-6D6A-4872-AE3C-89BF0538EF9D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30D0D2-E1CC-4721-B839-9B45833FFE7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B8578-3F31-420C-B5B5-5B31B44C3D50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3FE7F-35B6-49BA-A8F7-2AB23598CAF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B78F4-2222-4441-9D01-EA4D38EEC195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BB038-2908-40DD-81FC-420E3E85BC8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D06183-52DE-4CBF-B124-F1FFE86F6028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</a:defRPr>
            </a:lvl1pPr>
          </a:lstStyle>
          <a:p>
            <a:fld id="{65ADB9DF-DD83-4136-9E15-0D612E588DA2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7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3025142" y="5334476"/>
            <a:ext cx="6141718" cy="462757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accent1"/>
            </a:solidFill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1" name="TextBox 7"/>
          <p:cNvSpPr>
            <a:spLocks noChangeArrowheads="1"/>
          </p:cNvSpPr>
          <p:nvPr/>
        </p:nvSpPr>
        <p:spPr bwMode="auto">
          <a:xfrm>
            <a:off x="2279576" y="3933056"/>
            <a:ext cx="8424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hangingPunct="1"/>
            <a:r>
              <a:rPr lang="en-US" altLang="zh-CN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——Storm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框架学习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Step by 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step</a:t>
            </a: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part1)</a:t>
            </a:r>
            <a:endParaRPr lang="zh-CN" altLang="en-US" sz="24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944501" y="5326444"/>
            <a:ext cx="514979" cy="478820"/>
          </a:xfrm>
          <a:prstGeom prst="roundRect">
            <a:avLst>
              <a:gd name="adj" fmla="val 17695"/>
            </a:avLst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421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</a:ln>
          <a:effectLst>
            <a:outerShdw blurRad="1524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5400000">
            <a:off x="3107566" y="5461427"/>
            <a:ext cx="234946" cy="202540"/>
          </a:xfrm>
          <a:prstGeom prst="triangle">
            <a:avLst/>
          </a:prstGeom>
          <a:gradFill flip="none" rotWithShape="1">
            <a:gsLst>
              <a:gs pos="44000">
                <a:srgbClr val="ECECEC"/>
              </a:gs>
              <a:gs pos="0">
                <a:srgbClr val="E2E2E2"/>
              </a:gs>
              <a:gs pos="89000">
                <a:schemeClr val="bg1"/>
              </a:gs>
            </a:gsLst>
            <a:lin ang="10800000" scaled="1"/>
            <a:tileRect/>
          </a:gradFill>
          <a:ln w="127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7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innerShdw blurRad="38100" dist="25400" dir="162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56040" y="5391582"/>
            <a:ext cx="26642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向勇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2018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</a:p>
        </p:txBody>
      </p:sp>
      <p:sp>
        <p:nvSpPr>
          <p:cNvPr id="7" name="TextBox 7"/>
          <p:cNvSpPr>
            <a:spLocks noChangeArrowheads="1"/>
          </p:cNvSpPr>
          <p:nvPr/>
        </p:nvSpPr>
        <p:spPr bwMode="auto">
          <a:xfrm>
            <a:off x="1919536" y="1916832"/>
            <a:ext cx="8424936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hangingPunct="1"/>
            <a:r>
              <a:rPr lang="zh-CN" altLang="en-US" sz="8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认识</a:t>
            </a:r>
            <a:r>
              <a:rPr lang="en-US" altLang="zh-CN" sz="8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Storm</a:t>
            </a:r>
            <a:r>
              <a:rPr lang="zh-CN" altLang="en-US" sz="8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框架</a:t>
            </a:r>
            <a:endParaRPr lang="zh-CN" altLang="en-US" sz="8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47422 -3.7037E-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1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47422 -3.7037E-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/>
      <p:bldP spid="50" grpId="0" animBg="1"/>
      <p:bldP spid="50" grpId="1" animBg="1"/>
      <p:bldP spid="2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7204537" cy="36952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Storm</a:t>
            </a:r>
            <a:r>
              <a:rPr lang="zh-CN" altLang="en-US" dirty="0" smtClean="0"/>
              <a:t>程序开发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TextBox 19"/>
          <p:cNvSpPr txBox="1"/>
          <p:nvPr/>
        </p:nvSpPr>
        <p:spPr>
          <a:xfrm>
            <a:off x="1055440" y="1373287"/>
            <a:ext cx="3600400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smtClean="0">
                <a:latin typeface="Arial" pitchFamily="34" charset="0"/>
              </a:rPr>
              <a:t>Bolts</a:t>
            </a:r>
            <a:r>
              <a:rPr lang="zh-CN" altLang="en-US" sz="2000" dirty="0" smtClean="0">
                <a:latin typeface="Arial" pitchFamily="34" charset="0"/>
              </a:rPr>
              <a:t>组件开发</a:t>
            </a:r>
            <a:endParaRPr lang="en-US" altLang="zh-CN" sz="2000" dirty="0" smtClean="0">
              <a:latin typeface="Arial" pitchFamily="34" charset="0"/>
            </a:endParaRPr>
          </a:p>
          <a:p>
            <a:pPr eaLnBrk="1" hangingPunct="1"/>
            <a:r>
              <a:rPr lang="en-US" altLang="zh-CN" sz="2000" dirty="0" smtClean="0">
                <a:latin typeface="Arial" pitchFamily="34" charset="0"/>
              </a:rPr>
              <a:t>       (</a:t>
            </a:r>
            <a:r>
              <a:rPr lang="zh-CN" altLang="en-US" sz="2000" dirty="0" smtClean="0">
                <a:latin typeface="Arial" pitchFamily="34" charset="0"/>
              </a:rPr>
              <a:t>负责统计</a:t>
            </a:r>
            <a:r>
              <a:rPr lang="en-US" altLang="zh-CN" sz="2000" dirty="0" err="1" smtClean="0">
                <a:latin typeface="Arial" pitchFamily="34" charset="0"/>
              </a:rPr>
              <a:t>sku</a:t>
            </a:r>
            <a:r>
              <a:rPr lang="zh-CN" altLang="en-US" sz="2000" dirty="0" smtClean="0">
                <a:latin typeface="Arial" pitchFamily="34" charset="0"/>
              </a:rPr>
              <a:t>数量的</a:t>
            </a:r>
            <a:r>
              <a:rPr lang="en-US" altLang="zh-CN" sz="2000" dirty="0" smtClean="0">
                <a:latin typeface="Arial" pitchFamily="34" charset="0"/>
              </a:rPr>
              <a:t>bolt)</a:t>
            </a:r>
            <a:r>
              <a:rPr lang="zh-CN" altLang="en-US" sz="2000" dirty="0" smtClean="0">
                <a:latin typeface="Arial" pitchFamily="34" charset="0"/>
              </a:rPr>
              <a:t>。</a:t>
            </a:r>
            <a:endParaRPr lang="en-US" altLang="zh-CN" sz="2000" dirty="0">
              <a:latin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263105"/>
            <a:ext cx="7258050" cy="3686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1291927"/>
            <a:ext cx="69818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4101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7204537" cy="36952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Storm</a:t>
            </a:r>
            <a:r>
              <a:rPr lang="zh-CN" altLang="en-US" dirty="0" smtClean="0"/>
              <a:t>程序开发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TextBox 19"/>
          <p:cNvSpPr txBox="1"/>
          <p:nvPr/>
        </p:nvSpPr>
        <p:spPr>
          <a:xfrm>
            <a:off x="551384" y="1373287"/>
            <a:ext cx="3600400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smtClean="0">
                <a:latin typeface="Arial" pitchFamily="34" charset="0"/>
              </a:rPr>
              <a:t>Bolts</a:t>
            </a:r>
            <a:r>
              <a:rPr lang="zh-CN" altLang="en-US" sz="2000" dirty="0" smtClean="0">
                <a:latin typeface="Arial" pitchFamily="34" charset="0"/>
              </a:rPr>
              <a:t>组件开发</a:t>
            </a:r>
            <a:endParaRPr lang="en-US" altLang="zh-CN" sz="2000" dirty="0" smtClean="0">
              <a:latin typeface="Arial" pitchFamily="34" charset="0"/>
            </a:endParaRPr>
          </a:p>
          <a:p>
            <a:pPr eaLnBrk="1" hangingPunct="1"/>
            <a:r>
              <a:rPr lang="en-US" altLang="zh-CN" sz="2000" dirty="0" smtClean="0">
                <a:latin typeface="Arial" pitchFamily="34" charset="0"/>
              </a:rPr>
              <a:t>       (</a:t>
            </a:r>
            <a:r>
              <a:rPr lang="zh-CN" altLang="en-US" sz="2000" dirty="0" smtClean="0">
                <a:latin typeface="Arial" pitchFamily="34" charset="0"/>
              </a:rPr>
              <a:t>负责统计</a:t>
            </a:r>
            <a:r>
              <a:rPr lang="zh-CN" altLang="en-US" sz="2000" dirty="0">
                <a:latin typeface="Arial" pitchFamily="34" charset="0"/>
              </a:rPr>
              <a:t>号段</a:t>
            </a:r>
            <a:r>
              <a:rPr lang="zh-CN" altLang="en-US" sz="2000" dirty="0" smtClean="0">
                <a:latin typeface="Arial" pitchFamily="34" charset="0"/>
              </a:rPr>
              <a:t>数量的</a:t>
            </a:r>
            <a:r>
              <a:rPr lang="en-US" altLang="zh-CN" sz="2000" dirty="0" smtClean="0">
                <a:latin typeface="Arial" pitchFamily="34" charset="0"/>
              </a:rPr>
              <a:t>bolt)</a:t>
            </a:r>
            <a:r>
              <a:rPr lang="zh-CN" altLang="en-US" sz="2000" dirty="0" smtClean="0">
                <a:latin typeface="Arial" pitchFamily="34" charset="0"/>
              </a:rPr>
              <a:t>。</a:t>
            </a:r>
            <a:endParaRPr lang="en-US" altLang="zh-CN" sz="2000" dirty="0">
              <a:latin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204864"/>
            <a:ext cx="7496175" cy="3724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1196752"/>
            <a:ext cx="77533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7354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7204537" cy="36952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Storm</a:t>
            </a:r>
            <a:r>
              <a:rPr lang="zh-CN" altLang="en-US" dirty="0" smtClean="0"/>
              <a:t>程序开发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TextBox 19"/>
          <p:cNvSpPr txBox="1"/>
          <p:nvPr/>
        </p:nvSpPr>
        <p:spPr>
          <a:xfrm>
            <a:off x="551384" y="1373287"/>
            <a:ext cx="3600400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smtClean="0">
                <a:latin typeface="Arial" pitchFamily="34" charset="0"/>
              </a:rPr>
              <a:t>main</a:t>
            </a:r>
            <a:r>
              <a:rPr lang="zh-CN" altLang="en-US" sz="2000" dirty="0" smtClean="0">
                <a:latin typeface="Arial" pitchFamily="34" charset="0"/>
              </a:rPr>
              <a:t>方法</a:t>
            </a:r>
            <a:r>
              <a:rPr lang="zh-CN" altLang="en-US" sz="2000" dirty="0" smtClean="0">
                <a:latin typeface="Arial" pitchFamily="34" charset="0"/>
              </a:rPr>
              <a:t>开发</a:t>
            </a:r>
            <a:endParaRPr lang="en-US" altLang="zh-CN" sz="2000" dirty="0" smtClean="0">
              <a:latin typeface="Arial" pitchFamily="34" charset="0"/>
            </a:endParaRPr>
          </a:p>
          <a:p>
            <a:pPr eaLnBrk="1" hangingPunct="1"/>
            <a:r>
              <a:rPr lang="en-US" altLang="zh-CN" sz="2000" dirty="0" smtClean="0">
                <a:latin typeface="Arial" pitchFamily="34" charset="0"/>
              </a:rPr>
              <a:t>       (</a:t>
            </a:r>
            <a:r>
              <a:rPr lang="zh-CN" altLang="en-US" sz="2000" dirty="0" smtClean="0">
                <a:latin typeface="Arial" pitchFamily="34" charset="0"/>
              </a:rPr>
              <a:t>负责创建</a:t>
            </a:r>
            <a:r>
              <a:rPr lang="en-US" altLang="zh-CN" sz="2000" dirty="0" smtClean="0">
                <a:latin typeface="Arial" pitchFamily="34" charset="0"/>
              </a:rPr>
              <a:t>Topology)</a:t>
            </a:r>
            <a:r>
              <a:rPr lang="zh-CN" altLang="en-US" sz="2000" dirty="0" smtClean="0">
                <a:latin typeface="Arial" pitchFamily="34" charset="0"/>
              </a:rPr>
              <a:t>。</a:t>
            </a:r>
            <a:endParaRPr lang="en-US" altLang="zh-CN" sz="2000" dirty="0">
              <a:latin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060848"/>
            <a:ext cx="9286875" cy="441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42" y="1196752"/>
            <a:ext cx="66294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44965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7204537" cy="36952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Storm</a:t>
            </a:r>
            <a:r>
              <a:rPr lang="zh-CN" altLang="en-US" dirty="0" smtClean="0"/>
              <a:t>程序运行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772816"/>
            <a:ext cx="10058400" cy="2516444"/>
          </a:xfrm>
          <a:prstGeom prst="rect">
            <a:avLst/>
          </a:prstGeom>
        </p:spPr>
      </p:pic>
      <p:sp>
        <p:nvSpPr>
          <p:cNvPr id="9" name="TextBox 19"/>
          <p:cNvSpPr txBox="1"/>
          <p:nvPr/>
        </p:nvSpPr>
        <p:spPr>
          <a:xfrm>
            <a:off x="551384" y="1373287"/>
            <a:ext cx="546124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zh-CN" altLang="en-US" sz="2000" dirty="0" smtClean="0">
                <a:latin typeface="Arial" pitchFamily="34" charset="0"/>
              </a:rPr>
              <a:t>       通过命令提交</a:t>
            </a:r>
            <a:r>
              <a:rPr lang="en-US" altLang="zh-CN" sz="2000" dirty="0">
                <a:latin typeface="Arial" pitchFamily="34" charset="0"/>
              </a:rPr>
              <a:t>Jar</a:t>
            </a:r>
            <a:r>
              <a:rPr lang="zh-CN" altLang="en-US" sz="2000" dirty="0" smtClean="0">
                <a:latin typeface="Arial" pitchFamily="34" charset="0"/>
              </a:rPr>
              <a:t>包到集群中运行。</a:t>
            </a:r>
            <a:endParaRPr lang="en-US" altLang="zh-CN" sz="2000" dirty="0">
              <a:latin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92" y="1700808"/>
            <a:ext cx="10058400" cy="4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88310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7204537" cy="36952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Storm</a:t>
            </a:r>
            <a:r>
              <a:rPr lang="zh-CN" altLang="en-US" dirty="0" smtClean="0"/>
              <a:t>程序运行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340768"/>
            <a:ext cx="10058400" cy="48991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08" y="1383573"/>
            <a:ext cx="10058400" cy="48844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63" y="1340768"/>
            <a:ext cx="10058400" cy="4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70276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7204537" cy="36952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Storm</a:t>
            </a:r>
            <a:r>
              <a:rPr lang="zh-CN" altLang="en-US" dirty="0" smtClean="0"/>
              <a:t>程序运行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57" y="1412775"/>
            <a:ext cx="7477125" cy="2124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196752"/>
            <a:ext cx="8982075" cy="429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174077"/>
            <a:ext cx="8553450" cy="4819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124744"/>
            <a:ext cx="83343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25358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3005751" y="1547508"/>
            <a:ext cx="1644816" cy="1645200"/>
            <a:chOff x="3005751" y="1547508"/>
            <a:chExt cx="1644816" cy="1645200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3005751" y="1547508"/>
              <a:ext cx="1644816" cy="1645200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lumMod val="95000"/>
                  </a:schemeClr>
                </a:gs>
                <a:gs pos="15000">
                  <a:schemeClr val="bg1"/>
                </a:gs>
                <a:gs pos="88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rgbClr val="C7C7C7"/>
                  </a:gs>
                  <a:gs pos="82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52400" dist="50800" dir="8100000" sx="101000" sy="101000" algn="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zh-CN" altLang="en-US"/>
            </a:p>
          </p:txBody>
        </p:sp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3189943" y="1731108"/>
              <a:ext cx="1276432" cy="1278000"/>
            </a:xfrm>
            <a:prstGeom prst="ellipse">
              <a:avLst/>
            </a:prstGeom>
            <a:gradFill flip="none" rotWithShape="1">
              <a:gsLst>
                <a:gs pos="55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15788" y="1547508"/>
            <a:ext cx="1644816" cy="1645200"/>
            <a:chOff x="4529604" y="1547508"/>
            <a:chExt cx="1644816" cy="1645200"/>
          </a:xfrm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4529604" y="1547508"/>
              <a:ext cx="1644816" cy="1645200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lumMod val="95000"/>
                  </a:schemeClr>
                </a:gs>
                <a:gs pos="15000">
                  <a:schemeClr val="bg1"/>
                </a:gs>
                <a:gs pos="88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rgbClr val="C7C7C7"/>
                  </a:gs>
                  <a:gs pos="82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52400" dist="50800" dir="8100000" sx="101000" sy="101000" algn="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zh-CN" altLang="en-US"/>
            </a:p>
          </p:txBody>
        </p:sp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4713796" y="1731108"/>
              <a:ext cx="1276432" cy="1278000"/>
            </a:xfrm>
            <a:prstGeom prst="ellipse">
              <a:avLst/>
            </a:prstGeom>
            <a:gradFill flip="none" rotWithShape="1">
              <a:gsLst>
                <a:gs pos="55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025825" y="1547508"/>
            <a:ext cx="1644816" cy="1645200"/>
            <a:chOff x="6033396" y="1547508"/>
            <a:chExt cx="1644816" cy="1645200"/>
          </a:xfrm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6033396" y="1547508"/>
              <a:ext cx="1644816" cy="1645200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lumMod val="95000"/>
                  </a:schemeClr>
                </a:gs>
                <a:gs pos="15000">
                  <a:schemeClr val="bg1"/>
                </a:gs>
                <a:gs pos="88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rgbClr val="C7C7C7"/>
                  </a:gs>
                  <a:gs pos="82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52400" dist="50800" dir="8100000" sx="101000" sy="101000" algn="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zh-CN" altLang="en-US"/>
            </a:p>
          </p:txBody>
        </p:sp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6217588" y="1731108"/>
              <a:ext cx="1276432" cy="1278000"/>
            </a:xfrm>
            <a:prstGeom prst="ellipse">
              <a:avLst/>
            </a:prstGeom>
            <a:gradFill flip="none" rotWithShape="1">
              <a:gsLst>
                <a:gs pos="55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535863" y="1547508"/>
            <a:ext cx="1644816" cy="1645200"/>
            <a:chOff x="7535863" y="1547508"/>
            <a:chExt cx="1644816" cy="1645200"/>
          </a:xfrm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7535863" y="1547508"/>
              <a:ext cx="1644816" cy="1645200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lumMod val="95000"/>
                  </a:schemeClr>
                </a:gs>
                <a:gs pos="15000">
                  <a:schemeClr val="bg1"/>
                </a:gs>
                <a:gs pos="88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rgbClr val="C7C7C7"/>
                  </a:gs>
                  <a:gs pos="82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152400" dist="50800" dir="8100000" sx="101000" sy="101000" algn="tr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zh-CN" altLang="en-US"/>
            </a:p>
          </p:txBody>
        </p:sp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7720055" y="1731108"/>
              <a:ext cx="1276432" cy="1278000"/>
            </a:xfrm>
            <a:prstGeom prst="ellipse">
              <a:avLst/>
            </a:prstGeom>
            <a:gradFill flip="none" rotWithShape="1">
              <a:gsLst>
                <a:gs pos="55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zh-CN" altLang="en-US"/>
            </a:p>
          </p:txBody>
        </p:sp>
      </p:grpSp>
      <p:sp>
        <p:nvSpPr>
          <p:cNvPr id="50" name="TextBox 7"/>
          <p:cNvSpPr>
            <a:spLocks noChangeArrowheads="1"/>
          </p:cNvSpPr>
          <p:nvPr/>
        </p:nvSpPr>
        <p:spPr bwMode="auto">
          <a:xfrm>
            <a:off x="7942670" y="1921325"/>
            <a:ext cx="831202" cy="92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>
                <a:ln w="19050">
                  <a:gradFill flip="none" rotWithShape="1">
                    <a:gsLst>
                      <a:gs pos="29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  <a:gs pos="75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1"/>
                </a:gradFill>
                <a:effectLst>
                  <a:innerShdw blurRad="25400" dist="254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听</a:t>
            </a:r>
          </a:p>
        </p:txBody>
      </p:sp>
      <p:sp>
        <p:nvSpPr>
          <p:cNvPr id="65" name="TextBox 7"/>
          <p:cNvSpPr>
            <a:spLocks noChangeArrowheads="1"/>
          </p:cNvSpPr>
          <p:nvPr/>
        </p:nvSpPr>
        <p:spPr bwMode="auto">
          <a:xfrm>
            <a:off x="6432632" y="1908625"/>
            <a:ext cx="831202" cy="92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 smtClean="0">
                <a:ln w="19050">
                  <a:gradFill flip="none" rotWithShape="1">
                    <a:gsLst>
                      <a:gs pos="29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  <a:gs pos="75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1"/>
                </a:gradFill>
                <a:effectLst>
                  <a:innerShdw blurRad="25400" dist="254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聆</a:t>
            </a:r>
            <a:endParaRPr lang="zh-CN" altLang="en-US" sz="6600" b="1" dirty="0">
              <a:ln w="19050">
                <a:gradFill flip="none" rotWithShape="1"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  <a:gs pos="75000">
                      <a:schemeClr val="accent1"/>
                    </a:gs>
                  </a:gsLst>
                  <a:lin ang="18900000" scaled="1"/>
                  <a:tileRect/>
                </a:gradFill>
              </a:ln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1"/>
              </a:gradFill>
              <a:effectLst>
                <a:innerShdw blurRad="25400" dist="25400" dir="189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66" name="TextBox 7"/>
          <p:cNvSpPr>
            <a:spLocks noChangeArrowheads="1"/>
          </p:cNvSpPr>
          <p:nvPr/>
        </p:nvSpPr>
        <p:spPr bwMode="auto">
          <a:xfrm>
            <a:off x="4922595" y="1908625"/>
            <a:ext cx="831202" cy="92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 smtClean="0">
                <a:ln w="19050">
                  <a:gradFill flip="none" rotWithShape="1">
                    <a:gsLst>
                      <a:gs pos="29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  <a:gs pos="75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1"/>
                </a:gradFill>
                <a:effectLst>
                  <a:innerShdw blurRad="25400" dist="254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谢</a:t>
            </a:r>
            <a:endParaRPr lang="zh-CN" altLang="en-US" sz="6600" b="1" dirty="0">
              <a:ln w="19050">
                <a:gradFill flip="none" rotWithShape="1"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  <a:gs pos="75000">
                      <a:schemeClr val="accent1"/>
                    </a:gs>
                  </a:gsLst>
                  <a:lin ang="18900000" scaled="1"/>
                  <a:tileRect/>
                </a:gradFill>
              </a:ln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1"/>
              </a:gradFill>
              <a:effectLst>
                <a:innerShdw blurRad="25400" dist="25400" dir="189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67" name="TextBox 7"/>
          <p:cNvSpPr>
            <a:spLocks noChangeArrowheads="1"/>
          </p:cNvSpPr>
          <p:nvPr/>
        </p:nvSpPr>
        <p:spPr bwMode="auto">
          <a:xfrm>
            <a:off x="3398405" y="1908625"/>
            <a:ext cx="859508" cy="92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 smtClean="0">
                <a:ln w="19050">
                  <a:gradFill flip="none" rotWithShape="1">
                    <a:gsLst>
                      <a:gs pos="29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  <a:gs pos="75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1"/>
                </a:gradFill>
                <a:effectLst>
                  <a:innerShdw blurRad="25400" dist="254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感</a:t>
            </a:r>
            <a:endParaRPr lang="zh-CN" altLang="en-US" sz="6600" b="1" dirty="0">
              <a:ln w="19050">
                <a:gradFill flip="none" rotWithShape="1"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  <a:gs pos="75000">
                      <a:schemeClr val="accent1"/>
                    </a:gs>
                  </a:gsLst>
                  <a:lin ang="18900000" scaled="1"/>
                  <a:tileRect/>
                </a:gradFill>
              </a:ln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1"/>
              </a:gradFill>
              <a:effectLst>
                <a:innerShdw blurRad="25400" dist="25400" dir="189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1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2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5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6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7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9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0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7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3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4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7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7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31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32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7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3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3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65" grpId="0"/>
          <p:bldP spid="66" grpId="0"/>
          <p:bldP spid="6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65" grpId="0"/>
          <p:bldP spid="66" grpId="0"/>
          <p:bldP spid="6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-1260404" y="-1251520"/>
            <a:ext cx="5287792" cy="5284134"/>
          </a:xfrm>
          <a:prstGeom prst="ellipse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421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531421" y="-524366"/>
            <a:ext cx="3829826" cy="3829826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965" r="-47089"/>
            </a:stretch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TextBox 19"/>
          <p:cNvSpPr txBox="1"/>
          <p:nvPr/>
        </p:nvSpPr>
        <p:spPr>
          <a:xfrm>
            <a:off x="3716428" y="2852936"/>
            <a:ext cx="7508808" cy="8793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Storm</a:t>
            </a:r>
            <a:r>
              <a:rPr lang="zh-CN" altLang="en-US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是一个开源的分布式实时计算系统，可以简单、可靠的处理大量的数据流</a:t>
            </a:r>
            <a:r>
              <a:rPr lang="zh-CN" altLang="en-US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5879976" y="2082394"/>
            <a:ext cx="4662302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zh-CN" altLang="en-US" sz="3200" spc="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为何介绍</a:t>
            </a:r>
            <a:r>
              <a:rPr lang="en-US" altLang="zh-CN" sz="3200" spc="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Storm</a:t>
            </a:r>
            <a:r>
              <a:rPr lang="zh-CN" altLang="en-US" sz="3200" spc="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框架？</a:t>
            </a:r>
            <a:endParaRPr lang="zh-CN" altLang="en-US" sz="3200" spc="4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3466919" y="630022"/>
            <a:ext cx="1605178" cy="1605600"/>
          </a:xfrm>
          <a:prstGeom prst="ellipse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15000">
                <a:schemeClr val="bg1"/>
              </a:gs>
              <a:gs pos="88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rgbClr val="C7C7C7"/>
                </a:gs>
                <a:gs pos="82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542210" y="1046781"/>
            <a:ext cx="1475066" cy="87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08000" anchor="ctr">
            <a:no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0" b="1">
                <a:ln w="25400">
                  <a:gradFill flip="none" rotWithShape="1">
                    <a:gsLst>
                      <a:gs pos="29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  <a:gs pos="75000">
                        <a:schemeClr val="accent1"/>
                      </a:gs>
                    </a:gsLst>
                    <a:lin ang="18900000" scaled="1"/>
                    <a:tileRect/>
                  </a:gradFill>
                </a:ln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1"/>
                </a:gradFill>
                <a:effectLst>
                  <a:innerShdw blurRad="25400" dist="25400" dir="18900000">
                    <a:prstClr val="black">
                      <a:alpha val="50000"/>
                    </a:prstClr>
                  </a:innerShdw>
                </a:effectLst>
                <a:latin typeface="Tw Cen MT" panose="020B0602020104020603" pitchFamily="34" charset="0"/>
                <a:ea typeface="Abraham Lincoln" pitchFamily="2" charset="0"/>
              </a:defRPr>
            </a:lvl1pPr>
          </a:lstStyle>
          <a:p>
            <a:r>
              <a:rPr lang="zh-CN" altLang="en-US" sz="4800" dirty="0">
                <a:ln w="2540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5129346" y="388049"/>
            <a:ext cx="321560" cy="321164"/>
          </a:xfrm>
          <a:prstGeom prst="ellipse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421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21524" y="2101557"/>
            <a:ext cx="501146" cy="500528"/>
          </a:xfrm>
          <a:prstGeom prst="ellipse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421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4299158" y="2089032"/>
            <a:ext cx="246894" cy="246590"/>
          </a:xfrm>
          <a:prstGeom prst="ellipse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421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291854" y="285163"/>
            <a:ext cx="424574" cy="424050"/>
          </a:xfrm>
          <a:prstGeom prst="ellipse">
            <a:avLst/>
          </a:prstGeom>
          <a:gradFill flip="none" rotWithShape="1">
            <a:gsLst>
              <a:gs pos="50000">
                <a:srgbClr val="E7E7E7"/>
              </a:gs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8900000" scaled="1"/>
            <a:tileRect/>
          </a:gradFill>
          <a:ln w="19050">
            <a:gradFill flip="none" rotWithShape="1">
              <a:gsLst>
                <a:gs pos="47100">
                  <a:srgbClr val="D0D0D0"/>
                </a:gs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2" name="TextBox 19"/>
          <p:cNvSpPr txBox="1"/>
          <p:nvPr/>
        </p:nvSpPr>
        <p:spPr>
          <a:xfrm>
            <a:off x="3719736" y="3789040"/>
            <a:ext cx="7508808" cy="18026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Storm</a:t>
            </a:r>
            <a:r>
              <a:rPr lang="zh-CN" altLang="en-US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有很多使用场景：如实时分析，在线机器学习，持续计算，分布式</a:t>
            </a:r>
            <a:r>
              <a:rPr lang="en-US" altLang="zh-CN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RPC</a:t>
            </a:r>
            <a:r>
              <a:rPr lang="zh-CN" altLang="en-US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ETL</a:t>
            </a:r>
            <a:r>
              <a:rPr lang="zh-CN" altLang="en-US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等等。</a:t>
            </a:r>
            <a:r>
              <a:rPr lang="en-US" altLang="zh-CN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Storm</a:t>
            </a:r>
            <a:r>
              <a:rPr lang="zh-CN" altLang="en-US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支持水平扩展，具有高容错性，保证每个消息都会得到处理，而且处理速度很快</a:t>
            </a:r>
            <a:r>
              <a:rPr lang="en-US" altLang="zh-CN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在一个小集群中，每个结点每秒可以处理数以百万计的消息</a:t>
            </a:r>
            <a:r>
              <a:rPr lang="en-US" altLang="zh-CN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3719736" y="5589240"/>
            <a:ext cx="7508808" cy="8793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Storm</a:t>
            </a:r>
            <a:r>
              <a:rPr lang="zh-CN" altLang="en-US" sz="2000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的部署和运维都很便捷，而且更为重要的是可以使用任意编程语言来开发应用。</a:t>
            </a:r>
            <a:endParaRPr lang="en-US" altLang="zh-CN" sz="2000" dirty="0" smtClean="0">
              <a:solidFill>
                <a:srgbClr val="5959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782595"/>
            <a:ext cx="4968552" cy="374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54" y="3337101"/>
            <a:ext cx="7776864" cy="90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562" y="4240978"/>
            <a:ext cx="7773556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54" y="5071965"/>
            <a:ext cx="7776864" cy="78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99227"/>
      </p:ext>
    </p:extLst>
  </p:cSld>
  <p:clrMapOvr>
    <a:masterClrMapping/>
  </p:clrMapOvr>
  <p:transition spd="slow" advClick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2" presetClass="entr" presetSubtype="3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2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29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fill="hold" nodeType="with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32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33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fill="hold" nodeType="with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36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3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fill="hold" nodeType="with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40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4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5" dur="5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9" dur="5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93" dur="5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uild="p"/>
          <p:bldP spid="16" grpId="1" build="allAtOnce"/>
          <p:bldP spid="19" grpId="0"/>
          <p:bldP spid="4" grpId="0"/>
          <p:bldP spid="12" grpId="0" build="p"/>
          <p:bldP spid="12" grpId="1" build="allAtOnce"/>
          <p:bldP spid="18" grpId="0" build="p"/>
          <p:bldP spid="18" grpId="1" build="allAtOnce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5" dur="5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9" dur="5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93" dur="5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uild="p"/>
          <p:bldP spid="16" grpId="1" build="allAtOnce"/>
          <p:bldP spid="19" grpId="0"/>
          <p:bldP spid="4" grpId="0"/>
          <p:bldP spid="12" grpId="0" build="p"/>
          <p:bldP spid="12" grpId="1" build="allAtOnce"/>
          <p:bldP spid="18" grpId="0" build="p"/>
          <p:bldP spid="18" grpId="1" build="allAtOnce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6556465" cy="3695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早年垃圾短信智能分析拦截项目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381520"/>
            <a:ext cx="6912768" cy="492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616280" y="1453528"/>
            <a:ext cx="2592288" cy="463304"/>
          </a:xfrm>
          <a:prstGeom prst="rect">
            <a:avLst/>
          </a:prstGeom>
          <a:solidFill>
            <a:srgbClr val="82B9C8"/>
          </a:solidFill>
          <a:ln>
            <a:solidFill>
              <a:srgbClr val="92C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原始信令消息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8616280" y="2348880"/>
            <a:ext cx="2592288" cy="463304"/>
          </a:xfrm>
          <a:prstGeom prst="rect">
            <a:avLst/>
          </a:prstGeom>
          <a:solidFill>
            <a:srgbClr val="82B9C8"/>
          </a:solidFill>
          <a:ln>
            <a:solidFill>
              <a:srgbClr val="92C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短信实体对象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8616280" y="3469752"/>
            <a:ext cx="2592288" cy="463304"/>
          </a:xfrm>
          <a:prstGeom prst="rect">
            <a:avLst/>
          </a:prstGeom>
          <a:solidFill>
            <a:srgbClr val="82B9C8"/>
          </a:solidFill>
          <a:ln>
            <a:solidFill>
              <a:srgbClr val="92C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可疑</a:t>
            </a:r>
            <a:r>
              <a:rPr lang="zh-CN" altLang="en-US" b="1" dirty="0" smtClean="0"/>
              <a:t>用户及其短信数据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8616280" y="4549872"/>
            <a:ext cx="2592288" cy="463304"/>
          </a:xfrm>
          <a:prstGeom prst="rect">
            <a:avLst/>
          </a:prstGeom>
          <a:solidFill>
            <a:srgbClr val="82B9C8"/>
          </a:solidFill>
          <a:ln>
            <a:solidFill>
              <a:srgbClr val="92C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可疑用户短信分类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8616280" y="5629992"/>
            <a:ext cx="2592288" cy="463304"/>
          </a:xfrm>
          <a:prstGeom prst="rect">
            <a:avLst/>
          </a:prstGeom>
          <a:solidFill>
            <a:srgbClr val="82B9C8"/>
          </a:solidFill>
          <a:ln>
            <a:solidFill>
              <a:srgbClr val="92C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黑名单用户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9941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7204537" cy="36952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Storm</a:t>
            </a:r>
            <a:r>
              <a:rPr lang="zh-CN" altLang="en-US" dirty="0" smtClean="0"/>
              <a:t>的基本概念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TextBox 19"/>
          <p:cNvSpPr txBox="1"/>
          <p:nvPr/>
        </p:nvSpPr>
        <p:spPr>
          <a:xfrm>
            <a:off x="4943872" y="1465039"/>
            <a:ext cx="633670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>
                <a:latin typeface="Arial" pitchFamily="34" charset="0"/>
              </a:rPr>
              <a:t>Topologies </a:t>
            </a:r>
            <a:r>
              <a:rPr lang="zh-CN" altLang="en-US" sz="2000" dirty="0">
                <a:latin typeface="Arial" pitchFamily="34" charset="0"/>
              </a:rPr>
              <a:t>： 拓扑，也俗称一个</a:t>
            </a:r>
            <a:r>
              <a:rPr lang="zh-CN" altLang="en-US" sz="2000" dirty="0" smtClean="0">
                <a:latin typeface="Arial" pitchFamily="34" charset="0"/>
              </a:rPr>
              <a:t>任务</a:t>
            </a:r>
            <a:r>
              <a:rPr lang="zh-CN" altLang="en-US" sz="2000" dirty="0">
                <a:latin typeface="Arial" pitchFamily="34" charset="0"/>
              </a:rPr>
              <a:t>。</a:t>
            </a:r>
            <a:endParaRPr lang="en-US" altLang="zh-CN" sz="2000" dirty="0">
              <a:latin typeface="Arial" pitchFamily="34" charset="0"/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4943872" y="1969095"/>
            <a:ext cx="691276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>
                <a:latin typeface="Arial" pitchFamily="34" charset="0"/>
              </a:rPr>
              <a:t>Spouts </a:t>
            </a:r>
            <a:r>
              <a:rPr lang="zh-CN" altLang="en-US" sz="2000" dirty="0" smtClean="0">
                <a:latin typeface="Arial" pitchFamily="34" charset="0"/>
              </a:rPr>
              <a:t>：</a:t>
            </a:r>
            <a:r>
              <a:rPr lang="zh-CN" altLang="zh-CN" sz="2000" dirty="0"/>
              <a:t>一个</a:t>
            </a:r>
            <a:r>
              <a:rPr lang="en-US" altLang="zh-CN" sz="2000" dirty="0"/>
              <a:t>Spout</a:t>
            </a:r>
            <a:r>
              <a:rPr lang="zh-CN" altLang="zh-CN" sz="2000" dirty="0"/>
              <a:t>是一个在</a:t>
            </a:r>
            <a:r>
              <a:rPr lang="en-US" altLang="zh-CN" sz="2000" dirty="0"/>
              <a:t>topology</a:t>
            </a:r>
            <a:r>
              <a:rPr lang="zh-CN" altLang="zh-CN" sz="2000" dirty="0"/>
              <a:t>中的流的源头。</a:t>
            </a:r>
            <a:endParaRPr lang="en-US" altLang="zh-CN" sz="2000" dirty="0">
              <a:latin typeface="Arial" pitchFamily="34" charset="0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767408" y="2852936"/>
            <a:ext cx="1051316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>
                <a:latin typeface="Arial" pitchFamily="34" charset="0"/>
              </a:rPr>
              <a:t>Bolts </a:t>
            </a:r>
            <a:r>
              <a:rPr lang="zh-CN" altLang="en-US" sz="2000" dirty="0">
                <a:latin typeface="Arial" pitchFamily="34" charset="0"/>
              </a:rPr>
              <a:t>： 拓扑的处理逻辑</a:t>
            </a:r>
            <a:r>
              <a:rPr lang="zh-CN" altLang="en-US" sz="2000" dirty="0" smtClean="0">
                <a:latin typeface="Arial" pitchFamily="34" charset="0"/>
              </a:rPr>
              <a:t>单元，</a:t>
            </a:r>
            <a:r>
              <a:rPr lang="zh-CN" altLang="zh-CN" sz="2000" dirty="0"/>
              <a:t>在</a:t>
            </a:r>
            <a:r>
              <a:rPr lang="en-US" altLang="zh-CN" sz="2000" dirty="0"/>
              <a:t>topologies</a:t>
            </a:r>
            <a:r>
              <a:rPr lang="zh-CN" altLang="zh-CN" sz="2000" dirty="0"/>
              <a:t>中，所有的处理都是在</a:t>
            </a:r>
            <a:r>
              <a:rPr lang="en-US" altLang="zh-CN" sz="2000" dirty="0"/>
              <a:t>bolts</a:t>
            </a:r>
            <a:r>
              <a:rPr lang="zh-CN" altLang="zh-CN" sz="2000" dirty="0"/>
              <a:t>中完成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。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767408" y="3356992"/>
            <a:ext cx="1051316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smtClean="0">
                <a:latin typeface="Arial" pitchFamily="34" charset="0"/>
              </a:rPr>
              <a:t>T</a:t>
            </a:r>
            <a:r>
              <a:rPr lang="zh-CN" altLang="en-US" sz="2000" dirty="0" smtClean="0">
                <a:latin typeface="Arial" pitchFamily="34" charset="0"/>
              </a:rPr>
              <a:t>uple</a:t>
            </a:r>
            <a:r>
              <a:rPr lang="zh-CN" altLang="en-US" sz="2000" dirty="0">
                <a:latin typeface="Arial" pitchFamily="34" charset="0"/>
              </a:rPr>
              <a:t>：消息</a:t>
            </a:r>
            <a:r>
              <a:rPr lang="zh-CN" altLang="en-US" sz="2000" dirty="0" smtClean="0">
                <a:latin typeface="Arial" pitchFamily="34" charset="0"/>
              </a:rPr>
              <a:t>元组，包含若干字段。</a:t>
            </a:r>
            <a:endParaRPr lang="en-US" altLang="zh-CN" sz="2000" dirty="0">
              <a:latin typeface="Arial" pitchFamily="34" charset="0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767408" y="3861048"/>
            <a:ext cx="1051316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smtClean="0">
                <a:latin typeface="Arial" pitchFamily="34" charset="0"/>
              </a:rPr>
              <a:t>Streams</a:t>
            </a:r>
            <a:r>
              <a:rPr lang="zh-CN" altLang="en-US" sz="2000" dirty="0" smtClean="0">
                <a:latin typeface="Arial" pitchFamily="34" charset="0"/>
              </a:rPr>
              <a:t>：</a:t>
            </a:r>
            <a:r>
              <a:rPr lang="zh-CN" altLang="zh-CN" sz="2000" dirty="0"/>
              <a:t>流是</a:t>
            </a:r>
            <a:r>
              <a:rPr lang="en-US" altLang="zh-CN" sz="2000" dirty="0"/>
              <a:t>storm</a:t>
            </a:r>
            <a:r>
              <a:rPr lang="zh-CN" altLang="zh-CN" sz="2000" dirty="0"/>
              <a:t>中的核心抽象，流是以分布式方式并行处理和创建的无限元组序列。</a:t>
            </a:r>
            <a:endParaRPr lang="en-US" altLang="zh-CN" sz="2000" dirty="0">
              <a:latin typeface="Arial" pitchFamily="34" charset="0"/>
            </a:endParaRPr>
          </a:p>
        </p:txBody>
      </p:sp>
      <p:sp>
        <p:nvSpPr>
          <p:cNvPr id="15" name="TextBox 19"/>
          <p:cNvSpPr txBox="1"/>
          <p:nvPr/>
        </p:nvSpPr>
        <p:spPr>
          <a:xfrm>
            <a:off x="767408" y="4365104"/>
            <a:ext cx="1051316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>
                <a:latin typeface="Arial" pitchFamily="34" charset="0"/>
              </a:rPr>
              <a:t>Stream groupings </a:t>
            </a:r>
            <a:r>
              <a:rPr lang="zh-CN" altLang="en-US" sz="2000" dirty="0">
                <a:latin typeface="Arial" pitchFamily="34" charset="0"/>
              </a:rPr>
              <a:t>：流的分组</a:t>
            </a:r>
            <a:r>
              <a:rPr lang="zh-CN" altLang="en-US" sz="2000" dirty="0" smtClean="0">
                <a:latin typeface="Arial" pitchFamily="34" charset="0"/>
              </a:rPr>
              <a:t>策略</a:t>
            </a:r>
            <a:r>
              <a:rPr lang="en-US" altLang="zh-CN" sz="2000" dirty="0" smtClean="0">
                <a:latin typeface="Arial" pitchFamily="34" charset="0"/>
              </a:rPr>
              <a:t>,</a:t>
            </a:r>
            <a:r>
              <a:rPr lang="zh-CN" altLang="zh-CN" sz="2000" dirty="0"/>
              <a:t>定义流如何在</a:t>
            </a:r>
            <a:r>
              <a:rPr lang="en-US" altLang="zh-CN" sz="2000" dirty="0"/>
              <a:t>bolt</a:t>
            </a:r>
            <a:r>
              <a:rPr lang="zh-CN" altLang="zh-CN" sz="2000" dirty="0"/>
              <a:t>的多个任务中分组</a:t>
            </a:r>
            <a:r>
              <a:rPr lang="zh-CN" altLang="zh-CN" sz="2000" dirty="0" smtClean="0"/>
              <a:t>。</a:t>
            </a:r>
            <a:endParaRPr lang="en-US" altLang="zh-CN" sz="2000" dirty="0">
              <a:latin typeface="Arial" pitchFamily="34" charset="0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67408" y="4869160"/>
            <a:ext cx="1051316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smtClean="0">
                <a:latin typeface="Arial" pitchFamily="34" charset="0"/>
              </a:rPr>
              <a:t>Workers</a:t>
            </a:r>
            <a:r>
              <a:rPr lang="zh-CN" altLang="en-US" sz="2000" dirty="0" smtClean="0">
                <a:latin typeface="Arial" pitchFamily="34" charset="0"/>
              </a:rPr>
              <a:t>：</a:t>
            </a:r>
            <a:r>
              <a:rPr lang="zh-CN" altLang="en-US" sz="2000" dirty="0">
                <a:latin typeface="Arial" pitchFamily="34" charset="0"/>
              </a:rPr>
              <a:t>工作</a:t>
            </a:r>
            <a:r>
              <a:rPr lang="zh-CN" altLang="en-US" sz="2000" dirty="0" smtClean="0">
                <a:latin typeface="Arial" pitchFamily="34" charset="0"/>
              </a:rPr>
              <a:t>进程，</a:t>
            </a:r>
            <a:r>
              <a:rPr lang="en-US" altLang="zh-CN" sz="2000" dirty="0"/>
              <a:t>Topologies</a:t>
            </a:r>
            <a:r>
              <a:rPr lang="zh-CN" altLang="zh-CN" sz="2000" dirty="0"/>
              <a:t>跨一个或多个</a:t>
            </a:r>
            <a:r>
              <a:rPr lang="zh-CN" altLang="zh-CN" sz="2000" dirty="0" smtClean="0"/>
              <a:t>工作进程</a:t>
            </a:r>
            <a:r>
              <a:rPr lang="zh-CN" altLang="zh-CN" sz="2000" dirty="0"/>
              <a:t>执行</a:t>
            </a:r>
            <a:r>
              <a:rPr lang="zh-CN" altLang="zh-CN" sz="2000" dirty="0" smtClean="0"/>
              <a:t>。</a:t>
            </a:r>
            <a:endParaRPr lang="en-US" altLang="zh-CN" sz="2000" dirty="0">
              <a:latin typeface="Arial" pitchFamily="34" charset="0"/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767408" y="5353471"/>
            <a:ext cx="1051316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smtClean="0">
                <a:latin typeface="Arial" pitchFamily="34" charset="0"/>
              </a:rPr>
              <a:t>Executor</a:t>
            </a:r>
            <a:r>
              <a:rPr lang="zh-CN" altLang="en-US" sz="2000" dirty="0" smtClean="0">
                <a:latin typeface="Arial" pitchFamily="34" charset="0"/>
              </a:rPr>
              <a:t>：一个工作进程中运行若干工作线程</a:t>
            </a:r>
            <a:r>
              <a:rPr lang="zh-CN" altLang="zh-CN" sz="2000" dirty="0" smtClean="0"/>
              <a:t>。</a:t>
            </a:r>
            <a:endParaRPr lang="en-US" altLang="zh-CN" sz="2000" dirty="0">
              <a:latin typeface="Arial" pitchFamily="34" charset="0"/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767408" y="5857527"/>
            <a:ext cx="1051316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smtClean="0">
                <a:latin typeface="Arial" pitchFamily="34" charset="0"/>
              </a:rPr>
              <a:t>Tasks</a:t>
            </a:r>
            <a:r>
              <a:rPr lang="zh-CN" altLang="en-US" sz="2000" dirty="0" smtClean="0">
                <a:latin typeface="Arial" pitchFamily="34" charset="0"/>
              </a:rPr>
              <a:t>：</a:t>
            </a:r>
            <a:r>
              <a:rPr lang="zh-CN" altLang="en-US" sz="2000" dirty="0">
                <a:latin typeface="Arial" pitchFamily="34" charset="0"/>
              </a:rPr>
              <a:t>任务</a:t>
            </a:r>
            <a:r>
              <a:rPr lang="zh-CN" altLang="en-US" sz="2000" dirty="0" smtClean="0">
                <a:latin typeface="Arial" pitchFamily="34" charset="0"/>
              </a:rPr>
              <a:t>处理单元，运行</a:t>
            </a:r>
            <a:r>
              <a:rPr lang="en-US" altLang="zh-CN" sz="2000" dirty="0">
                <a:latin typeface="Arial" pitchFamily="34" charset="0"/>
              </a:rPr>
              <a:t>Spouts </a:t>
            </a:r>
            <a:r>
              <a:rPr lang="zh-CN" altLang="en-US" sz="2000" dirty="0" smtClean="0">
                <a:latin typeface="Arial" pitchFamily="34" charset="0"/>
              </a:rPr>
              <a:t>或者</a:t>
            </a:r>
            <a:r>
              <a:rPr lang="en-US" altLang="zh-CN" sz="2000" dirty="0">
                <a:latin typeface="Arial" pitchFamily="34" charset="0"/>
              </a:rPr>
              <a:t>Bolts </a:t>
            </a:r>
            <a:r>
              <a:rPr lang="zh-CN" altLang="zh-CN" sz="2000" dirty="0" smtClean="0"/>
              <a:t>。</a:t>
            </a:r>
            <a:endParaRPr lang="en-US" altLang="zh-CN" sz="2000" dirty="0">
              <a:latin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196752"/>
            <a:ext cx="3296989" cy="152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46030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7204537" cy="36952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Storm</a:t>
            </a:r>
            <a:r>
              <a:rPr lang="zh-CN" altLang="en-US" dirty="0" smtClean="0"/>
              <a:t>的基本概念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TextBox 19"/>
          <p:cNvSpPr txBox="1"/>
          <p:nvPr/>
        </p:nvSpPr>
        <p:spPr>
          <a:xfrm>
            <a:off x="1055440" y="1347439"/>
            <a:ext cx="10513168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>
                <a:latin typeface="Arial" pitchFamily="34" charset="0"/>
              </a:rPr>
              <a:t>        </a:t>
            </a:r>
            <a:r>
              <a:rPr lang="zh-CN" altLang="en-US" sz="2000" dirty="0" smtClean="0">
                <a:latin typeface="Arial" pitchFamily="34" charset="0"/>
              </a:rPr>
              <a:t>简单业务场景举例：利用</a:t>
            </a:r>
            <a:r>
              <a:rPr lang="en-US" altLang="zh-CN" sz="2000" dirty="0" smtClean="0">
                <a:latin typeface="Arial" pitchFamily="34" charset="0"/>
              </a:rPr>
              <a:t>storm</a:t>
            </a:r>
            <a:r>
              <a:rPr lang="zh-CN" altLang="en-US" sz="2000" dirty="0" smtClean="0">
                <a:latin typeface="Arial" pitchFamily="34" charset="0"/>
              </a:rPr>
              <a:t>框架实时统计每秒钟海量交易数据中的</a:t>
            </a:r>
            <a:r>
              <a:rPr lang="en-US" altLang="zh-CN" sz="2000" dirty="0" err="1" smtClean="0">
                <a:latin typeface="Arial" pitchFamily="34" charset="0"/>
              </a:rPr>
              <a:t>sku</a:t>
            </a:r>
            <a:r>
              <a:rPr lang="zh-CN" altLang="en-US" sz="2000" dirty="0" smtClean="0">
                <a:latin typeface="Arial" pitchFamily="34" charset="0"/>
              </a:rPr>
              <a:t>购买量排名情况和手机号段排名情况，以及分地区销售量排名和支付方式排名情况。</a:t>
            </a:r>
            <a:endParaRPr lang="en-US" altLang="zh-CN" sz="2000" dirty="0" smtClean="0">
              <a:latin typeface="Arial" pitchFamily="34" charset="0"/>
            </a:endParaRPr>
          </a:p>
        </p:txBody>
      </p:sp>
      <p:grpSp>
        <p:nvGrpSpPr>
          <p:cNvPr id="2058" name="组合 2057"/>
          <p:cNvGrpSpPr/>
          <p:nvPr/>
        </p:nvGrpSpPr>
        <p:grpSpPr>
          <a:xfrm>
            <a:off x="1055440" y="1988840"/>
            <a:ext cx="9721080" cy="1881209"/>
            <a:chOff x="623392" y="1988840"/>
            <a:chExt cx="9721080" cy="1881209"/>
          </a:xfrm>
        </p:grpSpPr>
        <p:sp>
          <p:nvSpPr>
            <p:cNvPr id="36" name="双括号 35"/>
            <p:cNvSpPr/>
            <p:nvPr/>
          </p:nvSpPr>
          <p:spPr>
            <a:xfrm>
              <a:off x="6456040" y="1988840"/>
              <a:ext cx="1656184" cy="36004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rgbClr val="FF0000"/>
                  </a:solidFill>
                </a:rPr>
                <a:t>Tuple 2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：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r>
                <a:rPr lang="en-US" altLang="zh-CN" sz="1000" dirty="0" err="1" smtClean="0">
                  <a:solidFill>
                    <a:srgbClr val="FF0000"/>
                  </a:solidFill>
                </a:rPr>
                <a:t>mobileSeg:xxx,mobile:xxx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23392" y="2636912"/>
              <a:ext cx="1368152" cy="79208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交易数据</a:t>
              </a:r>
              <a:r>
                <a:rPr lang="en-US" altLang="zh-CN" dirty="0">
                  <a:latin typeface="Arial" pitchFamily="34" charset="0"/>
                </a:rPr>
                <a:t>Spouts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>
              <a:stCxn id="4" idx="3"/>
              <a:endCxn id="7" idx="1"/>
            </p:cNvCxnSpPr>
            <p:nvPr/>
          </p:nvCxnSpPr>
          <p:spPr>
            <a:xfrm flipV="1">
              <a:off x="1991544" y="2425389"/>
              <a:ext cx="2592288" cy="6075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4583832" y="2060848"/>
              <a:ext cx="1800200" cy="729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Sku</a:t>
              </a:r>
              <a:r>
                <a:rPr lang="zh-CN" altLang="en-US" dirty="0" smtClean="0"/>
                <a:t>排名统计</a:t>
              </a:r>
              <a:endParaRPr lang="en-US" altLang="zh-CN" dirty="0" smtClean="0"/>
            </a:p>
            <a:p>
              <a:pPr algn="ctr"/>
              <a:r>
                <a:rPr lang="en-US" altLang="zh-CN" dirty="0">
                  <a:latin typeface="Arial" pitchFamily="34" charset="0"/>
                </a:rPr>
                <a:t>Bolts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328248" y="2060848"/>
              <a:ext cx="2016224" cy="729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手机号段排名统计</a:t>
              </a:r>
              <a:endParaRPr lang="en-US" altLang="zh-CN" dirty="0" smtClean="0"/>
            </a:p>
            <a:p>
              <a:pPr algn="ctr"/>
              <a:r>
                <a:rPr lang="en-US" altLang="zh-CN" dirty="0">
                  <a:latin typeface="Arial" pitchFamily="34" charset="0"/>
                </a:rPr>
                <a:t>Bolts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>
              <a:stCxn id="7" idx="3"/>
              <a:endCxn id="22" idx="1"/>
            </p:cNvCxnSpPr>
            <p:nvPr/>
          </p:nvCxnSpPr>
          <p:spPr>
            <a:xfrm>
              <a:off x="6384032" y="2425389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4583832" y="3140968"/>
              <a:ext cx="1800200" cy="729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地区排名统计</a:t>
              </a:r>
              <a:endParaRPr lang="en-US" altLang="zh-CN" dirty="0" smtClean="0"/>
            </a:p>
            <a:p>
              <a:pPr algn="ctr"/>
              <a:r>
                <a:rPr lang="en-US" altLang="zh-CN" dirty="0">
                  <a:latin typeface="Arial" pitchFamily="34" charset="0"/>
                </a:rPr>
                <a:t>Bolts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8328248" y="3140968"/>
              <a:ext cx="2016224" cy="729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支付方式排名统计</a:t>
              </a:r>
              <a:endParaRPr lang="en-US" altLang="zh-CN" dirty="0" smtClean="0"/>
            </a:p>
            <a:p>
              <a:pPr algn="ctr"/>
              <a:r>
                <a:rPr lang="en-US" altLang="zh-CN" dirty="0">
                  <a:latin typeface="Arial" pitchFamily="34" charset="0"/>
                </a:rPr>
                <a:t>Bolts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4" idx="3"/>
              <a:endCxn id="26" idx="1"/>
            </p:cNvCxnSpPr>
            <p:nvPr/>
          </p:nvCxnSpPr>
          <p:spPr>
            <a:xfrm>
              <a:off x="1991544" y="3032956"/>
              <a:ext cx="2592288" cy="4725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6" idx="3"/>
              <a:endCxn id="27" idx="1"/>
            </p:cNvCxnSpPr>
            <p:nvPr/>
          </p:nvCxnSpPr>
          <p:spPr>
            <a:xfrm>
              <a:off x="6384032" y="3505509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" name="双括号 2048"/>
            <p:cNvSpPr/>
            <p:nvPr/>
          </p:nvSpPr>
          <p:spPr>
            <a:xfrm>
              <a:off x="1991544" y="2060848"/>
              <a:ext cx="1440160" cy="576064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rgbClr val="FF0000"/>
                  </a:solidFill>
                </a:rPr>
                <a:t>Tuple 1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：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r>
                <a:rPr lang="en-US" altLang="zh-CN" sz="1000" dirty="0" err="1" smtClean="0">
                  <a:solidFill>
                    <a:srgbClr val="FF0000"/>
                  </a:solidFill>
                </a:rPr>
                <a:t>skuId:xxx,mobile:xxx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,</a:t>
              </a:r>
            </a:p>
            <a:p>
              <a:r>
                <a:rPr lang="en-US" altLang="zh-CN" sz="1000" dirty="0" err="1" smtClean="0">
                  <a:solidFill>
                    <a:srgbClr val="FF0000"/>
                  </a:solidFill>
                </a:rPr>
                <a:t>area:xxx,payMode:xxx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7" name="双括号 36"/>
            <p:cNvSpPr/>
            <p:nvPr/>
          </p:nvSpPr>
          <p:spPr>
            <a:xfrm>
              <a:off x="6636060" y="3077432"/>
              <a:ext cx="1116124" cy="351568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rgbClr val="FF0000"/>
                  </a:solidFill>
                </a:rPr>
                <a:t>Tuple 3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：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r>
                <a:rPr lang="en-US" altLang="zh-CN" sz="1000" dirty="0" err="1" smtClean="0">
                  <a:solidFill>
                    <a:srgbClr val="FF0000"/>
                  </a:solidFill>
                </a:rPr>
                <a:t>payMode:xxx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51" name="矩形 2050"/>
          <p:cNvSpPr/>
          <p:nvPr/>
        </p:nvSpPr>
        <p:spPr>
          <a:xfrm>
            <a:off x="1199456" y="4077072"/>
            <a:ext cx="4320480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528048" y="4077072"/>
            <a:ext cx="4320480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3" name="TextBox 2052"/>
          <p:cNvSpPr txBox="1"/>
          <p:nvPr/>
        </p:nvSpPr>
        <p:spPr>
          <a:xfrm>
            <a:off x="2711624" y="6207115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Work node 1</a:t>
            </a:r>
            <a:endParaRPr lang="zh-CN" altLang="en-US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08168" y="6207115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Work node 2</a:t>
            </a:r>
            <a:endParaRPr lang="zh-CN" altLang="en-US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1307468" y="4221088"/>
            <a:ext cx="1980220" cy="1728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95700" y="4221088"/>
            <a:ext cx="1980220" cy="1728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636060" y="4221088"/>
            <a:ext cx="1980220" cy="1728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760296" y="4221088"/>
            <a:ext cx="1980220" cy="1728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415480" y="4221088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Worker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0809" y="4295179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Worker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3285" y="4293095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Worker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14302" y="4282974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Worker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1415480" y="4541400"/>
            <a:ext cx="1728192" cy="1263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567880" y="4581128"/>
            <a:ext cx="1532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6" name="矩形 2055"/>
          <p:cNvSpPr/>
          <p:nvPr/>
        </p:nvSpPr>
        <p:spPr>
          <a:xfrm>
            <a:off x="1444056" y="4997036"/>
            <a:ext cx="1656184" cy="232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Task1(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Sku</a:t>
            </a:r>
            <a:r>
              <a:rPr lang="en-US" altLang="zh-CN" b="1" dirty="0" smtClean="0">
                <a:solidFill>
                  <a:srgbClr val="C00000"/>
                </a:solidFill>
              </a:rPr>
              <a:t> Bolt)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44624" y="5357076"/>
            <a:ext cx="1656184" cy="232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Task2(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Sku</a:t>
            </a:r>
            <a:r>
              <a:rPr lang="en-US" altLang="zh-CN" b="1" dirty="0" smtClean="0">
                <a:solidFill>
                  <a:srgbClr val="C00000"/>
                </a:solidFill>
              </a:rPr>
              <a:t> Bolt)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496383" y="4581128"/>
            <a:ext cx="1728192" cy="5319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573289" y="4653136"/>
            <a:ext cx="1532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</a:p>
        </p:txBody>
      </p:sp>
      <p:sp>
        <p:nvSpPr>
          <p:cNvPr id="57" name="矩形 56"/>
          <p:cNvSpPr/>
          <p:nvPr/>
        </p:nvSpPr>
        <p:spPr>
          <a:xfrm>
            <a:off x="3503712" y="5229200"/>
            <a:ext cx="1728192" cy="5319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580618" y="5301208"/>
            <a:ext cx="1532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</a:p>
        </p:txBody>
      </p:sp>
      <p:sp>
        <p:nvSpPr>
          <p:cNvPr id="59" name="矩形 58"/>
          <p:cNvSpPr/>
          <p:nvPr/>
        </p:nvSpPr>
        <p:spPr>
          <a:xfrm>
            <a:off x="8832304" y="4625202"/>
            <a:ext cx="1728192" cy="5319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909210" y="4697210"/>
            <a:ext cx="1532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</a:p>
        </p:txBody>
      </p:sp>
      <p:sp>
        <p:nvSpPr>
          <p:cNvPr id="61" name="矩形 60"/>
          <p:cNvSpPr/>
          <p:nvPr/>
        </p:nvSpPr>
        <p:spPr>
          <a:xfrm>
            <a:off x="8839633" y="5273274"/>
            <a:ext cx="1728192" cy="5319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916539" y="5345282"/>
            <a:ext cx="1532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</a:p>
        </p:txBody>
      </p:sp>
      <p:sp>
        <p:nvSpPr>
          <p:cNvPr id="63" name="矩形 62"/>
          <p:cNvSpPr/>
          <p:nvPr/>
        </p:nvSpPr>
        <p:spPr>
          <a:xfrm>
            <a:off x="6744072" y="4597268"/>
            <a:ext cx="1728192" cy="1263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772648" y="4997036"/>
            <a:ext cx="1656184" cy="3041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C00000"/>
                </a:solidFill>
              </a:rPr>
              <a:t>Task1(Mobile Bolt)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01085" y="4653136"/>
            <a:ext cx="1532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772648" y="5406620"/>
            <a:ext cx="1656184" cy="3041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C00000"/>
                </a:solidFill>
              </a:rPr>
              <a:t>Task2(Mobile Bolt)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80640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51" grpId="0" animBg="1"/>
      <p:bldP spid="39" grpId="0" animBg="1"/>
      <p:bldP spid="2053" grpId="0"/>
      <p:bldP spid="42" grpId="0"/>
      <p:bldP spid="2054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2055" grpId="0" animBg="1"/>
      <p:bldP spid="52" grpId="0"/>
      <p:bldP spid="2056" grpId="0" animBg="1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 animBg="1"/>
      <p:bldP spid="69" grpId="0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7204537" cy="36952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Storm</a:t>
            </a:r>
            <a:r>
              <a:rPr lang="zh-CN" altLang="en-US" dirty="0" smtClean="0"/>
              <a:t>的</a:t>
            </a:r>
            <a:r>
              <a:rPr lang="zh-CN" altLang="en-US" dirty="0"/>
              <a:t>体系架构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268760"/>
            <a:ext cx="5545137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12024" y="1268760"/>
            <a:ext cx="5472608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zh-CN" altLang="en-US" sz="2000" dirty="0">
                <a:latin typeface="Arial" pitchFamily="34" charset="0"/>
              </a:rPr>
              <a:t>在</a:t>
            </a:r>
            <a:r>
              <a:rPr lang="en-US" altLang="zh-CN" sz="2000" dirty="0">
                <a:latin typeface="Arial" pitchFamily="34" charset="0"/>
              </a:rPr>
              <a:t>Storm</a:t>
            </a:r>
            <a:r>
              <a:rPr lang="zh-CN" altLang="en-US" sz="2000" dirty="0">
                <a:latin typeface="Arial" pitchFamily="34" charset="0"/>
              </a:rPr>
              <a:t>的集群里面有两种节点： 控制节点（</a:t>
            </a:r>
            <a:r>
              <a:rPr lang="en-US" altLang="zh-CN" sz="2000" dirty="0">
                <a:latin typeface="Arial" pitchFamily="34" charset="0"/>
              </a:rPr>
              <a:t>master node</a:t>
            </a:r>
            <a:r>
              <a:rPr lang="zh-CN" altLang="en-US" sz="2000" dirty="0">
                <a:latin typeface="Arial" pitchFamily="34" charset="0"/>
              </a:rPr>
              <a:t>）和工作节点（</a:t>
            </a:r>
            <a:r>
              <a:rPr lang="en-US" altLang="zh-CN" sz="2000" dirty="0">
                <a:latin typeface="Arial" pitchFamily="34" charset="0"/>
              </a:rPr>
              <a:t>worker node</a:t>
            </a:r>
            <a:r>
              <a:rPr lang="zh-CN" altLang="en-US" sz="2000" dirty="0">
                <a:latin typeface="Arial" pitchFamily="34" charset="0"/>
              </a:rPr>
              <a:t>）</a:t>
            </a:r>
            <a:endParaRPr lang="en-US" altLang="zh-CN" sz="2000" dirty="0"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2024" y="2060848"/>
            <a:ext cx="5688632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zh-CN" altLang="en-US" sz="2000" dirty="0">
                <a:latin typeface="Arial" pitchFamily="34" charset="0"/>
              </a:rPr>
              <a:t>控制节点上面运行一个叫</a:t>
            </a:r>
            <a:r>
              <a:rPr lang="en-US" altLang="zh-CN" sz="2000" dirty="0">
                <a:latin typeface="Arial" pitchFamily="34" charset="0"/>
              </a:rPr>
              <a:t>Nimbus</a:t>
            </a:r>
            <a:r>
              <a:rPr lang="zh-CN" altLang="en-US" sz="2000" dirty="0">
                <a:latin typeface="Arial" pitchFamily="34" charset="0"/>
              </a:rPr>
              <a:t>后台程序</a:t>
            </a:r>
            <a:r>
              <a:rPr lang="zh-CN" altLang="en-US" sz="2000" dirty="0" smtClean="0">
                <a:latin typeface="Arial" pitchFamily="34" charset="0"/>
              </a:rPr>
              <a:t>，</a:t>
            </a:r>
            <a:r>
              <a:rPr lang="en-US" altLang="zh-CN" sz="2000" dirty="0">
                <a:latin typeface="Arial" pitchFamily="34" charset="0"/>
              </a:rPr>
              <a:t>Nimbus</a:t>
            </a:r>
            <a:r>
              <a:rPr lang="zh-CN" altLang="en-US" sz="2000" dirty="0">
                <a:latin typeface="Arial" pitchFamily="34" charset="0"/>
              </a:rPr>
              <a:t>负责在集群里面分发代码，分配计算任务给机器， 并且监控状态</a:t>
            </a:r>
            <a:r>
              <a:rPr lang="zh-CN" altLang="en-US" sz="2000" dirty="0" smtClean="0">
                <a:latin typeface="Arial" pitchFamily="34" charset="0"/>
              </a:rPr>
              <a:t>。</a:t>
            </a:r>
            <a:endParaRPr lang="en-US" altLang="zh-CN" sz="2000" dirty="0">
              <a:latin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2024" y="3140968"/>
            <a:ext cx="5688632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zh-CN" altLang="en-US" sz="2000" dirty="0">
                <a:latin typeface="Arial" pitchFamily="34" charset="0"/>
              </a:rPr>
              <a:t>每一个工作节点上面运行一个叫做</a:t>
            </a:r>
            <a:r>
              <a:rPr lang="en-US" altLang="zh-CN" sz="2000" dirty="0">
                <a:latin typeface="Arial" pitchFamily="34" charset="0"/>
              </a:rPr>
              <a:t>Supervisor</a:t>
            </a:r>
            <a:r>
              <a:rPr lang="zh-CN" altLang="en-US" sz="2000" dirty="0" smtClean="0">
                <a:latin typeface="Arial" pitchFamily="34" charset="0"/>
              </a:rPr>
              <a:t>的</a:t>
            </a:r>
            <a:r>
              <a:rPr lang="zh-CN" altLang="en-US" sz="2000" dirty="0">
                <a:latin typeface="Arial" pitchFamily="34" charset="0"/>
              </a:rPr>
              <a:t>后台程序</a:t>
            </a:r>
            <a:r>
              <a:rPr lang="zh-CN" altLang="en-US" sz="2000" dirty="0" smtClean="0">
                <a:latin typeface="Arial" pitchFamily="34" charset="0"/>
              </a:rPr>
              <a:t>。</a:t>
            </a:r>
            <a:r>
              <a:rPr lang="en-US" altLang="zh-CN" sz="2000" dirty="0">
                <a:latin typeface="Arial" pitchFamily="34" charset="0"/>
              </a:rPr>
              <a:t> Supervisor</a:t>
            </a:r>
            <a:r>
              <a:rPr lang="zh-CN" altLang="en-US" sz="2000" dirty="0">
                <a:latin typeface="Arial" pitchFamily="34" charset="0"/>
              </a:rPr>
              <a:t>会监听分配给它那台机器的工作，根据需要启动</a:t>
            </a:r>
            <a:r>
              <a:rPr lang="en-US" altLang="zh-CN" sz="2000" dirty="0">
                <a:latin typeface="Arial" pitchFamily="34" charset="0"/>
              </a:rPr>
              <a:t>/</a:t>
            </a:r>
            <a:r>
              <a:rPr lang="zh-CN" altLang="en-US" sz="2000" dirty="0">
                <a:latin typeface="Arial" pitchFamily="34" charset="0"/>
              </a:rPr>
              <a:t>关闭工作进程</a:t>
            </a:r>
            <a:r>
              <a:rPr lang="zh-CN" altLang="en-US" sz="2000" dirty="0" smtClean="0">
                <a:latin typeface="Arial" pitchFamily="34" charset="0"/>
              </a:rPr>
              <a:t>。</a:t>
            </a:r>
            <a:endParaRPr lang="en-US" altLang="zh-CN" sz="2000" dirty="0">
              <a:latin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2024" y="4449886"/>
            <a:ext cx="5688632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zh-CN" altLang="en-US" sz="2000" dirty="0">
                <a:latin typeface="Arial" pitchFamily="34" charset="0"/>
              </a:rPr>
              <a:t>每一个工作进程执行一个</a:t>
            </a:r>
            <a:r>
              <a:rPr lang="en-US" altLang="zh-CN" sz="2000" dirty="0">
                <a:latin typeface="Arial" pitchFamily="34" charset="0"/>
              </a:rPr>
              <a:t>topology</a:t>
            </a:r>
            <a:r>
              <a:rPr lang="zh-CN" altLang="en-US" sz="2000" dirty="0">
                <a:latin typeface="Arial" pitchFamily="34" charset="0"/>
              </a:rPr>
              <a:t>的一个子集；一个运行的</a:t>
            </a:r>
            <a:r>
              <a:rPr lang="en-US" altLang="zh-CN" sz="2000" dirty="0">
                <a:latin typeface="Arial" pitchFamily="34" charset="0"/>
              </a:rPr>
              <a:t>topology</a:t>
            </a:r>
            <a:r>
              <a:rPr lang="zh-CN" altLang="en-US" sz="2000" dirty="0">
                <a:latin typeface="Arial" pitchFamily="34" charset="0"/>
              </a:rPr>
              <a:t>由运行在很多机器上的很多工作进程组成。 </a:t>
            </a:r>
            <a:endParaRPr lang="en-US" altLang="zh-CN" sz="2000" dirty="0">
              <a:latin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656" y="5589240"/>
            <a:ext cx="1134100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>
                <a:latin typeface="Arial" pitchFamily="34" charset="0"/>
              </a:rPr>
              <a:t>Nimbus</a:t>
            </a:r>
            <a:r>
              <a:rPr lang="zh-CN" altLang="en-US" sz="2000" dirty="0">
                <a:latin typeface="Arial" pitchFamily="34" charset="0"/>
              </a:rPr>
              <a:t>和</a:t>
            </a:r>
            <a:r>
              <a:rPr lang="en-US" altLang="zh-CN" sz="2000" dirty="0">
                <a:latin typeface="Arial" pitchFamily="34" charset="0"/>
              </a:rPr>
              <a:t>Supervisor</a:t>
            </a:r>
            <a:r>
              <a:rPr lang="zh-CN" altLang="en-US" sz="2000" dirty="0">
                <a:latin typeface="Arial" pitchFamily="34" charset="0"/>
              </a:rPr>
              <a:t>之间的所有协调工作都是通过</a:t>
            </a:r>
            <a:r>
              <a:rPr lang="en-US" altLang="zh-CN" sz="2000" dirty="0">
                <a:latin typeface="Arial" pitchFamily="34" charset="0"/>
              </a:rPr>
              <a:t>Zookeeper</a:t>
            </a:r>
            <a:r>
              <a:rPr lang="zh-CN" altLang="en-US" sz="2000" dirty="0">
                <a:latin typeface="Arial" pitchFamily="34" charset="0"/>
              </a:rPr>
              <a:t>集群完成。</a:t>
            </a:r>
            <a:endParaRPr lang="en-US" altLang="zh-CN" sz="2000" dirty="0">
              <a:latin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9656" y="6001543"/>
            <a:ext cx="11124976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>
                <a:latin typeface="Arial" pitchFamily="34" charset="0"/>
              </a:rPr>
              <a:t>Nimbus</a:t>
            </a:r>
            <a:r>
              <a:rPr lang="zh-CN" altLang="en-US" sz="2000" dirty="0">
                <a:latin typeface="Arial" pitchFamily="34" charset="0"/>
              </a:rPr>
              <a:t>进程和</a:t>
            </a:r>
            <a:r>
              <a:rPr lang="en-US" altLang="zh-CN" sz="2000" dirty="0">
                <a:latin typeface="Arial" pitchFamily="34" charset="0"/>
              </a:rPr>
              <a:t>Supervisor</a:t>
            </a:r>
            <a:r>
              <a:rPr lang="zh-CN" altLang="en-US" sz="2000" dirty="0">
                <a:latin typeface="Arial" pitchFamily="34" charset="0"/>
              </a:rPr>
              <a:t>进程都是快速失败（</a:t>
            </a:r>
            <a:r>
              <a:rPr lang="en-US" altLang="zh-CN" sz="2000" dirty="0">
                <a:latin typeface="Arial" pitchFamily="34" charset="0"/>
              </a:rPr>
              <a:t>fail-fast)</a:t>
            </a:r>
            <a:r>
              <a:rPr lang="zh-CN" altLang="en-US" sz="2000" dirty="0">
                <a:latin typeface="Arial" pitchFamily="34" charset="0"/>
              </a:rPr>
              <a:t>和无状态的</a:t>
            </a:r>
            <a:r>
              <a:rPr lang="zh-CN" altLang="en-US" sz="2000" dirty="0" smtClean="0">
                <a:latin typeface="Arial" pitchFamily="34" charset="0"/>
              </a:rPr>
              <a:t>。所有</a:t>
            </a:r>
            <a:r>
              <a:rPr lang="zh-CN" altLang="en-US" sz="2000" dirty="0">
                <a:latin typeface="Arial" pitchFamily="34" charset="0"/>
              </a:rPr>
              <a:t>的</a:t>
            </a:r>
            <a:r>
              <a:rPr lang="zh-CN" altLang="en-US" sz="2000" dirty="0" smtClean="0">
                <a:latin typeface="Arial" pitchFamily="34" charset="0"/>
              </a:rPr>
              <a:t>状态在</a:t>
            </a:r>
            <a:r>
              <a:rPr lang="en-US" altLang="zh-CN" sz="2000" dirty="0">
                <a:latin typeface="Arial" pitchFamily="34" charset="0"/>
              </a:rPr>
              <a:t>zookeeper</a:t>
            </a:r>
            <a:r>
              <a:rPr lang="zh-CN" altLang="en-US" sz="2000" dirty="0">
                <a:latin typeface="Arial" pitchFamily="34" charset="0"/>
              </a:rPr>
              <a:t>里面</a:t>
            </a:r>
            <a:r>
              <a:rPr lang="zh-CN" altLang="en-US" sz="2000" dirty="0" smtClean="0">
                <a:latin typeface="Arial" pitchFamily="34" charset="0"/>
              </a:rPr>
              <a:t>，节点可迅速恢复。</a:t>
            </a:r>
            <a:endParaRPr lang="en-US" altLang="zh-CN" sz="2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50402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build="p"/>
      <p:bldP spid="22" grpId="0" build="p"/>
      <p:bldP spid="23" grpId="0" build="p"/>
      <p:bldP spid="24" grpId="0" build="p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7204537" cy="36952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Storm</a:t>
            </a:r>
            <a:r>
              <a:rPr lang="zh-CN" altLang="en-US" dirty="0" smtClean="0"/>
              <a:t>安装部署简介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TextBox 19"/>
          <p:cNvSpPr txBox="1"/>
          <p:nvPr/>
        </p:nvSpPr>
        <p:spPr>
          <a:xfrm>
            <a:off x="1072906" y="1311150"/>
            <a:ext cx="633670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>
                <a:latin typeface="Arial" pitchFamily="34" charset="0"/>
              </a:rPr>
              <a:t>Z</a:t>
            </a:r>
            <a:r>
              <a:rPr lang="en-US" altLang="zh-CN" sz="2000" dirty="0" smtClean="0">
                <a:latin typeface="Arial" pitchFamily="34" charset="0"/>
              </a:rPr>
              <a:t>ookeeper</a:t>
            </a:r>
            <a:r>
              <a:rPr lang="zh-CN" altLang="en-US" sz="2000" dirty="0" smtClean="0">
                <a:latin typeface="Arial" pitchFamily="34" charset="0"/>
              </a:rPr>
              <a:t>安装部署。</a:t>
            </a:r>
            <a:endParaRPr lang="en-US" altLang="zh-CN" sz="2000" dirty="0">
              <a:latin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06" y="1844824"/>
            <a:ext cx="5896798" cy="1428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03" y="2230643"/>
            <a:ext cx="6468378" cy="16766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666797"/>
            <a:ext cx="4429743" cy="40677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78" y="2866868"/>
            <a:ext cx="5515745" cy="131463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072906" y="1733944"/>
            <a:ext cx="10306310" cy="4572196"/>
            <a:chOff x="8904312" y="1434996"/>
            <a:chExt cx="10306310" cy="457219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4647" y="1434996"/>
              <a:ext cx="5895975" cy="279082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7177" y="2393109"/>
              <a:ext cx="5753100" cy="275272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4312" y="3406867"/>
              <a:ext cx="5781675" cy="260032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2388840" y="1740390"/>
            <a:ext cx="5951652" cy="4064874"/>
            <a:chOff x="2388840" y="1740390"/>
            <a:chExt cx="5951652" cy="406487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892" y="1740390"/>
              <a:ext cx="5943600" cy="12573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6940" y="3194670"/>
              <a:ext cx="5829300" cy="131445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840" y="4605114"/>
              <a:ext cx="5867400" cy="120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773307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7204537" cy="36952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Storm</a:t>
            </a:r>
            <a:r>
              <a:rPr lang="zh-CN" altLang="en-US" dirty="0"/>
              <a:t>安装部署简介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TextBox 19"/>
          <p:cNvSpPr txBox="1"/>
          <p:nvPr/>
        </p:nvSpPr>
        <p:spPr>
          <a:xfrm>
            <a:off x="1072906" y="1311150"/>
            <a:ext cx="633670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smtClean="0">
                <a:latin typeface="Arial" pitchFamily="34" charset="0"/>
              </a:rPr>
              <a:t>Storm</a:t>
            </a:r>
            <a:r>
              <a:rPr lang="zh-CN" altLang="en-US" sz="2000" dirty="0" smtClean="0">
                <a:latin typeface="Arial" pitchFamily="34" charset="0"/>
              </a:rPr>
              <a:t>安装部署。</a:t>
            </a:r>
            <a:endParaRPr lang="en-US" altLang="zh-CN" sz="2000" dirty="0">
              <a:latin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651583"/>
            <a:ext cx="6249272" cy="16575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2096238"/>
            <a:ext cx="5734850" cy="15527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651583"/>
            <a:ext cx="5763429" cy="45916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153101"/>
            <a:ext cx="7534275" cy="3448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18" y="1618927"/>
            <a:ext cx="9001000" cy="48343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680154"/>
            <a:ext cx="7762875" cy="2590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02" y="1659373"/>
            <a:ext cx="9342685" cy="49379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885176"/>
            <a:ext cx="7820025" cy="28479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24" y="1618927"/>
            <a:ext cx="8939212" cy="48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9955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67" y="536007"/>
            <a:ext cx="7204537" cy="36952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Storm</a:t>
            </a:r>
            <a:r>
              <a:rPr lang="zh-CN" altLang="en-US" dirty="0" smtClean="0"/>
              <a:t>程序开发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TextBox 19"/>
          <p:cNvSpPr txBox="1"/>
          <p:nvPr/>
        </p:nvSpPr>
        <p:spPr>
          <a:xfrm>
            <a:off x="1072906" y="1311150"/>
            <a:ext cx="633670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smtClean="0">
                <a:latin typeface="Arial" pitchFamily="34" charset="0"/>
              </a:rPr>
              <a:t>Spouts</a:t>
            </a:r>
            <a:r>
              <a:rPr lang="zh-CN" altLang="en-US" sz="2000" dirty="0" smtClean="0">
                <a:latin typeface="Arial" pitchFamily="34" charset="0"/>
              </a:rPr>
              <a:t>组件开发（负责源源不断生成数据）</a:t>
            </a:r>
            <a:r>
              <a:rPr lang="zh-CN" altLang="en-US" sz="2000" dirty="0" smtClean="0">
                <a:latin typeface="Arial" pitchFamily="34" charset="0"/>
              </a:rPr>
              <a:t>。</a:t>
            </a:r>
            <a:endParaRPr lang="en-US" altLang="zh-CN" sz="2000" dirty="0">
              <a:latin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772816"/>
            <a:ext cx="7143750" cy="4619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2601813"/>
            <a:ext cx="61150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534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C6398FE-8244-4492-9222-ACC01C4040CD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A9XVUd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APV1VHWYZvqAsDAAC1CgAAJwAAAHVuaXZlcnNhbC9mbGFzaF9wdWJsaXNoaW5nX3NldHRpbmdzLnhtbNVW3U4aQRS+5ykm03gpqxarJQvGCKREBSK01Ssz7BzYibMz251ZEK/6NH2wPknP7AhCtM2qNWnDBcz5+c53fuYw4dFtIskMMiO0atDd6g4loCLNhZo26OdRZ/uQEmOZ4kxqBQ2qNCVHzUqY5mMpTDwEa9HUEIRRpp7aBo2tTetBMJ/Pq8KkmdNqmVvEN9VIJ0GagQFlIQtSyRb4ZRcpGNqsVAgJvehc81wCERwpKOHYMdmRzMQ08GZjFt1MM50rfqKlzkg2HTfou8Nj91naeKiWSEC55EwThU5s64xz4fgwORR3QGIQ0xiJH9QomQtu4wbdqzkUtA4eoxTYPgfmUE40JqPsPXwClnFmmT/6eBZurVkKvIgvFEtENEINcfk3aGt0/elq0L446/ZOr0f9/tmoO/AkCp9gEycMNgOFSEjnWQSrOCGzlkUx8kafCZMGwmBdtDSbaLVBzp3JWEusfeGF85CMgfdYAmvdGN4I1UHLXUommIhcNOhxJpikRFgmRbRyNvnYWGGL/nfWLQli4ZwBOR/Sh/C+OlHMMgPrtJYa42oeNb/qXHKy0DmR4gaI1QTzzxP8FQNZbw6ZZDoppDg+lhgpMOJMwBz4UVHTe8DfBbrCEEmOnji5qQTrI3zLxR0Zw0RniAtshjOOcmE8fvVZwCkz5gGULTluDc+6rfZ1t9dqX265BBmfMRU9ExwbDklq3wKfYe5KYwgpNVZzDQIrE7HcQNEfLnhhVibN0rFjNiua7hpZgGK7BfLxmKiIcDSFyqEsYMQU0UouCIvwChk3QjOhc4MSPywe2ryIoHclQhVUp3iDMFjGISuDtrO79762/+Hg8GO9Gvz8/mP7j073a2UgmYvm98rJHxfLark8vnNh4HbB06vBZvm/uRkGF+0vZeraa1+OSnWzPSwF1y9j1T8tY3XhV9lgbY2VooB7aOqXHm4iKRJhgf/NEXvBmLzqH8TP2NuMyRvm/Jqr8d+k7E+rx8jG6yMMnnweOU0ilEiwEG4jrt5Uzf3aDr5nnlRVKoi2+dRsVn4BUEsDBBQAAgAIAA9XVUe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D1dVRzlO0w7fAgAAxgkAACYAAAB1bml2ZXJzYWwvaHRtbF9wdWJsaXNoaW5nX3NldHRpbmdzLnhtbM1WwU4bMRC95yssVxzJAqWFRpsgRIJApSQiaQsn5KwnWQuvvbW9CeHUr+mH9Us6XpOQCBotCKoqh2THM2/emxnPJj64zSSZgLFCqybdrm9RAirRXKhxk34dHG/uU2IdU5xJraBJlabkoFWL82IohU374By6WoIwyjZy16Spc3kjiqbTaV3Y3PhTLQuH+Lae6CzKDVhQDkyUSzbDLzfLwdJWrUZIHExfNC8kEMGRghKeHZMnLpM0Cl5DltyMjS4UP9JSG2LGwyZ9t3/oP3OfgNQWGSivzbbQ6M2uwTgXng6TfXEHJAUxTpH33i4lU8Fd2qQ7ux4FvaPHKCV2kMA8ypFGLcrdw2fgGGeOhceQz8Gts3NDMPGZYplIBnhCvPwmbQ+uT656nYuz0/PP14Nu92xw2gskyphoFSeOVhPFSEgXJoFFnpg5x5IUeWPMiEkLcbRsmruNtFoh55/JUEssfRlFyQiZylmTHhrBJCXCMSmSxaljZgzuWEjU4GO36yPl6ANg0JukzFhYTjQ/sb6KSeu7LiQnM10QKW6AOE1QUZHhrxTIcrnJyOistEpmHbFScCATAVPgB2WV7gH/lugKU2QFRuIo5hJcyPCjEHdkCCNtEBfYBIcW7cIG/PqzgHNm7QMom3Pc6J+dtjvXp+ftzuWGF8j4hKnkmeDYQshy9xb4DLUrjSmk1FjNJQisTMIKC2V/uOClWxWZlXOnbFI23TeyBMV2C+QTMPEgwdESqoCqgAlTRCs5IyzBS2H9CE2ELixawrAEaPsigiGUCFVSHeOCwmSGg6mCtrW98373w8e9/U+NevT756/NtUH3i6Inmc8WNsXR2lWxWBeP71wc+Rv69GV3pvhXd7130flWpVLnnctBpf50+pXgulW8up+reF2E5dRbWkyVKOBmGYc1hrtFikw44K85NC9o/PotH8bilRr/hirWju//KyI8LV7qK2/xOHryb0YN7av/vVq1P1BLAwQUAAIACAAPV1VHaHFSkZoBAAAfBgAAHwAAAHVuaXZlcnNhbC9odG1sX3NraW5fc2V0dGluZ3MuanONlE1vwjAMhu/8CpRdJ8Q+YbuhwaRJHCaN27RDKKZUpEmVpB0d4r+vDl9N6o7FF/Ly5HXsKt52utViEes+d7fut9u/+3unAWpW53Dt66JFT1FnRiQLmCUpiEQCC5DiePQk784EZcykM52XH2hran5M4T9LLkwdzwgLTWiGOlwQ4DehbajDPyexU6trX1Ot0fPcWiV7kZIWpO1JpVPuGHb16la9xABWBegL6JJH4JkO3Gojz44PA4w6F6k047Kcqlj15jxax1rlctGWf1VmoKtPvt4D/afBy8SzE4mxbxbSMPFkiNFOZhqMgUPexwkGCQs+B1Hz7bv1B+oZNwsK6CIxiT3SoxuMOp3xGBpdGo4wfExWXo1uDjCanIWN3RN3txgeIXgJumE1vsfwQJXl2T8+YKZVjB1poM2en1Ch+CKR8SF1H4Pk8LJo29a9c6Hu+mPmPSEVPKEV9fzSttkRgoYArTeWjnlNkHdK2QlKlEQORWjUtCroOWLDOYL7zy7j1vJolVbjoRqOVRu4XoOeKSWq239dumeYq7P7BVBLAwQUAAIACAAPV1V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D1dVR3L80YFnAAAAawAAABwAAAB1bml2ZXJzYWwvbG9jYWxfc2V0dGluZ3MueG1sDcw7CsNADEXR3qsQ6p1P58JjdymDIc4ChP0IBo0UZkRIdp/pbnG44/zNSh+Uerglvp4uTLDN98NeiZ/rrR+Yaojtom5IbM40T92ovok+ENFgpbfKD2VFbhG4S25yKaiwkGhnPk/dH1BLAwQUAAIACACDmfVEzoIJN+wCAACICAAAFAAAAHVuaXZlcnNhbC9wbGF5ZXIueG1srVVNb9swDD2nwP6DoXutpF3XNJBbdAWKHdahQNZtt0C1GVuLbXmSXDf99aP8bc/pVmAHAzbF90jxkTS7ek5i5wmUFjL1yMKdEwdSXwYiDT3y8PX2eEmuLt8dsSzme1COCDySp8ICeEycALSvRGYQfM9N5JGewUVm4mRKSCXMHrnPkLuLtCTvjmbokmqPRMZkK0qLonCFRkQaahnnlkS7vkxopkBDakDRKg3iNNiV+Tsan0Sm1Owz0D1kZt4euCZpOZ61GJAUp65UIT2Zzxf0x93ntR9Bwo9Fqg1PfSAOVnJWlvKR+7s7GeQxaGubsSrJNRhjkyhtM2ZWYrFMHa18j1QOmwS05iFoN05DQissnQCzbcx1VPPoAa3l1TtR85Z+G/u9adxK5WjnnOWPsdARHvUhnXUSyOgwKkvK65Yd9NB00K1lIo6CX7lQEJSf39oWmS9IFbDtuDJPVxc+HuDbLfeNVPsbhGEX1Qq6rWhuJZpbgloOt42+7ihIc9stcJMraEo1Y08iAPmFK8VtW1walQOjI2ONpUMwo9WVa5E6QVhkkvjsH7SxfiNpfurXlCkB/0OYT0jU1kSkATzfCvQxkGBNDWCxrc01WezamF1OOn9Men09MFU51qLgRRzDVQg4hgE3nHZ2eggKimt08XM1wvYODoIjEUYxPmaSYXx6kCbhajfJ0Ds4CI6lv5uAtua2jHRcx1EztR3E6MQ6YX6ujUzES9megz1jVmUfvjZyzdF1JtqD8/kfoziI0QzmlkysLvvW21fN4b2dU6M7n01WWQbdivMAJs8qr2YW8mzkE8CW57G56efU7MMedJTz1HRMc33HfpfFWryAU4jA/ukWp7YmEdie8ciH5WmPAfXE7TIIX5qmIjJaS1KpeUg5hrV5ElBUmGpWPqLqoZJ5Goy0cbPu56Bj3FXXCrgTwxYzXZxg88nMI+/xpb7LxdlFd5XzxUWDLfO6rwJXubxhVdcJd51B635tL8LqmcfX31BLAwQUAAIACAAPV1VH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APV1VHpU9fXW8NAABLIgAAFwAAAHVuaXZlcnNhbC91bml2ZXJzYWwucG5n7ZprWJLp1oDpMJmVWttvpikJazrYdJAUzVSQDpo1pdY05llye6BERSWPBDY1pU2p0/hNCqbsbJflAVJHEQHJbYWMKJ/bAxIgmgopigcUJET3i+39Y1/X/rO/3/zgelnPte7nWc961lrvel+4d8HX22LD9g0gEMji7BnP70GgtT4g0Jrk9euAkcL/cRYCl1W4771Pgqid4DFAWIs+4XMCBKrJ37gY8QUgmyeeCcKBQJatxs8qLvZFFAi0a/Cs54kf0sMnpX73D6WJbg6pSYsgIoh+a2PSbtG9j9998YXX3j32ezacvLB+/EBZzod9OVe+OnBx8ze7NnueP9p180rt/XdIvhLWzAksx/kJ5vikkfNa/8QuXFNFE7OCqbguDfPHTcXBWDp5MZrW/Glc1A7l3FC93YpaCxh0LLjyx/NWJPvaHQN5+7KW1BRcDDB685IDIcpC0TUyL0QJzFcBI74d139VX53tC8GOGjFQeWwmj+0aU356NSA8rhjbqyUu62WKMyuwM3skPNeodSylzBy4HN/sY5RuXTUqb/a0NirtJBuH1nYZZ9uZs88onHAyrrTehJgQE2JCTIgJMSEmxISYEBNiQkyICTEhJsSEmBATYkL+W6RRS+cYJjcZVfX3/r8zDgV3jeS6DBzDy0noztIbs7w6LgQ/MQGj6Pin0BAhvDnjsTod42p894kQx79/X8o6KJ/JtzV89DaL13b+DhOQOQl6ahE3q1hsMPMuEIbjJyc2ohZOevRn98IHMiT1cOP71LyA8IzRJ4bZ5X0xzLRH1Y8yMM8ZGPFcgINgzP/R8gUALKcQ3WwHWxMgaYcFPobpbCQ8YDiVoMJR3PG60UJZkoFGnK+sw94YtlE0q0umWJFwuuLO1vB0vHR5rhzJxko0GaSxhuEGuWtIt2EUmsXASpqWKgRKL9pDsyTbQh/twnD+VFhn8fu+RbMZyv+yecCGem6QiA9aonQaOqekne3c3cPiXikVm7Fb37R0jVC/emm03sXBhjKFl+k7XTwxi1RvSMbIDqFPIkmJXkO4MbjG9hhHUpIndlAS/8yrUvsRZwuw2QXm1krG17af/i/bflM4TBbayYJJt7vQ7ptvgSUYWCX0HszICQm3eSwmSKFR1MOH6WrEfjo7+72kwWhUP7r5Kv7DPbtZ9YjDy2hZRUYeD861mj3Xe/vpWcQLZtkjRVPMbtzRcEXy0ZMYcrVokGrxXlR3hfnEjZ7ym3hYHsPGrnkzEe3wJIo4YLHRuk3OIFPsrlcr4rwKnaUsSF+pt/WuBvwd1rJhSjBdGzq3naEi8B2rKFofl3ZWuID+pc9ALqInAYN1BIHyWieehFJ25/sc1l/uwMXJGdRojmXXCLkvYlNALriuiy2dZucgfAYQ6scTHmnWW+XJLjEdAgz0F3Obg8HnbwR2P5jPLNpZwxS2LeJlOHwXZqRJ64AUKOdqxy7DReHav7Bt8C+k7waiQCBwtqvQi3AXfrp+McRZUEOKv22WQrTuGrnbty4uV0zGztJlc4WiCyg8LFE/zgjpinLZyRcwhyKqxgpTip0N0Rc/lAnbfKaGK7rDNAsJZQP59CcqG9DN7qPZsWB1xvnUXrd+wJVd4OeX2rP2/2va99KrUrLF6DZoEYs5zsBDn56VLm32oVJXyFS+ncfhesuG2NJI56zLjL6WXZ4FNsE2r5wTSKfs7ckxt3iPz5V1RrdMkk/FNTyJxfsWMIg7bsEaFE4i8phw6HBkCTaKGkKvn3Av5zX/0zZjloKLFaV4e6QLpC7YCtiqA35Jp8AhQnvxX/mkZlfmMe8FlxY3fedE2pncRUkusZhJWd0ZnRb5CIixjA8tmQlyRmBEVNkbONS6/nJ/8JZo+4DQ/k4YvS53i/WBBvXE3fvV7eG7hYz8jDDIbCCk4epsHcVwiCbTun/2x3VxVstMhL/yz5Vy1xgXw7niMp5Fx7qP779mt6mebGl3O4QWRtO5t2HKTMusbQd/rUqyPtDXKGJGhnEQWyY2HMA0TeLoq7mhyEL9rTfwqRRDIxA98dTNuN+4tVCJ5Ae2LdSR07O0wEWGLwxwPn66qLUAvb7WxKNsLYVOpxK0TBkBv3gjdSBPz/MjJms6sET1BAalf/+MDmsGIpJDsFGrU0sd6M7D8uQ0SXRsWFwvvJDEdWxvZCcg3gXl6bSHuItM/kJQFqCHyGNIGcSGNcC2mzqbAhOSgYBZ25gyTzykvj/d4SJbXE5bcs+CxkHPSV1AoHJ0Z/RFylbaeFnEnds6SWbX9If70PBMd/XeoQcoCiFNm6PrpixdJxo2/Cn7xXyNvzo0xkKc6LArEi/99KHu7jbkiWt3g+T1LOsLMYHKSNkRrUt3qDBFgP2GDKJTB/LbmyPSmiajX+rXgQZ/Z839/ZwuaGYzrMpC51AThZf+vE9soTMH0zhLn3TzB1P5r9glYUDtxgrKRaq3DurOI0NR7pP+vW6iigz7urtBzSlSr66oXCimNEhlbndw++S7J/VEbTVTWSQ8XV1A8LQe7OvVJ4lcqmZSgsabV4GOHbb6QBvlv2K2NGuWiigHyQ9Qix+2KoS0X460Nlss12vfHv2l6vil7MlQr+qCarLCURxxWJ1SxgtUJvlwmJbceK+CjPgeN5G306qEMLZtIaF1O6rw2UrAfE+xtnJujZMI3ukDHaI0D4pmxLmfRB9tmd1V4pcRNhv6Br5V3th/8MAEpBbnX+8LpEs7/0i7W378I6xmE2M/ecKSORR5p2xbA54aJ73stK3eV7PFR7PQaruUqKnGEpSLX9Q4CzsayWbp5ZlIe/1d52b7z8f1zMMOApxVyZvr8T20QYfWNz+5UnhxsAQsmkrJXa6eDN9zsIE/yndvBTfXvrOt6OMBJYq0TZ5EGy0dZe0nxxXi+MnxWAw+sPOBLC/Es2C5fwfVTbUvNuOPtQ8zaogfrCnH9H8ENCdr5mlZBo98j08fRVwPTY362hvrxtB/98Fsf2T+KPrtKf4raXfUnR+jAYMQpy8f77dYCwttGOIgToy7OaG1UD647J9W9CVXqV/xOehAZYwB744iDTq2bvAVqxmHMAaPj1cdabnBdvqcfe5Ln4ScUsL4JYqb1W71SXbbJT9EikfHeXd1T/yqZf8pbrTslbtUU9tDWANKDC4laESLVek52zTxr6ZOF9RYVooMStcA0bRMVZPctetggL8yqlLO4G/CuDbgf+YnnnEiIeJiiq7Ra67uIP8uuexE+hw7BTvq7HhopF60aW/085KM8YabyxXayKA7RAtxklKm/LxaprETWGSl+8MmxFdoV2stq0kRd37aNj79WCoOxxcBkUb/40ksYSU7I/RF6JB0C2ZXFPNBu+fDIGSd/btFuLpqtHTw9wS85DSwsGd1fnvOPhsoa/pvuggXZsSIo62uzbuTuDhsSzGo0jjDeboWK2Ii8euvthajEueJrp4rhWRnAIM6szUMuRLiCCxr5l2931/dYiIJKFaRoA3WoUI1ktYfEdKKHJGoKHeZ508phg0bhP7KSKMf4FTpvEP2GH8eA324jfMoQngepgTuiQgwWtoZF0JT9n1iXzseLK8/QrsXbFu4xeeofC0NZ1kg3e/op4Jm6dpxarVqwfgFbcwl3NPH2ag7q1UBU4WnevRJFN2zo5w9GEmzzDxFBvQ3zwvDM79FwiDM4K3G29dKTQ8LfQvU9IGN9fAQ2+UFroAzOrDu4csrTBsRTppKFnUogByYdn8+nPDizGvDuCE5JxM5cLcJCwL5CmECeAHFJj+oOhtI1iKEYa6bAaF+5yRKH3norbq/6+nRWq7quu3ioBnODUL80rwRxUZZXpziii+slNuV9qFuuKYi5ZW/Glypw7gKEYfQwA49C7p/eHhT36sf3TxPZFmsWN5g7NhOK1wYmNgdwHFyx38LCOelJK7vinpqKSDhiiYSoqZKhW+GXNNCvD5vn2WzfLaDYAyT14+7yzxOQZ4GLwFmfo3QSnCMxew/AZ70MxPeu2L88Z3D/hGBnMqjWLd0UiADCTm4tB/2DBKBA34D9g6c4pmNPeceWA1KlAzkCv5qdTtYA8zTD2+Lv337KS9MWj12QHZyGcgRD9lxSe43hbqP3shMDXuKAHVpy2g0yF04Gd47B4mUpblyNeA+8cDe5AS86imQsqBHrt/9xcMPct812/uwtu/8JTXkfkYehkFTDl5NDlBK/M91K5DLujpvW4LT8BnSNXRp0+HBLHn638QLfrEJ6hPgyvWg1zPuGnVxaDRTW6RtZORCL1nl7Uub8Upt+xk/3xsgEMTPPoMSvt3Nm+255FfiB+vuhKeEAK0uPFS+kR65yS5AqkL0JTq1X7dBPYeAfd7FEyJv2FDVh+c8f3Hl8MCPjhQyW0YqUYZxXcRGmO8RoG9vDFH9/eikP7hJih9vz8rBeBVcmpmoE5QilhaGFVk/p2OoxUnOVsASieD/0M1L9HrZculu44hv79yveCDikMl7AOn1S3J48pRseSktb+X/Ef7d51QlBvQruvEh4XWWjx1pCE7mTwuylmB2Kwpfdnv3Tac6kYZQgO9FIVj2bzDjUwW4cmxXt9eSy+MSgy34m17I0sS6HuNqZ718Paknr9z6B1BLAwQUAAIACAAPV1VH0iigUkoAAABrAAAAGwAAAHVuaXZlcnNhbC91bml2ZXJzYWwucG5nLnhtbLOxr8jNUShLLSrOzM+zVTLUM1Cyt+PlsikoSi3LTC1XqACKGekZQICSQiUqtzwzpSQDKGRgbo4QzEjNTM8osVWyMLCAC+oDzQQAUEsBAgAAFAACAAgAD1dVR1p/uZk6BAAA4Q4AAB0AAAAAAAAAAQAAAAAAAAAAAHVuaXZlcnNhbC9jb21tb25fbWVzc2FnZXMubG5nUEsBAgAAFAACAAgAD1dVR1mGb6gLAwAAtQoAACcAAAAAAAAAAQAAAAAAdQQAAHVuaXZlcnNhbC9mbGFzaF9wdWJsaXNoaW5nX3NldHRpbmdzLnhtbFBLAQIAABQAAgAIAA9XVUe1/AlkugIAAFUKAAAhAAAAAAAAAAEAAAAAAMUHAAB1bml2ZXJzYWwvZmxhc2hfc2tpbl9zZXR0aW5ncy54bWxQSwECAAAUAAIACAAPV1VHOU7TDt8CAADGCQAAJgAAAAAAAAABAAAAAAC+CgAAdW5pdmVyc2FsL2h0bWxfcHVibGlzaGluZ19zZXR0aW5ncy54bWxQSwECAAAUAAIACAAPV1VHaHFSkZoBAAAfBgAAHwAAAAAAAAABAAAAAADhDQAAdW5pdmVyc2FsL2h0bWxfc2tpbl9zZXR0aW5ncy5qc1BLAQIAABQAAgAIAA9XVUca2uo7qgAAAB8BAAAaAAAAAAAAAAEAAAAAALgPAAB1bml2ZXJzYWwvaTE4bl9wcmVzZXRzLnhtbFBLAQIAABQAAgAIAA9XVUdy/NGBZwAAAGsAAAAcAAAAAAAAAAEAAAAAAJoQAAB1bml2ZXJzYWwvbG9jYWxfc2V0dGluZ3MueG1sUEsBAgAAFAACAAgAg5n1RM6CCTfsAgAAiAgAABQAAAAAAAAAAQAAAAAAOxEAAHVuaXZlcnNhbC9wbGF5ZXIueG1sUEsBAgAAFAACAAgAD1dVR7CHI/RsAQAA9wIAACkAAAAAAAAAAQAAAAAAWRQAAHVuaXZlcnNhbC9za2luX2N1c3RvbWl6YXRpb25fc2V0dGluZ3MueG1sUEsBAgAAFAACAAgAD1dVR6VPX11vDQAASyIAABcAAAAAAAAAAAAAAAAADBYAAHVuaXZlcnNhbC91bml2ZXJzYWwucG5nUEsBAgAAFAACAAgAD1dVR9IooFJKAAAAawAAABsAAAAAAAAAAQAAAAAAsCMAAHVuaXZlcnNhbC91bml2ZXJzYWwucG5nLnhtbFBLBQYAAAAACwALAEkDAAAzJAAAAAA="/>
  <p:tag name="ISPRING_PRESENTATION_TITLE" val="2017工作总结PPT-12（微立体 黑红）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RESOURCE_PATHS_HASH_PRESENTER" val="3bfb5fbe81483493124d45f5c365896fc8b495a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51A5BF"/>
      </a:accent1>
      <a:accent2>
        <a:srgbClr val="2DB2A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15599</TotalTime>
  <Words>729</Words>
  <Application>Microsoft Office PowerPoint</Application>
  <PresentationFormat>自定义</PresentationFormat>
  <Paragraphs>117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早年垃圾短信智能分析拦截项目</vt:lpstr>
      <vt:lpstr>Storm的基本概念</vt:lpstr>
      <vt:lpstr>Storm的基本概念</vt:lpstr>
      <vt:lpstr>Storm的体系架构</vt:lpstr>
      <vt:lpstr>Storm安装部署简介</vt:lpstr>
      <vt:lpstr>Storm安装部署简介</vt:lpstr>
      <vt:lpstr>Storm程序开发</vt:lpstr>
      <vt:lpstr>Storm程序开发</vt:lpstr>
      <vt:lpstr>Storm程序开发</vt:lpstr>
      <vt:lpstr>Storm程序开发</vt:lpstr>
      <vt:lpstr>Storm程序运行</vt:lpstr>
      <vt:lpstr>Storm程序运行</vt:lpstr>
      <vt:lpstr>Storm程序运行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2017工作总结PPT-12（微立体 黑红）</dc:title>
  <dc:creator>kingpub</dc:creator>
  <cp:lastModifiedBy>13808</cp:lastModifiedBy>
  <cp:revision>886</cp:revision>
  <dcterms:created xsi:type="dcterms:W3CDTF">2015-04-24T01:01:13Z</dcterms:created>
  <dcterms:modified xsi:type="dcterms:W3CDTF">2018-03-12T14:01:46Z</dcterms:modified>
</cp:coreProperties>
</file>