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7" r:id="rId2"/>
    <p:sldId id="441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10" r:id="rId17"/>
  </p:sldIdLst>
  <p:sldSz cx="8618538" cy="64643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>
          <p15:clr>
            <a:srgbClr val="A4A3A4"/>
          </p15:clr>
        </p15:guide>
        <p15:guide id="2" pos="27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1A4155"/>
    <a:srgbClr val="262626"/>
    <a:srgbClr val="6CCEE5"/>
    <a:srgbClr val="4E951D"/>
    <a:srgbClr val="1B4155"/>
    <a:srgbClr val="6A8ED5"/>
    <a:srgbClr val="0378B0"/>
    <a:srgbClr val="194155"/>
    <a:srgbClr val="30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6219" autoAdjust="0"/>
  </p:normalViewPr>
  <p:slideViewPr>
    <p:cSldViewPr snapToGrid="0">
      <p:cViewPr varScale="1">
        <p:scale>
          <a:sx n="106" d="100"/>
          <a:sy n="106" d="100"/>
        </p:scale>
        <p:origin x="1974" y="102"/>
      </p:cViewPr>
      <p:guideLst>
        <p:guide orient="horz" pos="2036"/>
        <p:guide pos="27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41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A597-42A6-46D6-AD84-1DBF8312B858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1C446-62AD-4D75-AB92-58C631DF85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6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5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1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4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0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8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21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0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4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4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16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6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6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9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1C446-62AD-4D75-AB92-58C631DF85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0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7"/>
          <a:stretch>
            <a:fillRect/>
          </a:stretch>
        </p:blipFill>
        <p:spPr>
          <a:xfrm>
            <a:off x="0" y="0"/>
            <a:ext cx="8618538" cy="5118652"/>
          </a:xfrm>
          <a:prstGeom prst="rect">
            <a:avLst/>
          </a:prstGeom>
        </p:spPr>
      </p:pic>
      <p:pic>
        <p:nvPicPr>
          <p:cNvPr id="4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93" y="5538735"/>
            <a:ext cx="1440000" cy="4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1828803" y="507425"/>
            <a:ext cx="67884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-4317" y="507425"/>
            <a:ext cx="4789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钟秉良\logo\新标识\新标识组合\2.2V标左右结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" y="267207"/>
            <a:ext cx="1240234" cy="3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Slogan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76415" y="139065"/>
            <a:ext cx="1741170" cy="32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7" y="0"/>
            <a:ext cx="8618538" cy="64643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-22860" y="6287770"/>
            <a:ext cx="662178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8052435" y="6287770"/>
            <a:ext cx="5619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长安行天下 横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3535" y="5927725"/>
            <a:ext cx="1304290" cy="45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1687">
              <a:srgbClr val="B8D4ED"/>
            </a:gs>
            <a:gs pos="69375">
              <a:srgbClr val="BAD5EE"/>
            </a:gs>
            <a:gs pos="64750">
              <a:srgbClr val="BED7EF"/>
            </a:gs>
            <a:gs pos="555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2503" y="344164"/>
            <a:ext cx="7433214" cy="1249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2503" y="1720821"/>
            <a:ext cx="7433214" cy="41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2503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54785" y="5991448"/>
            <a:ext cx="290864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6618" y="5991448"/>
            <a:ext cx="1939099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46430" rtl="0" eaLnBrk="1" latinLnBrk="0" hangingPunct="1">
        <a:lnSpc>
          <a:spcPct val="90000"/>
        </a:lnSpc>
        <a:spcBef>
          <a:spcPct val="0"/>
        </a:spcBef>
        <a:buNone/>
        <a:defRPr sz="3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90" indent="-160655" algn="l" defTabSz="646430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48450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0772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13093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77736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210058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423795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747010" indent="-160655" algn="l" defTabSz="646430" rtl="0" eaLnBrk="1" latinLnBrk="0" hangingPunct="1">
        <a:lnSpc>
          <a:spcPct val="90000"/>
        </a:lnSpc>
        <a:spcBef>
          <a:spcPct val="71000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1pPr>
      <a:lvl2pPr marL="32321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2pPr>
      <a:lvl3pPr marL="64643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96964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4pPr>
      <a:lvl5pPr marL="129286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5pPr>
      <a:lvl6pPr marL="161607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6pPr>
      <a:lvl7pPr marL="193929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7pPr>
      <a:lvl8pPr marL="2262505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8pPr>
      <a:lvl9pPr marL="2585720" algn="l" defTabSz="646430" rtl="0" eaLnBrk="1" latinLnBrk="0" hangingPunct="1">
        <a:defRPr sz="1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3"/>
          <p:cNvSpPr txBox="1"/>
          <p:nvPr/>
        </p:nvSpPr>
        <p:spPr>
          <a:xfrm>
            <a:off x="703791" y="1368988"/>
            <a:ext cx="7335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4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性能优化分享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4"/>
          <p:cNvSpPr txBox="1"/>
          <p:nvPr/>
        </p:nvSpPr>
        <p:spPr>
          <a:xfrm>
            <a:off x="999252" y="3114312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创新研究处</a:t>
            </a:r>
            <a:r>
              <a:rPr lang="en-US" altLang="zh-CN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创新研究处新设立电商平台技术室</a:t>
            </a:r>
            <a:endParaRPr lang="en-US" altLang="zh-CN" sz="2000" b="1" dirty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4"/>
          <p:cNvSpPr txBox="1"/>
          <p:nvPr/>
        </p:nvSpPr>
        <p:spPr>
          <a:xfrm>
            <a:off x="891376" y="3568270"/>
            <a:ext cx="6960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王瑞</a:t>
            </a:r>
            <a:endParaRPr lang="en-US" altLang="zh-CN" sz="2000" b="1" dirty="0" smtClean="0">
              <a:solidFill>
                <a:srgbClr val="1F4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3466013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/>
              <a:t>不要在列上进行运算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10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7" name="Lorem Ipsum"/>
          <p:cNvSpPr/>
          <p:nvPr/>
        </p:nvSpPr>
        <p:spPr bwMode="auto">
          <a:xfrm>
            <a:off x="691702" y="1665815"/>
            <a:ext cx="7909913" cy="153308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如下面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fromusers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YEAR(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adddate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)&lt;2007;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将在每个行进行运算，这些导致索引失效进行全表扫描，因此我们可以改成：</a:t>
            </a:r>
          </a:p>
          <a:p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users where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adddate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&lt;’2007-01-01’;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7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78411" y="654953"/>
            <a:ext cx="4548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/>
              <a:t>limit</a:t>
            </a:r>
            <a:r>
              <a:rPr lang="zh-CN" altLang="en-US" sz="2400" b="1" dirty="0"/>
              <a:t>千万级分页的时候优化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11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9687" y="1116618"/>
            <a:ext cx="7909913" cy="547262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在我们平时用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limit,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A order by id limit 1,10;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这样在表数据很少的时候，看不出什么性能问题，倘若到达千万级，如：</a:t>
            </a:r>
          </a:p>
          <a:p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A order by id limit10000000,10;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虽然都是只查询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记录，但是这个就性能就让人受不了了。所以为什么当表数据很大的时候，我们还继续用持久层框架如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hibernate,ibatis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就会有一些性能问题，除非持久层框架对这些大数据表做过优化。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遇见上面的情况，我们可以用另外一种语句优化，如：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A where id&gt;=(Select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from 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limit 10000000,1) limit 10;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确实这样快了很多，不过前提是，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字段建立了索引。也许这个还不是最优的，其实还可以这样写：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A where id between 10000000and 10000010;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这样的效率更加高。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0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78411" y="654953"/>
            <a:ext cx="2101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垂直分割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9687" y="1203044"/>
            <a:ext cx="7909913" cy="374907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“垂直分割”是一种把数据库中的表按列变成几张表的方法，这样可以降低表的复杂度和字段的数目，从而达到优化的目的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表中有一个字段是家庭地址，这个字段是可选字段，相比起，而且你在数据库操作的时候除了个人信息外，你并不需要经常读取或是改写这个字段。那么，为什么不把他放到另外一张表中呢？ 这样会让你的表有更好的性能，大家想想是不是，大量的时候，我对于用户表来说，只有用户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，用户名，口令，用户角色等会被经常使用。小一点的表总是会有好的性能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你有一个叫 “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last_login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的字段，它会在每次用户登录时被更新。但是，每次更新时会导致该表的查询缓存被清空。所以，你可以把这个字段放到另一个表中，这样就不会影响你对用户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，用户名，用户角色的不停地读取了，因为查询缓存会帮你增加很多性能。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另外，你需要注意的是，这些被分出去的字段所形成的表，你不会经常性地去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他们，不然的话，这样的性能会比不分割时还要差，而且，会是极数级的下降。</a:t>
            </a:r>
          </a:p>
        </p:txBody>
      </p:sp>
    </p:spTree>
    <p:extLst>
      <p:ext uri="{BB962C8B-B14F-4D97-AF65-F5344CB8AC3E}">
        <p14:creationId xmlns:p14="http://schemas.microsoft.com/office/powerpoint/2010/main" val="30262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78411" y="654953"/>
            <a:ext cx="41621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/>
              <a:t>  关于</a:t>
            </a:r>
            <a:r>
              <a:rPr lang="en-US" altLang="zh-CN" sz="2400" b="1" dirty="0"/>
              <a:t>count() </a:t>
            </a:r>
            <a:r>
              <a:rPr lang="zh-CN" altLang="en-US" sz="2400" b="1" dirty="0"/>
              <a:t>的一些误区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9687" y="1203044"/>
            <a:ext cx="7909913" cy="399529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通常我们会认为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count(1)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primary_key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要优于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很多人为了统计记录条数，就使用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count(1)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primary_key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，他们认为这样性能更好，其实这是一个误区。对于有些场景，这样做可能性能会更差，因为数据库对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计数操作做了一些特别的优化。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count(column)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是一样的吗？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这个误区甚至在很多的资深工程师或者是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DBA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中都普遍存在，很多人都会认为这是理所当然的。实际上，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count(column)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是一个完全不一样的操作，所代表的意义也完全不一样。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count(column)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是表示结果集中有多少个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字段不为空的记录。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是表示整个结果集有多少条记录。</a:t>
            </a:r>
          </a:p>
        </p:txBody>
      </p:sp>
    </p:spTree>
    <p:extLst>
      <p:ext uri="{BB962C8B-B14F-4D97-AF65-F5344CB8AC3E}">
        <p14:creationId xmlns:p14="http://schemas.microsoft.com/office/powerpoint/2010/main" val="274349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78411" y="654953"/>
            <a:ext cx="36407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选择正确的存储引擎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9687" y="1203044"/>
            <a:ext cx="7909913" cy="350285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支持事务，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不支持，对于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语言都默认封装成事务，自动提交，这样会影响速度，所以最好把多条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语言放在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之间，组成一个事务； 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支持外键，而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不支持。对一个包含外键的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表转为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会失败； 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聚集索引，数据文件是和索引绑在一起的，必须要有主键，通过主键索引效率很高。但是辅助索引需要两次查询，先查询到主键，然后再通过主键查询到数据。因此，主键不应该过大，因为主键太大，其他索引也都会很大。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是非聚集索引，数据文件是分离的，索引保存的是数据文件的指针。主键索引和辅助索引是独立的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不保存表的具体行数，执行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from table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时需要全表扫描。而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用一个变量保存了整个表的行数，执行上述语句时只需要读出该变量即可，速度很快； 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不支持全文索引，而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支持全文索引，查询效率上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要高；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2" y="4796155"/>
            <a:ext cx="5476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78411" y="654953"/>
            <a:ext cx="36407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选择正确的存储引擎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15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200" b="1" dirty="0"/>
              <a:t>进入、跳出和返回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472" y="1443469"/>
            <a:ext cx="798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如何选择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是否</a:t>
            </a:r>
            <a:r>
              <a:rPr lang="zh-CN" altLang="en-US" dirty="0"/>
              <a:t>要支持事务，如果要请选择</a:t>
            </a:r>
            <a:r>
              <a:rPr lang="en-US" altLang="zh-CN" dirty="0" err="1"/>
              <a:t>innodb</a:t>
            </a:r>
            <a:r>
              <a:rPr lang="zh-CN" altLang="en-US" dirty="0"/>
              <a:t>，如果不需要可以考虑</a:t>
            </a:r>
            <a:r>
              <a:rPr lang="en-US" altLang="zh-CN" dirty="0" err="1"/>
              <a:t>MyISAM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表中绝大多数都只是读查询，可以考虑</a:t>
            </a:r>
            <a:r>
              <a:rPr lang="en-US" altLang="zh-CN" dirty="0" err="1"/>
              <a:t>MyISAM</a:t>
            </a:r>
            <a:r>
              <a:rPr lang="zh-CN" altLang="en-US" dirty="0"/>
              <a:t>，如果既有读写也挺频繁，请使用</a:t>
            </a:r>
            <a:r>
              <a:rPr lang="en-US" altLang="zh-CN" dirty="0" err="1"/>
              <a:t>InnoDB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系统</a:t>
            </a:r>
            <a:r>
              <a:rPr lang="zh-CN" altLang="en-US" dirty="0"/>
              <a:t>奔溃后，</a:t>
            </a:r>
            <a:r>
              <a:rPr lang="en-US" altLang="zh-CN" dirty="0" err="1"/>
              <a:t>MyISAM</a:t>
            </a:r>
            <a:r>
              <a:rPr lang="zh-CN" altLang="en-US" dirty="0"/>
              <a:t>恢复起来更困难，能否接受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 </a:t>
            </a:r>
            <a:r>
              <a:rPr lang="en-US" altLang="zh-CN" dirty="0" smtClean="0"/>
              <a:t>MySQL5.5</a:t>
            </a:r>
            <a:r>
              <a:rPr lang="zh-CN" altLang="en-US" dirty="0"/>
              <a:t>版本开始</a:t>
            </a:r>
            <a:r>
              <a:rPr lang="en-US" altLang="zh-CN" dirty="0" err="1"/>
              <a:t>Innodb</a:t>
            </a:r>
            <a:r>
              <a:rPr lang="zh-CN" altLang="en-US" dirty="0"/>
              <a:t>已经成为</a:t>
            </a:r>
            <a:r>
              <a:rPr lang="en-US" altLang="zh-CN" dirty="0" err="1"/>
              <a:t>Mysql</a:t>
            </a:r>
            <a:r>
              <a:rPr lang="zh-CN" altLang="en-US" dirty="0"/>
              <a:t>的默认引擎</a:t>
            </a:r>
            <a:r>
              <a:rPr lang="en-US" altLang="zh-CN" dirty="0"/>
              <a:t>(</a:t>
            </a:r>
            <a:r>
              <a:rPr lang="zh-CN" altLang="en-US" dirty="0"/>
              <a:t>之前是</a:t>
            </a:r>
            <a:r>
              <a:rPr lang="en-US" altLang="zh-CN" dirty="0" err="1"/>
              <a:t>MyISAM</a:t>
            </a:r>
            <a:r>
              <a:rPr lang="en-US" altLang="zh-CN" dirty="0"/>
              <a:t>)</a:t>
            </a:r>
            <a:r>
              <a:rPr lang="zh-CN" altLang="en-US" dirty="0"/>
              <a:t>，说明其优势是有目共睹的，如果你不知道用什么，那就用</a:t>
            </a:r>
            <a:r>
              <a:rPr lang="en-US" altLang="zh-CN" dirty="0" err="1"/>
              <a:t>InnoDB</a:t>
            </a:r>
            <a:r>
              <a:rPr lang="zh-CN" altLang="en-US" dirty="0"/>
              <a:t>，至少不会差。</a:t>
            </a:r>
          </a:p>
        </p:txBody>
      </p:sp>
    </p:spTree>
    <p:extLst>
      <p:ext uri="{BB962C8B-B14F-4D97-AF65-F5344CB8AC3E}">
        <p14:creationId xmlns:p14="http://schemas.microsoft.com/office/powerpoint/2010/main" val="41215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中英文共用横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526" y="1242439"/>
            <a:ext cx="5461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gray">
          <a:xfrm>
            <a:off x="1352164" y="3235805"/>
            <a:ext cx="5927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 err="1">
                <a:ea typeface="黑体" pitchFamily="2" charset="-122"/>
              </a:rPr>
              <a:t>Changan</a:t>
            </a:r>
            <a:r>
              <a:rPr lang="en-US" altLang="zh-CN" sz="3200" b="1" dirty="0">
                <a:ea typeface="黑体" pitchFamily="2" charset="-122"/>
              </a:rPr>
              <a:t> Drives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4084773" cy="1975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为查询缓存优化你的查询</a:t>
            </a:r>
          </a:p>
          <a:p>
            <a:pPr>
              <a:lnSpc>
                <a:spcPct val="170000"/>
              </a:lnSpc>
            </a:pP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</a:pPr>
            <a:endParaRPr lang="zh-CN" altLang="zh-CN" sz="24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153308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服务器都开启了查询缓存。这是提高性最有效的方法之一，而且这是被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的数据库引擎处理的。当有很多相同的查询被执行了多次的时候，这些查询结果会被放到一个缓存中，这样，后续的相同的查询就不用操作表而直接访问缓存结果了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最主要的问题是，对于程序员来说，这个事情是很容易被忽略的。因为，我们某些查询语句会让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不使用缓存。请看下面的示例</a:t>
            </a:r>
          </a:p>
          <a:p>
            <a:pPr>
              <a:spcAft>
                <a:spcPts val="510"/>
              </a:spcAft>
              <a:defRPr/>
            </a:pP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orem Ipsum"/>
          <p:cNvSpPr/>
          <p:nvPr/>
        </p:nvSpPr>
        <p:spPr bwMode="auto">
          <a:xfrm>
            <a:off x="283829" y="4134502"/>
            <a:ext cx="7909913" cy="1040644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上面两条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语句的差别就是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CURDATE()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的查询缓存对这个函数不起作用。所以，像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NOW()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或是其它的诸如此类的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函数都不会开启查询缓存，因为这些函数的返回是会不定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易变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的。所以，你所需要的就是用一个变量来代替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的函数，从而开启缓存。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orem Ipsum"/>
          <p:cNvSpPr/>
          <p:nvPr/>
        </p:nvSpPr>
        <p:spPr bwMode="auto">
          <a:xfrm>
            <a:off x="319688" y="2583609"/>
            <a:ext cx="7909913" cy="128686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缓存不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username FROM user WHERE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signup_date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CURDATE()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开启查询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$today = date(‘Y-m-d’)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username FROM user WHERE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signup_date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'$today'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5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5012911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只要一行数据时使用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LIMIT 1</a:t>
            </a:r>
          </a:p>
          <a:p>
            <a:pPr>
              <a:lnSpc>
                <a:spcPct val="170000"/>
              </a:lnSpc>
            </a:pPr>
            <a:endParaRPr lang="zh-CN" altLang="zh-CN" sz="24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153308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当你查询表的有些时候，你已经知道结果只会有一条结果，但因为你可能需要去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游标，或是你也许会去检查返回的记录数。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在这种情况下，加上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可以增加性能。这样一样，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数据库引擎会在找到一条数据后停止搜索，而不是继续往后查少下一条符合记录的数据。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下面的示例，只是为了找一下是否有“中国”的用户，很明显，后面的会比前面的更有效率。（请注意，第一条中是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，第二条是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Lorem Ipsum"/>
          <p:cNvSpPr/>
          <p:nvPr/>
        </p:nvSpPr>
        <p:spPr bwMode="auto">
          <a:xfrm>
            <a:off x="319687" y="2861516"/>
            <a:ext cx="7909913" cy="128686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没有效率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user WHERE country =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'China‘</a:t>
            </a:r>
          </a:p>
          <a:p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有效率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 FROM user WHERE country = 'China' LIMIT 1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05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3143809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为搜索字段建索引</a:t>
            </a:r>
          </a:p>
          <a:p>
            <a:pPr>
              <a:lnSpc>
                <a:spcPct val="170000"/>
              </a:lnSpc>
            </a:pPr>
            <a:endParaRPr lang="zh-CN" altLang="zh-CN" sz="24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54820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10"/>
              </a:spcAft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索引并不一定就是给主键或是唯一的字段。如果在你的表中，有某个字段你总要会经常用来做搜索，那么，请为其建立索引吧</a:t>
            </a:r>
            <a:endParaRPr 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83" y="1853954"/>
            <a:ext cx="5523809" cy="2057143"/>
          </a:xfrm>
          <a:prstGeom prst="rect">
            <a:avLst/>
          </a:prstGeom>
        </p:spPr>
      </p:pic>
      <p:sp>
        <p:nvSpPr>
          <p:cNvPr id="11" name="Lorem Ipsum"/>
          <p:cNvSpPr/>
          <p:nvPr/>
        </p:nvSpPr>
        <p:spPr bwMode="auto">
          <a:xfrm>
            <a:off x="319687" y="4098645"/>
            <a:ext cx="7909913" cy="153308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从上图你可以看到那个搜索字串 “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last_name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 ‘a%'”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，一个是建了索引，一个是没有索引，性能差了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倍左右。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另外，你应该也需要知道什么样的搜索是不能使用正常的索引的。例如，当你需要在一篇大的文章中搜索一个词时，如： 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post_content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LIKE ‘%apple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，索引可能是没有意义的。你可能需要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使用全文索引或是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自己做一个索引（比如说：搜索关键词或是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什么的）</a:t>
            </a:r>
          </a:p>
        </p:txBody>
      </p:sp>
    </p:spTree>
    <p:extLst>
      <p:ext uri="{BB962C8B-B14F-4D97-AF65-F5344CB8AC3E}">
        <p14:creationId xmlns:p14="http://schemas.microsoft.com/office/powerpoint/2010/main" val="14231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7165744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b="1" dirty="0" smtClean="0">
                <a:solidFill>
                  <a:srgbClr val="1B41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表的时候使用相当类型的例，并将其索引</a:t>
            </a:r>
          </a:p>
          <a:p>
            <a:pPr>
              <a:lnSpc>
                <a:spcPct val="170000"/>
              </a:lnSpc>
            </a:pPr>
            <a:endParaRPr lang="zh-CN" altLang="zh-CN" sz="2400" b="1" dirty="0">
              <a:solidFill>
                <a:srgbClr val="1B41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1286866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如果你的应用程序有很多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查询，你应该确认两个表中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的字段是被建过索引的。这样，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内部会启动为你优化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语句的机制。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而且，这些被用来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的字段，应该是相同的类型的。例如：如果你要把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字段和一个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在一起，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就无法使用它们的索引。对于那些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类型，还需要有相同的字符集才行。（两个表的字符集有可能不一样）</a:t>
            </a:r>
          </a:p>
        </p:txBody>
      </p:sp>
      <p:sp>
        <p:nvSpPr>
          <p:cNvPr id="12" name="Lorem Ipsum"/>
          <p:cNvSpPr/>
          <p:nvPr/>
        </p:nvSpPr>
        <p:spPr bwMode="auto">
          <a:xfrm>
            <a:off x="561734" y="4690315"/>
            <a:ext cx="7909913" cy="240425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8587" y="2611433"/>
            <a:ext cx="783515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SELECT company_name FROM users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    LEFT JOIN companies ON (users.state = companies.state)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    WHERE users.id = $user_id"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3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4880888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千万不要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 RAND()</a:t>
            </a:r>
          </a:p>
          <a:p>
            <a:pPr>
              <a:lnSpc>
                <a:spcPct val="170000"/>
              </a:lnSpc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6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1779308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想打乱返回的数据行？随机挑一个数据？真不知道谁发明了这种用法，但很多新手很喜欢这样用。但你确不了解这样做有多么可怕的性能问题。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如果你真的想把返回的数据行打乱了，你有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种方法可以达到这个目的。这样使用只让你的数据库的性能呈指数级的下降。这里的问题是：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会不得不去执行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函数（很耗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时间），而且这是为了每一行记录去记行，然后再对其排序。就算是你用了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也无济于事（因为要排序）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下面的示例是随机挑一条记录</a:t>
            </a:r>
          </a:p>
        </p:txBody>
      </p:sp>
      <p:sp>
        <p:nvSpPr>
          <p:cNvPr id="10" name="Lorem Ipsum"/>
          <p:cNvSpPr/>
          <p:nvPr/>
        </p:nvSpPr>
        <p:spPr bwMode="auto">
          <a:xfrm>
            <a:off x="319687" y="3112527"/>
            <a:ext cx="7909913" cy="202552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猪一样的做法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username FROM user ORDER BY RAND() LIMIT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建议的做法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 = 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FROM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$d =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mysql_fetch_row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($r)</a:t>
            </a: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$rand =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mt_rand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(0,$[0] -1)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username FROM user LIMIT $rand, 1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3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114269" y="628059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79442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从数据库里读出越多的数据，那么查询就会变得越慢。并且，如果你的数据库服务器和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服务器是两台独立的服务器的话，这还会增加网络传输的负载。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所以，你应该养成一个需要什么就取什么的好的习惯。</a:t>
            </a:r>
          </a:p>
        </p:txBody>
      </p:sp>
      <p:sp>
        <p:nvSpPr>
          <p:cNvPr id="9" name="Lorem Ipsum"/>
          <p:cNvSpPr/>
          <p:nvPr/>
        </p:nvSpPr>
        <p:spPr bwMode="auto">
          <a:xfrm>
            <a:off x="310722" y="2126409"/>
            <a:ext cx="7909913" cy="131764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user WHERE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16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username FROM user WHERE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6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4105611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永远为每张表设置一个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70000"/>
              </a:lnSpc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276419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我们应该为数据库里的每张表都设置一个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做为其主键，而且最好的是一个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型的（推荐使用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），并设置上自动增加的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AUTO_INCREMENT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就算是你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表有一个主键叫 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的字段，你也别让它成为主键。使用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类型来当主键会使用得性能下降。另外，在你的程序中，你应该使用表的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来构造你的数据结构。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而且，在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数据引擎下，还有一些操作需要使用主键，在这些情况下，主键的性能和设置变得非常重要，比如，集群，分区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在这里，只有一个情况是例外，那就是“关联表”的“外键”，也就是说，这个表的主键，通过若干个别的表的主键构成。我们把这个情况叫做“外键”。比如：有一个“学生表”有学生的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，有一个“课程表”有课程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，那么，“成绩表”就是“关联表”了，其关联了学生表和课程表，在成绩表中，学生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和课程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叫“外键”其共同组成主键。</a:t>
            </a:r>
          </a:p>
        </p:txBody>
      </p:sp>
    </p:spTree>
    <p:extLst>
      <p:ext uri="{BB962C8B-B14F-4D97-AF65-F5344CB8AC3E}">
        <p14:creationId xmlns:p14="http://schemas.microsoft.com/office/powerpoint/2010/main" val="41873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170"/>
          <p:cNvSpPr/>
          <p:nvPr/>
        </p:nvSpPr>
        <p:spPr>
          <a:xfrm>
            <a:off x="33587" y="520482"/>
            <a:ext cx="4682372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/>
              <a:t>尽量不要使用</a:t>
            </a:r>
            <a:r>
              <a:rPr lang="en-US" altLang="zh-CN" sz="2400" b="1" dirty="0"/>
              <a:t>NOT IN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&lt;&gt;</a:t>
            </a:r>
            <a:r>
              <a:rPr lang="zh-CN" altLang="en-US" sz="2400" b="1" dirty="0"/>
              <a:t>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34282" y="6062348"/>
            <a:ext cx="1114840" cy="344164"/>
          </a:xfrm>
        </p:spPr>
        <p:txBody>
          <a:bodyPr/>
          <a:lstStyle/>
          <a:p>
            <a:fld id="{F050765F-0884-4EAD-84A6-4544D6C1E37F}" type="slidenum">
              <a:rPr lang="zh-CN" altLang="en-US" smtClean="0"/>
              <a:pPr/>
              <a:t>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8" name="Lorem Ipsum"/>
          <p:cNvSpPr/>
          <p:nvPr/>
        </p:nvSpPr>
        <p:spPr bwMode="auto">
          <a:xfrm>
            <a:off x="319687" y="1203044"/>
            <a:ext cx="7909913" cy="3995299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txBody>
          <a:bodyPr wrap="square" lIns="61358" tIns="27610" rIns="61358" bIns="2761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u="sng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操作都不会使用索引，而是将会进行全表扫描。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id&lt;&gt;3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id&gt;3 or id &lt;3;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是子查询，还可以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尽量转化为外连接或者等值连接，要看具体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的业务逻辑。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JOIN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customerinfo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CustomerID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(SELECT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CustomerID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salesinfo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customerinfo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LEFT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salesinfoON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customerinfo.CustomerID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salesinfo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6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CustomerID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salesinfo.CustomerID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NULL;</a:t>
            </a:r>
            <a:endParaRPr lang="zh-CN" altLang="en-US" sz="16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8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2773</TotalTime>
  <Words>2430</Words>
  <Application>Microsoft Office PowerPoint</Application>
  <PresentationFormat>自定义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Calibri Light</vt:lpstr>
      <vt:lpstr>Consolas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Mickey Jiang</dc:creator>
  <cp:lastModifiedBy>cqca63662</cp:lastModifiedBy>
  <cp:revision>631</cp:revision>
  <dcterms:created xsi:type="dcterms:W3CDTF">2015-05-15T03:51:00Z</dcterms:created>
  <dcterms:modified xsi:type="dcterms:W3CDTF">2018-03-23T01:38:06Z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