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5"/>
  </p:notesMasterIdLst>
  <p:handoutMasterIdLst>
    <p:handoutMasterId r:id="rId16"/>
  </p:handoutMasterIdLst>
  <p:sldIdLst>
    <p:sldId id="599" r:id="rId2"/>
    <p:sldId id="617" r:id="rId3"/>
    <p:sldId id="618" r:id="rId4"/>
    <p:sldId id="620" r:id="rId5"/>
    <p:sldId id="621" r:id="rId6"/>
    <p:sldId id="622" r:id="rId7"/>
    <p:sldId id="623" r:id="rId8"/>
    <p:sldId id="624" r:id="rId9"/>
    <p:sldId id="625" r:id="rId10"/>
    <p:sldId id="627" r:id="rId11"/>
    <p:sldId id="628" r:id="rId12"/>
    <p:sldId id="626" r:id="rId13"/>
    <p:sldId id="616" r:id="rId14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CCFF"/>
    <a:srgbClr val="3366FF"/>
    <a:srgbClr val="FFCCCC"/>
    <a:srgbClr val="FFFF00"/>
    <a:srgbClr val="FF33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78984" autoAdjust="0"/>
  </p:normalViewPr>
  <p:slideViewPr>
    <p:cSldViewPr>
      <p:cViewPr varScale="1">
        <p:scale>
          <a:sx n="92" d="100"/>
          <a:sy n="92" d="100"/>
        </p:scale>
        <p:origin x="21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2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007" tIns="45504" rIns="91007" bIns="45504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007" tIns="45504" rIns="91007" bIns="45504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893F3F9-8722-41EC-94D4-7D487E11BD9F}" type="datetimeFigureOut">
              <a:rPr lang="zh-CN" altLang="en-US"/>
              <a:pPr>
                <a:defRPr/>
              </a:pPr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007" tIns="45504" rIns="91007" bIns="45504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1007" tIns="45504" rIns="91007" bIns="45504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0F4F259-F286-4DC0-9868-6DDAC2DBE1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20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7" tIns="45504" rIns="91007" bIns="45504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7" tIns="45504" rIns="91007" bIns="45504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7" tIns="45504" rIns="91007" bIns="45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7" tIns="45504" rIns="91007" bIns="45504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7" tIns="45504" rIns="91007" bIns="45504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396D226-F761-4171-A2ED-000D90B6D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0402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800" baseline="0" dirty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6D226-F761-4171-A2ED-000D90B6D58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18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6D226-F761-4171-A2ED-000D90B6D58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70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6D226-F761-4171-A2ED-000D90B6D58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394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1330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800" baseline="0" dirty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6D226-F761-4171-A2ED-000D90B6D58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13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800" baseline="0" dirty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6D226-F761-4171-A2ED-000D90B6D58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8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两个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thread dump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文件在分析时特别有效，困为它可以看出在先后两个时间点上，线程执行的位置，如果发现先后两组数据中同一线程都执行在同一位置，则说明此处可能有问题，因为程序运行是极快的，如果两次均在某一点上，说明这一点的耗时是很大的。通过对这两个文件进行分析，查出原因，进而解决问题。</a:t>
            </a:r>
            <a:endParaRPr lang="zh-CN" altLang="en-US" sz="2800" baseline="0" dirty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6D226-F761-4171-A2ED-000D90B6D58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43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6D226-F761-4171-A2ED-000D90B6D58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12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6D226-F761-4171-A2ED-000D90B6D58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85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现在我们使用一些图形化工具，来帮助我们分析文件中的信息，有效地定位问题。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6D226-F761-4171-A2ED-000D90B6D58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395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6D226-F761-4171-A2ED-000D90B6D58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214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select s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from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java.lang.String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s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where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s.value.length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&gt;= 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6D226-F761-4171-A2ED-000D90B6D58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20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750050"/>
            <a:ext cx="9144000" cy="107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" name="图片 7" descr="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8" y="6215063"/>
            <a:ext cx="87471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user\Desktop\图片3.jpg"/>
          <p:cNvPicPr>
            <a:picLocks noChangeAspect="1" noChangeArrowheads="1"/>
          </p:cNvPicPr>
          <p:nvPr userDrawn="1"/>
        </p:nvPicPr>
        <p:blipFill>
          <a:blip r:embed="rId3" cstate="print"/>
          <a:srcRect l="20509" r="20551"/>
          <a:stretch>
            <a:fillRect/>
          </a:stretch>
        </p:blipFill>
        <p:spPr bwMode="auto">
          <a:xfrm>
            <a:off x="1619250" y="69850"/>
            <a:ext cx="72532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E:\李天生\品牌形象室\2品牌传播\2014\1000万辆 品牌标识\千万梦想 出彩长安\乘用车\1000万标识-长安乘用车-中英文组合-01副本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115888"/>
            <a:ext cx="14398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前进与你更近版式"/>
          <p:cNvPicPr>
            <a:picLocks noChangeAspect="1" noChangeArrowheads="1"/>
          </p:cNvPicPr>
          <p:nvPr userDrawn="1"/>
        </p:nvPicPr>
        <p:blipFill>
          <a:blip r:embed="rId5" cstate="print"/>
          <a:srcRect l="21445" t="26256" r="20975" b="52965"/>
          <a:stretch>
            <a:fillRect/>
          </a:stretch>
        </p:blipFill>
        <p:spPr bwMode="auto">
          <a:xfrm>
            <a:off x="7253288" y="223838"/>
            <a:ext cx="1619250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ea typeface="宋体" charset="-122"/>
              </a:defRPr>
            </a:lvl1pPr>
          </a:lstStyle>
          <a:p>
            <a:pPr>
              <a:defRPr/>
            </a:pPr>
            <a:fld id="{581C80DA-A384-4FFA-815E-10819DA0B3C5}" type="datetimeFigureOut">
              <a:rPr lang="zh-CN" altLang="en-US"/>
              <a:pPr>
                <a:defRPr/>
              </a:pPr>
              <a:t>2018/3/23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b="1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="1">
                <a:ea typeface="宋体" charset="-122"/>
              </a:defRPr>
            </a:lvl1pPr>
          </a:lstStyle>
          <a:p>
            <a:pPr>
              <a:defRPr/>
            </a:pPr>
            <a:fld id="{7CA079A3-83E5-477D-BE87-F7DECB7154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750050"/>
            <a:ext cx="9144000" cy="107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" name="图片 7" descr="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8" y="6215063"/>
            <a:ext cx="87471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ea typeface="宋体" charset="-122"/>
              </a:defRPr>
            </a:lvl1pPr>
          </a:lstStyle>
          <a:p>
            <a:pPr>
              <a:defRPr/>
            </a:pPr>
            <a:fld id="{63D81AC2-1BF3-4D24-B980-6BAC6BBA6D4E}" type="datetimeFigureOut">
              <a:rPr lang="zh-CN" altLang="en-US"/>
              <a:pPr>
                <a:defRPr/>
              </a:pPr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b="1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="1">
                <a:ea typeface="宋体" charset="-122"/>
              </a:defRPr>
            </a:lvl1pPr>
          </a:lstStyle>
          <a:p>
            <a:pPr>
              <a:defRPr/>
            </a:pPr>
            <a:fld id="{6A53532B-D668-4EE8-AF50-F99E03356E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C:\Users\GSBGGC\Desktop\ping\1000万标识-长安乘用车-中英文组合-01副本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388" y="115888"/>
            <a:ext cx="14398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user\Desktop\图片3.jpg"/>
          <p:cNvPicPr>
            <a:picLocks noChangeAspect="1" noChangeArrowheads="1"/>
          </p:cNvPicPr>
          <p:nvPr userDrawn="1"/>
        </p:nvPicPr>
        <p:blipFill>
          <a:blip r:embed="rId7" cstate="print"/>
          <a:srcRect l="20509" r="2"/>
          <a:stretch>
            <a:fillRect/>
          </a:stretch>
        </p:blipFill>
        <p:spPr bwMode="auto">
          <a:xfrm>
            <a:off x="1763713" y="65088"/>
            <a:ext cx="712946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前进与你更近版式"/>
          <p:cNvPicPr>
            <a:picLocks noChangeAspect="1" noChangeArrowheads="1"/>
          </p:cNvPicPr>
          <p:nvPr userDrawn="1"/>
        </p:nvPicPr>
        <p:blipFill>
          <a:blip r:embed="rId8" cstate="print"/>
          <a:srcRect l="21445" t="26256" r="20975" b="52965"/>
          <a:stretch>
            <a:fillRect/>
          </a:stretch>
        </p:blipFill>
        <p:spPr bwMode="auto">
          <a:xfrm>
            <a:off x="7242175" y="188913"/>
            <a:ext cx="1619250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图片3.jpg"/>
          <p:cNvPicPr>
            <a:picLocks noChangeAspect="1" noChangeArrowheads="1"/>
          </p:cNvPicPr>
          <p:nvPr userDrawn="1"/>
        </p:nvPicPr>
        <p:blipFill>
          <a:blip r:embed="rId5" cstate="print"/>
          <a:srcRect l="20509" r="20551"/>
          <a:stretch>
            <a:fillRect/>
          </a:stretch>
        </p:blipFill>
        <p:spPr bwMode="auto">
          <a:xfrm>
            <a:off x="1619250" y="69850"/>
            <a:ext cx="72532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 descr="E:\李天生\品牌形象室\2品牌传播\2014\1000万辆 品牌标识\千万梦想 出彩长安\乘用车\1000万标识-长安乘用车-中英文组合-01副本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388" y="115888"/>
            <a:ext cx="14398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2" descr="前进与你更近版式"/>
          <p:cNvPicPr>
            <a:picLocks noChangeAspect="1" noChangeArrowheads="1"/>
          </p:cNvPicPr>
          <p:nvPr userDrawn="1"/>
        </p:nvPicPr>
        <p:blipFill>
          <a:blip r:embed="rId7" cstate="print"/>
          <a:srcRect l="21445" t="26256" r="20975" b="52965"/>
          <a:stretch>
            <a:fillRect/>
          </a:stretch>
        </p:blipFill>
        <p:spPr bwMode="auto">
          <a:xfrm>
            <a:off x="7253288" y="223838"/>
            <a:ext cx="1619250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 userDrawn="1"/>
        </p:nvSpPr>
        <p:spPr>
          <a:xfrm>
            <a:off x="0" y="6750050"/>
            <a:ext cx="9144000" cy="107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078" name="图片 7" descr="2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438" y="6215063"/>
            <a:ext cx="87471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solidFill>
                  <a:prstClr val="black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42608B3-CD53-4EB7-9153-231F38D6C726}" type="datetimeFigureOut">
              <a:rPr lang="zh-CN" altLang="en-US"/>
              <a:pPr>
                <a:defRPr/>
              </a:pPr>
              <a:t>2018/3/23</a:t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solidFill>
                  <a:prstClr val="black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B5DE7D2-68B9-4CC2-81BC-CB49DCE39B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1916832"/>
            <a:ext cx="56886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Java</a:t>
            </a:r>
            <a:r>
              <a:rPr lang="zh-CN" altLang="en-US" sz="3200" dirty="0" smtClean="0"/>
              <a:t>程序性能分析</a:t>
            </a:r>
            <a:endParaRPr lang="en-US" altLang="zh-CN" sz="3200" dirty="0" smtClean="0"/>
          </a:p>
          <a:p>
            <a:endParaRPr lang="en-US" altLang="zh-CN" dirty="0"/>
          </a:p>
          <a:p>
            <a:pPr algn="ctr"/>
            <a:r>
              <a:rPr lang="zh-CN" altLang="en-US" dirty="0" smtClean="0"/>
              <a:t>之</a:t>
            </a:r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en-US" altLang="zh-CN" dirty="0" smtClean="0"/>
              <a:t>thread </a:t>
            </a:r>
            <a:r>
              <a:rPr lang="en-US" altLang="zh-CN" dirty="0"/>
              <a:t>dump</a:t>
            </a:r>
            <a:r>
              <a:rPr lang="zh-CN" altLang="en-US" dirty="0"/>
              <a:t>和</a:t>
            </a:r>
            <a:r>
              <a:rPr lang="en-US" altLang="zh-CN" dirty="0"/>
              <a:t>heap dump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7224" y="135729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/>
              <a:t>（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）显示出堆中所包含的所有的类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7224" y="2143116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/>
              <a:t>（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）从根集能引用到的对象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7224" y="2928934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/>
              <a:t>（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）显示平台包括的所有类的实例数量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4364" y="3714752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）堆实例的分布表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4311" y="4509120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）执行对象查询</a:t>
            </a:r>
            <a:r>
              <a:rPr lang="zh-CN" altLang="en-US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语句（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OQL</a:t>
            </a:r>
            <a:r>
              <a:rPr lang="zh-CN" altLang="en-US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ttp://hi.csdn.net/attachment/201011/27/0_1290846932gSm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848872" cy="404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64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2687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使用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jvisualvm</a:t>
            </a:r>
            <a:r>
              <a:rPr lang="zh-CN" altLang="en-US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工具</a:t>
            </a:r>
            <a:endParaRPr lang="en-US" altLang="zh-CN" b="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       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357430"/>
            <a:ext cx="6348404" cy="365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071538" y="1785927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JDK_HOME/bin/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jvisualvm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11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长安行天下 横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3" y="2200275"/>
            <a:ext cx="519747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9807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1556793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在故障定位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尤其是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out of memory)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和性能分析的时候，经常会用到一些文件来帮助我们排除代码问题。这些文件记录了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JVM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运行期间的内存占用、线程执行等情况，这就是我们常说的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文件。常用的有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heap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thread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（也叫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javacore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，或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java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）。我们可以这么理解：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heap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记录内存信息的，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thread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是记录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CPU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信息的。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7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19675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smtClean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heap dump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1916832"/>
            <a:ext cx="568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heap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文件是一个二进制文件，它保存了某一时刻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JVM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堆中对象使用情况。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HeapDump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文件是指定时刻的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堆栈的快照，是一种镜像文件。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Heap Analyzer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工具通过分析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HeapDump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文件，哪些对象占用了太多的堆栈空间，来发现导致内存泄露或者可能引起内存泄露的对象。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96752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thread dump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47664" y="1844824"/>
            <a:ext cx="5958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thread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文件主要保存的是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应用中各线程在某一时刻的运行的位置，即执行到哪一个类的哪一个方法哪一个行上。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thread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是一个文本文件，打开后可以看到每一个线程的执行栈，以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stacktrace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的方式显示。通过对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thread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的分析可以得到应用是否“卡”在某一点上，即在某一点运行的时间太长，如数据库查询，长期得不到响应，最终导致系统崩溃。单个的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thread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文件一般来说是没有什么用处的，因为它只是记录了某一个绝对时间点的情况。比较有用的是，线程在一个时间段内的执行情况。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7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980728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二、获取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thread dump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文件和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heap dump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64624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获取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heap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</a:t>
            </a:r>
          </a:p>
          <a:p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        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下切换到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JDK_HOME/bin/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，执行以下命令：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jmap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 -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dump:format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b,file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heap.hprof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进程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ID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下切换到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JDK_HOME/bin/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，执行以下命令：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./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jmap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 -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dump:format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b,file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heap.hprof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进程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ID</a:t>
            </a:r>
            <a:endParaRPr lang="en-US" altLang="zh-CN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        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这样就会在当前目录下生成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heap.hprof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文件，这就是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heap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文件。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获取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thread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</a:t>
            </a:r>
          </a:p>
          <a:p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        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下执行：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jstack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b="0" dirty="0" smtClean="0"/>
              <a:t>进程</a:t>
            </a:r>
            <a:r>
              <a:rPr lang="en-US" altLang="zh-CN" b="0" dirty="0" smtClean="0"/>
              <a:t>ID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&gt; thread.txt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下执行：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./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jstack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b="0" dirty="0" smtClean="0"/>
              <a:t>进程</a:t>
            </a:r>
            <a:r>
              <a:rPr lang="en-US" altLang="zh-CN" b="0" dirty="0" smtClean="0"/>
              <a:t>ID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&gt; thread.txt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        windows/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则会将命令执行结果转储到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thread.txt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，这就是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thread 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文件。有了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文件后，我们就能借助性能分析工具获取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文件中的信息。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0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24744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将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dump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中存活的对象导出</a:t>
            </a:r>
            <a:r>
              <a:rPr lang="zh-CN" altLang="en-US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，使用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live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参数</a:t>
            </a:r>
            <a:endParaRPr lang="zh-CN" altLang="en-US" dirty="0"/>
          </a:p>
        </p:txBody>
      </p:sp>
      <p:pic>
        <p:nvPicPr>
          <p:cNvPr id="55298" name="Picture 2" descr="http://dl2.iteye.com/upload/attachment/0109/6707/9cd31bb4-7226-3bc2-8073-89ae91e91f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714620"/>
            <a:ext cx="853601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00100" y="1714488"/>
            <a:ext cx="6715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/>
              <a:t>jmap</a:t>
            </a:r>
            <a:r>
              <a:rPr lang="en-US" b="0" dirty="0" smtClean="0"/>
              <a:t> -</a:t>
            </a:r>
            <a:r>
              <a:rPr lang="en-US" b="0" dirty="0" err="1" smtClean="0"/>
              <a:t>dump:live,format</a:t>
            </a:r>
            <a:r>
              <a:rPr lang="en-US" b="0" dirty="0" smtClean="0"/>
              <a:t>=</a:t>
            </a:r>
            <a:r>
              <a:rPr lang="en-US" b="0" dirty="0" err="1" smtClean="0"/>
              <a:t>b,file</a:t>
            </a:r>
            <a:r>
              <a:rPr lang="en-US" b="0" dirty="0" smtClean="0"/>
              <a:t>=</a:t>
            </a:r>
            <a:r>
              <a:rPr lang="en-US" b="0" dirty="0" err="1" smtClean="0"/>
              <a:t>heapLive.hprof</a:t>
            </a:r>
            <a:r>
              <a:rPr lang="en-US" b="0" dirty="0" smtClean="0"/>
              <a:t>    </a:t>
            </a:r>
            <a:r>
              <a:rPr lang="zh-CN" altLang="en-US" b="0" dirty="0" smtClean="0"/>
              <a:t>进程</a:t>
            </a:r>
            <a:r>
              <a:rPr lang="en-US" altLang="zh-CN" b="0" dirty="0" smtClean="0"/>
              <a:t>ID</a:t>
            </a:r>
            <a:r>
              <a:rPr lang="en-US" b="0" dirty="0" smtClean="0"/>
              <a:t> 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56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98072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执行完后，我们在当前目录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C:\Java\jdk1.6.0_27\bin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下看到刚生成的三个文件</a:t>
            </a:r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357430"/>
            <a:ext cx="7743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866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96752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使用工具分析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java heap dump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98884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使用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JDK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自带的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jhat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命令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5432" y="2636912"/>
            <a:ext cx="8183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latin typeface="Verdana" panose="020B0604030504040204" pitchFamily="34" charset="0"/>
              </a:rPr>
              <a:t>jhat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是用来分析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堆的命令，可以将堆中的对象以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html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的形式显示出来，包括对象的数量，大小等等，并支持对象查询语言。</a:t>
            </a:r>
            <a:endParaRPr lang="zh-CN" altLang="en-US" dirty="0"/>
          </a:p>
        </p:txBody>
      </p:sp>
      <p:pic>
        <p:nvPicPr>
          <p:cNvPr id="57346" name="Picture 2" descr="http://dl2.iteye.com/upload/attachment/0109/6715/54eb34d2-3d7a-3989-b302-53944a53a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3857628"/>
            <a:ext cx="770249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42910" y="328612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 smtClean="0"/>
              <a:t>jhat</a:t>
            </a:r>
            <a:r>
              <a:rPr lang="en-US" b="0" dirty="0" smtClean="0"/>
              <a:t> -port 5000 </a:t>
            </a:r>
            <a:r>
              <a:rPr lang="en-US" b="0" dirty="0" err="1" smtClean="0"/>
              <a:t>heap.hprof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97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4348" y="857232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当服务启动完成后，我们就可以在浏览器中，通过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http://localhost:5000/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进行访问</a:t>
            </a:r>
            <a:endParaRPr lang="zh-CN" altLang="en-US" dirty="0"/>
          </a:p>
        </p:txBody>
      </p:sp>
      <p:pic>
        <p:nvPicPr>
          <p:cNvPr id="58370" name="Picture 2" descr="http://dl2.iteye.com/upload/attachment/0109/6717/0f4d3b8b-1288-30c4-8bd9-c86f958a5b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1857364"/>
            <a:ext cx="7312298" cy="334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421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21936</TotalTime>
  <Words>599</Words>
  <Application>Microsoft Office PowerPoint</Application>
  <PresentationFormat>全屏显示(4:3)</PresentationFormat>
  <Paragraphs>51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Verdana</vt:lpstr>
      <vt:lpstr>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hp</cp:lastModifiedBy>
  <cp:revision>2198</cp:revision>
  <dcterms:created xsi:type="dcterms:W3CDTF">2010-11-16T09:02:25Z</dcterms:created>
  <dcterms:modified xsi:type="dcterms:W3CDTF">2018-03-23T02:15:31Z</dcterms:modified>
</cp:coreProperties>
</file>