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53"/>
  </p:handoutMasterIdLst>
  <p:sldIdLst>
    <p:sldId id="537" r:id="rId3"/>
    <p:sldId id="524" r:id="rId4"/>
    <p:sldId id="733" r:id="rId6"/>
    <p:sldId id="735" r:id="rId7"/>
    <p:sldId id="540" r:id="rId8"/>
    <p:sldId id="596" r:id="rId9"/>
    <p:sldId id="736" r:id="rId10"/>
    <p:sldId id="588" r:id="rId11"/>
    <p:sldId id="597" r:id="rId12"/>
    <p:sldId id="598" r:id="rId13"/>
    <p:sldId id="599" r:id="rId14"/>
    <p:sldId id="600" r:id="rId15"/>
    <p:sldId id="601" r:id="rId16"/>
    <p:sldId id="660" r:id="rId17"/>
    <p:sldId id="661" r:id="rId18"/>
    <p:sldId id="662" r:id="rId19"/>
    <p:sldId id="592" r:id="rId20"/>
    <p:sldId id="603" r:id="rId21"/>
    <p:sldId id="604" r:id="rId22"/>
    <p:sldId id="605" r:id="rId23"/>
    <p:sldId id="606" r:id="rId24"/>
    <p:sldId id="607" r:id="rId25"/>
    <p:sldId id="622" r:id="rId26"/>
    <p:sldId id="690" r:id="rId27"/>
    <p:sldId id="691" r:id="rId28"/>
    <p:sldId id="692" r:id="rId29"/>
    <p:sldId id="693" r:id="rId30"/>
    <p:sldId id="699" r:id="rId31"/>
    <p:sldId id="698" r:id="rId32"/>
    <p:sldId id="593" r:id="rId33"/>
    <p:sldId id="616" r:id="rId34"/>
    <p:sldId id="617" r:id="rId35"/>
    <p:sldId id="618" r:id="rId36"/>
    <p:sldId id="619" r:id="rId37"/>
    <p:sldId id="719" r:id="rId38"/>
    <p:sldId id="631" r:id="rId39"/>
    <p:sldId id="620" r:id="rId40"/>
    <p:sldId id="623" r:id="rId41"/>
    <p:sldId id="624" r:id="rId42"/>
    <p:sldId id="625" r:id="rId43"/>
    <p:sldId id="626" r:id="rId44"/>
    <p:sldId id="627" r:id="rId45"/>
    <p:sldId id="595" r:id="rId46"/>
    <p:sldId id="635" r:id="rId47"/>
    <p:sldId id="636" r:id="rId48"/>
    <p:sldId id="637" r:id="rId49"/>
    <p:sldId id="781" r:id="rId50"/>
    <p:sldId id="536" r:id="rId51"/>
    <p:sldId id="571" r:id="rId52"/>
  </p:sldIdLst>
  <p:sldSz cx="8618220" cy="6464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155"/>
    <a:srgbClr val="5B9BD5"/>
    <a:srgbClr val="002060"/>
    <a:srgbClr val="FFFF00"/>
    <a:srgbClr val="F9F9FA"/>
    <a:srgbClr val="0099FF"/>
    <a:srgbClr val="0378B0"/>
    <a:srgbClr val="1A4155"/>
    <a:srgbClr val="262626"/>
    <a:srgbClr val="6CC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81452" autoAdjust="0"/>
  </p:normalViewPr>
  <p:slideViewPr>
    <p:cSldViewPr snapToGrid="0">
      <p:cViewPr varScale="1">
        <p:scale>
          <a:sx n="74" d="100"/>
          <a:sy n="74" d="100"/>
        </p:scale>
        <p:origin x="1982" y="72"/>
      </p:cViewPr>
      <p:guideLst>
        <p:guide orient="horz" pos="1992"/>
        <p:guide pos="2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92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A597-42A6-46D6-AD84-1DBF8312B8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目标：快速上手。 是什么，怎么用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pom</a:t>
            </a:r>
            <a:r>
              <a:rPr lang="zh-CN" altLang="en-US"/>
              <a:t>中引入了</a:t>
            </a:r>
            <a:r>
              <a:rPr lang="en-US" altLang="zh-CN">
                <a:sym typeface="+mn-ea"/>
              </a:rPr>
              <a:t>Eureka </a:t>
            </a:r>
            <a:r>
              <a:rPr lang="zh-CN" altLang="en-US">
                <a:sym typeface="+mn-ea"/>
              </a:rPr>
              <a:t>组件 ，需要在启动类上加@EnableEurekaServer 来在项目中启用这项新技术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@EnableEurekaServer 告诉</a:t>
            </a:r>
            <a:r>
              <a:rPr lang="en-US" altLang="zh-CN">
                <a:sym typeface="+mn-ea"/>
              </a:rPr>
              <a:t>springBoot </a:t>
            </a:r>
            <a:r>
              <a:rPr lang="zh-CN" altLang="en-US">
                <a:sym typeface="+mn-ea"/>
              </a:rPr>
              <a:t>这个项目是个</a:t>
            </a:r>
            <a:r>
              <a:rPr lang="en-US" altLang="zh-CN">
                <a:sym typeface="+mn-ea"/>
              </a:rPr>
              <a:t>Eureka server</a:t>
            </a:r>
            <a:r>
              <a:rPr lang="zh-CN" altLang="en-US">
                <a:sym typeface="+mn-ea"/>
              </a:rPr>
              <a:t>端，接收其他微服务注册进来。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客户端的应用见后面章节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C-Consistency,强一致性。A-Available,可用性。P-Partition tolerance,分区容错性。</a:t>
            </a:r>
            <a:endParaRPr lang="zh-CN" altLang="en-US"/>
          </a:p>
          <a:p>
            <a:r>
              <a:rPr lang="en-US" altLang="zh-CN">
                <a:sym typeface="+mn-ea"/>
              </a:rPr>
              <a:t>Eureka </a:t>
            </a:r>
            <a:r>
              <a:rPr lang="zh-CN" altLang="en-US">
                <a:sym typeface="+mn-ea"/>
              </a:rPr>
              <a:t>仍然可以使用</a:t>
            </a:r>
            <a:endParaRPr lang="zh-CN" altLang="en-US"/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Consul 的地址和端口号默认是 localhost:8500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什么是客户端负载均衡</a:t>
            </a:r>
            <a:endParaRPr lang="zh-CN" altLang="en-US"/>
          </a:p>
          <a:p>
            <a:r>
              <a:rPr lang="zh-CN" altLang="en-US"/>
              <a:t>就是我们去食堂打菜。只要不是抽疯。当发现一个窗口排队的人太多了，我们自然会换到其他窗口去</a:t>
            </a:r>
            <a:r>
              <a:rPr lang="en-US" altLang="zh-CN"/>
              <a:t>.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我们比较习惯面向接口编程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Ribbon</a:t>
            </a:r>
            <a:r>
              <a:rPr lang="zh-CN" altLang="en-US"/>
              <a:t>和</a:t>
            </a:r>
            <a:r>
              <a:rPr lang="en-US" altLang="zh-CN"/>
              <a:t>Fegin</a:t>
            </a:r>
            <a:r>
              <a:rPr lang="zh-CN" altLang="en-US"/>
              <a:t>都是</a:t>
            </a:r>
            <a:r>
              <a:rPr lang="en-US" altLang="zh-CN"/>
              <a:t>Client </a:t>
            </a:r>
            <a:r>
              <a:rPr lang="zh-CN" altLang="en-US"/>
              <a:t>客户端。 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@FeignClient(name= "spring-cloud-producer") 与前面的@EnableFeignClients 注解一 一对应。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马丁·福勒</a:t>
            </a:r>
            <a:endParaRPr lang="zh-CN" altLang="en-US"/>
          </a:p>
          <a:p>
            <a:r>
              <a:rPr lang="zh-CN" altLang="en-US"/>
              <a:t>微服务在淘宝，京东等大厂，应用的如火如荼。 是大势所驱动。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Feign </a:t>
            </a:r>
            <a:r>
              <a:rPr lang="zh-CN" altLang="zh-CN"/>
              <a:t>默认会有轮询负载均衡。 如果要自定义负载均衡 需要使用</a:t>
            </a:r>
            <a:r>
              <a:rPr lang="en-US" altLang="zh-CN"/>
              <a:t>Ribbon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原生的</a:t>
            </a:r>
            <a:r>
              <a:rPr lang="en-US" altLang="zh-CN"/>
              <a:t>rest </a:t>
            </a:r>
            <a:r>
              <a:rPr lang="zh-CN" altLang="en-US"/>
              <a:t>调用 </a:t>
            </a:r>
            <a:r>
              <a:rPr lang="en-US" altLang="zh-CN"/>
              <a:t>Ribbon+RestTmplte</a:t>
            </a:r>
            <a:r>
              <a:rPr lang="zh-CN" altLang="en-US"/>
              <a:t> （需要结合微服务名称） 需要加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@LoadBalanced  注解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IRule </a:t>
            </a:r>
            <a:r>
              <a:rPr lang="zh-CN" altLang="en-US"/>
              <a:t>： 就是一个接口。 只要能实现这个接口。就能实现你想要的负载均衡策略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这些都是</a:t>
            </a:r>
            <a:r>
              <a:rPr lang="en-US" altLang="zh-CN"/>
              <a:t>IRule </a:t>
            </a:r>
            <a:r>
              <a:rPr lang="zh-CN" altLang="en-US"/>
              <a:t>接口的一个实现类。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修改为随机算法后。 去调用服务进行测试 </a:t>
            </a:r>
            <a:r>
              <a:rPr lang="en-US" altLang="zh-CN"/>
              <a:t>Ribbon </a:t>
            </a:r>
            <a:r>
              <a:rPr lang="zh-CN" altLang="en-US"/>
              <a:t>负载均衡是否生效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name="MICROSERVICECLOUD-DEPT" 表示对这个服务进行</a:t>
            </a:r>
            <a:r>
              <a:rPr lang="en-US" altLang="zh-CN">
                <a:sym typeface="+mn-ea"/>
              </a:rPr>
              <a:t>ribbon </a:t>
            </a:r>
            <a:r>
              <a:rPr lang="zh-CN" altLang="en-US">
                <a:sym typeface="+mn-ea"/>
              </a:rPr>
              <a:t>负载均衡。 使用自定义配置类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Hystrix </a:t>
            </a:r>
            <a:r>
              <a:rPr lang="zh-CN" altLang="en-US"/>
              <a:t>是程序出异常了，微服务调用不恰当，长期无响应的 解决办法。 避免因为一次调用服务，而导致全局系统瘫痪，系统挂机。 提供可用性</a:t>
            </a:r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熔断</a:t>
            </a:r>
            <a:r>
              <a:rPr lang="en-US" altLang="zh-CN">
                <a:sym typeface="+mn-ea"/>
              </a:rPr>
              <a:t>——  </a:t>
            </a:r>
            <a:r>
              <a:rPr lang="zh-CN" altLang="en-US">
                <a:sym typeface="+mn-ea"/>
              </a:rPr>
              <a:t>比如突然某个小弟生病了，但是你还需要它的支持，然后调用之后它半天没有响应，你却不知道，一直在等等这个响应；</a:t>
            </a:r>
            <a:endParaRPr lang="zh-CN" altLang="en-US"/>
          </a:p>
          <a:p>
            <a:r>
              <a:rPr lang="zh-CN" altLang="en-US">
                <a:sym typeface="+mn-ea"/>
              </a:rPr>
              <a:t>有可能别的小弟也正在调用你的武功绝技，那么当请求多之后，就会发生严重的阻塞影响老大的整体计划。</a:t>
            </a:r>
            <a:endParaRPr lang="zh-CN" altLang="en-US"/>
          </a:p>
          <a:p>
            <a:r>
              <a:rPr lang="zh-CN" altLang="en-US">
                <a:sym typeface="+mn-ea"/>
              </a:rPr>
              <a:t>这个时候Hystrix就派上用场了，当Hystrix发现某个小弟不在状态不稳定立马马上让它下线，让其它小弟来顶上来，</a:t>
            </a:r>
            <a:endParaRPr lang="zh-CN" altLang="en-US"/>
          </a:p>
          <a:p>
            <a:r>
              <a:rPr lang="zh-CN" altLang="en-US">
                <a:sym typeface="+mn-ea"/>
              </a:rPr>
              <a:t>或者给你说不用等了这个小弟今天肯定不行，该干嘛赶紧干嘛去别在这排队了。 </a:t>
            </a:r>
            <a:endParaRPr lang="zh-CN" altLang="en-US" b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如果是单独使用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Hystrix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 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针对Hystrix进行实时监控有一款工具  </a:t>
            </a:r>
            <a:r>
              <a:rPr lang="zh-CN" altLang="en-US"/>
              <a:t>Hystrix-dashboard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Hystrix-dashboard不做展开  获取服务健康状态， 成功请求，失败请求等指标</a:t>
            </a:r>
            <a:endParaRPr lang="zh-CN" alt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r>
              <a:rPr lang="zh-CN" altLang="en-US"/>
              <a:t>他也是一个单独的项目，类似于</a:t>
            </a:r>
            <a:r>
              <a:rPr lang="en-US" altLang="zh-CN"/>
              <a:t>config</a:t>
            </a:r>
            <a:r>
              <a:rPr lang="zh-CN" altLang="en-US"/>
              <a:t>。 启动后监控所有</a:t>
            </a:r>
            <a:r>
              <a:rPr lang="en-US" altLang="zh-CN"/>
              <a:t>Hystrix </a:t>
            </a:r>
            <a:r>
              <a:rPr lang="zh-CN" altLang="en-US"/>
              <a:t>请求。 他强依赖与</a:t>
            </a:r>
            <a:r>
              <a:rPr lang="en-US" altLang="zh-CN">
                <a:sym typeface="+mn-ea"/>
              </a:rPr>
              <a:t>spring-boot-starter-actuator </a:t>
            </a:r>
            <a:r>
              <a:rPr lang="zh-CN" altLang="en-US">
                <a:sym typeface="+mn-ea"/>
              </a:rPr>
              <a:t>组件</a:t>
            </a:r>
            <a:endParaRPr lang="zh-CN" altLang="en-US">
              <a:sym typeface="+mn-ea"/>
            </a:endParaRPr>
          </a:p>
          <a:p>
            <a:r>
              <a:rPr lang="en-US" altLang="zh-CN"/>
              <a:t>7</a:t>
            </a:r>
            <a:r>
              <a:rPr lang="zh-CN" altLang="en-US"/>
              <a:t>色 </a:t>
            </a:r>
            <a:r>
              <a:rPr lang="en-US" altLang="zh-CN"/>
              <a:t>1</a:t>
            </a:r>
            <a:r>
              <a:rPr lang="zh-CN" altLang="en-US"/>
              <a:t>圈 </a:t>
            </a:r>
            <a:r>
              <a:rPr lang="en-US" altLang="zh-CN"/>
              <a:t>1</a:t>
            </a:r>
            <a:r>
              <a:rPr lang="zh-CN" altLang="en-US"/>
              <a:t>线</a:t>
            </a:r>
            <a:endParaRPr lang="zh-CN" altLang="en-US"/>
          </a:p>
          <a:p>
            <a:r>
              <a:rPr lang="zh-CN" altLang="en-US"/>
              <a:t>侧面体现了</a:t>
            </a:r>
            <a:r>
              <a:rPr lang="en-US" altLang="zh-CN"/>
              <a:t>springcloud </a:t>
            </a:r>
            <a:r>
              <a:rPr lang="zh-CN" altLang="en-US"/>
              <a:t>全家桶，一波流，一套连招带走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配置中心，让你可以把配置放到远程服务器，集中化管理集群配置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目前支持本地存储、Git以及Subversion。就是以后大家武器、枪火什么的东西都集中放到一起，别随便自己带，方便以后统一管理、升级装备。</a:t>
            </a:r>
            <a:endParaRPr lang="en-US" altLang="zh-CN" dirty="0"/>
          </a:p>
          <a:p>
            <a:endParaRPr lang="zh-CN" altLang="en-US"/>
          </a:p>
          <a:p>
            <a:r>
              <a:rPr lang="en-US" altLang="zh-CN"/>
              <a:t>configServer </a:t>
            </a:r>
            <a:r>
              <a:rPr lang="zh-CN" altLang="en-US"/>
              <a:t>本身就是一个分布式微服务。 让</a:t>
            </a:r>
            <a:r>
              <a:rPr lang="en-US" altLang="zh-CN"/>
              <a:t>configServer </a:t>
            </a:r>
            <a:r>
              <a:rPr lang="zh-CN" altLang="en-US"/>
              <a:t>去和外部的</a:t>
            </a:r>
            <a:r>
              <a:rPr lang="en-US" altLang="zh-CN"/>
              <a:t>gitHub </a:t>
            </a:r>
            <a:r>
              <a:rPr lang="zh-CN" altLang="en-US"/>
              <a:t>沟通。</a:t>
            </a:r>
            <a:r>
              <a:rPr lang="en-US" altLang="zh-CN">
                <a:sym typeface="+mn-ea"/>
              </a:rPr>
              <a:t>configServer</a:t>
            </a:r>
            <a:r>
              <a:rPr lang="zh-CN" altLang="en-US"/>
              <a:t>它本身也可以看做为一个</a:t>
            </a:r>
            <a:r>
              <a:rPr lang="en-US" altLang="zh-CN"/>
              <a:t>git </a:t>
            </a:r>
            <a:r>
              <a:rPr lang="zh-CN" altLang="en-US"/>
              <a:t>客户端。可以</a:t>
            </a:r>
            <a:r>
              <a:rPr lang="en-US" altLang="zh-CN"/>
              <a:t>pull</a:t>
            </a:r>
            <a:r>
              <a:rPr lang="zh-CN" altLang="en-US"/>
              <a:t>远程仓库的更新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配置文件一般存储在</a:t>
            </a:r>
            <a:r>
              <a:rPr lang="en-US" altLang="zh-CN">
                <a:sym typeface="+mn-ea"/>
              </a:rPr>
              <a:t>git </a:t>
            </a:r>
            <a:r>
              <a:rPr lang="zh-CN" altLang="en-US">
                <a:sym typeface="+mn-ea"/>
              </a:rPr>
              <a:t>上，但是</a:t>
            </a:r>
            <a:r>
              <a:rPr lang="en-US" altLang="zh-CN">
                <a:sym typeface="+mn-ea"/>
              </a:rPr>
              <a:t>git </a:t>
            </a:r>
            <a:r>
              <a:rPr lang="zh-CN" altLang="en-US">
                <a:sym typeface="+mn-ea"/>
              </a:rPr>
              <a:t>上存在安全风险。  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github </a:t>
            </a:r>
            <a:r>
              <a:rPr lang="zh-CN" altLang="en-US">
                <a:sym typeface="+mn-ea"/>
              </a:rPr>
              <a:t>提供私有仓库。 且</a:t>
            </a:r>
            <a:r>
              <a:rPr lang="en-US" altLang="zh-CN">
                <a:sym typeface="+mn-ea"/>
              </a:rPr>
              <a:t>github </a:t>
            </a:r>
            <a:r>
              <a:rPr lang="zh-CN" altLang="en-US">
                <a:sym typeface="+mn-ea"/>
              </a:rPr>
              <a:t>的钩子程序 与 Spring Cloud Bus消息总线 项目结合。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修改github上配置信息后，钩子程序通知  client端重新再次去获取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可以有效实现热部署的问题。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Spring Cloud Bus消息 服务总线也被</a:t>
            </a:r>
            <a:r>
              <a:rPr lang="en-US" altLang="zh-CN">
                <a:sym typeface="+mn-ea"/>
              </a:rPr>
              <a:t>Nacos </a:t>
            </a:r>
            <a:r>
              <a:rPr lang="zh-CN" altLang="en-US">
                <a:sym typeface="+mn-ea"/>
              </a:rPr>
              <a:t>替换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config server </a:t>
            </a:r>
            <a:r>
              <a:rPr lang="zh-CN" altLang="en-US"/>
              <a:t>不需要注册到注册中心。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讲人话就是：</a:t>
            </a:r>
            <a:r>
              <a:rPr lang="en-US" altLang="zh-CN" dirty="0">
                <a:sym typeface="+mn-ea"/>
              </a:rPr>
              <a:t>当其它门派来找大哥办事的时候一定要先经过zuul,看下有没有带刀子什么的给拦截回去，或者是需要找那个小弟的直接给带过去。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2020 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zuul </a:t>
            </a:r>
            <a:r>
              <a:rPr lang="zh-CN" altLang="en-US" dirty="0">
                <a:sym typeface="+mn-ea"/>
              </a:rPr>
              <a:t>也停止更新了，内部的</a:t>
            </a:r>
            <a:r>
              <a:rPr lang="en-US" altLang="zh-CN" dirty="0">
                <a:sym typeface="+mn-ea"/>
              </a:rPr>
              <a:t>zuul2 </a:t>
            </a:r>
            <a:r>
              <a:rPr lang="zh-CN" altLang="en-US" dirty="0">
                <a:sym typeface="+mn-ea"/>
              </a:rPr>
              <a:t>胎死腹中， </a:t>
            </a:r>
            <a:r>
              <a:rPr lang="en-US" altLang="zh-CN" dirty="0">
                <a:sym typeface="+mn-ea"/>
              </a:rPr>
              <a:t>spring Cloud </a:t>
            </a:r>
            <a:r>
              <a:rPr lang="zh-CN" altLang="en-US" dirty="0">
                <a:sym typeface="+mn-ea"/>
              </a:rPr>
              <a:t>自己出了个</a:t>
            </a:r>
            <a:r>
              <a:rPr lang="en-US" altLang="zh-CN" dirty="0">
                <a:sym typeface="+mn-ea"/>
              </a:rPr>
              <a:t>gateWay </a:t>
            </a:r>
            <a:r>
              <a:rPr lang="zh-CN" altLang="en-US" dirty="0">
                <a:sym typeface="+mn-ea"/>
              </a:rPr>
              <a:t>主流</a:t>
            </a:r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en-US" altLang="zh-CN" dirty="0"/>
              <a:t>                             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.path 假的虚拟名称</a:t>
            </a: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Sping Cloud Alibaba Nacos 据说可以完美替换</a:t>
            </a:r>
            <a:r>
              <a:rPr lang="en-US" altLang="zh-CN">
                <a:sym typeface="+mn-ea"/>
              </a:rPr>
              <a:t>Eureka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2020 </a:t>
            </a:r>
            <a:r>
              <a:rPr lang="zh-CN" altLang="en-US">
                <a:sym typeface="+mn-ea"/>
              </a:rPr>
              <a:t>后有更新  </a:t>
            </a:r>
            <a:r>
              <a:rPr lang="en-US" altLang="zh-CN">
                <a:sym typeface="+mn-ea"/>
              </a:rPr>
              <a:t>OpenFegin /LoadBalancer  </a:t>
            </a:r>
            <a:r>
              <a:rPr lang="zh-CN" altLang="en-US">
                <a:sym typeface="+mn-ea"/>
              </a:rPr>
              <a:t>兄弟档， 换汤不换药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2020 </a:t>
            </a:r>
            <a:r>
              <a:rPr lang="zh-CN" altLang="en-US">
                <a:sym typeface="+mn-ea"/>
              </a:rPr>
              <a:t>年后 Hystrix已经停止开发，官方推荐替代项目Resilience4j 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国外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。但是国内推荐使用</a:t>
            </a:r>
            <a:r>
              <a:rPr lang="en-US" altLang="zh-CN">
                <a:sym typeface="+mn-ea"/>
              </a:rPr>
              <a:t>spring Cloud Alibaba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sentinel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2020</a:t>
            </a:r>
            <a:r>
              <a:rPr lang="zh-CN" altLang="en-US">
                <a:sym typeface="+mn-ea"/>
              </a:rPr>
              <a:t>年后 </a:t>
            </a:r>
            <a:r>
              <a:rPr lang="en-US" altLang="zh-CN">
                <a:sym typeface="+mn-ea"/>
              </a:rPr>
              <a:t>config </a:t>
            </a:r>
            <a:r>
              <a:rPr lang="zh-CN" altLang="en-US">
                <a:sym typeface="+mn-ea"/>
              </a:rPr>
              <a:t>新版也没广泛使用了。携程开源了阿波罗 。 再有使用广泛的就是</a:t>
            </a:r>
            <a:r>
              <a:rPr lang="en-US" altLang="zh-CN">
                <a:sym typeface="+mn-ea"/>
              </a:rPr>
              <a:t>Nacos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上面 五大神兽</a:t>
            </a:r>
            <a:r>
              <a:rPr lang="en-US" altLang="zh-CN"/>
              <a:t>2020 </a:t>
            </a:r>
            <a:r>
              <a:rPr lang="zh-CN" altLang="en-US"/>
              <a:t>年以以前是主流。  </a:t>
            </a:r>
            <a:r>
              <a:rPr lang="en-US" altLang="zh-CN"/>
              <a:t>20</a:t>
            </a:r>
            <a:r>
              <a:rPr lang="zh-CN" altLang="en-US"/>
              <a:t>年后都有更新与升级。</a:t>
            </a:r>
            <a:r>
              <a:rPr lang="zh-CN" altLang="en-US">
                <a:sym typeface="+mn-ea"/>
              </a:rPr>
              <a:t>东西虽老，但是思想不老。 万变不离其宗。 了解思想。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先知其然，知其历史。快速上手。新的特性与技术，等其稳固后在来。猥琐发育。 没必要当小白鼠。 第一个吃螃蟹。 让别人先去踩坑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先看看热闹</a:t>
            </a:r>
            <a:endParaRPr lang="en-US" altLang="zh-CN"/>
          </a:p>
          <a:p>
            <a:endParaRPr lang="en-US" altLang="zh-CN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行而不知,可以致知，早点体验，经历，早点完善认知基础</a:t>
            </a:r>
            <a:r>
              <a:rPr lang="en-US" altLang="zh-CN" dirty="0"/>
              <a:t>.   </a:t>
            </a:r>
            <a:endParaRPr lang="en-US" altLang="zh-CN" dirty="0"/>
          </a:p>
          <a:p>
            <a:r>
              <a:rPr lang="zh-CN" altLang="zh-CN" dirty="0"/>
              <a:t>王阳明  《心学》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类似于小米，将原来各个品牌的杂牌 整合到一起，用一个统一的品牌。   服务治理 </a:t>
            </a:r>
            <a:r>
              <a:rPr lang="en-US" altLang="zh-CN"/>
              <a:t>Dubbo  </a:t>
            </a:r>
            <a:r>
              <a:rPr lang="zh-CN" altLang="en-US"/>
              <a:t>。服务注册 </a:t>
            </a:r>
            <a:r>
              <a:rPr lang="en-US" altLang="zh-CN"/>
              <a:t>zookeeper </a:t>
            </a:r>
            <a:r>
              <a:rPr lang="zh-CN" altLang="en-US"/>
              <a:t>。负载均衡 </a:t>
            </a:r>
            <a:r>
              <a:rPr lang="en-US" altLang="zh-CN"/>
              <a:t>Nginx   </a:t>
            </a:r>
            <a:r>
              <a:rPr lang="zh-CN" altLang="en-US"/>
              <a:t>服务监控。。</a:t>
            </a:r>
            <a:endParaRPr lang="zh-CN" altLang="en-US"/>
          </a:p>
          <a:p>
            <a:r>
              <a:rPr lang="zh-CN" altLang="en-US"/>
              <a:t>现在统一用一家的 </a:t>
            </a:r>
            <a:r>
              <a:rPr lang="en-US" altLang="zh-CN"/>
              <a:t>springcloud  (</a:t>
            </a:r>
            <a:r>
              <a:rPr lang="zh-CN" altLang="en-US"/>
              <a:t>背景强悍，背靠</a:t>
            </a:r>
            <a:r>
              <a:rPr lang="en-US" altLang="zh-CN"/>
              <a:t>spring </a:t>
            </a:r>
            <a:r>
              <a:rPr lang="zh-CN" altLang="en-US"/>
              <a:t>社区</a:t>
            </a:r>
            <a:r>
              <a:rPr lang="en-US" altLang="zh-CN"/>
              <a:t>). </a:t>
            </a:r>
            <a:r>
              <a:rPr lang="zh-CN" altLang="en-US"/>
              <a:t>没有与其他公司的技术耦合。 自产自销自提供。是一套成熟的体系。</a:t>
            </a:r>
            <a:endParaRPr lang="zh-CN" altLang="en-US"/>
          </a:p>
          <a:p>
            <a:r>
              <a:rPr lang="en-US" altLang="zh-CN"/>
              <a:t>springcloud </a:t>
            </a:r>
            <a:r>
              <a:rPr lang="zh-CN" altLang="en-US"/>
              <a:t>有</a:t>
            </a:r>
            <a:r>
              <a:rPr lang="en-US" altLang="zh-CN"/>
              <a:t>spring</a:t>
            </a:r>
            <a:r>
              <a:rPr lang="zh-CN" altLang="en-US"/>
              <a:t>给他背书。 而</a:t>
            </a:r>
            <a:r>
              <a:rPr lang="en-US" altLang="zh-CN"/>
              <a:t>dubbo </a:t>
            </a:r>
            <a:r>
              <a:rPr lang="zh-CN" altLang="en-US"/>
              <a:t>层沉睡</a:t>
            </a:r>
            <a:r>
              <a:rPr lang="en-US" altLang="zh-CN"/>
              <a:t>5</a:t>
            </a:r>
            <a:r>
              <a:rPr lang="zh-CN" altLang="en-US"/>
              <a:t>年。给了</a:t>
            </a:r>
            <a:r>
              <a:rPr lang="en-US" altLang="zh-CN">
                <a:sym typeface="+mn-ea"/>
              </a:rPr>
              <a:t>springcloud </a:t>
            </a:r>
            <a:r>
              <a:rPr lang="zh-CN" altLang="en-US">
                <a:sym typeface="+mn-ea"/>
              </a:rPr>
              <a:t>趁虚而入的机会。 组装机容易出问题，原装机，兼容性要好一些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Spring Cloud是一系列框架的有序集合 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二三十个技术组件，技术栈 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。它利用Spring Boot的开发便利性巧妙地简化了分布式系统基础设施的开发，如服务发现注册、配置中心、消息总线、负载均衡、断路器、数据监控等，都可以用Spring Boot的开发风格做到一键启动和部署。Spring并没有重复制造轮子，它只是将目前各家公司开发的比较成熟、经得起实际考验的服务框架组合起来，通过Spring Boot风格进行再封装屏蔽掉了复杂的配置和实现原理，最终给开发者留出了一套简单易懂、易部署和易维护的分布式系统开发工具包。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springCloud </a:t>
            </a:r>
            <a:r>
              <a:rPr lang="zh-CN" altLang="zh-CN"/>
              <a:t>和</a:t>
            </a:r>
            <a:r>
              <a:rPr lang="en-US" altLang="zh-CN"/>
              <a:t>springBoot </a:t>
            </a:r>
            <a:r>
              <a:rPr lang="zh-CN" altLang="en-US"/>
              <a:t>版本之间约束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目前</a:t>
            </a:r>
            <a:r>
              <a:rPr lang="en-US" altLang="zh-CN"/>
              <a:t>springBoot </a:t>
            </a:r>
            <a:r>
              <a:rPr lang="zh-CN" altLang="en-US"/>
              <a:t>官网上已经强烈建议更新到</a:t>
            </a:r>
            <a:r>
              <a:rPr lang="en-US" altLang="zh-CN"/>
              <a:t>2.0 </a:t>
            </a:r>
            <a:r>
              <a:rPr lang="zh-CN" altLang="en-US"/>
              <a:t>。 https://start.spring.io/actuator/info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权限中心：</a:t>
            </a:r>
            <a:r>
              <a:rPr lang="en-US" altLang="zh-CN"/>
              <a:t> D</a:t>
            </a:r>
            <a:r>
              <a:rPr lang="zh-CN" altLang="en-US"/>
              <a:t>版上可以使用</a:t>
            </a:r>
            <a:r>
              <a:rPr lang="en-US" altLang="zh-CN"/>
              <a:t>Eueka .   </a:t>
            </a:r>
            <a:r>
              <a:rPr lang="zh-CN" altLang="en-US"/>
              <a:t>云商</a:t>
            </a:r>
            <a:r>
              <a:rPr lang="en-US" altLang="zh-CN"/>
              <a:t>G </a:t>
            </a:r>
            <a:r>
              <a:rPr lang="zh-CN" altLang="en-US"/>
              <a:t>版就不行。  现在使用至少推荐使用</a:t>
            </a:r>
            <a:r>
              <a:rPr lang="en-US" altLang="zh-CN"/>
              <a:t>G </a:t>
            </a:r>
            <a:r>
              <a:rPr lang="zh-CN" altLang="en-US"/>
              <a:t>版。 </a:t>
            </a:r>
            <a:r>
              <a:rPr lang="en-US" altLang="zh-CN"/>
              <a:t>G</a:t>
            </a:r>
            <a:r>
              <a:rPr lang="zh-CN" altLang="en-US"/>
              <a:t>版之前官网上都没明确简述了</a:t>
            </a:r>
            <a:r>
              <a:rPr lang="en-US" altLang="zh-CN"/>
              <a:t>(</a:t>
            </a:r>
            <a:r>
              <a:rPr lang="zh-CN" altLang="en-US"/>
              <a:t>放弃了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上面 五大神兽</a:t>
            </a:r>
            <a:r>
              <a:rPr lang="en-US" altLang="zh-CN"/>
              <a:t>2020 </a:t>
            </a:r>
            <a:r>
              <a:rPr lang="zh-CN" altLang="en-US"/>
              <a:t>年以以前是主流。  </a:t>
            </a:r>
            <a:r>
              <a:rPr lang="en-US" altLang="zh-CN"/>
              <a:t>20</a:t>
            </a:r>
            <a:r>
              <a:rPr lang="zh-CN" altLang="en-US"/>
              <a:t>年后都有更新与升级。</a:t>
            </a:r>
            <a:r>
              <a:rPr lang="zh-CN" altLang="en-US">
                <a:sym typeface="+mn-ea"/>
              </a:rPr>
              <a:t>东西虽老，但是思想不老。 万变不离其宗。 了解思想。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都是基础中的基础。基础不牢，地动山摇。   梁家辉《毒战》 </a:t>
            </a:r>
            <a:r>
              <a:rPr lang="en-US" altLang="zh-CN">
                <a:sym typeface="+mn-ea"/>
              </a:rPr>
              <a:t>——没学会走先学跑从来不是问题，先问问自己是不是天才</a:t>
            </a:r>
            <a:endParaRPr lang="en-US" altLang="zh-CN">
              <a:sym typeface="+mn-ea"/>
            </a:endParaRPr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先知其然，知其历史。快速上手。新的特性与技术，等其稳固后在来。猥琐发育。 没必要当小白鼠。 第一个吃螃蟹。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服务中心  </a:t>
            </a:r>
            <a:r>
              <a:rPr lang="en-US" altLang="zh-CN" dirty="0">
                <a:sym typeface="+mn-ea"/>
              </a:rPr>
              <a:t>:  </a:t>
            </a:r>
            <a:r>
              <a:rPr lang="zh-CN" altLang="en-US" dirty="0">
                <a:sym typeface="+mn-ea"/>
              </a:rPr>
              <a:t>任何小弟需要其它小弟支持什么都需要从这里来拿，同样的你有什么独门武功的都赶紧过报道，方便以后其它小弟来调用；它的好处是你不需要直接找各种什么小弟支持，只需要到服务中心来领取，也不需要知道提供支持的其它小弟在哪里，还是几个小弟来支持的，反正拿来用就行，服务中心来保证稳定性和质量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上面的项目只是两三个相互之间的简单调用，但是如果项目超过20个30个呢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画一张图来描述几十个项目之间的相互调用关系全是线条，任何其中的一个项目改动，就会牵连好几个项目跟着重启，巨麻烦而且容易出错。</a:t>
            </a:r>
            <a:endParaRPr lang="en-US" altLang="zh-CN"/>
          </a:p>
          <a:p>
            <a:r>
              <a:rPr lang="en-US" altLang="zh-CN"/>
              <a:t>通过服务中心来获取服务你不需要关注你调用的项目IP地址，由几台服务器组成，每次直接去服务中心获取可以使用的服务去调用既可。</a:t>
            </a:r>
            <a:endParaRPr lang="en-US" altLang="zh-CN"/>
          </a:p>
          <a:p>
            <a:r>
              <a:rPr lang="en-US" altLang="zh-CN"/>
              <a:t>由于各种服务都注册到了服务中心，就</a:t>
            </a:r>
            <a:r>
              <a:rPr lang="zh-CN" altLang="en-US"/>
              <a:t>具备了</a:t>
            </a:r>
            <a:r>
              <a:rPr lang="en-US" altLang="zh-CN"/>
              <a:t>去做很多高级功能</a:t>
            </a:r>
            <a:r>
              <a:rPr lang="zh-CN" altLang="en-US"/>
              <a:t>的前置</a:t>
            </a:r>
            <a:r>
              <a:rPr lang="en-US" altLang="zh-CN"/>
              <a:t>条件。</a:t>
            </a:r>
            <a:endParaRPr lang="en-US" altLang="zh-CN"/>
          </a:p>
          <a:p>
            <a:r>
              <a:rPr lang="en-US" altLang="zh-CN"/>
              <a:t>比如几台服务提供相同服务来做均衡负载；监控服务器调用成功率来做熔断，移除服务列表中的故障点等等。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spring Cloud </a:t>
            </a:r>
            <a:r>
              <a:rPr lang="zh-CN" altLang="en-US"/>
              <a:t>组件的使用套路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 </a:t>
            </a:r>
            <a:r>
              <a:rPr lang="en-US" altLang="zh-CN"/>
              <a:t>maven </a:t>
            </a:r>
            <a:r>
              <a:rPr lang="zh-CN" altLang="en-US"/>
              <a:t>引入 坐标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 </a:t>
            </a:r>
            <a:r>
              <a:rPr lang="en-US" altLang="zh-CN"/>
              <a:t>yml </a:t>
            </a:r>
            <a:r>
              <a:rPr lang="zh-CN" altLang="en-US"/>
              <a:t>配置组件信息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 启动类加上</a:t>
            </a:r>
            <a:r>
              <a:rPr lang="en-US" altLang="zh-CN"/>
              <a:t>@EnableXXX </a:t>
            </a:r>
            <a:r>
              <a:rPr lang="zh-CN" altLang="en-US"/>
              <a:t>注解启用该项组件的功能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7"/>
          <a:stretch>
            <a:fillRect/>
          </a:stretch>
        </p:blipFill>
        <p:spPr>
          <a:xfrm>
            <a:off x="0" y="0"/>
            <a:ext cx="8618538" cy="5118652"/>
          </a:xfrm>
          <a:prstGeom prst="rect">
            <a:avLst/>
          </a:prstGeom>
        </p:spPr>
      </p:pic>
      <p:pic>
        <p:nvPicPr>
          <p:cNvPr id="2" name="图片 1" descr="联合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53958" y="4992528"/>
            <a:ext cx="2391643" cy="1345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828803" y="507425"/>
            <a:ext cx="67884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-4317" y="507425"/>
            <a:ext cx="4789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Slogan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76415" y="139065"/>
            <a:ext cx="1741170" cy="328295"/>
          </a:xfrm>
          <a:prstGeom prst="rect">
            <a:avLst/>
          </a:prstGeom>
        </p:spPr>
      </p:pic>
      <p:pic>
        <p:nvPicPr>
          <p:cNvPr id="3" name="图片 2" descr="联合LOGO"/>
          <p:cNvPicPr>
            <a:picLocks noChangeAspect="1"/>
          </p:cNvPicPr>
          <p:nvPr userDrawn="1"/>
        </p:nvPicPr>
        <p:blipFill rotWithShape="1">
          <a:blip r:embed="rId3" cstate="print"/>
          <a:srcRect r="45318"/>
          <a:stretch>
            <a:fillRect/>
          </a:stretch>
        </p:blipFill>
        <p:spPr>
          <a:xfrm>
            <a:off x="579699" y="0"/>
            <a:ext cx="1008032" cy="1037757"/>
          </a:xfrm>
          <a:prstGeom prst="rect">
            <a:avLst/>
          </a:prstGeom>
        </p:spPr>
      </p:pic>
      <p:sp>
        <p:nvSpPr>
          <p:cNvPr id="8" name="灯片编号占位符 5"/>
          <p:cNvSpPr txBox="1"/>
          <p:nvPr userDrawn="1"/>
        </p:nvSpPr>
        <p:spPr>
          <a:xfrm>
            <a:off x="6679439" y="6120136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9BB5D0-35E4-459D-AEF3-FE4D7C45CC19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3149955" y="171905"/>
            <a:ext cx="2309097" cy="2626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</a:rPr>
              <a:t>内幕信息，未经披露，严格保密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2503" y="344164"/>
            <a:ext cx="7433214" cy="124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2503" y="1720821"/>
            <a:ext cx="7433214" cy="410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2503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4785" y="5991448"/>
            <a:ext cx="290864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6618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646430" rtl="0" eaLnBrk="1" latinLnBrk="0" hangingPunct="1">
        <a:lnSpc>
          <a:spcPct val="90000"/>
        </a:lnSpc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290" indent="-160655" algn="l" defTabSz="646430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8450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0772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13093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45415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210058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42379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74701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2pPr>
      <a:lvl3pPr marL="64643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96964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29286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61607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193929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26250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58572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703791" y="1368988"/>
            <a:ext cx="7335992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springcloud全家桶快速上手开发指南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2255991" y="3133930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赵倍勇</a:t>
            </a:r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1615" y="91186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案例实践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615" y="13722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Eureka Server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43815" y="1741170"/>
            <a:ext cx="8747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cloud已经帮我实现了服务注册中心，我们只需要很简单的几个步骤就可以完成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40" y="21990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1、pom中添加依赖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325" y="2567305"/>
            <a:ext cx="85401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&lt;dependencies&gt;</a:t>
            </a:r>
            <a:endParaRPr lang="zh-CN" altLang="en-US" sz="1400"/>
          </a:p>
          <a:p>
            <a:r>
              <a:rPr lang="zh-CN" altLang="en-US" sz="1400"/>
              <a:t>	&lt;dependency&gt;</a:t>
            </a:r>
            <a:endParaRPr lang="zh-CN" altLang="en-US" sz="1400"/>
          </a:p>
          <a:p>
            <a:r>
              <a:rPr lang="zh-CN" altLang="en-US" sz="1400"/>
              <a:t>		&lt;groupId&gt;org.springframework.cloud&lt;/groupId&gt;</a:t>
            </a:r>
            <a:endParaRPr lang="zh-CN" altLang="en-US" sz="1400"/>
          </a:p>
          <a:p>
            <a:r>
              <a:rPr lang="zh-CN" altLang="en-US" sz="1400"/>
              <a:t>		&lt;artifactId&gt;spring-cloud-starter&lt;/artifactId&gt;</a:t>
            </a:r>
            <a:endParaRPr lang="zh-CN" altLang="en-US" sz="1400"/>
          </a:p>
          <a:p>
            <a:r>
              <a:rPr lang="zh-CN" altLang="en-US" sz="1400"/>
              <a:t>	&lt;/dependency&gt;</a:t>
            </a:r>
            <a:endParaRPr lang="zh-CN" altLang="en-US" sz="1400"/>
          </a:p>
          <a:p>
            <a:r>
              <a:rPr lang="zh-CN" altLang="en-US" sz="1400"/>
              <a:t>	&lt;!--eureka-server 核心jar 依赖--&gt;</a:t>
            </a:r>
            <a:endParaRPr lang="zh-CN" altLang="en-US" sz="1400"/>
          </a:p>
          <a:p>
            <a:r>
              <a:rPr lang="zh-CN" altLang="en-US" sz="1400"/>
              <a:t>	&lt;dependency&gt;</a:t>
            </a:r>
            <a:endParaRPr lang="zh-CN" altLang="en-US" sz="1400"/>
          </a:p>
          <a:p>
            <a:r>
              <a:rPr lang="zh-CN" altLang="en-US" sz="1400"/>
              <a:t>		&lt;groupId&gt;org.springframework.cloud&lt;/groupId&gt;</a:t>
            </a:r>
            <a:endParaRPr lang="zh-CN" altLang="en-US" sz="1400"/>
          </a:p>
          <a:p>
            <a:r>
              <a:rPr lang="zh-CN" altLang="en-US" sz="1400"/>
              <a:t>		&lt;artifactId&gt;spring-cloud-starter-eureka-server&lt;/artifactId&gt;</a:t>
            </a:r>
            <a:endParaRPr lang="zh-CN" altLang="en-US" sz="1400"/>
          </a:p>
          <a:p>
            <a:r>
              <a:rPr lang="zh-CN" altLang="en-US" sz="1400"/>
              <a:t>	&lt;/dependency&gt;</a:t>
            </a:r>
            <a:endParaRPr lang="zh-CN" altLang="en-US" sz="1400"/>
          </a:p>
          <a:p>
            <a:r>
              <a:rPr lang="zh-CN" altLang="en-US" sz="1400"/>
              <a:t>	&lt;dependency&gt;</a:t>
            </a:r>
            <a:endParaRPr lang="zh-CN" altLang="en-US" sz="1400"/>
          </a:p>
          <a:p>
            <a:r>
              <a:rPr lang="zh-CN" altLang="en-US" sz="1400"/>
              <a:t>		&lt;groupId&gt;org.springframework.boot&lt;/groupId&gt;</a:t>
            </a:r>
            <a:endParaRPr lang="zh-CN" altLang="en-US" sz="1400"/>
          </a:p>
          <a:p>
            <a:r>
              <a:rPr lang="zh-CN" altLang="en-US" sz="1400"/>
              <a:t>		&lt;artifactId&gt;spring-boot-starter-test&lt;/artifactId&gt;</a:t>
            </a:r>
            <a:endParaRPr lang="zh-CN" altLang="en-US" sz="1400"/>
          </a:p>
          <a:p>
            <a:r>
              <a:rPr lang="zh-CN" altLang="en-US" sz="1400"/>
              <a:t>		&lt;scope&gt;test&lt;/scope&gt;</a:t>
            </a:r>
            <a:endParaRPr lang="zh-CN" altLang="en-US" sz="1400"/>
          </a:p>
          <a:p>
            <a:r>
              <a:rPr lang="zh-CN" altLang="en-US" sz="1400"/>
              <a:t>	&lt;/dependency&gt;</a:t>
            </a:r>
            <a:endParaRPr lang="zh-CN" altLang="en-US" sz="1400"/>
          </a:p>
          <a:p>
            <a:r>
              <a:rPr lang="zh-CN" altLang="en-US" sz="1400"/>
              <a:t>&lt;/dependencies&gt;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60325" y="2567305"/>
            <a:ext cx="8049895" cy="353758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19685"/>
            <a:ext cx="2698750" cy="1720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095" y="3473450"/>
            <a:ext cx="8286750" cy="293433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095" y="1243965"/>
            <a:ext cx="8120380" cy="172974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095" y="875665"/>
            <a:ext cx="8380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2、启动类添加@EnableEurekaServer注解 启用</a:t>
            </a:r>
            <a:r>
              <a:rPr lang="en-US" altLang="zh-CN"/>
              <a:t>Eureka</a:t>
            </a:r>
            <a:r>
              <a:rPr lang="zh-CN" altLang="en-US"/>
              <a:t>技术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21615" y="1243965"/>
            <a:ext cx="81902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@SpringBootApplication</a:t>
            </a:r>
            <a:endParaRPr lang="zh-CN" altLang="en-US" sz="1600"/>
          </a:p>
          <a:p>
            <a:r>
              <a:rPr lang="zh-CN" altLang="en-US" sz="1600"/>
              <a:t>@EnableEurekaServer</a:t>
            </a:r>
            <a:endParaRPr lang="zh-CN" altLang="en-US" sz="1600"/>
          </a:p>
          <a:p>
            <a:r>
              <a:rPr lang="zh-CN" altLang="en-US" sz="1600"/>
              <a:t>public class SpringCloudEurekaApplication {</a:t>
            </a:r>
            <a:endParaRPr lang="zh-CN" altLang="en-US" sz="1600"/>
          </a:p>
          <a:p>
            <a:r>
              <a:rPr lang="zh-CN" altLang="en-US" sz="1600"/>
              <a:t>	public static void main(String[] args) {</a:t>
            </a:r>
            <a:endParaRPr lang="zh-CN" altLang="en-US" sz="1600"/>
          </a:p>
          <a:p>
            <a:r>
              <a:rPr lang="zh-CN" altLang="en-US" sz="1600"/>
              <a:t>		SpringApplication.run(SpringCloudEurekaApplication.class, args);</a:t>
            </a:r>
            <a:endParaRPr lang="zh-CN" altLang="en-US" sz="1600"/>
          </a:p>
          <a:p>
            <a:r>
              <a:rPr lang="zh-CN" altLang="en-US" sz="1600"/>
              <a:t>	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25095" y="2973705"/>
            <a:ext cx="7816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3、配置文件 </a:t>
            </a:r>
            <a:r>
              <a:rPr lang="zh-CN" altLang="en-US">
                <a:sym typeface="+mn-ea"/>
              </a:rPr>
              <a:t>application.properties </a:t>
            </a:r>
            <a:r>
              <a:rPr lang="en-US" altLang="zh-CN">
                <a:sym typeface="+mn-ea"/>
              </a:rPr>
              <a:t>/application.yml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1615" y="3417570"/>
            <a:ext cx="79070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spring.application.name=spring-cloud-eureka</a:t>
            </a:r>
            <a:endParaRPr lang="zh-CN" altLang="en-US" sz="1600"/>
          </a:p>
          <a:p>
            <a:r>
              <a:rPr lang="zh-CN" altLang="en-US" sz="1600"/>
              <a:t>server.port=8000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#默认设置下，该服务注册中心也会将自己作为客户端来尝试注册它自己，所以我们需要禁用它的客户端注册行为</a:t>
            </a:r>
            <a:endParaRPr lang="zh-CN" altLang="en-US" sz="1600"/>
          </a:p>
          <a:p>
            <a:r>
              <a:rPr lang="zh-CN" altLang="en-US" sz="1600"/>
              <a:t>#是否将自己注册到Eureka Server，默认为true</a:t>
            </a:r>
            <a:endParaRPr lang="zh-CN" altLang="en-US" sz="1600"/>
          </a:p>
          <a:p>
            <a:r>
              <a:rPr lang="zh-CN" altLang="en-US" sz="1600"/>
              <a:t>eureka.client.register-with-eureka=false </a:t>
            </a:r>
            <a:endParaRPr lang="zh-CN" altLang="en-US" sz="1600"/>
          </a:p>
          <a:p>
            <a:r>
              <a:rPr lang="zh-CN" altLang="en-US" sz="1600"/>
              <a:t>#是否从Eureka Server获取注册信息，默认为true</a:t>
            </a:r>
            <a:endParaRPr lang="zh-CN" altLang="en-US" sz="1600"/>
          </a:p>
          <a:p>
            <a:r>
              <a:rPr lang="zh-CN" altLang="en-US" sz="1600"/>
              <a:t>eureka.client.fetch-registry=false</a:t>
            </a:r>
            <a:endParaRPr lang="zh-CN" altLang="en-US" sz="1600"/>
          </a:p>
          <a:p>
            <a:r>
              <a:rPr lang="zh-CN" altLang="en-US" sz="1600"/>
              <a:t>#设置与Eureka Server交互的地址，查询服务和注册服务都需要依赖这个地址。</a:t>
            </a:r>
            <a:endParaRPr lang="zh-CN" altLang="en-US" sz="1600"/>
          </a:p>
          <a:p>
            <a:r>
              <a:rPr lang="zh-CN" altLang="en-US" sz="1600"/>
              <a:t>#默认是http://localhost:8761/eureka ；多个地址可使用 , 分隔。</a:t>
            </a:r>
            <a:endParaRPr lang="zh-CN" altLang="en-US" sz="1600"/>
          </a:p>
          <a:p>
            <a:r>
              <a:rPr lang="zh-CN" altLang="en-US" sz="1600"/>
              <a:t>eureka.client.serviceUrl.defaultZone=http://localhost:${server.port}/eureka/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7805" y="1036955"/>
            <a:ext cx="8182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 </a:t>
            </a:r>
            <a:r>
              <a:rPr lang="zh-CN" altLang="en-US"/>
              <a:t>启动工程后，访问：http://localhost:8000/，可以看到下面的页面，其中还没有发现任何服务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682115"/>
            <a:ext cx="7905115" cy="3515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630" y="5587365"/>
            <a:ext cx="41427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Eureka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client———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见后续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Fegin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服务调用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6530" y="5791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注册中心 Consul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0" y="1039495"/>
            <a:ext cx="83959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Eureka 2.X 停更</a:t>
            </a:r>
            <a:r>
              <a:rPr lang="zh-CN" altLang="en-US" sz="1600"/>
              <a:t>了。但其实对国内的用户影响甚小，一方面国内大都使用的是 Eureka 1.X 系列，另一方面 Spring Cloud 支持很多服务发现的软件，Eureka 只是其中之一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1623060"/>
            <a:ext cx="7032625" cy="44138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615" y="3869690"/>
            <a:ext cx="3651250" cy="199136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1615" y="91186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案例实践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615" y="1372235"/>
            <a:ext cx="2294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en-US">
                <a:sym typeface="+mn-ea"/>
              </a:rPr>
              <a:t>Consul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Server 服务端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615" y="19069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 </a:t>
            </a:r>
            <a:r>
              <a:rPr lang="zh-CN" altLang="en-US"/>
              <a:t>Consul 安装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4175" y="2388235"/>
            <a:ext cx="6125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Consul 不同于 Eureka 。 服务端需要单独安装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https://www.consul.io/downloads </a:t>
            </a:r>
            <a:r>
              <a:rPr lang="zh-CN" altLang="en-US"/>
              <a:t>  官方下载合适版本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4175" y="3307715"/>
            <a:ext cx="6684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 启动Consul 服务端 --以 Windows 为例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9110" y="4095750"/>
            <a:ext cx="3188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#cmd启动：cd 到对应的目录下</a:t>
            </a:r>
            <a:endParaRPr lang="zh-CN" altLang="en-US" sz="1600"/>
          </a:p>
          <a:p>
            <a:r>
              <a:rPr lang="zh-CN" altLang="en-US" sz="1600"/>
              <a:t>cd D:\Common Files\consul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-dev表示开发模式运行，另外还有-server表示服务模式运行</a:t>
            </a:r>
            <a:endParaRPr lang="zh-CN" altLang="en-US" sz="1600"/>
          </a:p>
          <a:p>
            <a:r>
              <a:rPr lang="zh-CN" altLang="en-US" sz="1600"/>
              <a:t>consul agent -dev        </a:t>
            </a:r>
            <a:endParaRPr lang="zh-CN" altLang="en-US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7895" y="3033395"/>
            <a:ext cx="2847340" cy="1514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15" y="4547870"/>
            <a:ext cx="4436745" cy="1831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1380" y="4325620"/>
            <a:ext cx="6145530" cy="209486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2580" y="845820"/>
            <a:ext cx="7973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启动成功之后访问：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http://localhost:8500</a:t>
            </a:r>
            <a:r>
              <a:rPr lang="zh-CN" altLang="en-US"/>
              <a:t>，可以看到 Consul 的管理界面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1214120"/>
            <a:ext cx="6079490" cy="2499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790" y="37134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Consul 服务端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580" y="4081780"/>
            <a:ext cx="5889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创建一个 spring-cloud-consul-producer 项目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2580" y="42938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1、核心pom依赖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670" y="4293870"/>
            <a:ext cx="77793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&lt;!--spring-boot-starter-actuator健康检查依赖于此包--&gt;</a:t>
            </a:r>
            <a:endParaRPr lang="zh-CN" altLang="en-US" sz="1400"/>
          </a:p>
          <a:p>
            <a:r>
              <a:rPr lang="zh-CN" altLang="en-US" sz="1400"/>
              <a:t>&lt;dependency&gt;</a:t>
            </a:r>
            <a:endParaRPr lang="zh-CN" altLang="en-US" sz="1400"/>
          </a:p>
          <a:p>
            <a:r>
              <a:rPr lang="zh-CN" altLang="en-US" sz="1400"/>
              <a:t>	&lt;groupId&gt;org.springframework.boot&lt;/groupId&gt;</a:t>
            </a:r>
            <a:endParaRPr lang="zh-CN" altLang="en-US" sz="1400"/>
          </a:p>
          <a:p>
            <a:r>
              <a:rPr lang="zh-CN" altLang="en-US" sz="1400"/>
              <a:t>	&lt;artifactId&gt;spring-boot-starter-actuator&lt;/artifactId&gt;</a:t>
            </a:r>
            <a:endParaRPr lang="zh-CN" altLang="en-US" sz="1400"/>
          </a:p>
          <a:p>
            <a:r>
              <a:rPr lang="zh-CN" altLang="en-US" sz="1400"/>
              <a:t>&lt;/dependency&gt;</a:t>
            </a:r>
            <a:endParaRPr lang="zh-CN" altLang="en-US" sz="1400"/>
          </a:p>
          <a:p>
            <a:r>
              <a:rPr lang="zh-CN" altLang="en-US" sz="1400"/>
              <a:t>&lt;!--spring-cloud-starter-consul-discovery 支持Consul服务发现--&gt;</a:t>
            </a:r>
            <a:endParaRPr lang="zh-CN" altLang="en-US" sz="1400"/>
          </a:p>
          <a:p>
            <a:r>
              <a:rPr lang="zh-CN" altLang="en-US" sz="1400"/>
              <a:t>&lt;dependency&gt;</a:t>
            </a:r>
            <a:endParaRPr lang="zh-CN" altLang="en-US" sz="1400"/>
          </a:p>
          <a:p>
            <a:r>
              <a:rPr lang="zh-CN" altLang="en-US" sz="1400"/>
              <a:t>	&lt;groupId&gt;org.springframework.cloud&lt;/groupId&gt;</a:t>
            </a:r>
            <a:endParaRPr lang="zh-CN" altLang="en-US" sz="1400"/>
          </a:p>
          <a:p>
            <a:r>
              <a:rPr lang="zh-CN" altLang="en-US" sz="1400"/>
              <a:t>	&lt;artifactId&gt;spring-cloud-starter-consul-discovery&lt;/artifactId&gt;</a:t>
            </a:r>
            <a:endParaRPr lang="zh-CN" altLang="en-US" sz="1400"/>
          </a:p>
          <a:p>
            <a:r>
              <a:rPr lang="zh-CN" altLang="en-US" sz="1400"/>
              <a:t>&lt;/dependency&gt;  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8590" y="1219835"/>
            <a:ext cx="7620635" cy="156845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1615" y="8515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 </a:t>
            </a:r>
            <a:r>
              <a:rPr lang="zh-CN" altLang="en-US"/>
              <a:t>配置文件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590" y="1219835"/>
            <a:ext cx="8321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spring.application.name=spring-cloud-consul-producer</a:t>
            </a:r>
            <a:endParaRPr lang="zh-CN" altLang="en-US" sz="1600"/>
          </a:p>
          <a:p>
            <a:r>
              <a:rPr lang="zh-CN" altLang="en-US" sz="1600"/>
              <a:t>server.port=8501</a:t>
            </a:r>
            <a:endParaRPr lang="zh-CN" altLang="en-US" sz="1600"/>
          </a:p>
          <a:p>
            <a:r>
              <a:rPr lang="zh-CN" altLang="en-US" sz="1600"/>
              <a:t>spring.cloud.consul.host=localhost</a:t>
            </a:r>
            <a:endParaRPr lang="zh-CN" altLang="en-US" sz="1600"/>
          </a:p>
          <a:p>
            <a:r>
              <a:rPr lang="zh-CN" altLang="en-US" sz="1600"/>
              <a:t>spring.cloud.consul.port=8500</a:t>
            </a:r>
            <a:endParaRPr lang="zh-CN" altLang="en-US" sz="1600"/>
          </a:p>
          <a:p>
            <a:r>
              <a:rPr lang="zh-CN" altLang="en-US" sz="1600"/>
              <a:t>#注册到consul的服务名称</a:t>
            </a:r>
            <a:endParaRPr lang="zh-CN" altLang="en-US" sz="1600"/>
          </a:p>
          <a:p>
            <a:r>
              <a:rPr lang="zh-CN" altLang="en-US" sz="1600"/>
              <a:t>spring.cloud.consul.discovery.serviceName=service-producer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48590" y="2936240"/>
            <a:ext cx="7186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启动类</a:t>
            </a:r>
            <a:r>
              <a:rPr lang="en-US" altLang="zh-CN"/>
              <a:t>----添加了 @EnableDiscoveryClient 注解表示支持服务发现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8590" y="3515995"/>
            <a:ext cx="582739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 启动项目测试服务是否注册</a:t>
            </a:r>
            <a:endParaRPr lang="zh-CN" altLang="en-US"/>
          </a:p>
          <a:p>
            <a:r>
              <a:rPr lang="zh-CN" altLang="en-US" sz="1600"/>
              <a:t>再次在浏览器访问地址：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http://localhost:8500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4217035"/>
            <a:ext cx="4958715" cy="2170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005" y="1447165"/>
            <a:ext cx="8045450" cy="2240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Feign是一个声明式Web Service客户端 </a:t>
            </a:r>
            <a:r>
              <a:rPr lang="en-US" dirty="0"/>
              <a:t>(</a:t>
            </a:r>
            <a:r>
              <a:rPr lang="zh-CN" altLang="en-US" dirty="0"/>
              <a:t>作用：方便服务的调用</a:t>
            </a:r>
            <a:r>
              <a:rPr lang="en-US" dirty="0"/>
              <a:t>)</a:t>
            </a:r>
            <a:r>
              <a:rPr dirty="0"/>
              <a:t>。</a:t>
            </a:r>
            <a:r>
              <a:rPr lang="zh-CN" dirty="0"/>
              <a:t>声明了一个</a:t>
            </a:r>
            <a:r>
              <a:rPr lang="en-US" altLang="zh-CN" dirty="0"/>
              <a:t>REST</a:t>
            </a:r>
            <a:r>
              <a:rPr lang="zh-CN" altLang="en-US" dirty="0"/>
              <a:t>客户端</a:t>
            </a:r>
            <a:r>
              <a:rPr lang="en-US" altLang="zh-CN" dirty="0"/>
              <a:t>==</a:t>
            </a:r>
            <a:r>
              <a:rPr lang="zh-CN" altLang="en-US" dirty="0"/>
              <a:t>》就是</a:t>
            </a:r>
            <a:r>
              <a:rPr lang="zh-CN" altLang="en-US" b="1" dirty="0">
                <a:solidFill>
                  <a:srgbClr val="FF0000"/>
                </a:solidFill>
              </a:rPr>
              <a:t>接口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注解的</a:t>
            </a:r>
            <a:r>
              <a:rPr lang="en-US" altLang="zh-CN" b="1" dirty="0">
                <a:solidFill>
                  <a:srgbClr val="FF0000"/>
                </a:solidFill>
              </a:rPr>
              <a:t>web </a:t>
            </a:r>
            <a:r>
              <a:rPr lang="zh-CN" altLang="en-US" b="1" dirty="0">
                <a:solidFill>
                  <a:srgbClr val="FF0000"/>
                </a:solidFill>
              </a:rPr>
              <a:t>客户端调用</a:t>
            </a:r>
            <a:r>
              <a:rPr lang="zh-CN" altLang="en-US" dirty="0"/>
              <a:t>。</a:t>
            </a:r>
            <a:endParaRPr dirty="0"/>
          </a:p>
          <a:p>
            <a:pPr algn="ctr"/>
            <a:r>
              <a:rPr dirty="0">
                <a:sym typeface="+mn-ea"/>
              </a:rPr>
              <a:t>Feign可以与Eureka和Ribbon组合使用以支持负载均衡。</a:t>
            </a:r>
            <a:endParaRPr dirty="0">
              <a:sym typeface="+mn-ea"/>
            </a:endParaRPr>
          </a:p>
          <a:p>
            <a:pPr algn="ctr"/>
            <a:endParaRPr dirty="0"/>
          </a:p>
          <a:p>
            <a:pPr algn="ctr"/>
            <a:r>
              <a:rPr dirty="0"/>
              <a:t> Spring Cloud Ribbon是一套基于Netflix Ribbon实现的“</a:t>
            </a:r>
            <a:r>
              <a:rPr b="1" dirty="0">
                <a:solidFill>
                  <a:srgbClr val="FF0000"/>
                </a:solidFill>
              </a:rPr>
              <a:t>客户端 负载均衡</a:t>
            </a:r>
            <a:r>
              <a:rPr dirty="0"/>
              <a:t>工具”</a:t>
            </a:r>
            <a:r>
              <a:rPr lang="en-US" dirty="0"/>
              <a:t>.Rribbon 会帮助你按照某种规则LB(load Balancer) 如：轮询，随机 去连接机器，消费服务</a:t>
            </a:r>
            <a:endParaRPr lang="en-US" dirty="0"/>
          </a:p>
          <a:p>
            <a:pPr algn="ctr"/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693545" y="770890"/>
            <a:ext cx="5443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l"/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二、Feign   </a:t>
            </a:r>
            <a:r>
              <a:rPr lang="en-US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(服务提供与调用)  / R</a:t>
            </a:r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ibbon  负载均衡</a:t>
            </a:r>
            <a:endParaRPr lang="en-US" altLang="zh-CN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025" y="1078865"/>
            <a:ext cx="2407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是什么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3688080"/>
            <a:ext cx="4770120" cy="2780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59095" y="4170680"/>
            <a:ext cx="300736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消费端调用生产服务两种方式：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： 直接原生</a:t>
            </a:r>
            <a:r>
              <a:rPr lang="en-US" altLang="zh-CN" sz="1600">
                <a:sym typeface="+mn-ea"/>
              </a:rPr>
              <a:t>rest </a:t>
            </a:r>
            <a:r>
              <a:rPr lang="zh-CN" altLang="en-US" sz="1600">
                <a:sym typeface="+mn-ea"/>
              </a:rPr>
              <a:t>请求， 以微服务名称进行调用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： 接口</a:t>
            </a:r>
            <a:r>
              <a:rPr lang="en-US" altLang="zh-CN" sz="1600">
                <a:sym typeface="+mn-ea"/>
              </a:rPr>
              <a:t>+</a:t>
            </a:r>
            <a:r>
              <a:rPr lang="zh-CN" altLang="en-US" sz="1600">
                <a:sym typeface="+mn-ea"/>
              </a:rPr>
              <a:t>注解获取调用服务 </a:t>
            </a:r>
            <a:r>
              <a:rPr lang="en-US" altLang="zh-CN" sz="1600">
                <a:sym typeface="+mn-ea"/>
              </a:rPr>
              <a:t>---spring Cloud </a:t>
            </a:r>
            <a:r>
              <a:rPr lang="zh-CN" altLang="en-US" sz="1600">
                <a:sym typeface="+mn-ea"/>
              </a:rPr>
              <a:t>适应社区程序员面向接口编程套路</a:t>
            </a:r>
            <a:r>
              <a:rPr lang="en-US" altLang="zh-CN" sz="1600">
                <a:sym typeface="+mn-ea"/>
              </a:rPr>
              <a:t>---</a:t>
            </a:r>
            <a:r>
              <a:rPr lang="zh-CN" altLang="en-US" sz="1600">
                <a:sym typeface="+mn-ea"/>
              </a:rPr>
              <a:t>封装</a:t>
            </a:r>
            <a:r>
              <a:rPr lang="en-US" altLang="zh-CN" sz="1600">
                <a:sym typeface="+mn-ea"/>
              </a:rPr>
              <a:t>Fegin</a:t>
            </a:r>
            <a:endParaRPr lang="zh-CN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1615" y="2312670"/>
            <a:ext cx="8112125" cy="396049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2555" y="898525"/>
            <a:ext cx="160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Feign案例实践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555" y="1449070"/>
            <a:ext cx="7611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服务提供</a:t>
            </a:r>
            <a:r>
              <a:rPr lang="en-US" altLang="zh-CN"/>
              <a:t>:创建一springboot项目</a:t>
            </a:r>
            <a:r>
              <a:rPr lang="zh-CN" altLang="zh-CN"/>
              <a:t>提供服务  同时对应前面的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Eureka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client</a:t>
            </a:r>
            <a:r>
              <a:rPr lang="zh-CN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2555" y="1944370"/>
            <a:ext cx="2093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1、pom中添加依赖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5115" y="2397125"/>
            <a:ext cx="80486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&lt;dependencies&gt;</a:t>
            </a:r>
            <a:endParaRPr lang="zh-CN" altLang="en-US" sz="1600"/>
          </a:p>
          <a:p>
            <a:r>
              <a:rPr lang="zh-CN" altLang="en-US" sz="1600"/>
              <a:t>    &lt;!-- eureka 客户端--&gt;</a:t>
            </a:r>
            <a:endParaRPr lang="zh-CN" altLang="en-US" sz="1600"/>
          </a:p>
          <a:p>
            <a:r>
              <a:rPr lang="zh-CN" altLang="en-US" sz="1600"/>
              <a:t>	&lt;dependency&gt;</a:t>
            </a:r>
            <a:endParaRPr lang="zh-CN" altLang="en-US" sz="1600"/>
          </a:p>
          <a:p>
            <a:r>
              <a:rPr lang="zh-CN" altLang="en-US" sz="1600"/>
              <a:t>		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	&lt;artifactId&gt;</a:t>
            </a:r>
            <a:r>
              <a:rPr lang="zh-CN" altLang="en-US" sz="1600">
                <a:solidFill>
                  <a:srgbClr val="FF0000"/>
                </a:solidFill>
              </a:rPr>
              <a:t>spring-cloud-starter-eureka</a:t>
            </a:r>
            <a:r>
              <a:rPr lang="zh-CN" altLang="en-US" sz="1600"/>
              <a:t>&lt;/artifactId&gt;</a:t>
            </a:r>
            <a:endParaRPr lang="zh-CN" altLang="en-US" sz="1600"/>
          </a:p>
          <a:p>
            <a:r>
              <a:rPr lang="zh-CN" altLang="en-US" sz="1600"/>
              <a:t>	&lt;/dependency&gt;</a:t>
            </a:r>
            <a:endParaRPr lang="zh-CN" altLang="en-US" sz="1600"/>
          </a:p>
          <a:p>
            <a:r>
              <a:rPr lang="zh-CN" altLang="en-US" sz="1600"/>
              <a:t>                   &lt;dependency&gt;</a:t>
            </a:r>
            <a:endParaRPr lang="zh-CN" altLang="en-US" sz="1600"/>
          </a:p>
          <a:p>
            <a:r>
              <a:rPr lang="zh-CN" altLang="en-US" sz="1600"/>
              <a:t>	                  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                  &lt;artifactId&gt;spring-cloud-starter-config&lt;/artifactId&gt;</a:t>
            </a:r>
            <a:endParaRPr lang="zh-CN" altLang="en-US" sz="1600"/>
          </a:p>
          <a:p>
            <a:r>
              <a:rPr lang="zh-CN" altLang="en-US" sz="1600"/>
              <a:t>                   &lt;/dependency&gt;</a:t>
            </a:r>
            <a:endParaRPr lang="zh-CN" altLang="en-US" sz="1600"/>
          </a:p>
          <a:p>
            <a:r>
              <a:rPr lang="zh-CN" altLang="en-US" sz="1600"/>
              <a:t>                  &lt;dependency&gt;</a:t>
            </a:r>
            <a:endParaRPr lang="zh-CN" altLang="en-US" sz="1600"/>
          </a:p>
          <a:p>
            <a:r>
              <a:rPr lang="zh-CN" altLang="en-US" sz="1600"/>
              <a:t>		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	&lt;artifactId&gt;</a:t>
            </a:r>
            <a:r>
              <a:rPr lang="zh-CN" altLang="en-US" sz="1600">
                <a:solidFill>
                  <a:srgbClr val="FF0000"/>
                </a:solidFill>
              </a:rPr>
              <a:t>spring-cloud-starter-feign</a:t>
            </a:r>
            <a:r>
              <a:rPr lang="zh-CN" altLang="en-US" sz="1600"/>
              <a:t>&lt;/artifactId&gt;</a:t>
            </a:r>
            <a:endParaRPr lang="zh-CN" altLang="en-US" sz="1600"/>
          </a:p>
          <a:p>
            <a:r>
              <a:rPr lang="zh-CN" altLang="en-US" sz="1600"/>
              <a:t>                 &lt;/dependency&gt;</a:t>
            </a:r>
            <a:endParaRPr lang="zh-CN" altLang="en-US" sz="1600"/>
          </a:p>
          <a:p>
            <a:r>
              <a:rPr lang="zh-CN" altLang="en-US" sz="1600"/>
              <a:t>&lt;/dependencies&gt;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130" y="3973830"/>
            <a:ext cx="7696200" cy="233997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1615" y="1527175"/>
            <a:ext cx="7781290" cy="174752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7155" y="1024890"/>
            <a:ext cx="6047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2、配置文件 application.properties </a:t>
            </a:r>
            <a:r>
              <a:rPr lang="en-US" altLang="zh-CN"/>
              <a:t>/application.yml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78130" y="1527175"/>
            <a:ext cx="7341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# 配置应用名称 和应用端口号</a:t>
            </a:r>
            <a:endParaRPr lang="zh-CN" altLang="en-US" sz="1600"/>
          </a:p>
          <a:p>
            <a:r>
              <a:rPr lang="zh-CN" altLang="en-US" sz="1600"/>
              <a:t>spring.application.name=spring-cloud-producer</a:t>
            </a:r>
            <a:endParaRPr lang="zh-CN" altLang="en-US" sz="1600"/>
          </a:p>
          <a:p>
            <a:r>
              <a:rPr lang="zh-CN" altLang="en-US" sz="1600"/>
              <a:t>server.port=9000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设置与Eureka Server交互的地址，查询服务和注册服务都需要依赖这个地址</a:t>
            </a:r>
            <a:endParaRPr lang="zh-CN" altLang="en-US" sz="1600"/>
          </a:p>
          <a:p>
            <a:r>
              <a:rPr lang="en-US" altLang="zh-CN" sz="1600"/>
              <a:t>#Eureka server</a:t>
            </a:r>
            <a:r>
              <a:rPr lang="zh-CN" altLang="en-US" sz="1600"/>
              <a:t>服务端的地址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eureka.client.serviceUrl.defaultZone</a:t>
            </a:r>
            <a:r>
              <a:rPr lang="zh-CN" altLang="en-US" sz="1600"/>
              <a:t>=http://localhost:8000/eureka/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21615" y="3543300"/>
            <a:ext cx="406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、controller 提供简单</a:t>
            </a:r>
            <a:r>
              <a:rPr lang="en-US" altLang="zh-CN"/>
              <a:t>web 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5435" y="3973830"/>
            <a:ext cx="76974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@RestController</a:t>
            </a:r>
            <a:endParaRPr lang="zh-CN" altLang="en-US"/>
          </a:p>
          <a:p>
            <a:r>
              <a:rPr lang="zh-CN" altLang="en-US"/>
              <a:t>public class HelloController {</a:t>
            </a:r>
            <a:endParaRPr lang="zh-CN" altLang="en-US"/>
          </a:p>
          <a:p>
            <a:r>
              <a:rPr lang="zh-CN" altLang="en-US"/>
              <a:t>    @RequestMapping("/hello")</a:t>
            </a:r>
            <a:endParaRPr lang="zh-CN" altLang="en-US"/>
          </a:p>
          <a:p>
            <a:r>
              <a:rPr lang="zh-CN" altLang="en-US"/>
              <a:t>    public String index(@RequestParam String name) {</a:t>
            </a:r>
            <a:endParaRPr lang="zh-CN" altLang="en-US"/>
          </a:p>
          <a:p>
            <a:r>
              <a:rPr lang="zh-CN" altLang="en-US"/>
              <a:t>        return "hello "+name+"，this is first messge";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/>
          <p:cNvSpPr txBox="1"/>
          <p:nvPr/>
        </p:nvSpPr>
        <p:spPr>
          <a:xfrm>
            <a:off x="2242680" y="427721"/>
            <a:ext cx="4132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410" y="1050021"/>
            <a:ext cx="66751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一：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SpringCloud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是什么？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二：  怎么用？ SpringCloud 五大神兽</a:t>
            </a:r>
            <a:endParaRPr lang="zh-CN" altLang="en-US" b="1" dirty="0"/>
          </a:p>
          <a:p>
            <a:endParaRPr lang="zh-CN" altLang="en-US" b="1" dirty="0"/>
          </a:p>
          <a:p>
            <a:pPr lvl="1"/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en-US" altLang="zh-CN" b="1" dirty="0"/>
              <a:t>Euraka /Consul</a:t>
            </a:r>
            <a:r>
              <a:rPr lang="zh-CN" altLang="zh-CN" b="1" dirty="0"/>
              <a:t>服务注册与发现</a:t>
            </a:r>
            <a:endParaRPr lang="zh-CN" altLang="en-US" b="1" dirty="0"/>
          </a:p>
          <a:p>
            <a:pPr lvl="1"/>
            <a:endParaRPr lang="zh-CN" altLang="en-US" b="1" dirty="0"/>
          </a:p>
          <a:p>
            <a:pPr lvl="1"/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en-US" altLang="zh-CN" b="1" dirty="0">
                <a:sym typeface="+mn-ea"/>
              </a:rPr>
              <a:t>Feign</a:t>
            </a:r>
            <a:r>
              <a:rPr lang="en-US" altLang="zh-CN" b="1" dirty="0"/>
              <a:t> </a:t>
            </a:r>
            <a:r>
              <a:rPr lang="zh-CN" altLang="en-US" b="1" dirty="0"/>
              <a:t>服务调用</a:t>
            </a:r>
            <a:r>
              <a:rPr lang="en-US" altLang="zh-CN" b="1" dirty="0"/>
              <a:t>, </a:t>
            </a:r>
            <a:r>
              <a:rPr lang="en-US" altLang="zh-CN" b="1" dirty="0">
                <a:sym typeface="+mn-ea"/>
              </a:rPr>
              <a:t>Ribbon </a:t>
            </a:r>
            <a:r>
              <a:rPr lang="zh-CN" altLang="en-US" b="1" dirty="0"/>
              <a:t>负载均衡  </a:t>
            </a:r>
            <a:endParaRPr lang="zh-CN" altLang="en-US" b="1" dirty="0"/>
          </a:p>
          <a:p>
            <a:pPr lvl="1"/>
            <a:endParaRPr lang="zh-CN" altLang="en-US" b="1" dirty="0"/>
          </a:p>
          <a:p>
            <a:pPr lvl="1"/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en-US" altLang="zh-CN" b="1" dirty="0">
                <a:sym typeface="+mn-ea"/>
              </a:rPr>
              <a:t>Hystrix </a:t>
            </a:r>
            <a:r>
              <a:rPr lang="zh-CN" altLang="en-US" b="1" dirty="0">
                <a:sym typeface="+mn-ea"/>
              </a:rPr>
              <a:t>断路器 服务熔断与监控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marL="0" lvl="1"/>
            <a:r>
              <a:rPr lang="en-US" altLang="zh-CN" b="1" dirty="0"/>
              <a:t>         4:  </a:t>
            </a:r>
            <a:r>
              <a:rPr lang="en-US" altLang="zh-CN" b="1" dirty="0">
                <a:sym typeface="+mn-ea"/>
              </a:rPr>
              <a:t>Spring Cloud Config</a:t>
            </a:r>
            <a:r>
              <a:rPr lang="zh-CN" altLang="en-US" b="1" dirty="0">
                <a:sym typeface="+mn-ea"/>
              </a:rPr>
              <a:t>分布式配置中心</a:t>
            </a:r>
            <a:endParaRPr lang="zh-CN" altLang="en-US" b="1" dirty="0"/>
          </a:p>
          <a:p>
            <a:pPr lvl="1"/>
            <a:endParaRPr lang="zh-CN" altLang="en-US" b="1" dirty="0"/>
          </a:p>
          <a:p>
            <a:pPr marL="0" lvl="1"/>
            <a:r>
              <a:rPr lang="en-US" altLang="zh-CN" b="1" dirty="0"/>
              <a:t>         5</a:t>
            </a:r>
            <a:r>
              <a:rPr lang="zh-CN" altLang="en-US" b="1" dirty="0"/>
              <a:t>：</a:t>
            </a:r>
            <a:r>
              <a:rPr lang="en-US" altLang="zh-CN" b="1" dirty="0">
                <a:sym typeface="+mn-ea"/>
              </a:rPr>
              <a:t>zuul </a:t>
            </a:r>
            <a:r>
              <a:rPr lang="zh-CN" altLang="en-US" b="1" dirty="0">
                <a:sym typeface="+mn-ea"/>
              </a:rPr>
              <a:t>路由网关 </a:t>
            </a:r>
            <a:r>
              <a:rPr lang="en-US" altLang="zh-CN" b="1" dirty="0">
                <a:sym typeface="+mn-ea"/>
              </a:rPr>
              <a:t>gateWay</a:t>
            </a:r>
            <a:endParaRPr lang="en-US" altLang="zh-CN" b="1" dirty="0">
              <a:sym typeface="+mn-ea"/>
            </a:endParaRPr>
          </a:p>
          <a:p>
            <a:pPr marL="0" lvl="1"/>
            <a:endParaRPr lang="en-US" altLang="zh-CN" b="1" dirty="0">
              <a:sym typeface="+mn-ea"/>
            </a:endParaRPr>
          </a:p>
          <a:p>
            <a:pPr marL="0" lvl="1"/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三： 展望未来，spring Cloud 升级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4432300"/>
            <a:ext cx="8587740" cy="19862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1615" y="1496060"/>
            <a:ext cx="7583170" cy="191643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0980" y="850900"/>
            <a:ext cx="8031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、启动类中添加@EnableEurekaClient注解 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@EnableEurekaClient</a:t>
            </a:r>
            <a:r>
              <a:rPr lang="en-US" altLang="zh-CN"/>
              <a:t> :启用服务注册与发现</a:t>
            </a:r>
            <a:r>
              <a:rPr lang="zh-CN" altLang="en-US"/>
              <a:t>。 表明身份是</a:t>
            </a:r>
            <a:r>
              <a:rPr lang="en-US" altLang="zh-CN"/>
              <a:t>Eureka</a:t>
            </a:r>
            <a:r>
              <a:rPr lang="zh-CN" altLang="en-US"/>
              <a:t>的</a:t>
            </a:r>
            <a:r>
              <a:rPr lang="en-US" altLang="zh-CN"/>
              <a:t>client 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9735" y="1496060"/>
            <a:ext cx="79495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@SpringBootApplication</a:t>
            </a:r>
            <a:endParaRPr lang="zh-CN" altLang="en-US" sz="1600"/>
          </a:p>
          <a:p>
            <a:r>
              <a:rPr lang="zh-CN" altLang="en-US" sz="1600"/>
              <a:t>@EnableDiscoveryClient</a:t>
            </a:r>
            <a:endParaRPr lang="zh-CN" altLang="en-US" sz="1600"/>
          </a:p>
          <a:p>
            <a:r>
              <a:rPr lang="zh-CN" altLang="en-US" sz="1600"/>
              <a:t>@EnableEurekaClient</a:t>
            </a:r>
            <a:endParaRPr lang="zh-CN" altLang="en-US" sz="1600"/>
          </a:p>
          <a:p>
            <a:r>
              <a:rPr lang="zh-CN" altLang="en-US" sz="1600"/>
              <a:t>public class ProducerApplication {</a:t>
            </a:r>
            <a:endParaRPr lang="zh-CN" altLang="en-US" sz="1600"/>
          </a:p>
          <a:p>
            <a:r>
              <a:rPr lang="zh-CN" altLang="en-US" sz="1600"/>
              <a:t>	public static void main(String[] args) {</a:t>
            </a:r>
            <a:endParaRPr lang="zh-CN" altLang="en-US" sz="1600"/>
          </a:p>
          <a:p>
            <a:r>
              <a:rPr lang="zh-CN" altLang="en-US" sz="1600"/>
              <a:t>		SpringApplication.run(ProducerApplication.class, args);</a:t>
            </a:r>
            <a:endParaRPr lang="zh-CN" altLang="en-US" sz="1600"/>
          </a:p>
          <a:p>
            <a:r>
              <a:rPr lang="zh-CN" altLang="en-US" sz="1600"/>
              <a:t>	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21615" y="3412490"/>
            <a:ext cx="8147685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添加@EnableEurekaClient注解后，项目就具有了服务注册的功能。项目启动后会自动注册进</a:t>
            </a:r>
            <a:r>
              <a:rPr lang="en-US" altLang="zh-CN" sz="1600"/>
              <a:t>Eureka   server</a:t>
            </a:r>
            <a:endParaRPr lang="zh-CN" altLang="en-US"/>
          </a:p>
          <a:p>
            <a:endParaRPr lang="zh-CN" altLang="en-US"/>
          </a:p>
          <a:p>
            <a:r>
              <a:rPr lang="zh-CN" altLang="en-US" sz="1600"/>
              <a:t>启动工程后，就可以在注册中心的页面看到SPRING-CLOUD-PRODUCER服务 </a:t>
            </a:r>
            <a:r>
              <a:rPr lang="en-US" altLang="zh-CN" sz="1600"/>
              <a:t>(</a:t>
            </a:r>
            <a:r>
              <a:rPr lang="zh-CN" altLang="en-US" sz="1600"/>
              <a:t>来自于前面配置文件中的</a:t>
            </a:r>
            <a:r>
              <a:rPr lang="zh-CN" altLang="en-US" sz="1600">
                <a:sym typeface="+mn-ea"/>
              </a:rPr>
              <a:t>spring.application.name</a:t>
            </a:r>
            <a:r>
              <a:rPr lang="en-US" altLang="zh-CN" sz="1600"/>
              <a:t>   </a:t>
            </a:r>
            <a:r>
              <a:rPr lang="zh-CN" altLang="en-US" sz="1600"/>
              <a:t>对外暴露的微服务名称就是这个名称。 其他服务调用，也是根据这个名称调用</a:t>
            </a:r>
            <a:r>
              <a:rPr lang="en-US" altLang="zh-CN" sz="1600"/>
              <a:t>)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607" y="4091594"/>
            <a:ext cx="7187141" cy="221384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645" y="2077085"/>
            <a:ext cx="6876415" cy="90487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550" y="9550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服务调用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645" y="1323340"/>
            <a:ext cx="5199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1、pom包配置  和服务提供者一致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4645" y="1691640"/>
            <a:ext cx="5089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2、配置文件 application.properties </a:t>
            </a:r>
            <a:r>
              <a:rPr lang="en-US" altLang="zh-CN">
                <a:sym typeface="+mn-ea"/>
              </a:rPr>
              <a:t>/application.yml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0355" y="2059940"/>
            <a:ext cx="6944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spring.application.name=spring-cloud-consumer</a:t>
            </a:r>
            <a:endParaRPr lang="zh-CN" altLang="en-US" sz="1600"/>
          </a:p>
          <a:p>
            <a:r>
              <a:rPr lang="zh-CN" altLang="en-US" sz="1600"/>
              <a:t>server.port=9001</a:t>
            </a:r>
            <a:endParaRPr lang="zh-CN" altLang="en-US" sz="1600"/>
          </a:p>
          <a:p>
            <a:r>
              <a:rPr lang="zh-CN" altLang="en-US" sz="1600"/>
              <a:t>eureka.client.serviceUrl.defaultZone=http://localhost:8000/eureka/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231140" y="3048000"/>
            <a:ext cx="7886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3、启动类添加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@EnableDiscoveryClient</a:t>
            </a:r>
            <a:r>
              <a:rPr lang="zh-CN" altLang="en-US"/>
              <a:t>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@EnableFeignClients</a:t>
            </a:r>
            <a:r>
              <a:rPr lang="zh-CN" altLang="en-US"/>
              <a:t>注解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4645" y="3416300"/>
            <a:ext cx="8484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@EnableDiscoveryClient </a:t>
            </a:r>
            <a:r>
              <a:rPr lang="zh-CN" altLang="en-US"/>
              <a:t>:启用服务注册与</a:t>
            </a:r>
            <a:r>
              <a:rPr lang="zh-CN" altLang="en-US">
                <a:solidFill>
                  <a:srgbClr val="FF0000"/>
                </a:solidFill>
              </a:rPr>
              <a:t>发现    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en-US" altLang="zh-CN">
                <a:solidFill>
                  <a:schemeClr val="tx1"/>
                </a:solidFill>
              </a:rPr>
              <a:t>Eureka ,consul </a:t>
            </a:r>
            <a:r>
              <a:rPr lang="zh-CN" altLang="en-US">
                <a:solidFill>
                  <a:schemeClr val="tx1"/>
                </a:solidFill>
              </a:rPr>
              <a:t>都使用这个注解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@EnableFeignClients</a:t>
            </a:r>
            <a:r>
              <a:rPr lang="zh-CN" altLang="en-US"/>
              <a:t>：启用feign进行远程调用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3540" y="4167505"/>
            <a:ext cx="76746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@SpringBootApplication</a:t>
            </a:r>
            <a:endParaRPr lang="zh-CN" altLang="en-US" sz="1600"/>
          </a:p>
          <a:p>
            <a:r>
              <a:rPr lang="zh-CN" altLang="en-US" sz="1600"/>
              <a:t>@EnableDiscoveryClient</a:t>
            </a:r>
            <a:endParaRPr lang="zh-CN" altLang="en-US" sz="1600"/>
          </a:p>
          <a:p>
            <a:r>
              <a:rPr lang="zh-CN" altLang="en-US" sz="1600"/>
              <a:t>@EnableFeignClients</a:t>
            </a:r>
            <a:endParaRPr lang="zh-CN" altLang="en-US" sz="1600"/>
          </a:p>
          <a:p>
            <a:r>
              <a:rPr lang="zh-CN" altLang="en-US" sz="1600"/>
              <a:t>public class ConsumerApplication {</a:t>
            </a:r>
            <a:endParaRPr lang="zh-CN" altLang="en-US" sz="1600"/>
          </a:p>
          <a:p>
            <a:r>
              <a:rPr lang="zh-CN" altLang="en-US" sz="1600"/>
              <a:t>	public static void main(String[] args) {</a:t>
            </a:r>
            <a:endParaRPr lang="zh-CN" altLang="en-US" sz="1600"/>
          </a:p>
          <a:p>
            <a:r>
              <a:rPr lang="zh-CN" altLang="en-US" sz="1600"/>
              <a:t>		SpringApplication.run(ConsumerApplication.class, args);</a:t>
            </a:r>
            <a:endParaRPr lang="zh-CN" altLang="en-US" sz="1600"/>
          </a:p>
          <a:p>
            <a:r>
              <a:rPr lang="zh-CN" altLang="en-US" sz="1600"/>
              <a:t>	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1577" y="1615094"/>
            <a:ext cx="7187141" cy="221384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485" y="4244975"/>
            <a:ext cx="8014970" cy="222186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1615" y="9829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4、</a:t>
            </a:r>
            <a:r>
              <a:rPr lang="zh-CN" altLang="en-US" b="1">
                <a:solidFill>
                  <a:srgbClr val="FF0000"/>
                </a:solidFill>
              </a:rPr>
              <a:t>feign调用实现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40" y="1351280"/>
            <a:ext cx="81210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1400" dirty="0">
                <a:sym typeface="+mn-ea"/>
              </a:rPr>
              <a:t>使用Feign能让编写Web Service客户端更加简单, 它的使用方法是定义一个接口，然后在上面添加注解。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285115" y="1767205"/>
            <a:ext cx="81051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@FeignClient(name= "spring-cloud-producer")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#name:远程服务名，spring.application.name配置的名称</a:t>
            </a:r>
            <a:endParaRPr lang="zh-CN" altLang="en-US" sz="1600"/>
          </a:p>
          <a:p>
            <a:r>
              <a:rPr lang="zh-CN" altLang="en-US" sz="1600"/>
              <a:t>public interface HelloRemote {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#此类中的方法和远程服务中contoller中的方法名和参数需保持一致。</a:t>
            </a:r>
            <a:endParaRPr lang="zh-CN" altLang="en-US" sz="1600"/>
          </a:p>
          <a:p>
            <a:r>
              <a:rPr lang="zh-CN" altLang="en-US" sz="1600"/>
              <a:t>    @RequestMapping(value = "/hello")</a:t>
            </a:r>
            <a:endParaRPr lang="zh-CN" altLang="en-US" sz="1600"/>
          </a:p>
          <a:p>
            <a:r>
              <a:rPr lang="zh-CN" altLang="en-US" sz="1600"/>
              <a:t>    public String hello(@RequestParam(value = "name") String name);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91440" y="3924935"/>
            <a:ext cx="8682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5、web层调用远程服务</a:t>
            </a:r>
            <a:r>
              <a:rPr lang="en-US" altLang="zh-CN"/>
              <a:t>: 将HelloRemote注入到controller层，像普通方法一样去调用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85115" y="4244975"/>
            <a:ext cx="88106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@RestController</a:t>
            </a:r>
            <a:endParaRPr lang="zh-CN" altLang="en-US" sz="1600"/>
          </a:p>
          <a:p>
            <a:r>
              <a:rPr lang="zh-CN" altLang="en-US" sz="1600"/>
              <a:t>public class ConsumerController {</a:t>
            </a:r>
            <a:endParaRPr lang="zh-CN" altLang="en-US" sz="1600"/>
          </a:p>
          <a:p>
            <a:r>
              <a:rPr lang="zh-CN" altLang="en-US" sz="1600"/>
              <a:t>    @Autowired</a:t>
            </a:r>
            <a:endParaRPr lang="zh-CN" altLang="en-US" sz="1600"/>
          </a:p>
          <a:p>
            <a:r>
              <a:rPr lang="zh-CN" altLang="en-US" sz="1600"/>
              <a:t>    HelloRemote HelloRemote;</a:t>
            </a:r>
            <a:endParaRPr lang="zh-CN" altLang="en-US" sz="1600"/>
          </a:p>
          <a:p>
            <a:r>
              <a:rPr lang="zh-CN" altLang="en-US" sz="1600"/>
              <a:t>    @RequestMapping("/hello/{name}")</a:t>
            </a:r>
            <a:endParaRPr lang="zh-CN" altLang="en-US" sz="1600"/>
          </a:p>
          <a:p>
            <a:r>
              <a:rPr lang="zh-CN" altLang="en-US" sz="1600"/>
              <a:t>    public String index(@PathVariable("name") String name) {</a:t>
            </a:r>
            <a:endParaRPr lang="zh-CN" altLang="en-US" sz="1600"/>
          </a:p>
          <a:p>
            <a:r>
              <a:rPr lang="zh-CN" altLang="en-US" sz="1600"/>
              <a:t>        return HelloRemote.hello(name);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095" y="10534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6:</a:t>
            </a:r>
            <a:r>
              <a:rPr lang="zh-CN" altLang="en-US"/>
              <a:t>负载均衡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1615" y="1421765"/>
            <a:ext cx="8376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 producer 为基准，再起一个</a:t>
            </a:r>
            <a:r>
              <a:rPr lang="en-US" altLang="zh-CN"/>
              <a:t>product </a:t>
            </a:r>
            <a:r>
              <a:rPr lang="zh-CN" altLang="en-US"/>
              <a:t>端口号</a:t>
            </a:r>
            <a:r>
              <a:rPr lang="en-US" altLang="zh-CN"/>
              <a:t>9003</a:t>
            </a:r>
            <a:r>
              <a:rPr lang="zh-CN" altLang="en-US"/>
              <a:t>，并调整部分服务实现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3431540"/>
            <a:ext cx="8577580" cy="1240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1790065"/>
            <a:ext cx="8613775" cy="1641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" y="4759325"/>
            <a:ext cx="4971415" cy="10477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320" y="5807075"/>
            <a:ext cx="4774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不断的进行测试下去会发现两种结果交替出现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94885" y="4908550"/>
            <a:ext cx="38023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Fegin </a:t>
            </a:r>
            <a:r>
              <a:rPr lang="zh-CN" altLang="en-US" sz="1400"/>
              <a:t>自动提供了服务均衡负载的功能.负载均衡策略是轮询。</a:t>
            </a:r>
            <a:endParaRPr lang="zh-CN" altLang="en-US" sz="1400"/>
          </a:p>
          <a:p>
            <a:r>
              <a:rPr lang="zh-CN" altLang="en-US" sz="1400"/>
              <a:t>如果我们将服务提供者的数量在提高为N个，测试结果一样，请求会自动轮询到每个服务端来处理。</a:t>
            </a:r>
            <a:endParaRPr lang="zh-CN" altLang="en-US" sz="1400"/>
          </a:p>
          <a:p>
            <a:r>
              <a:rPr lang="zh-CN" altLang="en-US" sz="1400"/>
              <a:t>如何实现的？ 后面章节解释</a:t>
            </a:r>
            <a:endParaRPr lang="zh-CN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1615" y="2003425"/>
            <a:ext cx="7579360" cy="403098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555" y="898525"/>
            <a:ext cx="185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Rrbbion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案例实践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17145" y="1266825"/>
            <a:ext cx="894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Ribbon 是客户端负载均衡 ——对应的就是服务的消费者  </a:t>
            </a:r>
            <a:r>
              <a:rPr lang="en-US" altLang="zh-CN"/>
              <a:t>(Fegin</a:t>
            </a:r>
            <a:r>
              <a:rPr lang="zh-CN" altLang="en-US"/>
              <a:t>消费者示例上修改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22555" y="1635125"/>
            <a:ext cx="466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1、pom中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spring-cloud-starter-ribbon</a:t>
            </a:r>
            <a:r>
              <a:rPr lang="zh-CN" altLang="en-US">
                <a:sym typeface="+mn-ea"/>
              </a:rPr>
              <a:t>添加依赖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1615" y="2003425"/>
            <a:ext cx="79502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&lt;dependencies&gt;</a:t>
            </a:r>
            <a:endParaRPr lang="zh-CN" altLang="en-US" sz="1600"/>
          </a:p>
          <a:p>
            <a:r>
              <a:rPr lang="zh-CN" altLang="en-US" sz="1600"/>
              <a:t>    &lt;!-- eureka 客户端--&gt;</a:t>
            </a:r>
            <a:endParaRPr lang="zh-CN" altLang="en-US" sz="1600"/>
          </a:p>
          <a:p>
            <a:r>
              <a:rPr lang="zh-CN" altLang="en-US" sz="1600"/>
              <a:t>	&lt;dependency&gt;</a:t>
            </a:r>
            <a:endParaRPr lang="zh-CN" altLang="en-US" sz="1600"/>
          </a:p>
          <a:p>
            <a:r>
              <a:rPr lang="zh-CN" altLang="en-US" sz="1600"/>
              <a:t>		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	&lt;artifactId&gt;spring-cloud-starter-eureka&lt;/artifactId&gt;</a:t>
            </a:r>
            <a:endParaRPr lang="zh-CN" altLang="en-US" sz="1600"/>
          </a:p>
          <a:p>
            <a:r>
              <a:rPr lang="zh-CN" altLang="en-US" sz="1600"/>
              <a:t>	&lt;/dependency&gt;</a:t>
            </a:r>
            <a:endParaRPr lang="zh-CN" altLang="en-US" sz="1600"/>
          </a:p>
          <a:p>
            <a:r>
              <a:rPr lang="zh-CN" altLang="en-US" sz="1600"/>
              <a:t>                  &lt;dependency&gt;</a:t>
            </a:r>
            <a:endParaRPr lang="zh-CN" altLang="en-US" sz="1600"/>
          </a:p>
          <a:p>
            <a:r>
              <a:rPr lang="zh-CN" altLang="en-US" sz="1600"/>
              <a:t>	                  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                 &lt;artifactId&gt;spring-cloud-starter-config&lt;/artifactId&gt;</a:t>
            </a:r>
            <a:endParaRPr lang="zh-CN" altLang="en-US" sz="1600"/>
          </a:p>
          <a:p>
            <a:r>
              <a:rPr lang="zh-CN" altLang="en-US" sz="1600"/>
              <a:t>                 &lt;/dependency&gt;</a:t>
            </a:r>
            <a:endParaRPr lang="zh-CN" altLang="en-US" sz="1600"/>
          </a:p>
          <a:p>
            <a:r>
              <a:rPr lang="zh-CN" altLang="en-US" sz="1600"/>
              <a:t>	&lt;!-- Ribbon相关 --&gt;</a:t>
            </a:r>
            <a:endParaRPr lang="zh-CN" altLang="en-US" sz="1600"/>
          </a:p>
          <a:p>
            <a:r>
              <a:rPr lang="zh-CN" altLang="en-US" sz="1600"/>
              <a:t>	&lt;dependency&gt;</a:t>
            </a:r>
            <a:endParaRPr lang="zh-CN" altLang="en-US" sz="1600"/>
          </a:p>
          <a:p>
            <a:r>
              <a:rPr lang="zh-CN" altLang="en-US" sz="1600"/>
              <a:t>		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	&lt;artifactId&gt;</a:t>
            </a:r>
            <a:r>
              <a:rPr lang="zh-CN" altLang="en-US" sz="1600">
                <a:solidFill>
                  <a:srgbClr val="FF0000"/>
                </a:solidFill>
              </a:rPr>
              <a:t>spring-cloud-starter-ribbon</a:t>
            </a:r>
            <a:r>
              <a:rPr lang="zh-CN" altLang="en-US" sz="1600"/>
              <a:t>&lt;/artifactId&gt;</a:t>
            </a:r>
            <a:endParaRPr lang="zh-CN" altLang="en-US" sz="1600"/>
          </a:p>
          <a:p>
            <a:r>
              <a:rPr lang="zh-CN" altLang="en-US" sz="1600"/>
              <a:t>	&lt;/dependency&gt;</a:t>
            </a:r>
            <a:endParaRPr lang="zh-CN" altLang="en-US" sz="1600"/>
          </a:p>
          <a:p>
            <a:r>
              <a:rPr lang="zh-CN" altLang="en-US" sz="1600"/>
              <a:t>&lt;/dependencies&gt;</a:t>
            </a:r>
            <a:endParaRPr lang="zh-CN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540" y="1543050"/>
            <a:ext cx="7214870" cy="227584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220" y="4246880"/>
            <a:ext cx="8401685" cy="198691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220" y="897890"/>
            <a:ext cx="75660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2： 最简单使用： 在调用服务处 加上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@LoadBalanced</a:t>
            </a:r>
            <a:r>
              <a:rPr lang="zh-CN" altLang="en-US"/>
              <a:t> 注解。 默认是轮询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//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@LoadBalanced 结合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Fegin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使用这个注解可以不写。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Fegin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集成了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Ribbon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6540" y="1543050"/>
            <a:ext cx="81051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@FeignClient(name= "spring-cloud-producer")</a:t>
            </a:r>
            <a:endParaRPr lang="zh-CN" altLang="en-US" sz="1600"/>
          </a:p>
          <a:p>
            <a:r>
              <a:rPr lang="zh-CN" altLang="en-US" sz="1600"/>
              <a:t>#name:远程服务名，spring.application.name配置的名称</a:t>
            </a:r>
            <a:endParaRPr lang="zh-CN" altLang="en-US" sz="1600"/>
          </a:p>
          <a:p>
            <a:r>
              <a:rPr lang="zh-CN" altLang="en-US" sz="1600"/>
              <a:t>public interface HelloRemote {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#此类中的方法和远程服务中contoller中的方法名和参数需保持一致。</a:t>
            </a:r>
            <a:endParaRPr lang="zh-CN" altLang="en-US" sz="1600"/>
          </a:p>
          <a:p>
            <a:r>
              <a:rPr lang="zh-CN" altLang="en-US" sz="1600"/>
              <a:t>    @RequestMapping(value = "/hello")</a:t>
            </a:r>
            <a:endParaRPr lang="zh-CN" altLang="en-US" sz="1600"/>
          </a:p>
          <a:p>
            <a:r>
              <a:rPr lang="zh-CN" altLang="en-US" sz="1600"/>
              <a:t>      public String hello(@RequestParam(value = "name") String name);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09220" y="4246880"/>
            <a:ext cx="84016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Fegin 为什么能够默认的轮询负载均衡，因为 集成了Ribbon</a:t>
            </a:r>
            <a:endParaRPr lang="zh-CN" altLang="en-US" sz="1600"/>
          </a:p>
          <a:p>
            <a:r>
              <a:rPr lang="zh-CN" altLang="en-US" sz="1600"/>
              <a:t>但是Fegin更加的注重于 优雅且简单的服务调用</a:t>
            </a:r>
            <a:endParaRPr lang="zh-CN" altLang="en-US" sz="1600"/>
          </a:p>
          <a:p>
            <a:endParaRPr lang="en-US" altLang="zh-CN" sz="1600"/>
          </a:p>
          <a:p>
            <a:r>
              <a:rPr lang="en-US" altLang="zh-CN" sz="1600"/>
              <a:t>Fegin比较适合做简单的负载均衡。 如果我们想要做复杂的负载均衡。自定义一些复杂均衡规则。比如 i%3 . </a:t>
            </a:r>
            <a:r>
              <a:rPr lang="zh-CN" altLang="en-US" sz="1600"/>
              <a:t>或者根据响应时间加权</a:t>
            </a:r>
            <a:endParaRPr lang="en-US" altLang="zh-CN" sz="1600"/>
          </a:p>
          <a:p>
            <a:r>
              <a:rPr lang="en-US" altLang="zh-CN" sz="1600"/>
              <a:t>就需要使用Ribbon 中核心组件IRule——</a:t>
            </a:r>
            <a:r>
              <a:rPr lang="en-US" altLang="zh-CN" sz="1600" b="1">
                <a:solidFill>
                  <a:srgbClr val="FF0000"/>
                </a:solidFill>
              </a:rPr>
              <a:t>根据特定的算法从服务列表中选取一个来进行访问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220" y="3878580"/>
            <a:ext cx="4257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Ribbon 中核心组件IRule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6655" y="1499235"/>
            <a:ext cx="2254250" cy="24707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55" y="1226185"/>
            <a:ext cx="8441055" cy="512635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810" y="857885"/>
            <a:ext cx="8356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Ribbon  IRule中提供7中负载均衡算法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30" y="1226185"/>
            <a:ext cx="84937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（1）RoundRobinRule：轮询；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（2）RandomRule：随机；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（3）AvailabilityFilteringRule：会先过滤掉由于多次访问故障而处于断路器状态的服务，还有并发的连接数量超过阈值的服务，然后对剩余的服务列表按照轮询策略进行访问；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（4）WeightedResponseTimeRule：根据平均响应时间计算所有服务的权重，响应时间越快的服务权重越大被选中的概率越大。刚启动时如果统计信息不足，则使用RoundRobinRule（轮询）策略，等统计信息足够，会切换到WeightedResponseTimeRule；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（5）RetryRule：先按照RoundRobinRule（轮询）策略获取服务，如果获取服务失败则在指定时间内进行重试，获取可用的服务； 先尝试轮询。有一个服务失败了，仍然会轮询。撞了几次后</a:t>
            </a:r>
            <a:endParaRPr lang="zh-CN" altLang="en-US" sz="1600"/>
          </a:p>
          <a:p>
            <a:r>
              <a:rPr lang="zh-CN" altLang="en-US" sz="1600"/>
              <a:t>就放弃这个节点，一定时间后又尝试重试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（6）BestAvailableRule：会先过滤掉由于多次访问故障而处于断路器跳闸状态的服务，然后选择一个并发量最小的服务；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（7）ZoneAvoidanceRule：复合判断Server所在区域的性能和Server的可用性选择服务器，在没有Zone的情况下是类似轮询的算法；</a:t>
            </a:r>
            <a:endParaRPr lang="zh-CN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720" y="1261745"/>
            <a:ext cx="7905115" cy="237680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7175" y="893445"/>
            <a:ext cx="5906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 如何使用IRule</a:t>
            </a:r>
            <a:r>
              <a:rPr lang="en-US" altLang="zh-CN"/>
              <a:t>——配置指定的负载均衡算法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9720" y="1261745"/>
            <a:ext cx="708406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@Configuration</a:t>
            </a:r>
            <a:endParaRPr lang="zh-CN" altLang="en-US" sz="1400"/>
          </a:p>
          <a:p>
            <a:r>
              <a:rPr lang="zh-CN" altLang="en-US" sz="1400"/>
              <a:t>public class ConfigBean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//配置负载均衡的策略为随机，显示声明覆盖默认负载均衡算法</a:t>
            </a:r>
            <a:endParaRPr lang="zh-CN" altLang="en-US" sz="1400"/>
          </a:p>
          <a:p>
            <a:r>
              <a:rPr lang="zh-CN" altLang="en-US" sz="1400"/>
              <a:t>    @Bean</a:t>
            </a:r>
            <a:endParaRPr lang="zh-CN" altLang="en-US" sz="1400"/>
          </a:p>
          <a:p>
            <a:r>
              <a:rPr lang="zh-CN" altLang="en-US" sz="1400"/>
              <a:t>    public IRule myRule()</a:t>
            </a:r>
            <a:endParaRPr lang="zh-CN" altLang="en-US" sz="1400"/>
          </a:p>
          <a:p>
            <a:r>
              <a:rPr lang="zh-CN" altLang="en-US" sz="1400"/>
              <a:t>    {</a:t>
            </a:r>
            <a:endParaRPr lang="zh-CN" altLang="en-US" sz="1400"/>
          </a:p>
          <a:p>
            <a:r>
              <a:rPr lang="zh-CN" altLang="en-US" sz="1400"/>
              <a:t>        //return new RoundRobinRule();</a:t>
            </a:r>
            <a:endParaRPr lang="zh-CN" altLang="en-US" sz="1400"/>
          </a:p>
          <a:p>
            <a:r>
              <a:rPr lang="zh-CN" altLang="en-US" sz="1400"/>
              <a:t>        return new RandomRule();  </a:t>
            </a:r>
            <a:endParaRPr lang="zh-CN" altLang="en-US" sz="1400"/>
          </a:p>
          <a:p>
            <a:r>
              <a:rPr lang="zh-CN" altLang="en-US" sz="1400"/>
              <a:t>    }      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278130" y="3723005"/>
            <a:ext cx="794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5： 自定义负载均衡算法 extends AbstractLoadBalancerRule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8130" y="4091305"/>
            <a:ext cx="7548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public class RandomRule_ZY extends AbstractLoadBalancerRule</a:t>
            </a:r>
            <a:endParaRPr lang="zh-CN" altLang="en-US" sz="1600"/>
          </a:p>
          <a:p>
            <a:r>
              <a:rPr lang="zh-CN" altLang="en-US" sz="1600"/>
              <a:t>{//.....}</a:t>
            </a:r>
            <a:endParaRPr lang="zh-CN" altLang="en-US" sz="1600"/>
          </a:p>
          <a:p>
            <a:r>
              <a:rPr lang="zh-CN" altLang="en-US" sz="1600"/>
              <a:t>@Configuration</a:t>
            </a:r>
            <a:endParaRPr lang="zh-CN" altLang="en-US" sz="1600"/>
          </a:p>
          <a:p>
            <a:r>
              <a:rPr lang="zh-CN" altLang="en-US" sz="1600"/>
              <a:t>public class MySelfRule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	@Bean</a:t>
            </a:r>
            <a:endParaRPr lang="zh-CN" altLang="en-US" sz="1600"/>
          </a:p>
          <a:p>
            <a:r>
              <a:rPr lang="zh-CN" altLang="en-US" sz="1600"/>
              <a:t>	public IRule myRule()</a:t>
            </a:r>
            <a:endParaRPr lang="zh-CN" altLang="en-US" sz="1600"/>
          </a:p>
          <a:p>
            <a:r>
              <a:rPr lang="zh-CN" altLang="en-US" sz="1600"/>
              <a:t>	{return new RandomRule_ZY();// 自定义}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278130" y="4138295"/>
            <a:ext cx="7905115" cy="225996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6860" y="1436370"/>
            <a:ext cx="7609205" cy="297370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8315" y="949960"/>
            <a:ext cx="8084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自定义负载均衡算法 要想成功启用，还需要在主启动类上加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@RibbonClient</a:t>
            </a:r>
            <a:r>
              <a:rPr lang="zh-CN" altLang="en-US">
                <a:sym typeface="+mn-ea"/>
              </a:rPr>
              <a:t> 注解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860" y="1436370"/>
            <a:ext cx="809815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@SpringBootApplication</a:t>
            </a:r>
            <a:endParaRPr lang="zh-CN" altLang="en-US" sz="1600"/>
          </a:p>
          <a:p>
            <a:r>
              <a:rPr lang="zh-CN" altLang="en-US" sz="1600"/>
              <a:t>@EnableEurekaClient</a:t>
            </a:r>
            <a:endParaRPr lang="zh-CN" altLang="en-US" sz="1600"/>
          </a:p>
          <a:p>
            <a:r>
              <a:rPr lang="zh-CN" altLang="en-US" sz="1600"/>
              <a:t>//在启动该微服务的时候就能去加载我们的自定义Ribbon配置类，从而使配置生效</a:t>
            </a:r>
            <a:endParaRPr lang="zh-CN" altLang="en-US" sz="1600"/>
          </a:p>
          <a:p>
            <a:r>
              <a:rPr lang="zh-CN" altLang="en-US" sz="1600"/>
              <a:t>@RibbonClient(name="MICROSERVICECLOUD-DEPT",configuration=MySelfRule.class)</a:t>
            </a:r>
            <a:endParaRPr lang="zh-CN" altLang="en-US" sz="1600"/>
          </a:p>
          <a:p>
            <a:r>
              <a:rPr lang="zh-CN" altLang="en-US" sz="1600"/>
              <a:t>public class DeptConsumer80_App</a:t>
            </a:r>
            <a:endParaRPr lang="zh-CN" altLang="en-US" sz="1600"/>
          </a:p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	public static void main(String[] args)</a:t>
            </a:r>
            <a:endParaRPr lang="zh-CN" altLang="en-US" sz="1600"/>
          </a:p>
          <a:p>
            <a:r>
              <a:rPr lang="zh-CN" altLang="en-US" sz="1600"/>
              <a:t>	{</a:t>
            </a:r>
            <a:endParaRPr lang="zh-CN" altLang="en-US" sz="1600"/>
          </a:p>
          <a:p>
            <a:r>
              <a:rPr lang="zh-CN" altLang="en-US" sz="1600"/>
              <a:t>		SpringApplication.run(DeptConsumer80_App.class, args);</a:t>
            </a:r>
            <a:endParaRPr lang="zh-CN" altLang="en-US" sz="1600"/>
          </a:p>
          <a:p>
            <a:r>
              <a:rPr lang="zh-CN" altLang="en-US" sz="1600"/>
              <a:t>	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63830" y="4540250"/>
            <a:ext cx="78346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官方警告： 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这个自定义注解类， 不能放在@componentscan 扫描的包及子包下面。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即不能和主启动类在同一个包下。否则会被所有的</a:t>
            </a:r>
            <a:r>
              <a:rPr lang="en-US" altLang="zh-CN" sz="1600">
                <a:solidFill>
                  <a:srgbClr val="FF0000"/>
                </a:solidFill>
              </a:rPr>
              <a:t>Ribbon</a:t>
            </a:r>
            <a:r>
              <a:rPr lang="zh-CN" altLang="en-US" sz="1600">
                <a:solidFill>
                  <a:srgbClr val="FF0000"/>
                </a:solidFill>
              </a:rPr>
              <a:t>客户端共享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就无法达到特殊定制化的目的</a:t>
            </a:r>
            <a:endParaRPr lang="zh-CN" altLang="en-US" sz="16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0160" y="4540250"/>
            <a:ext cx="16383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005" y="1391920"/>
            <a:ext cx="7452995" cy="3520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Feign</a:t>
            </a:r>
            <a:r>
              <a:rPr lang="zh-CN" dirty="0"/>
              <a:t>和</a:t>
            </a:r>
            <a:r>
              <a:rPr lang="en-US" altLang="zh-CN" dirty="0"/>
              <a:t>Ribbon</a:t>
            </a:r>
            <a:r>
              <a:rPr lang="zh-CN" altLang="en-US" dirty="0"/>
              <a:t>都是</a:t>
            </a:r>
            <a:r>
              <a:rPr lang="en-US" altLang="zh-CN" dirty="0"/>
              <a:t>client </a:t>
            </a:r>
            <a:r>
              <a:rPr lang="zh-CN" altLang="en-US" dirty="0"/>
              <a:t>客户端的负载均衡。 </a:t>
            </a:r>
            <a:r>
              <a:rPr lang="en-US" altLang="zh-CN" dirty="0"/>
              <a:t>Feign</a:t>
            </a:r>
            <a:r>
              <a:rPr lang="zh-CN" altLang="en-US" dirty="0"/>
              <a:t>的负载均衡是在于他集成了</a:t>
            </a:r>
            <a:r>
              <a:rPr lang="en-US" altLang="zh-CN" dirty="0"/>
              <a:t>Ribbon</a:t>
            </a:r>
            <a:r>
              <a:rPr lang="zh-CN" altLang="en-US" dirty="0"/>
              <a:t>，它更加注重于服务的调用</a:t>
            </a:r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Nginx 的负载均衡是一种服务端的负载均衡。在服务器集群中，Nginx起到一个代理服务器的角色（即反向代理），为了避免单独一个服务器压力过大，将来自用户的请求转发给不同的服务器。 </a:t>
            </a:r>
            <a:endParaRPr dirty="0"/>
          </a:p>
          <a:p>
            <a:pPr algn="ctr"/>
            <a:endParaRPr dirty="0"/>
          </a:p>
          <a:p>
            <a:pPr algn="ctr"/>
            <a:endParaRPr dirty="0"/>
          </a:p>
          <a:p>
            <a:pPr algn="ctr"/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614045" y="795655"/>
            <a:ext cx="4567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l"/>
            <a:r>
              <a:rPr lang="en-US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Feign </a:t>
            </a:r>
            <a:r>
              <a:rPr lang="en-US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</a:t>
            </a:r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ibbon   </a:t>
            </a:r>
            <a:r>
              <a:rPr lang="en-US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 </a:t>
            </a:r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之间的 区别        </a:t>
            </a:r>
            <a:endParaRPr lang="en-US" altLang="zh-CN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8277" y="2822864"/>
            <a:ext cx="7187141" cy="221384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9865" y="939165"/>
            <a:ext cx="1622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引言：微服务</a:t>
            </a:r>
            <a:endParaRPr lang="en-US" altLang="zh-CN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457325"/>
            <a:ext cx="7565390" cy="38709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8890" y="5129530"/>
            <a:ext cx="86556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微服务： 一种新的架构体系</a:t>
            </a:r>
            <a:r>
              <a:rPr lang="en-US" altLang="zh-CN"/>
              <a:t>,</a:t>
            </a:r>
            <a:r>
              <a:rPr lang="zh-CN" altLang="en-US"/>
              <a:t>架构模式。 将单一应用划分</a:t>
            </a:r>
            <a:r>
              <a:rPr lang="zh-CN" altLang="en-US" b="1"/>
              <a:t>一组</a:t>
            </a:r>
            <a:r>
              <a:rPr lang="zh-CN" altLang="en-US">
                <a:solidFill>
                  <a:srgbClr val="FF0000"/>
                </a:solidFill>
              </a:rPr>
              <a:t>小的服务</a:t>
            </a:r>
            <a:r>
              <a:rPr lang="zh-CN" altLang="en-US"/>
              <a:t>, 拥有</a:t>
            </a:r>
            <a:r>
              <a:rPr lang="zh-CN" altLang="en-US" b="1">
                <a:solidFill>
                  <a:srgbClr val="FF0000"/>
                </a:solidFill>
              </a:rPr>
              <a:t>独立进程的</a:t>
            </a:r>
            <a:r>
              <a:rPr lang="zh-CN" altLang="en-US"/>
              <a:t>，</a:t>
            </a:r>
            <a:r>
              <a:rPr lang="zh-CN" altLang="en-US" b="1">
                <a:solidFill>
                  <a:srgbClr val="FF0000"/>
                </a:solidFill>
              </a:rPr>
              <a:t>轻量级通信</a:t>
            </a:r>
            <a:r>
              <a:rPr lang="zh-CN" altLang="en-US"/>
              <a:t>，可以的</a:t>
            </a:r>
            <a:r>
              <a:rPr lang="zh-CN" altLang="en-US" b="1">
                <a:solidFill>
                  <a:srgbClr val="FF0000"/>
                </a:solidFill>
              </a:rPr>
              <a:t>独立部署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将all in one 进行拆分。</a:t>
            </a:r>
            <a:r>
              <a:rPr lang="en-US" altLang="zh-CN"/>
              <a:t>(</a:t>
            </a:r>
            <a:r>
              <a:rPr lang="zh-CN" altLang="en-US"/>
              <a:t>天下大势，合久必分，分久必合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以前只有一个应用，现在有多个，就需要一套机制将他们管理起来</a:t>
            </a:r>
            <a:r>
              <a:rPr lang="en-US" altLang="zh-CN"/>
              <a:t>——spring Cloud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3370" y="1507490"/>
            <a:ext cx="7525385" cy="116395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93545" y="770890"/>
            <a:ext cx="46450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l"/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 </a:t>
            </a:r>
            <a:r>
              <a:rPr lang="en-US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Hystrix 断路器---</a:t>
            </a:r>
            <a:r>
              <a:rPr lang="zh-CN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服务熔断，服务降级</a:t>
            </a:r>
            <a:endParaRPr lang="zh-CN" altLang="zh-CN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370" y="1139190"/>
            <a:ext cx="4859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为什么需要服务熔断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雪崩效应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370" y="1595755"/>
            <a:ext cx="75253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微服务架构中通常会有多个服务层调用，基础服务的故障可能会导致级联故障，进而造成整个系统不可用的情况，这种现象被称为服务雪崩效应。服务雪崩效应是一种因“服务提供者”的不可用导致“服务消费者”的不可用,并将不可用逐渐放大的过程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8580" y="2971165"/>
            <a:ext cx="36728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A作为服务提供者，B为A的服务消费者，C和D是B的服务消费者。A不可用引起了B的不可用，并将不可用像滚雪球一样放大到C和D时，雪崩效应就形成了。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2085" y="2473960"/>
            <a:ext cx="4652645" cy="4017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57785" y="4284345"/>
            <a:ext cx="40392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ym typeface="+mn-ea"/>
              </a:rPr>
              <a:t>Hystrix </a:t>
            </a:r>
            <a:r>
              <a:rPr lang="zh-CN" altLang="en-US" sz="1600">
                <a:sym typeface="+mn-ea"/>
              </a:rPr>
              <a:t>是程序出异常了，微服务调用不恰当，长期无响应的 解决办法。 避免因为一次调用服务，而导致全局系统瘫痪，系统挂机。</a:t>
            </a:r>
            <a:endParaRPr lang="zh-CN" altLang="en-US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5172075"/>
            <a:ext cx="2530475" cy="14427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650" y="7829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熔断器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190" y="1151255"/>
            <a:ext cx="837184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熔断器—— 类似于电力过载保护器 (保险丝)。 </a:t>
            </a:r>
            <a:r>
              <a:rPr lang="zh-CN" altLang="en-US" sz="1600">
                <a:solidFill>
                  <a:srgbClr val="5B9BD5"/>
                </a:solidFill>
              </a:rPr>
              <a:t>一种应对雪崩效应的微服务链路保护机制</a:t>
            </a:r>
            <a:endParaRPr lang="zh-CN" altLang="en-US" sz="1600"/>
          </a:p>
          <a:p>
            <a:r>
              <a:rPr lang="zh-CN" altLang="en-US" sz="1600"/>
              <a:t>旨在通过熔断机制控制服务和第三方库的节点,从而对延迟和故障提供更强大的容错能力。</a:t>
            </a:r>
            <a:endParaRPr lang="zh-CN" altLang="en-US" sz="1600"/>
          </a:p>
          <a:p>
            <a:r>
              <a:rPr lang="zh-CN" altLang="en-US" sz="1600"/>
              <a:t>一旦后端服务不可用, 断路器会直接切断请求链, 避免发送大量无效请求影响系统吞吐量, 并且断路器有自我检测并恢复的能力.</a:t>
            </a:r>
            <a:r>
              <a:rPr lang="en-US" altLang="zh-CN" sz="1600"/>
              <a:t>(</a:t>
            </a:r>
            <a:r>
              <a:rPr lang="zh-CN" altLang="en-US" sz="1600"/>
              <a:t>当检测到服务调用恢复正常后恢复调用链路</a:t>
            </a:r>
            <a:r>
              <a:rPr lang="en-US" altLang="zh-CN" sz="1600"/>
              <a:t>)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对于高并发的应用来说,单一的后端依赖可能会导致服务器上的所有资源在几秒中饱和。</a:t>
            </a:r>
            <a:endParaRPr lang="zh-CN" altLang="en-US" sz="1600"/>
          </a:p>
          <a:p>
            <a:r>
              <a:rPr lang="zh-CN" altLang="en-US" sz="1600"/>
              <a:t>比失败更糟糕的是</a:t>
            </a:r>
            <a:endParaRPr lang="zh-CN" altLang="en-US" sz="1600"/>
          </a:p>
          <a:p>
            <a:r>
              <a:rPr lang="zh-CN" altLang="en-US" sz="1600"/>
              <a:t>这些应用程序还可能导致服务之间延迟增加，备份队列，线程等系统资源紧张，导致整个系统发生更多级联故障。</a:t>
            </a:r>
            <a:endParaRPr lang="zh-CN" altLang="en-US" sz="1600"/>
          </a:p>
          <a:p>
            <a:r>
              <a:rPr lang="zh-CN" altLang="en-US" sz="1600"/>
              <a:t>这表示</a:t>
            </a:r>
            <a:r>
              <a:rPr lang="zh-CN" altLang="en-US" sz="1600" b="1">
                <a:solidFill>
                  <a:srgbClr val="FF0000"/>
                </a:solidFill>
              </a:rPr>
              <a:t>系统需要对故障和延迟进行隔离和管理</a:t>
            </a:r>
            <a:r>
              <a:rPr lang="zh-CN" altLang="en-US" sz="1600"/>
              <a:t>。 避免单个依赖失败而导致整个系统雪崩。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20015" y="1151255"/>
            <a:ext cx="8375015" cy="292036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0650" y="4714240"/>
            <a:ext cx="826897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Hystrix特性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/>
              <a:t>Fallback</a:t>
            </a:r>
            <a:endParaRPr lang="zh-CN" altLang="en-US"/>
          </a:p>
          <a:p>
            <a:r>
              <a:rPr lang="zh-CN" altLang="en-US" sz="1600"/>
              <a:t>断路器在某个服务发生故障后，</a:t>
            </a:r>
            <a:r>
              <a:rPr lang="zh-CN" altLang="en-US" sz="1600">
                <a:solidFill>
                  <a:srgbClr val="FF0000"/>
                </a:solidFill>
              </a:rPr>
              <a:t>向调用方返回一个符合预期，刻出来的备选响应(FallBack)，</a:t>
            </a:r>
            <a:r>
              <a:rPr lang="zh-CN" altLang="en-US" sz="1600">
                <a:solidFill>
                  <a:schemeClr val="tx1"/>
                </a:solidFill>
              </a:rPr>
              <a:t>而不是长期等待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/>
              <a:t>类似于</a:t>
            </a:r>
            <a:r>
              <a:rPr lang="en-US" altLang="zh-CN"/>
              <a:t>spring </a:t>
            </a:r>
            <a:r>
              <a:rPr lang="zh-CN" altLang="en-US"/>
              <a:t>中的</a:t>
            </a:r>
            <a:r>
              <a:rPr lang="en-US" altLang="zh-CN"/>
              <a:t>AOP </a:t>
            </a:r>
            <a:r>
              <a:rPr lang="zh-CN" altLang="en-US"/>
              <a:t>前置通知，后置通知，</a:t>
            </a:r>
            <a:r>
              <a:rPr lang="zh-CN" altLang="en-US">
                <a:solidFill>
                  <a:srgbClr val="1B4155"/>
                </a:solidFill>
              </a:rPr>
              <a:t> 异常通知</a:t>
            </a:r>
            <a:r>
              <a:rPr lang="en-US" altLang="zh-CN">
                <a:solidFill>
                  <a:srgbClr val="1B4155"/>
                </a:solidFill>
              </a:rPr>
              <a:t>(</a:t>
            </a:r>
            <a:r>
              <a:rPr lang="zh-CN" altLang="en-US">
                <a:solidFill>
                  <a:srgbClr val="1B4155"/>
                </a:solidFill>
              </a:rPr>
              <a:t>当发生异常后触发</a:t>
            </a:r>
            <a:r>
              <a:rPr lang="en-US" altLang="zh-CN">
                <a:solidFill>
                  <a:srgbClr val="1B4155"/>
                </a:solidFill>
              </a:rPr>
              <a:t>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/>
              <a:t>Fallback相当于是降级操作. 对于查询操作, 我们可以实现一个fallback方法, 当请求后端服务出现异常的时候, 可以使用fallback方法返回的值. fallback方法的返回值一般是设置的默认值或者来自缓存.</a:t>
            </a:r>
            <a:endParaRPr lang="zh-CN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470" y="3030220"/>
            <a:ext cx="7282180" cy="140462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5250" y="763270"/>
            <a:ext cx="8038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案例实践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——Feign + Hystrix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（简便使用）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535" y="1297305"/>
            <a:ext cx="80435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服务熔断本质是</a:t>
            </a:r>
            <a:r>
              <a:rPr lang="en-US" altLang="zh-CN"/>
              <a:t>AOP </a:t>
            </a:r>
            <a:r>
              <a:rPr lang="zh-CN" altLang="en-US"/>
              <a:t>异常通知， 如果是 单独使用</a:t>
            </a:r>
            <a:r>
              <a:rPr lang="en-US" altLang="zh-CN"/>
              <a:t>Hystrix</a:t>
            </a:r>
            <a:r>
              <a:rPr lang="zh-CN" altLang="en-US"/>
              <a:t>， 就需要在服务提供者接口上加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@HystrixCommand</a:t>
            </a:r>
            <a:r>
              <a:rPr lang="zh-CN" altLang="en-US"/>
              <a:t> 注解。但是</a:t>
            </a:r>
            <a:r>
              <a:rPr lang="en-US" altLang="zh-CN"/>
              <a:t>Fegin</a:t>
            </a:r>
            <a:r>
              <a:rPr lang="zh-CN" altLang="en-US"/>
              <a:t>为了方便调用，整合了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Hystrix</a:t>
            </a:r>
            <a:r>
              <a:rPr lang="zh-CN" altLang="en-US"/>
              <a:t>  作用在服务调用这一端，所有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Feign + Hystrix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使用只需要</a:t>
            </a:r>
            <a:r>
              <a:rPr lang="zh-CN" altLang="en-US"/>
              <a:t>修改spring-cloud-consumer 服务调用方项目即可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7500" y="2661920"/>
            <a:ext cx="7942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1、pom配置：Feign中已经依赖了Hystrix 。 使用了</a:t>
            </a:r>
            <a:r>
              <a:rPr lang="en-US" altLang="zh-CN"/>
              <a:t>Feign </a:t>
            </a:r>
            <a:r>
              <a:rPr lang="zh-CN" altLang="en-US"/>
              <a:t>就不用单独引入</a:t>
            </a:r>
            <a:r>
              <a:rPr lang="en-US" altLang="zh-CN"/>
              <a:t>Hystrix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5145" y="3030220"/>
            <a:ext cx="6379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&lt;!-- hystrix --&gt;</a:t>
            </a:r>
            <a:endParaRPr lang="zh-CN" altLang="en-US" sz="1400"/>
          </a:p>
          <a:p>
            <a:r>
              <a:rPr lang="zh-CN" altLang="en-US" sz="1400"/>
              <a:t>&lt;dependency&gt;</a:t>
            </a:r>
            <a:endParaRPr lang="zh-CN" altLang="en-US" sz="1400"/>
          </a:p>
          <a:p>
            <a:r>
              <a:rPr lang="zh-CN" altLang="en-US" sz="1400"/>
              <a:t>	&lt;groupId&gt;org.springframework.cloud&lt;/groupId&gt;</a:t>
            </a:r>
            <a:endParaRPr lang="zh-CN" altLang="en-US" sz="1400"/>
          </a:p>
          <a:p>
            <a:r>
              <a:rPr lang="zh-CN" altLang="en-US" sz="1400"/>
              <a:t>	&lt;artifactId&gt;spring-cloud-starter-hystrix&lt;/artifactId&gt;</a:t>
            </a:r>
            <a:endParaRPr lang="zh-CN" altLang="en-US" sz="1400"/>
          </a:p>
          <a:p>
            <a:r>
              <a:rPr lang="zh-CN" altLang="en-US" sz="1400"/>
              <a:t>&lt;/dependency&gt;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316865" y="4676140"/>
            <a:ext cx="6797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2、配置文件 application.properties /application.yml</a:t>
            </a:r>
            <a:endParaRPr lang="zh-CN" altLang="en-US"/>
          </a:p>
          <a:p>
            <a:r>
              <a:rPr lang="zh-CN" altLang="en-US"/>
              <a:t>原 </a:t>
            </a:r>
            <a:r>
              <a:rPr lang="en-US" altLang="zh-CN"/>
              <a:t>consumer </a:t>
            </a:r>
            <a:r>
              <a:rPr lang="zh-CN" altLang="en-US"/>
              <a:t>的配置文件中新增配置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5145" y="5321300"/>
            <a:ext cx="4732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#启用hystrix</a:t>
            </a:r>
            <a:endParaRPr lang="zh-CN" altLang="en-US"/>
          </a:p>
          <a:p>
            <a:r>
              <a:rPr lang="zh-CN" altLang="en-US"/>
              <a:t>feign.hystrix.enabled=true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1470" y="5321300"/>
            <a:ext cx="7172325" cy="75755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1615" y="4299585"/>
            <a:ext cx="7383780" cy="122428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6855" y="1963420"/>
            <a:ext cx="7186930" cy="187642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1615" y="1011555"/>
            <a:ext cx="5849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、创建回调</a:t>
            </a:r>
            <a:r>
              <a:rPr lang="en-US" altLang="zh-CN"/>
              <a:t>FallBack</a:t>
            </a:r>
            <a:r>
              <a:rPr lang="zh-CN" altLang="en-US"/>
              <a:t>类 </a:t>
            </a:r>
            <a:r>
              <a:rPr lang="en-US" altLang="zh-CN"/>
              <a:t>—— </a:t>
            </a:r>
            <a:r>
              <a:rPr lang="zh-CN" altLang="en-US"/>
              <a:t>服务调用失败进行回调的类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6855" y="1379855"/>
            <a:ext cx="82397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创建HelloRemoteHystrix类实现HelloRemote接口实现回调的方法。</a:t>
            </a:r>
            <a:endParaRPr lang="zh-CN" altLang="en-US" sz="1600"/>
          </a:p>
          <a:p>
            <a:r>
              <a:rPr lang="zh-CN" altLang="en-US" sz="1600"/>
              <a:t>在服务熔断的时候返回fallback类中的内容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37185" y="1963420"/>
            <a:ext cx="71716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@Component</a:t>
            </a:r>
            <a:endParaRPr lang="zh-CN" altLang="en-US" sz="1600"/>
          </a:p>
          <a:p>
            <a:r>
              <a:rPr lang="zh-CN" altLang="en-US" sz="1600"/>
              <a:t>public class HelloRemoteHystrix implements HelloRemote{</a:t>
            </a:r>
            <a:endParaRPr lang="zh-CN" altLang="en-US" sz="1600"/>
          </a:p>
          <a:p>
            <a:r>
              <a:rPr lang="zh-CN" altLang="en-US" sz="1600"/>
              <a:t>    @Override</a:t>
            </a:r>
            <a:endParaRPr lang="zh-CN" altLang="en-US" sz="1600"/>
          </a:p>
          <a:p>
            <a:r>
              <a:rPr lang="zh-CN" altLang="en-US" sz="1600"/>
              <a:t>    public String hello(String name) {</a:t>
            </a:r>
            <a:endParaRPr lang="zh-CN" altLang="en-US" sz="1600"/>
          </a:p>
          <a:p>
            <a:r>
              <a:rPr lang="zh-CN" altLang="en-US" sz="1600"/>
              <a:t>        return "hello" +name+", this messge send failed ";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221615" y="3839845"/>
            <a:ext cx="7873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 sz="1600"/>
              <a:t>添加fallback属性</a:t>
            </a:r>
            <a:r>
              <a:rPr lang="en-US" altLang="zh-CN" sz="1600"/>
              <a:t>——</a:t>
            </a:r>
            <a:r>
              <a:rPr lang="zh-CN" altLang="en-US" sz="1600"/>
              <a:t>监听异常。为远程调用接口 HelloRemote类添加指定fallback类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254000" y="4299585"/>
            <a:ext cx="76098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@FeignClient(name= "spring-cloud-producer",fallback = HelloRemoteHystrix.class)</a:t>
            </a:r>
            <a:endParaRPr lang="zh-CN" altLang="en-US" sz="1600"/>
          </a:p>
          <a:p>
            <a:r>
              <a:rPr lang="zh-CN" altLang="en-US" sz="1600"/>
              <a:t>public interface HelloRemote {</a:t>
            </a:r>
            <a:endParaRPr lang="zh-CN" altLang="en-US" sz="1600"/>
          </a:p>
          <a:p>
            <a:r>
              <a:rPr lang="zh-CN" altLang="en-US" sz="1600"/>
              <a:t>    @RequestMapping(value = "/hello")</a:t>
            </a:r>
            <a:endParaRPr lang="zh-CN" altLang="en-US" sz="1600"/>
          </a:p>
          <a:p>
            <a:r>
              <a:rPr lang="zh-CN" altLang="en-US" sz="1600"/>
              <a:t>    public String hello(@RequestParam(value = "name") String name);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254000" y="5793740"/>
            <a:ext cx="7351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5: 启动类上加 </a:t>
            </a:r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@EnableCircuitBreaker</a:t>
            </a:r>
            <a:r>
              <a:rPr lang="zh-CN" altLang="en-US"/>
              <a:t> 注解开启 对hystrixR熔断机制的支持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6695" y="1701165"/>
            <a:ext cx="4568190" cy="21386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86020" y="4727575"/>
            <a:ext cx="226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Feign已经集成Hystrix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65" y="89789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</a:t>
            </a:r>
            <a:r>
              <a:rPr lang="zh-CN" altLang="en-US"/>
              <a:t>、测试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正常访问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95" y="1819910"/>
            <a:ext cx="8494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依次启动spring-cloud-eureka、spring-cloud-producer、spring-cloud-consumer项目。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2359660"/>
            <a:ext cx="4918075" cy="10020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1615" y="3263265"/>
            <a:ext cx="5312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说明加入熔断相关信息后，不影响正常的访问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250" y="3790315"/>
            <a:ext cx="5006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服务熔断</a:t>
            </a:r>
            <a:endParaRPr lang="zh-CN" altLang="en-US"/>
          </a:p>
          <a:p>
            <a:r>
              <a:rPr lang="zh-CN" altLang="en-US"/>
              <a:t>   手动停止spring-cloud-producer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4617720"/>
            <a:ext cx="5026025" cy="13722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4320" y="86169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服务降级</a:t>
            </a:r>
            <a:endParaRPr lang="zh-CN" altLang="en-US" sz="2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320" y="1473200"/>
            <a:ext cx="80695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整体资源快不够了，忍痛关掉某些服务</a:t>
            </a:r>
            <a:r>
              <a:rPr lang="en-US" altLang="zh-CN"/>
              <a:t>,</a:t>
            </a:r>
            <a:r>
              <a:rPr lang="zh-CN" altLang="en-US"/>
              <a:t>抽调其资源，待度过难关后，再开启回来。(评论)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而服务熔断是 服务不可用了，出现异常了。直接熔断，而不是等待超时</a:t>
            </a:r>
            <a:endParaRPr lang="zh-CN" altLang="en-US"/>
          </a:p>
          <a:p>
            <a:r>
              <a:rPr lang="zh-CN" altLang="en-US"/>
              <a:t>在服务不可用时也会获得友好信息 </a:t>
            </a:r>
            <a:r>
              <a:rPr lang="en-US" altLang="zh-CN"/>
              <a:t>(</a:t>
            </a:r>
            <a:r>
              <a:rPr lang="zh-CN" altLang="en-US"/>
              <a:t>暂停服务</a:t>
            </a:r>
            <a:r>
              <a:rPr lang="en-US" altLang="zh-CN"/>
              <a:t>)</a:t>
            </a:r>
            <a:r>
              <a:rPr lang="zh-CN" altLang="en-US"/>
              <a:t>，而不是挂起，耗死服务器资源。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服务熔断与服务降级的区别：RuntimeException 和</a:t>
            </a:r>
            <a:r>
              <a:rPr lang="en-US" altLang="zh-CN"/>
              <a:t>Error (</a:t>
            </a:r>
            <a:r>
              <a:rPr lang="zh-CN" altLang="en-US"/>
              <a:t>纯个人理解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4320" y="3848100"/>
            <a:ext cx="810387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针对Hystrix进行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实时监控</a:t>
            </a:r>
            <a:r>
              <a:rPr lang="zh-CN" altLang="en-US">
                <a:sym typeface="+mn-ea"/>
              </a:rPr>
              <a:t>有一款图形展示工具  Hystrix-dashboard。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微服务越来越多，</a:t>
            </a:r>
            <a:r>
              <a:rPr lang="zh-CN" altLang="en-US">
                <a:sym typeface="+mn-ea"/>
              </a:rPr>
              <a:t> Hystrix-dashboard记录了并统计了所有通过</a:t>
            </a:r>
            <a:r>
              <a:rPr lang="en-US" altLang="zh-CN">
                <a:sym typeface="+mn-ea"/>
              </a:rPr>
              <a:t>Hystrix </a:t>
            </a:r>
            <a:r>
              <a:rPr lang="zh-CN" altLang="en-US">
                <a:sym typeface="+mn-ea"/>
              </a:rPr>
              <a:t>发起的请求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320" y="3449320"/>
            <a:ext cx="217297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sym typeface="+mn-ea"/>
              </a:rPr>
              <a:t> </a:t>
            </a:r>
            <a:r>
              <a:rPr lang="zh-CN" altLang="en-US" sz="2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Hystrix-dashboard</a:t>
            </a:r>
            <a:endParaRPr lang="zh-CN" altLang="en-US" sz="2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4707255"/>
            <a:ext cx="2863215" cy="18091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05" y="4707255"/>
            <a:ext cx="2416810" cy="2369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15" y="4812665"/>
            <a:ext cx="3064510" cy="15982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755" y="1343025"/>
            <a:ext cx="8304530" cy="193167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93545" y="770890"/>
            <a:ext cx="51301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l"/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 Spring Cloud Config</a:t>
            </a:r>
            <a:r>
              <a:rPr lang="en-US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分布式配置中心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2725" y="9747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为什么需要配置中心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" y="1518285"/>
            <a:ext cx="82042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随着线上项目变的日益庞大，每个项目都散落着各种配置文件，</a:t>
            </a:r>
            <a:r>
              <a:rPr lang="zh-CN" altLang="en-US" sz="1600" b="1">
                <a:solidFill>
                  <a:srgbClr val="1B4155"/>
                </a:solidFill>
              </a:rPr>
              <a:t>各自为政，不利于管理</a:t>
            </a:r>
            <a:r>
              <a:rPr lang="zh-CN" altLang="en-US" sz="1600"/>
              <a:t>。如果采用分布式的开发模式，需要的配置文件随着服务增加而不断增多。某一个基础服务信息变更，都会引起一系列的更新和重启，维护苦不堪言也容易出错。 所以需要一套集中式的，动态的配置管理  </a:t>
            </a:r>
            <a:r>
              <a:rPr lang="en-US" altLang="zh-CN" sz="1600"/>
              <a:t>(</a:t>
            </a:r>
            <a:r>
              <a:rPr lang="zh-CN" altLang="en-US" sz="1600"/>
              <a:t>大管家</a:t>
            </a:r>
            <a:r>
              <a:rPr lang="en-US" altLang="zh-CN" sz="1600"/>
              <a:t>)</a:t>
            </a:r>
            <a:r>
              <a:rPr lang="zh-CN" altLang="en-US" sz="1600"/>
              <a:t>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市面上开源的配置中心有很多。</a:t>
            </a:r>
            <a:endParaRPr lang="zh-CN" altLang="en-US" sz="1600"/>
          </a:p>
          <a:p>
            <a:r>
              <a:rPr lang="zh-CN" altLang="en-US" sz="1600"/>
              <a:t>Spring Cloud Config  它功能全面强大，且可以无缝的和spring体系相结合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3573145"/>
            <a:ext cx="7002145" cy="24720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215" y="4508500"/>
            <a:ext cx="7327900" cy="178943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215" y="776605"/>
            <a:ext cx="8473440" cy="200533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215" y="967105"/>
            <a:ext cx="829627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Spring Cloud Config项目是一个解决分布式系统的配置管理方案。</a:t>
            </a:r>
            <a:endParaRPr lang="zh-CN" altLang="en-US" sz="1600"/>
          </a:p>
          <a:p>
            <a:r>
              <a:rPr lang="zh-CN" altLang="en-US" sz="1600"/>
              <a:t>它包含了Client和Server两个部分。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server提供配置文件的</a:t>
            </a:r>
            <a:r>
              <a:rPr lang="zh-CN" altLang="en-US" sz="1600" b="1"/>
              <a:t>存储</a:t>
            </a:r>
            <a:r>
              <a:rPr lang="zh-CN" altLang="en-US" sz="1600"/>
              <a:t>、以</a:t>
            </a:r>
            <a:r>
              <a:rPr lang="en-US" altLang="zh-CN" sz="1600" b="1">
                <a:solidFill>
                  <a:srgbClr val="1B4155"/>
                </a:solidFill>
              </a:rPr>
              <a:t>REST</a:t>
            </a:r>
            <a:r>
              <a:rPr lang="zh-CN" altLang="en-US" sz="1600" b="1">
                <a:solidFill>
                  <a:srgbClr val="1B4155"/>
                </a:solidFill>
              </a:rPr>
              <a:t>接口</a:t>
            </a:r>
            <a:r>
              <a:rPr lang="zh-CN" altLang="en-US" sz="1600"/>
              <a:t>的形式将配置文件的内容提供出去。 服务端是</a:t>
            </a:r>
            <a:r>
              <a:rPr lang="zh-CN" altLang="en-US" sz="1600" b="1">
                <a:solidFill>
                  <a:srgbClr val="1B4155"/>
                </a:solidFill>
              </a:rPr>
              <a:t>一个独立的微服务应用</a:t>
            </a:r>
            <a:endParaRPr lang="zh-CN" altLang="en-US" sz="1600" b="1">
              <a:solidFill>
                <a:srgbClr val="1B4155"/>
              </a:solidFill>
            </a:endParaRPr>
          </a:p>
          <a:p>
            <a:endParaRPr lang="zh-CN" altLang="en-US" sz="1600"/>
          </a:p>
          <a:p>
            <a:r>
              <a:rPr lang="zh-CN" altLang="en-US" sz="1600"/>
              <a:t>client </a:t>
            </a:r>
            <a:r>
              <a:rPr lang="zh-CN" altLang="en-US" sz="1600">
                <a:solidFill>
                  <a:srgbClr val="1B4155"/>
                </a:solidFill>
              </a:rPr>
              <a:t>指定配置中心来管理应用资源</a:t>
            </a:r>
            <a:r>
              <a:rPr lang="zh-CN" altLang="en-US" sz="1600"/>
              <a:t>。通过接口获取数据、并依据此数据初始化自己的应用。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9215" y="2800350"/>
            <a:ext cx="4330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Spring Cloud Config  </a:t>
            </a:r>
            <a:r>
              <a:rPr lang="en-US" altLang="zh-CN">
                <a:sym typeface="+mn-ea"/>
              </a:rPr>
              <a:t>server </a:t>
            </a:r>
            <a:r>
              <a:rPr lang="zh-CN" altLang="en-US">
                <a:sym typeface="+mn-ea"/>
              </a:rPr>
              <a:t>配置文件的存储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635" y="3295015"/>
            <a:ext cx="8472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cloud </a:t>
            </a:r>
            <a:r>
              <a:rPr lang="zh-CN" altLang="en-US">
                <a:sym typeface="+mn-ea"/>
              </a:rPr>
              <a:t>Config  </a:t>
            </a:r>
            <a:r>
              <a:rPr lang="zh-CN" altLang="en-US"/>
              <a:t>使用git或svn存放配置文件 </a:t>
            </a:r>
            <a:r>
              <a:rPr lang="en-US" altLang="zh-CN"/>
              <a:t>(</a:t>
            </a:r>
            <a:r>
              <a:rPr lang="zh-CN" altLang="en-US"/>
              <a:t>进行版本管理</a:t>
            </a:r>
            <a:r>
              <a:rPr lang="en-US" altLang="zh-CN"/>
              <a:t>)</a:t>
            </a:r>
            <a:r>
              <a:rPr lang="zh-CN" altLang="en-US"/>
              <a:t>。 也可以存储在本地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git </a:t>
            </a:r>
            <a:r>
              <a:rPr lang="zh-CN" altLang="en-US"/>
              <a:t>存储的话，先github上面创建了一个仓库 config-repo用来存放配置文件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4635" y="4483100"/>
            <a:ext cx="69735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创建以下三个配置文件. 针对不同的环境</a:t>
            </a:r>
            <a:endParaRPr lang="zh-CN" altLang="en-US" sz="1600"/>
          </a:p>
          <a:p>
            <a:r>
              <a:rPr lang="zh-CN" altLang="en-US" sz="1600"/>
              <a:t>// 开发环境</a:t>
            </a:r>
            <a:endParaRPr lang="zh-CN" altLang="en-US" sz="1600"/>
          </a:p>
          <a:p>
            <a:r>
              <a:rPr lang="zh-CN" altLang="en-US" sz="1600"/>
              <a:t>neo-config-dev.properties</a:t>
            </a:r>
            <a:endParaRPr lang="zh-CN" altLang="en-US" sz="1600"/>
          </a:p>
          <a:p>
            <a:r>
              <a:rPr lang="zh-CN" altLang="en-US" sz="1600"/>
              <a:t>// 测试环境</a:t>
            </a:r>
            <a:endParaRPr lang="zh-CN" altLang="en-US" sz="1600"/>
          </a:p>
          <a:p>
            <a:r>
              <a:rPr lang="zh-CN" altLang="en-US" sz="1600"/>
              <a:t>neo-config-test.properties</a:t>
            </a:r>
            <a:endParaRPr lang="zh-CN" altLang="en-US" sz="1600"/>
          </a:p>
          <a:p>
            <a:r>
              <a:rPr lang="zh-CN" altLang="en-US" sz="1600"/>
              <a:t>// 生产环境</a:t>
            </a:r>
            <a:endParaRPr lang="zh-CN" altLang="en-US" sz="1600"/>
          </a:p>
          <a:p>
            <a:r>
              <a:rPr lang="zh-CN" altLang="en-US" sz="1600"/>
              <a:t>neo-config-pro.properties</a:t>
            </a:r>
            <a:endParaRPr lang="zh-CN" altLang="en-US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200" y="4511040"/>
            <a:ext cx="7475220" cy="133731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200" y="2256155"/>
            <a:ext cx="7583170" cy="154940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1615" y="912495"/>
            <a:ext cx="1102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案例实践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1615" y="11944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server 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0980" y="1562735"/>
            <a:ext cx="7404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1、添加</a:t>
            </a:r>
            <a:r>
              <a:rPr lang="en-US" altLang="zh-CN"/>
              <a:t>pom</a:t>
            </a:r>
            <a:r>
              <a:rPr lang="zh-CN" altLang="en-US"/>
              <a:t>依赖</a:t>
            </a:r>
            <a:r>
              <a:rPr lang="en-US" altLang="zh-CN"/>
              <a:t>——只需要加入spring-cloud-config-server包引用既可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97205" y="2256155"/>
            <a:ext cx="71291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&lt;dependencies&gt;</a:t>
            </a:r>
            <a:endParaRPr lang="zh-CN" altLang="en-US" sz="1600"/>
          </a:p>
          <a:p>
            <a:r>
              <a:rPr lang="zh-CN" altLang="en-US" sz="1600"/>
              <a:t>	&lt;dependency&gt;</a:t>
            </a:r>
            <a:endParaRPr lang="zh-CN" altLang="en-US" sz="1600"/>
          </a:p>
          <a:p>
            <a:r>
              <a:rPr lang="zh-CN" altLang="en-US" sz="1600"/>
              <a:t>		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	&lt;artifactId&gt;spring-cloud-config-server&lt;/artifactId&gt;</a:t>
            </a:r>
            <a:endParaRPr lang="zh-CN" altLang="en-US" sz="1600"/>
          </a:p>
          <a:p>
            <a:r>
              <a:rPr lang="zh-CN" altLang="en-US" sz="1600"/>
              <a:t>	&lt;/dependency&gt;</a:t>
            </a:r>
            <a:endParaRPr lang="zh-CN" altLang="en-US" sz="1600"/>
          </a:p>
          <a:p>
            <a:r>
              <a:rPr lang="zh-CN" altLang="en-US" sz="1600"/>
              <a:t>&lt;/dependencies&gt;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221615" y="4029710"/>
            <a:ext cx="7404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2、配置文件 application.properties /application.yml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6570" y="2256155"/>
            <a:ext cx="71291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&lt;dependencies&gt;</a:t>
            </a:r>
            <a:endParaRPr lang="zh-CN" altLang="en-US" sz="1600"/>
          </a:p>
          <a:p>
            <a:r>
              <a:rPr lang="zh-CN" altLang="en-US" sz="1600"/>
              <a:t>	&lt;dependency&gt;</a:t>
            </a:r>
            <a:endParaRPr lang="zh-CN" altLang="en-US" sz="1600"/>
          </a:p>
          <a:p>
            <a:r>
              <a:rPr lang="zh-CN" altLang="en-US" sz="1600"/>
              <a:t>		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	&lt;artifactId&gt;</a:t>
            </a:r>
            <a:r>
              <a:rPr lang="zh-CN" altLang="en-US" sz="1600">
                <a:solidFill>
                  <a:srgbClr val="1B4155"/>
                </a:solidFill>
              </a:rPr>
              <a:t>spring-cloud-config-server</a:t>
            </a:r>
            <a:r>
              <a:rPr lang="zh-CN" altLang="en-US" sz="1600"/>
              <a:t>&lt;/artifactId&gt;</a:t>
            </a:r>
            <a:endParaRPr lang="zh-CN" altLang="en-US" sz="1600"/>
          </a:p>
          <a:p>
            <a:r>
              <a:rPr lang="zh-CN" altLang="en-US" sz="1600"/>
              <a:t>	&lt;/dependency&gt;</a:t>
            </a:r>
            <a:endParaRPr lang="zh-CN" altLang="en-US" sz="1600"/>
          </a:p>
          <a:p>
            <a:r>
              <a:rPr lang="zh-CN" altLang="en-US" sz="1600"/>
              <a:t>&lt;/dependencies&gt;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330200" y="4511040"/>
            <a:ext cx="74752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Cloud Config也提供本地存储配置的方式。</a:t>
            </a:r>
            <a:endParaRPr lang="zh-CN" altLang="en-US"/>
          </a:p>
          <a:p>
            <a:r>
              <a:rPr lang="zh-CN" altLang="en-US"/>
              <a:t>我们只需要设置属性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spring.profiles.active=native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Config Server会默认从应用的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src/main/resource</a:t>
            </a:r>
            <a:r>
              <a:rPr lang="zh-CN" altLang="en-US"/>
              <a:t>目录下检索配置文件。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945" y="1285240"/>
            <a:ext cx="4385945" cy="430847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2485" y="1285875"/>
            <a:ext cx="3933190" cy="430847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1610" y="1285875"/>
            <a:ext cx="4158615" cy="430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# port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server: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port: 8762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#配置文件存放在git服务器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spring: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cloud: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config: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server: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git: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uri: https://github.com/miaoba2009/NewConfig.git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searchPaths: /repoNew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username: miaoba2009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    password: mb_123456789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    label: master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295" y="917575"/>
            <a:ext cx="2705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配置文件存放在git服务器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2485" y="1270000"/>
            <a:ext cx="40170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# port</a:t>
            </a:r>
            <a:endParaRPr lang="zh-CN" altLang="en-US" sz="1600"/>
          </a:p>
          <a:p>
            <a:r>
              <a:rPr lang="zh-CN" altLang="en-US" sz="1600"/>
              <a:t>server:</a:t>
            </a:r>
            <a:endParaRPr lang="zh-CN" altLang="en-US" sz="1600"/>
          </a:p>
          <a:p>
            <a:r>
              <a:rPr lang="zh-CN" altLang="en-US" sz="1600"/>
              <a:t>  port: 8762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#配置文件存放在配置服务器本地</a:t>
            </a:r>
            <a:endParaRPr lang="zh-CN" altLang="en-US" sz="1600"/>
          </a:p>
          <a:p>
            <a:r>
              <a:rPr lang="zh-CN" altLang="en-US" sz="1600"/>
              <a:t>spring:</a:t>
            </a:r>
            <a:endParaRPr lang="zh-CN" altLang="en-US" sz="1600"/>
          </a:p>
          <a:p>
            <a:r>
              <a:rPr lang="zh-CN" altLang="en-US" sz="1600"/>
              <a:t>  cloud:</a:t>
            </a:r>
            <a:endParaRPr lang="zh-CN" altLang="en-US" sz="1600"/>
          </a:p>
          <a:p>
            <a:r>
              <a:rPr lang="zh-CN" altLang="en-US" sz="1600"/>
              <a:t>    config:</a:t>
            </a:r>
            <a:endParaRPr lang="zh-CN" altLang="en-US" sz="1600"/>
          </a:p>
          <a:p>
            <a:r>
              <a:rPr lang="zh-CN" altLang="en-US" sz="1600"/>
              <a:t>      server: </a:t>
            </a:r>
            <a:endParaRPr lang="zh-CN" altLang="en-US" sz="1600"/>
          </a:p>
          <a:p>
            <a:r>
              <a:rPr lang="zh-CN" altLang="en-US" sz="1600"/>
              <a:t>        native:</a:t>
            </a:r>
            <a:endParaRPr lang="zh-CN" altLang="en-US" sz="1600"/>
          </a:p>
          <a:p>
            <a:r>
              <a:rPr lang="zh-CN" altLang="en-US" sz="1600"/>
              <a:t>          search-locations: classpath:/shared</a:t>
            </a:r>
            <a:endParaRPr lang="zh-CN" altLang="en-US" sz="1600"/>
          </a:p>
          <a:p>
            <a:r>
              <a:rPr lang="zh-CN" altLang="en-US" sz="1600"/>
              <a:t>  profiles:</a:t>
            </a:r>
            <a:endParaRPr lang="zh-CN" altLang="en-US" sz="1600"/>
          </a:p>
          <a:p>
            <a:r>
              <a:rPr lang="zh-CN" altLang="en-US" sz="1600"/>
              <a:t>     active: native</a:t>
            </a:r>
            <a:endParaRPr lang="zh-CN" altLang="en-US" sz="1600"/>
          </a:p>
          <a:p>
            <a:r>
              <a:rPr lang="zh-CN" altLang="en-US" sz="1600"/>
              <a:t>  application:</a:t>
            </a:r>
            <a:endParaRPr lang="zh-CN" altLang="en-US" sz="1600"/>
          </a:p>
          <a:p>
            <a:r>
              <a:rPr lang="zh-CN" altLang="en-US" sz="1600"/>
              <a:t>    name: cb-config-server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4642485" y="78486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配置文件存放在本地服务器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610" y="5594350"/>
            <a:ext cx="85083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ym typeface="+mn-ea"/>
              </a:rPr>
              <a:t>git </a:t>
            </a:r>
            <a:r>
              <a:rPr lang="zh-CN" altLang="en-US" sz="1600">
                <a:sym typeface="+mn-ea"/>
              </a:rPr>
              <a:t>上存在安全风险和访问</a:t>
            </a:r>
            <a:r>
              <a:rPr lang="en-US" altLang="zh-CN" sz="1600">
                <a:sym typeface="+mn-ea"/>
              </a:rPr>
              <a:t>gitHub </a:t>
            </a:r>
            <a:r>
              <a:rPr lang="zh-CN" altLang="en-US" sz="1600">
                <a:sym typeface="+mn-ea"/>
              </a:rPr>
              <a:t>慢连接超时的问题。  </a:t>
            </a:r>
            <a:r>
              <a:rPr lang="en-US" altLang="zh-CN" sz="1600">
                <a:sym typeface="+mn-ea"/>
              </a:rPr>
              <a:t>github 2020</a:t>
            </a:r>
            <a:r>
              <a:rPr lang="zh-CN" altLang="en-US" sz="1600">
                <a:sym typeface="+mn-ea"/>
              </a:rPr>
              <a:t>提供私有仓库。 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且</a:t>
            </a:r>
            <a:r>
              <a:rPr lang="en-US" altLang="zh-CN" sz="1600">
                <a:sym typeface="+mn-ea"/>
              </a:rPr>
              <a:t>github </a:t>
            </a:r>
            <a:r>
              <a:rPr lang="zh-CN" altLang="en-US" sz="1600">
                <a:sym typeface="+mn-ea"/>
              </a:rPr>
              <a:t>的钩子程序 与 Spring Cloud Bus消息总线 项目结合。 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修改github上配置信息后，钩子程序通知  client端重新再次去获取最小配置，热部署。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" y="1077595"/>
            <a:ext cx="8437245" cy="5039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5435" y="678815"/>
            <a:ext cx="38303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微服务架构技术有哪些维度？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805" y="6117590"/>
            <a:ext cx="4940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强不是强在个体，而是强在整体。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团队为王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965" y="4351020"/>
            <a:ext cx="7173595" cy="133731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" y="1275080"/>
            <a:ext cx="7907020" cy="181483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580" y="906780"/>
            <a:ext cx="6882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3、启动类添加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@EnableConfigServer</a:t>
            </a:r>
            <a:r>
              <a:rPr lang="zh-CN" altLang="en-US"/>
              <a:t>，激活对配置中心的支持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5765" y="1275080"/>
            <a:ext cx="68319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@EnableConfigServer</a:t>
            </a:r>
            <a:endParaRPr lang="zh-CN" altLang="en-US" sz="1600"/>
          </a:p>
          <a:p>
            <a:r>
              <a:rPr lang="zh-CN" altLang="en-US" sz="1600"/>
              <a:t>@SpringBootApplication</a:t>
            </a:r>
            <a:endParaRPr lang="zh-CN" altLang="en-US" sz="1600"/>
          </a:p>
          <a:p>
            <a:r>
              <a:rPr lang="zh-CN" altLang="en-US" sz="1600"/>
              <a:t>public class ConfigServerApplication {</a:t>
            </a:r>
            <a:endParaRPr lang="zh-CN" altLang="en-US" sz="1600"/>
          </a:p>
          <a:p>
            <a:r>
              <a:rPr lang="zh-CN" altLang="en-US" sz="1600"/>
              <a:t>	public static void main(String[] args) {</a:t>
            </a:r>
            <a:endParaRPr lang="zh-CN" altLang="en-US" sz="1600"/>
          </a:p>
          <a:p>
            <a:r>
              <a:rPr lang="zh-CN" altLang="en-US" sz="1600"/>
              <a:t>		SpringApplication.run(ConfigServerApplication.class, args);</a:t>
            </a:r>
            <a:endParaRPr lang="zh-CN" altLang="en-US" sz="1600"/>
          </a:p>
          <a:p>
            <a:r>
              <a:rPr lang="zh-CN" altLang="en-US" sz="1600"/>
              <a:t>	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28600" y="3260090"/>
            <a:ext cx="7186930" cy="3815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4、测试</a:t>
            </a:r>
            <a:r>
              <a:rPr lang="en-US" altLang="zh-CN"/>
              <a:t>---</a:t>
            </a:r>
            <a:r>
              <a:rPr lang="zh-CN" altLang="en-US"/>
              <a:t>看</a:t>
            </a:r>
            <a:r>
              <a:rPr lang="en-US" altLang="zh-CN" b="1"/>
              <a:t>server</a:t>
            </a:r>
            <a:r>
              <a:rPr lang="en-US" altLang="zh-CN"/>
              <a:t> </a:t>
            </a:r>
            <a:r>
              <a:rPr lang="zh-CN" altLang="en-US"/>
              <a:t>是否可以读取到配置文件的信息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http://localhost:8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762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/neo-config/dev            </a:t>
            </a:r>
            <a:r>
              <a:rPr lang="zh-CN" altLang="en-US"/>
              <a:t>读取配置文件信息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仓库中的配置文件会被转换成web接口，访问可以参照以下的规则：</a:t>
            </a:r>
            <a:endParaRPr lang="zh-CN" altLang="en-US"/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/{application}/{profile}[/{label}]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/{application}-{profile}.yml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/{label}/{application}-{profile}.yml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/{application}-{profile}.properties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/{label}/{application}-{profile}.properties</a:t>
            </a:r>
            <a:endParaRPr lang="zh-CN" altLang="en-US"/>
          </a:p>
          <a:p>
            <a:r>
              <a:rPr lang="zh-CN" altLang="en-US"/>
              <a:t>以neo-config-dev.properties为例子，</a:t>
            </a:r>
            <a:endParaRPr lang="zh-CN" altLang="en-US"/>
          </a:p>
          <a:p>
            <a:r>
              <a:rPr lang="zh-CN" altLang="en-US"/>
              <a:t>它的application是neo-config，profile是dev。</a:t>
            </a:r>
            <a:endParaRPr lang="zh-CN" altLang="en-US"/>
          </a:p>
          <a:p>
            <a:r>
              <a:rPr lang="zh-CN" altLang="en-US"/>
              <a:t>client会根据填写的参数来选择读取对应的配置。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250" y="3699510"/>
            <a:ext cx="7539990" cy="267970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250" y="1412875"/>
            <a:ext cx="7454900" cy="89916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1615" y="827405"/>
            <a:ext cx="836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client 端</a:t>
            </a:r>
            <a:r>
              <a:rPr lang="en-US" altLang="zh-CN"/>
              <a:t>------展示如何在业务项目中去获取server端的配置信息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250" y="1054735"/>
            <a:ext cx="8620760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1、pom配置</a:t>
            </a:r>
            <a:endParaRPr lang="zh-CN" altLang="en-US"/>
          </a:p>
          <a:p>
            <a:r>
              <a:rPr lang="zh-CN" altLang="en-US" sz="1600"/>
              <a:t>&lt;dependency&gt;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&lt;artifactId&gt;</a:t>
            </a:r>
            <a:r>
              <a:rPr lang="zh-CN" altLang="en-US" sz="1600">
                <a:solidFill>
                  <a:srgbClr val="1B4155"/>
                </a:solidFill>
              </a:rPr>
              <a:t>spring-cloud-starter-config</a:t>
            </a:r>
            <a:r>
              <a:rPr lang="zh-CN" altLang="en-US" sz="1600"/>
              <a:t>&lt;/artifactId&gt;</a:t>
            </a:r>
            <a:endParaRPr lang="zh-CN" altLang="en-US" sz="1600"/>
          </a:p>
          <a:p>
            <a:r>
              <a:rPr lang="zh-CN" altLang="en-US" sz="1600"/>
              <a:t>&lt;/dependency&gt;</a:t>
            </a:r>
            <a:endParaRPr lang="zh-CN" altLang="en-US"/>
          </a:p>
          <a:p>
            <a:r>
              <a:rPr lang="zh-CN" altLang="en-US"/>
              <a:t>2、配置文件</a:t>
            </a:r>
            <a:r>
              <a:rPr lang="en-US" altLang="zh-CN"/>
              <a:t>——</a:t>
            </a:r>
            <a:r>
              <a:rPr lang="zh-CN" altLang="en-US"/>
              <a:t>需要两个配置文件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application.properties /application.yml</a:t>
            </a:r>
            <a:r>
              <a:rPr lang="zh-CN" altLang="en-US"/>
              <a:t> 和之前应用一样</a:t>
            </a:r>
            <a:r>
              <a:rPr lang="zh-CN" altLang="en-US">
                <a:sym typeface="+mn-ea"/>
              </a:rPr>
              <a:t> 配置应用名和端口</a:t>
            </a:r>
            <a:endParaRPr lang="zh-CN" altLang="en-US">
              <a:sym typeface="+mn-ea"/>
            </a:endParaRPr>
          </a:p>
          <a:p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application.yml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是</a:t>
            </a:r>
            <a:r>
              <a:rPr lang="zh-CN" altLang="en-US"/>
              <a:t>用户级的资源配置项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新增配置文件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bootstrap.properties/bootstrap.yml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系统级的，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优先级更高，优先加载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初始化的时候负责从外部加载配置属性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简而言之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负责加载外部的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application.ym</a:t>
            </a:r>
            <a:endParaRPr lang="zh-CN" altLang="en-US"/>
          </a:p>
          <a:p>
            <a:r>
              <a:rPr lang="zh-CN" altLang="en-US" sz="1600"/>
              <a:t>spring:</a:t>
            </a:r>
            <a:endParaRPr lang="zh-CN" altLang="en-US" sz="1600"/>
          </a:p>
          <a:p>
            <a:r>
              <a:rPr lang="zh-CN" altLang="en-US" sz="1600"/>
              <a:t>  application:</a:t>
            </a:r>
            <a:endParaRPr lang="zh-CN" altLang="en-US" sz="1600"/>
          </a:p>
          <a:p>
            <a:r>
              <a:rPr lang="zh-CN" altLang="en-US" sz="1600"/>
              <a:t>    name: cb-business-edge   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1600"/>
              <a:t>  </a:t>
            </a:r>
            <a:r>
              <a:rPr lang="zh-CN" altLang="en-US" sz="1600">
                <a:solidFill>
                  <a:srgbClr val="5B9BD5"/>
                </a:solidFill>
              </a:rPr>
              <a:t>cloud:</a:t>
            </a:r>
            <a:endParaRPr lang="zh-CN" altLang="en-US" sz="1600">
              <a:solidFill>
                <a:srgbClr val="5B9BD5"/>
              </a:solidFill>
            </a:endParaRPr>
          </a:p>
          <a:p>
            <a:r>
              <a:rPr lang="zh-CN" altLang="en-US" sz="1600">
                <a:solidFill>
                  <a:srgbClr val="5B9BD5"/>
                </a:solidFill>
              </a:rPr>
              <a:t>    config:</a:t>
            </a:r>
            <a:endParaRPr lang="zh-CN" altLang="en-US" sz="1600">
              <a:solidFill>
                <a:srgbClr val="5B9BD5"/>
              </a:solidFill>
            </a:endParaRPr>
          </a:p>
          <a:p>
            <a:r>
              <a:rPr lang="zh-CN" altLang="en-US" sz="1600">
                <a:solidFill>
                  <a:srgbClr val="5B9BD5"/>
                </a:solidFill>
              </a:rPr>
              <a:t>      </a:t>
            </a:r>
            <a:r>
              <a:rPr lang="zh-CN" altLang="en-US" sz="1600">
                <a:solidFill>
                  <a:srgbClr val="5B9BD5"/>
                </a:solidFill>
                <a:sym typeface="+mn-ea"/>
              </a:rPr>
              <a:t>name: cb-business-edge</a:t>
            </a:r>
            <a:r>
              <a:rPr lang="zh-CN" altLang="en-US" sz="1600">
                <a:sym typeface="+mn-ea"/>
              </a:rPr>
              <a:t>   #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对应{application}部分 需要从github上读取的资源名称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>
                <a:solidFill>
                  <a:srgbClr val="5B9BD5"/>
                </a:solidFill>
              </a:rPr>
              <a:t>  uri: http://localhost:8762</a:t>
            </a:r>
            <a:r>
              <a:rPr lang="zh-CN" altLang="en-US" sz="1600"/>
              <a:t>  #</a:t>
            </a:r>
            <a:r>
              <a:rPr lang="zh-CN" altLang="en-US" sz="1600" b="1">
                <a:solidFill>
                  <a:srgbClr val="FF0000"/>
                </a:solidFill>
              </a:rPr>
              <a:t>配置中心的具体地址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/>
              <a:t>      fail-fast: true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/>
              <a:t>  </a:t>
            </a:r>
            <a:r>
              <a:rPr lang="zh-CN" altLang="en-US" sz="1600">
                <a:solidFill>
                  <a:srgbClr val="5B9BD5"/>
                </a:solidFill>
              </a:rPr>
              <a:t>profiles:</a:t>
            </a:r>
            <a:endParaRPr lang="zh-CN" altLang="en-US" sz="1600">
              <a:solidFill>
                <a:srgbClr val="5B9BD5"/>
              </a:solidFill>
            </a:endParaRPr>
          </a:p>
          <a:p>
            <a:r>
              <a:rPr lang="zh-CN" altLang="en-US" sz="1600">
                <a:solidFill>
                  <a:srgbClr val="5B9BD5"/>
                </a:solidFill>
              </a:rPr>
              <a:t>    active: dev</a:t>
            </a:r>
            <a:r>
              <a:rPr lang="zh-CN" altLang="en-US" sz="1600"/>
              <a:t>                   </a:t>
            </a:r>
            <a:r>
              <a:rPr lang="zh-CN" altLang="en-US" sz="1600" b="1">
                <a:solidFill>
                  <a:srgbClr val="FF0000"/>
                </a:solidFill>
              </a:rPr>
              <a:t>#对应{profile}部分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610" y="1898650"/>
            <a:ext cx="3409950" cy="255397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610" y="855345"/>
            <a:ext cx="6401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3、启动类</a:t>
            </a:r>
            <a:r>
              <a:rPr lang="en-US" altLang="zh-CN"/>
              <a:t>---只需要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@SpringBootApplication</a:t>
            </a:r>
            <a:r>
              <a:rPr lang="en-US" altLang="zh-CN"/>
              <a:t>注解就可以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4610" y="1223645"/>
            <a:ext cx="8218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4、web测试</a:t>
            </a:r>
            <a:r>
              <a:rPr lang="en-US" altLang="zh-CN"/>
              <a:t>----使用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@Value</a:t>
            </a:r>
            <a:r>
              <a:rPr lang="en-US" altLang="zh-CN"/>
              <a:t>注解来获取server端</a:t>
            </a:r>
            <a:r>
              <a:rPr lang="zh-CN" altLang="en-US"/>
              <a:t>存储的配置文件中某个配置信息的</a:t>
            </a:r>
            <a:r>
              <a:rPr lang="en-US" altLang="zh-CN"/>
              <a:t>的值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07645" y="1911350"/>
            <a:ext cx="44697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@RestController</a:t>
            </a:r>
            <a:endParaRPr lang="zh-CN" altLang="en-US" sz="1600"/>
          </a:p>
          <a:p>
            <a:r>
              <a:rPr lang="zh-CN" altLang="en-US" sz="1600"/>
              <a:t>class HelloController {</a:t>
            </a:r>
            <a:endParaRPr lang="zh-CN" altLang="en-US" sz="1600"/>
          </a:p>
          <a:p>
            <a:r>
              <a:rPr lang="zh-CN" altLang="en-US" sz="1600"/>
              <a:t>    @Value("${neo.hello}")</a:t>
            </a:r>
            <a:endParaRPr lang="zh-CN" altLang="en-US" sz="1600"/>
          </a:p>
          <a:p>
            <a:r>
              <a:rPr lang="zh-CN" altLang="en-US" sz="1600"/>
              <a:t>    private String hello;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@RequestMapping("/hello")</a:t>
            </a:r>
            <a:endParaRPr lang="zh-CN" altLang="en-US" sz="1600"/>
          </a:p>
          <a:p>
            <a:r>
              <a:rPr lang="zh-CN" altLang="en-US" sz="1600"/>
              <a:t>    public String from() {</a:t>
            </a:r>
            <a:endParaRPr lang="zh-CN" altLang="en-US" sz="1600"/>
          </a:p>
          <a:p>
            <a:r>
              <a:rPr lang="zh-CN" altLang="en-US" sz="1600"/>
              <a:t>        return this.hello;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54610" y="4754880"/>
            <a:ext cx="7606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 </a:t>
            </a:r>
            <a:r>
              <a:rPr lang="zh-CN" altLang="en-US"/>
              <a:t>测试：启动项目后访问：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http://localhost:8002/hello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如果返回对应配置文件中的值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就说明</a:t>
            </a:r>
            <a:r>
              <a:rPr lang="en-US" altLang="zh-CN"/>
              <a:t>client</a:t>
            </a:r>
            <a:r>
              <a:rPr lang="zh-CN" altLang="en-US"/>
              <a:t>已经正确的从server端获取到了参数。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508" y="1139076"/>
            <a:ext cx="7187141" cy="2213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外部的应用如何来访问内部各种各样的微服务呢？在微服务架构中，后端服务往往不直接开放给调用端，而是通过一个API网关(</a:t>
            </a:r>
            <a:r>
              <a:rPr lang="zh-CN" altLang="en-US" b="1" dirty="0"/>
              <a:t>统一访问入口</a:t>
            </a:r>
            <a:r>
              <a:rPr lang="en-US" altLang="zh-CN" dirty="0"/>
              <a:t>)根据请求的url，路由到相应的服务。当添加API网关后，在第三方调用端和服务提供方之间就创建了一面墙，这面墙直接与调用方通信进行权限控制，后将请求均衡分发给后台服务端。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693545" y="770890"/>
            <a:ext cx="550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l"/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五、zuul 路由网关</a:t>
            </a:r>
            <a:r>
              <a:rPr lang="en-US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gateWay</a:t>
            </a:r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</a:t>
            </a:r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过滤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3605530"/>
            <a:ext cx="2305050" cy="2799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06905" y="4692650"/>
            <a:ext cx="66554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sz="1600" dirty="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1813560" y="3605530"/>
            <a:ext cx="674814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路由功能负责将外部请求转发到具体的服务实例上， 是实现外部访问统一入口的基础。 </a:t>
            </a:r>
            <a:r>
              <a:rPr lang="en-US" altLang="zh-CN" sz="1600"/>
              <a:t>(1</a:t>
            </a:r>
            <a:r>
              <a:rPr lang="zh-CN" altLang="en-US" sz="1600"/>
              <a:t>：中介，代理。 统一入口，找起来方便  </a:t>
            </a:r>
            <a:r>
              <a:rPr lang="en-US" altLang="zh-CN" sz="1600"/>
              <a:t>2</a:t>
            </a:r>
            <a:r>
              <a:rPr lang="zh-CN" altLang="en-US" sz="1600"/>
              <a:t>：安全，不用暴露具体的微服务地址，滴滴虚拟拨号</a:t>
            </a:r>
            <a:r>
              <a:rPr lang="en-US" altLang="zh-CN" sz="1600"/>
              <a:t>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过滤则是负责对请求的处理过程进行干预 </a:t>
            </a:r>
            <a:r>
              <a:rPr lang="en-US" altLang="zh-CN" sz="1600"/>
              <a:t>(</a:t>
            </a:r>
            <a:r>
              <a:rPr lang="zh-CN" altLang="en-US" sz="1600"/>
              <a:t>保护</a:t>
            </a:r>
            <a:r>
              <a:rPr lang="en-US" altLang="zh-CN" sz="1600"/>
              <a:t>)</a:t>
            </a:r>
            <a:r>
              <a:rPr lang="zh-CN" altLang="en-US" sz="1600"/>
              <a:t>。实现请求校验(token验证)。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zuul 需要和Eureka/cosul 等注册中心整合，将zuul 自身作为服务 注册到注册中心 进行服务治理。</a:t>
            </a:r>
            <a:endParaRPr lang="zh-CN" altLang="en-US" sz="1600"/>
          </a:p>
          <a:p>
            <a:r>
              <a:rPr lang="zh-CN" altLang="en-US" sz="1600"/>
              <a:t>同时从注册中心获取其他微服务的消息，即以后访问微服务都是通过该Zuul 跳转后获得。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633855" y="3515995"/>
            <a:ext cx="6927850" cy="288925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1480" y="3115945"/>
            <a:ext cx="6864985" cy="329184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480" y="1649095"/>
            <a:ext cx="6864350" cy="109791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1615" y="912495"/>
            <a:ext cx="1102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案例实践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615" y="1280795"/>
            <a:ext cx="6684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1、添加依赖</a:t>
            </a:r>
            <a:r>
              <a:rPr lang="en-US" altLang="zh-CN"/>
              <a:t>-引入spring-cloud-starter-zuul包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11480" y="1649095"/>
            <a:ext cx="52482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&lt;dependency&gt;</a:t>
            </a:r>
            <a:endParaRPr lang="zh-CN" altLang="en-US" sz="1600"/>
          </a:p>
          <a:p>
            <a:r>
              <a:rPr lang="zh-CN" altLang="en-US" sz="1600"/>
              <a:t>	&lt;groupId&gt;org.springframework.cloud&lt;/groupId&gt;</a:t>
            </a:r>
            <a:endParaRPr lang="zh-CN" altLang="en-US" sz="1600"/>
          </a:p>
          <a:p>
            <a:r>
              <a:rPr lang="zh-CN" altLang="en-US" sz="1600"/>
              <a:t>	&lt;artifactId&gt;spring-cloud-starter-zuul&lt;/artifactId&gt;</a:t>
            </a:r>
            <a:endParaRPr lang="zh-CN" altLang="en-US" sz="1600"/>
          </a:p>
          <a:p>
            <a:r>
              <a:rPr lang="zh-CN" altLang="en-US" sz="1600"/>
              <a:t>&lt;/dependency&gt;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21615" y="2747010"/>
            <a:ext cx="3693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2、配置文件</a:t>
            </a:r>
            <a:r>
              <a:rPr lang="en-US" altLang="zh-CN"/>
              <a:t>----</a:t>
            </a:r>
            <a:r>
              <a:rPr lang="zh-CN" altLang="zh-CN"/>
              <a:t>配置路由</a:t>
            </a:r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11480" y="3115945"/>
            <a:ext cx="802767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spring.application.name=gateway-service-zuul</a:t>
            </a:r>
            <a:endParaRPr lang="zh-CN" altLang="en-US" sz="1600"/>
          </a:p>
          <a:p>
            <a:r>
              <a:rPr lang="zh-CN" altLang="en-US" sz="1600"/>
              <a:t>server.port=8888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#说明访问gateway-service-zuul-eureka的/producer/ 请求自动转发到了</a:t>
            </a:r>
            <a:endParaRPr lang="zh-CN" altLang="en-US" sz="1600"/>
          </a:p>
          <a:p>
            <a:r>
              <a:rPr lang="zh-CN" altLang="en-US" sz="1600"/>
              <a:t>spring-cloud-producer服务，并且将结果返回。</a:t>
            </a:r>
            <a:endParaRPr lang="zh-CN" altLang="en-US" sz="1600"/>
          </a:p>
          <a:p>
            <a:r>
              <a:rPr lang="en-US" altLang="zh-CN" sz="1600"/>
              <a:t># </a:t>
            </a:r>
            <a:r>
              <a:rPr lang="zh-CN" altLang="en-US" sz="1600"/>
              <a:t>下面的</a:t>
            </a:r>
            <a:r>
              <a:rPr lang="en-US" altLang="zh-CN" sz="1600"/>
              <a:t>api-a </a:t>
            </a:r>
            <a:r>
              <a:rPr lang="zh-CN" altLang="en-US" sz="1600"/>
              <a:t>我们自己定义的。 </a:t>
            </a:r>
            <a:endParaRPr lang="zh-CN" altLang="en-US" sz="1600"/>
          </a:p>
          <a:p>
            <a:r>
              <a:rPr lang="zh-CN" altLang="en-US" sz="1600" b="1">
                <a:solidFill>
                  <a:srgbClr val="FF0000"/>
                </a:solidFill>
              </a:rPr>
              <a:t>zuul.routes.api-a.path=/producer/** 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en-US" altLang="zh-CN" sz="1600" b="1">
                <a:solidFill>
                  <a:srgbClr val="FF0000"/>
                </a:solidFill>
              </a:rPr>
              <a:t>#</a:t>
            </a:r>
            <a:r>
              <a:rPr lang="zh-CN" altLang="en-US" sz="1600" b="1">
                <a:solidFill>
                  <a:srgbClr val="FF0000"/>
                </a:solidFill>
              </a:rPr>
              <a:t>将上面访问路径映射到下面具体的微服务中 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zh-CN" altLang="en-US" sz="1600" b="1">
                <a:solidFill>
                  <a:srgbClr val="FF0000"/>
                </a:solidFill>
              </a:rPr>
              <a:t>zuul.routes.api-a.serviceId=spring-cloud-producer</a:t>
            </a:r>
            <a:endParaRPr lang="zh-CN" altLang="en-US" sz="1600" b="1">
              <a:solidFill>
                <a:srgbClr val="FF0000"/>
              </a:solidFill>
            </a:endParaRPr>
          </a:p>
          <a:p>
            <a:r>
              <a:rPr lang="en-US" altLang="zh-CN" sz="1600" b="1">
                <a:solidFill>
                  <a:srgbClr val="1B4155"/>
                </a:solidFill>
              </a:rPr>
              <a:t>#</a:t>
            </a:r>
            <a:r>
              <a:rPr lang="zh-CN" altLang="en-US" sz="1600" b="1">
                <a:solidFill>
                  <a:srgbClr val="1B4155"/>
                </a:solidFill>
              </a:rPr>
              <a:t>关闭原来正式微服务的访问，只允许一个路径访问</a:t>
            </a:r>
            <a:endParaRPr lang="zh-CN" altLang="en-US" sz="1600" b="1">
              <a:solidFill>
                <a:srgbClr val="1B4155"/>
              </a:solidFill>
            </a:endParaRPr>
          </a:p>
          <a:p>
            <a:r>
              <a:rPr lang="zh-CN" altLang="en-US" sz="1600" b="1">
                <a:solidFill>
                  <a:srgbClr val="1B4155"/>
                </a:solidFill>
              </a:rPr>
              <a:t>zuul.ignored-services: spring-cloud-producer</a:t>
            </a:r>
            <a:endParaRPr lang="zh-CN" altLang="en-US" sz="1600"/>
          </a:p>
          <a:p>
            <a:r>
              <a:rPr lang="en-US" altLang="zh-CN" sz="1600" b="1">
                <a:solidFill>
                  <a:srgbClr val="1B4155"/>
                </a:solidFill>
                <a:sym typeface="+mn-ea"/>
              </a:rPr>
              <a:t>#</a:t>
            </a:r>
            <a:r>
              <a:rPr lang="zh-CN" altLang="en-US" sz="1600" b="1">
                <a:solidFill>
                  <a:srgbClr val="1B4155"/>
                </a:solidFill>
                <a:sym typeface="+mn-ea"/>
              </a:rPr>
              <a:t>zuul.</a:t>
            </a:r>
            <a:r>
              <a:rPr lang="zh-CN" altLang="en-US" sz="1600" b="1">
                <a:solidFill>
                  <a:srgbClr val="1B4155"/>
                </a:solidFill>
              </a:rPr>
              <a:t>ignored-services: "*"   通配符忽略所有真实服务名</a:t>
            </a:r>
            <a:endParaRPr lang="zh-CN" altLang="en-US" sz="1600"/>
          </a:p>
          <a:p>
            <a:r>
              <a:rPr lang="zh-CN" altLang="en-US" sz="1600"/>
              <a:t>eureka.client.serviceUrl.defaultZone=http://localhost:8000/eureka/</a:t>
            </a:r>
            <a:endParaRPr lang="zh-CN" altLang="en-US"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615" y="1381760"/>
            <a:ext cx="8029575" cy="184721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1615" y="1013460"/>
            <a:ext cx="6733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3、启动类</a:t>
            </a:r>
            <a:r>
              <a:rPr lang="en-US" altLang="zh-CN"/>
              <a:t>——添加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@EnableZuulProx</a:t>
            </a:r>
            <a:r>
              <a:rPr lang="en-US" altLang="zh-CN"/>
              <a:t>y，支持网关路由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9415" y="1414145"/>
            <a:ext cx="8013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@SpringBootApplication</a:t>
            </a:r>
            <a:endParaRPr lang="zh-CN" altLang="en-US" sz="1600"/>
          </a:p>
          <a:p>
            <a:r>
              <a:rPr lang="zh-CN" altLang="en-US" sz="1600"/>
              <a:t>@EnableZuulProxy</a:t>
            </a:r>
            <a:endParaRPr lang="zh-CN" altLang="en-US" sz="1600"/>
          </a:p>
          <a:p>
            <a:r>
              <a:rPr lang="zh-CN" altLang="en-US" sz="1600"/>
              <a:t>public class GatewayServiceZuulApplication {</a:t>
            </a:r>
            <a:endParaRPr lang="zh-CN" altLang="en-US" sz="1600"/>
          </a:p>
          <a:p>
            <a:r>
              <a:rPr lang="zh-CN" altLang="en-US" sz="1600"/>
              <a:t>	public static void main(String[] args) {</a:t>
            </a:r>
            <a:endParaRPr lang="zh-CN" altLang="en-US" sz="1600"/>
          </a:p>
          <a:p>
            <a:r>
              <a:rPr lang="zh-CN" altLang="en-US" sz="1600"/>
              <a:t>		SpringApplication.run(GatewayServiceZuulApplication.class, args);</a:t>
            </a:r>
            <a:endParaRPr lang="zh-CN" altLang="en-US" sz="1600"/>
          </a:p>
          <a:p>
            <a:r>
              <a:rPr lang="zh-CN" altLang="en-US" sz="1600"/>
              <a:t>	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21615" y="35814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  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1615" y="4059555"/>
            <a:ext cx="81908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依次启动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spring-cloud-eureka、 spring-cloud-producer、gateway-service-zuul-eureka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访问：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localhost:8888/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producer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/hello?name=%E5%B0%8F%E6%98%8E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返回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：hello 小明，this is first messge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说明访问gateway-service-zuul-eureka的请求自动转发到了spring-cloud-producer，并且将结果返回。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190" y="10756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网关的默认路由规则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615" y="1557020"/>
            <a:ext cx="829627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如果后端服务多达十几个的时候，每一个都这样配置也挺麻烦的。</a:t>
            </a:r>
            <a:endParaRPr lang="zh-CN" altLang="en-US"/>
          </a:p>
          <a:p>
            <a:r>
              <a:rPr lang="zh-CN" altLang="en-US"/>
              <a:t>spring cloud zuul已经帮我们做了默认配置。默认情况下，Zuul会代理所有注册到Eureka Server的微服务，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并且Zuul的路由规则如下：以</a:t>
            </a:r>
            <a:r>
              <a:rPr lang="en-US" altLang="zh-CN"/>
              <a:t>serviceId </a:t>
            </a:r>
            <a:r>
              <a:rPr lang="zh-CN" altLang="en-US"/>
              <a:t>来路由</a:t>
            </a:r>
            <a:endParaRPr lang="zh-CN" altLang="en-US"/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http://ZUUL_HOST:ZUUL_PORT/微服务在Eureka上的serviceId/**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会被转发到serviceId对应的微服务。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示例：注释掉前面配置的路由  </a:t>
            </a:r>
            <a:endParaRPr lang="zh-CN" altLang="en-US"/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#zuul.routes.api-a.path=/producer/**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#zuul.routes.api-a.serviceId=spring-cloud-producer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重新启动后，</a:t>
            </a:r>
            <a:endParaRPr lang="zh-CN" altLang="en-US"/>
          </a:p>
          <a:p>
            <a:r>
              <a:rPr lang="zh-CN" altLang="en-US"/>
              <a:t>访问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http://localhost:8888/spring-cloud-producer/hello?name=%E5%B0%8F%E6%98%8E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测试返回结果和上述示例相同，说明Spring cloud zuul默认已经提供了转发功能。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1615" y="3992880"/>
            <a:ext cx="5798185" cy="539115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6275" y="815975"/>
            <a:ext cx="41770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三：展望未来，</a:t>
            </a:r>
            <a:r>
              <a:rPr lang="en-US" altLang="zh-CN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 </a:t>
            </a:r>
            <a:r>
              <a:rPr lang="zh-CN" altLang="en-US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升级</a:t>
            </a:r>
            <a:endParaRPr lang="zh-CN" altLang="en-US" sz="2000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925" y="1864360"/>
            <a:ext cx="9232265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中英文共用横版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85526" y="1242439"/>
            <a:ext cx="5461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1191260" y="3149600"/>
            <a:ext cx="6423660" cy="5835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3200" b="1" dirty="0">
                <a:ea typeface="黑体" panose="02010609060101010101" pitchFamily="2" charset="-122"/>
              </a:rPr>
              <a:t>不在能知， 而在能行，知行合一</a:t>
            </a:r>
            <a:endParaRPr lang="zh-CN" altLang="zh-CN" sz="3200" b="1" dirty="0"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69360" y="3922395"/>
            <a:ext cx="4429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知而不行,是为不知;行而不知,可以致知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577" y="1018310"/>
            <a:ext cx="7187141" cy="221384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8277" y="2822864"/>
            <a:ext cx="7187141" cy="221384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3623" y="3633356"/>
            <a:ext cx="7187141" cy="2213840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" y="2067560"/>
            <a:ext cx="8479155" cy="2213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spring cloud 不是spring ,springBoot 一个单独的架构，而是一系列框架的集合</a:t>
            </a:r>
            <a:r>
              <a:rPr lang="en-US" altLang="zh-CN" dirty="0"/>
              <a:t>(</a:t>
            </a:r>
            <a:r>
              <a:rPr lang="zh-CN" altLang="en-US" dirty="0"/>
              <a:t>基于</a:t>
            </a:r>
            <a:r>
              <a:rPr lang="en-US" altLang="zh-CN" dirty="0"/>
              <a:t>springBoot)</a:t>
            </a:r>
            <a:r>
              <a:rPr lang="zh-CN" altLang="en-US" dirty="0"/>
              <a:t>。 是微服务的</a:t>
            </a:r>
            <a:r>
              <a:rPr lang="zh-CN" altLang="en-US" b="1" dirty="0"/>
              <a:t>一种</a:t>
            </a:r>
            <a:r>
              <a:rPr lang="zh-CN" altLang="en-US" dirty="0"/>
              <a:t>落地实现。</a:t>
            </a:r>
            <a:endParaRPr lang="zh-CN" altLang="en-US" dirty="0"/>
          </a:p>
          <a:p>
            <a:pPr algn="ctr"/>
            <a:r>
              <a:rPr lang="zh-CN" altLang="en-US" dirty="0"/>
              <a:t>(天上飞的理念，必然有落地的实现) </a:t>
            </a:r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是一套《</a:t>
            </a:r>
            <a:r>
              <a:rPr lang="zh-CN" altLang="en-US" b="1" dirty="0">
                <a:solidFill>
                  <a:srgbClr val="FF0000"/>
                </a:solidFill>
              </a:rPr>
              <a:t>完整且成熟</a:t>
            </a:r>
            <a:r>
              <a:rPr lang="zh-CN" altLang="en-US" dirty="0"/>
              <a:t>》微服务框架</a:t>
            </a:r>
            <a:r>
              <a:rPr lang="en-US" altLang="zh-CN" dirty="0"/>
              <a:t>——</a:t>
            </a:r>
            <a:r>
              <a:rPr lang="zh-CN" altLang="en-US" dirty="0"/>
              <a:t>微服务</a:t>
            </a:r>
            <a:r>
              <a:rPr lang="zh-CN" altLang="en-US" b="1" dirty="0">
                <a:solidFill>
                  <a:srgbClr val="FF0000"/>
                </a:solidFill>
              </a:rPr>
              <a:t>各个维度都有自己的实现</a:t>
            </a:r>
            <a:r>
              <a:rPr lang="zh-CN" altLang="en-US" dirty="0"/>
              <a:t>。</a:t>
            </a:r>
            <a:endParaRPr lang="zh-CN" altLang="en-US" dirty="0"/>
          </a:p>
          <a:p>
            <a:pPr algn="ctr"/>
            <a:r>
              <a:rPr lang="zh-CN" altLang="en-US" dirty="0"/>
              <a:t>品牌机和组装机</a:t>
            </a:r>
            <a:r>
              <a:rPr lang="en-US" altLang="zh-CN" dirty="0"/>
              <a:t>: </a:t>
            </a:r>
            <a:r>
              <a:rPr lang="zh-CN" altLang="en-US" dirty="0"/>
              <a:t>品牌机对于大众来说兼容性较好。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4280" y="593725"/>
            <a:ext cx="72656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一：</a:t>
            </a:r>
            <a:r>
              <a:rPr lang="en-US" altLang="zh-CN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 </a:t>
            </a:r>
            <a:r>
              <a:rPr lang="zh-CN" altLang="en-US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是什么？</a:t>
            </a:r>
            <a:r>
              <a:rPr lang="en-US" altLang="zh-CN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简单的分布式系统开发工具包</a:t>
            </a:r>
            <a:endParaRPr lang="zh-CN" altLang="en-US" sz="2000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85" y="4587875"/>
            <a:ext cx="8478520" cy="1762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优点：Spring Cloud从技术架构上降低了对大型系统构建的要求，使我们以非常低的成本（技术或者硬件）搭建一套高效、分布式、容错的平台。简化了分布式系统的开发。</a:t>
            </a:r>
            <a:endParaRPr lang="zh-CN" altLang="en-US" dirty="0"/>
          </a:p>
          <a:p>
            <a:pPr algn="ctr"/>
            <a:r>
              <a:rPr lang="zh-CN" altLang="en-US" dirty="0"/>
              <a:t>缺点：小型独立的项目不适合使用 。 (但是他们完全可以使用springBoot)。增加了部署的难度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385" y="428117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" y="1221105"/>
            <a:ext cx="8131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Cloud=分布式微服务架构下的“</a:t>
            </a:r>
            <a:r>
              <a:rPr lang="zh-CN" altLang="en-US" b="1">
                <a:solidFill>
                  <a:srgbClr val="1B41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一站式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”解决方案，是各个微服务架构落地技术的集合体。俗称微服务全家桶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肯德基全家桶，有鸡腿，有鸡翅，有可乐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2223770"/>
            <a:ext cx="4988560" cy="4281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8905" y="1080770"/>
            <a:ext cx="8542655" cy="1215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spring -&gt; spring boot &gt; Spring Cloud</a:t>
            </a:r>
            <a:endParaRPr lang="zh-CN" altLang="en-US" sz="1600" dirty="0"/>
          </a:p>
          <a:p>
            <a:pPr algn="ctr"/>
            <a:r>
              <a:rPr lang="zh-CN" altLang="en-US" sz="1600" dirty="0"/>
              <a:t>Spring Boot可以离开Spring Cloud独立使用开发项目，但是Spring Cloud离不开Spring Boot，属于依赖的关系 </a:t>
            </a:r>
            <a:endParaRPr lang="zh-CN" altLang="en-US" sz="1600" dirty="0"/>
          </a:p>
          <a:p>
            <a:pPr algn="ctr"/>
            <a:r>
              <a:rPr lang="zh-CN" altLang="en-US" sz="1600" dirty="0"/>
              <a:t>spring Boot 针对的是具体的服务，微观。 专注于快速开发单个个体微服务</a:t>
            </a:r>
            <a:endParaRPr lang="zh-CN" altLang="en-US" sz="1600" dirty="0"/>
          </a:p>
          <a:p>
            <a:pPr algn="ctr"/>
            <a:r>
              <a:rPr lang="zh-CN" altLang="en-US" sz="1600" dirty="0"/>
              <a:t>spring Cloud 针对的是整体的协调治理， 宏观，全局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8430" y="476250"/>
            <a:ext cx="8669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Spring Cloud 和Spring Boot ，</a:t>
            </a:r>
            <a:r>
              <a:rPr lang="en-US" altLang="zh-CN"/>
              <a:t>Spring </a:t>
            </a:r>
            <a:r>
              <a:rPr lang="zh-CN" altLang="en-US"/>
              <a:t>是什么关系</a:t>
            </a:r>
            <a:r>
              <a:rPr lang="en-US" altLang="zh-CN"/>
              <a:t>——</a:t>
            </a:r>
            <a:r>
              <a:rPr lang="en-US" altLang="zh-CN">
                <a:sym typeface="+mn-ea"/>
              </a:rPr>
              <a:t>springBoot </a:t>
            </a:r>
            <a:r>
              <a:rPr lang="zh-CN" altLang="en-US">
                <a:sym typeface="+mn-ea"/>
              </a:rPr>
              <a:t>是水 。 </a:t>
            </a:r>
            <a:r>
              <a:rPr lang="en-US" altLang="zh-CN">
                <a:sym typeface="+mn-ea"/>
              </a:rPr>
              <a:t>spring Cloud</a:t>
            </a:r>
            <a:r>
              <a:rPr lang="zh-CN" altLang="en-US">
                <a:sym typeface="+mn-ea"/>
              </a:rPr>
              <a:t>是鱼。 鱼 不能离开水。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29225" y="4748530"/>
            <a:ext cx="34417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spring Cloud </a:t>
            </a:r>
            <a:r>
              <a:rPr lang="zh-CN" altLang="en-US">
                <a:sym typeface="+mn-ea"/>
              </a:rPr>
              <a:t>已经成为微服务开发的主流技术栈。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且</a:t>
            </a:r>
            <a:r>
              <a:rPr lang="en-US" altLang="zh-CN">
                <a:sym typeface="+mn-ea"/>
              </a:rPr>
              <a:t>spring cloud alibaba  </a:t>
            </a:r>
            <a:r>
              <a:rPr lang="zh-CN" altLang="en-US">
                <a:sym typeface="+mn-ea"/>
              </a:rPr>
              <a:t>已经</a:t>
            </a:r>
            <a:r>
              <a:rPr lang="en-US" altLang="zh-CN">
                <a:sym typeface="+mn-ea"/>
              </a:rPr>
              <a:t>加入</a:t>
            </a:r>
            <a:r>
              <a:rPr lang="zh-CN" altLang="en-US">
                <a:sym typeface="+mn-ea"/>
              </a:rPr>
              <a:t>了</a:t>
            </a:r>
            <a:r>
              <a:rPr lang="en-US" altLang="zh-CN">
                <a:sym typeface="+mn-ea"/>
              </a:rPr>
              <a:t>spring Cloud 社区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29225" y="429133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前景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05" y="2430780"/>
            <a:ext cx="3715385" cy="1753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54905" y="2430780"/>
            <a:ext cx="3488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https://start.spring.io/actuator/info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6275" y="815975"/>
            <a:ext cx="34150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二：</a:t>
            </a:r>
            <a:r>
              <a:rPr lang="en-US" altLang="zh-CN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Cloud </a:t>
            </a:r>
            <a:r>
              <a:rPr lang="zh-CN" altLang="en-US" sz="20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五大神兽</a:t>
            </a:r>
            <a:endParaRPr lang="zh-CN" altLang="en-US" sz="2000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1471295"/>
            <a:ext cx="8595360" cy="3891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005" y="1929765"/>
            <a:ext cx="7596505" cy="1661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服务中心，云端服务发现，一个基于 REST 的服务，用于定位服务，以实现云端中间层服务发现和故障转移。 </a:t>
            </a:r>
            <a:endParaRPr lang="en-US" altLang="zh-CN" dirty="0"/>
          </a:p>
          <a:p>
            <a:pPr algn="ctr"/>
            <a:r>
              <a:rPr lang="en-US" altLang="zh-CN" dirty="0"/>
              <a:t>Eureka 采用了 C-S 的设计架构。Eureka Server 作为服务注册功能的服务器，它是服务注册中心。而系统中的其他微服务，使用 Eureka 的客户端连接到 Eureka Server，并维持心跳连接。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693545" y="770890"/>
            <a:ext cx="3152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algn="l"/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 </a:t>
            </a:r>
            <a:r>
              <a:rPr lang="en-US" altLang="zh-CN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uraka 服务注册与发现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1005" y="1139190"/>
            <a:ext cx="7992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Eureka是Netflix开源的一款提供服务注册和发现的产品，它提供了完整的Service Registry和Service Discovery实现。---</a:t>
            </a:r>
            <a:r>
              <a:rPr lang="zh-CN" altLang="en-US" dirty="0">
                <a:sym typeface="+mn-ea"/>
              </a:rPr>
              <a:t>类似于</a:t>
            </a:r>
            <a:r>
              <a:rPr lang="en-US" altLang="zh-CN" dirty="0">
                <a:sym typeface="+mn-ea"/>
              </a:rPr>
              <a:t>zookeeper</a:t>
            </a:r>
            <a:endParaRPr lang="en-US" altLang="zh-CN" dirty="0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3877310"/>
            <a:ext cx="5267960" cy="25342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89120" y="3756025"/>
            <a:ext cx="42932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有三个角色：服务注册中心、服务提供者、服务消费者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两大组件：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Eureka Serve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  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Eureka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client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流程是首先启动注册中心，服务提供者生产服务并注册到服务中心中，消费者从服务中心中获取服务并执行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" y="896620"/>
            <a:ext cx="3597910" cy="1229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0" y="562610"/>
            <a:ext cx="4030980" cy="1898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2125980"/>
            <a:ext cx="5552440" cy="1447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590" y="3163570"/>
            <a:ext cx="4147820" cy="3288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17629</Words>
  <Application>WPS 演示</Application>
  <PresentationFormat>自定义</PresentationFormat>
  <Paragraphs>790</Paragraphs>
  <Slides>49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Mickey Jiang</dc:creator>
  <cp:lastModifiedBy>Administrator</cp:lastModifiedBy>
  <cp:revision>2475</cp:revision>
  <cp:lastPrinted>2017-02-12T05:58:00Z</cp:lastPrinted>
  <dcterms:created xsi:type="dcterms:W3CDTF">2015-05-15T03:51:00Z</dcterms:created>
  <dcterms:modified xsi:type="dcterms:W3CDTF">2021-05-18T13:26:52Z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