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67" r:id="rId5"/>
    <p:sldId id="268" r:id="rId6"/>
    <p:sldId id="285" r:id="rId7"/>
    <p:sldId id="270" r:id="rId8"/>
    <p:sldId id="275" r:id="rId9"/>
    <p:sldId id="286" r:id="rId10"/>
    <p:sldId id="280" r:id="rId11"/>
    <p:sldId id="287" r:id="rId12"/>
    <p:sldId id="288" r:id="rId13"/>
    <p:sldId id="27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AC00"/>
    <a:srgbClr val="39A3CD"/>
    <a:srgbClr val="352F2F"/>
    <a:srgbClr val="663300"/>
    <a:srgbClr val="EAEAEA"/>
    <a:srgbClr val="1C2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0" autoAdjust="0"/>
    <p:restoredTop sz="70686" autoAdjust="0"/>
  </p:normalViewPr>
  <p:slideViewPr>
    <p:cSldViewPr>
      <p:cViewPr>
        <p:scale>
          <a:sx n="75" d="100"/>
          <a:sy n="75" d="100"/>
        </p:scale>
        <p:origin x="-1902" y="-192"/>
      </p:cViewPr>
      <p:guideLst>
        <p:guide orient="horz" pos="2160"/>
        <p:guide pos="384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53" d="100"/>
          <a:sy n="53" d="100"/>
        </p:scale>
        <p:origin x="-29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16328279668497"/>
          <c:y val="9.1191918189687082E-2"/>
          <c:w val="0.56394528672191702"/>
          <c:h val="0.8590670355250295"/>
        </c:manualLayout>
      </c:layout>
      <c:pieChart>
        <c:varyColors val="1"/>
        <c:ser>
          <c:idx val="0"/>
          <c:order val="0"/>
          <c:tx>
            <c:strRef>
              <c:f>Sheet1!$B$1</c:f>
              <c:strCache>
                <c:ptCount val="1"/>
                <c:pt idx="0">
                  <c:v>销售额</c:v>
                </c:pt>
              </c:strCache>
            </c:strRef>
          </c:tx>
          <c:explosion val="10"/>
          <c:dPt>
            <c:idx val="0"/>
            <c:bubble3D val="0"/>
            <c:spPr>
              <a:solidFill>
                <a:srgbClr val="6CAC00"/>
              </a:solidFill>
            </c:spPr>
          </c:dPt>
          <c:dPt>
            <c:idx val="1"/>
            <c:bubble3D val="0"/>
            <c:spPr>
              <a:solidFill>
                <a:srgbClr val="352F2F"/>
              </a:solidFill>
            </c:spPr>
          </c:dPt>
          <c:dPt>
            <c:idx val="2"/>
            <c:bubble3D val="0"/>
            <c:spPr>
              <a:solidFill>
                <a:schemeClr val="bg1">
                  <a:lumMod val="75000"/>
                </a:schemeClr>
              </a:solidFill>
            </c:spPr>
          </c:dPt>
          <c:dPt>
            <c:idx val="3"/>
            <c:bubble3D val="0"/>
            <c:spPr>
              <a:solidFill>
                <a:srgbClr val="39A3CD"/>
              </a:solidFill>
            </c:spPr>
          </c:dPt>
          <c:cat>
            <c:strRef>
              <c:f>Sheet1!$A$2:$A$5</c:f>
              <c:strCache>
                <c:ptCount val="4"/>
                <c:pt idx="0">
                  <c:v>第一季度</c:v>
                </c:pt>
                <c:pt idx="1">
                  <c:v>第二季度</c:v>
                </c:pt>
                <c:pt idx="2">
                  <c:v>第三季度</c:v>
                </c:pt>
                <c:pt idx="3">
                  <c:v>第四季度</c:v>
                </c:pt>
              </c:strCache>
            </c:strRef>
          </c:cat>
          <c:val>
            <c:numRef>
              <c:f>Sheet1!$B$2:$B$5</c:f>
              <c:numCache>
                <c:formatCode>0%</c:formatCode>
                <c:ptCount val="4"/>
                <c:pt idx="0">
                  <c:v>0.25</c:v>
                </c:pt>
                <c:pt idx="1">
                  <c:v>0.25</c:v>
                </c:pt>
                <c:pt idx="2">
                  <c:v>0.25</c:v>
                </c:pt>
                <c:pt idx="3">
                  <c:v>0.25</c:v>
                </c:pt>
              </c:numCache>
            </c:numRef>
          </c:val>
        </c:ser>
        <c:dLbls>
          <c:showLegendKey val="0"/>
          <c:showVal val="0"/>
          <c:showCatName val="0"/>
          <c:showSerName val="0"/>
          <c:showPercent val="0"/>
          <c:showBubbleSize val="0"/>
          <c:showLeaderLines val="0"/>
        </c:dLbls>
        <c:firstSliceAng val="0"/>
      </c:pieChart>
    </c:plotArea>
    <c:plotVisOnly val="1"/>
    <c:dispBlanksAs val="zero"/>
    <c:showDLblsOverMax val="1"/>
  </c:chart>
  <c:txPr>
    <a:bodyPr/>
    <a:lstStyle/>
    <a:p>
      <a:pPr>
        <a:defRPr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A80FF3-3706-442F-B010-5C870B2475E4}" type="datetimeFigureOut">
              <a:rPr lang="zh-CN" altLang="en-US" smtClean="0"/>
              <a:pPr/>
              <a:t>2018/3/7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9CC6A-64F4-4065-89D1-5C894C6599D0}" type="slidenum">
              <a:rPr lang="zh-CN" altLang="en-US" smtClean="0"/>
              <a:pPr/>
              <a:t>‹#›</a:t>
            </a:fld>
            <a:endParaRPr lang="zh-CN" altLang="en-US"/>
          </a:p>
        </p:txBody>
      </p:sp>
    </p:spTree>
    <p:extLst>
      <p:ext uri="{BB962C8B-B14F-4D97-AF65-F5344CB8AC3E}">
        <p14:creationId xmlns:p14="http://schemas.microsoft.com/office/powerpoint/2010/main" val="3856611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baidu.com/s?wd=JAVA%E8%AF%AD%E8%A8%80&amp;tn=44039180_cpr&amp;fenlei=mv6quAkxTZn0IZRqIHckPjm4nH00T1dWnhm3rj-bmvP-n17hmHms0ZwV5Hcvrjm3rH6sPfKWUMw85HfYnjn4nH6sgvPsT6KdThsqpZwYTjCEQLGCpyw9Uz4Bmy-bIi4WUvYETgN-TLwGUv3EPjc3PjckPH03"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89CC6A-64F4-4065-89D1-5C894C6599D0}" type="slidenum">
              <a:rPr lang="zh-CN" altLang="en-US" smtClean="0"/>
              <a:pPr/>
              <a:t>1</a:t>
            </a:fld>
            <a:endParaRPr lang="zh-CN" altLang="en-US"/>
          </a:p>
        </p:txBody>
      </p:sp>
    </p:spTree>
    <p:extLst>
      <p:ext uri="{BB962C8B-B14F-4D97-AF65-F5344CB8AC3E}">
        <p14:creationId xmlns:p14="http://schemas.microsoft.com/office/powerpoint/2010/main" val="4087148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200" b="0" dirty="0" smtClean="0">
                <a:latin typeface="+mn-ea"/>
                <a:ea typeface="+mn-ea"/>
              </a:rPr>
              <a:t>工作原理如下：</a:t>
            </a:r>
          </a:p>
          <a:p>
            <a:r>
              <a:rPr lang="en-US" altLang="zh-CN" sz="1200" b="0" dirty="0" smtClean="0">
                <a:latin typeface="+mn-ea"/>
                <a:ea typeface="+mn-ea"/>
              </a:rPr>
              <a:t>1.</a:t>
            </a:r>
            <a:r>
              <a:rPr lang="zh-CN" altLang="en-US" sz="1200" b="0" dirty="0" smtClean="0">
                <a:latin typeface="+mn-ea"/>
                <a:ea typeface="+mn-ea"/>
              </a:rPr>
              <a:t>首先，</a:t>
            </a:r>
            <a:r>
              <a:rPr lang="en-US" altLang="zh-CN" sz="1200" b="0" dirty="0" smtClean="0">
                <a:latin typeface="+mn-ea"/>
                <a:ea typeface="+mn-ea"/>
              </a:rPr>
              <a:t>Eden</a:t>
            </a:r>
            <a:r>
              <a:rPr lang="zh-CN" altLang="en-US" sz="1200" b="0" dirty="0" smtClean="0">
                <a:latin typeface="+mn-ea"/>
                <a:ea typeface="+mn-ea"/>
              </a:rPr>
              <a:t>区最大，对外提供堆内存。当 </a:t>
            </a:r>
            <a:r>
              <a:rPr lang="en-US" altLang="zh-CN" sz="1200" b="0" dirty="0" smtClean="0">
                <a:latin typeface="+mn-ea"/>
                <a:ea typeface="+mn-ea"/>
              </a:rPr>
              <a:t>Eden </a:t>
            </a:r>
            <a:r>
              <a:rPr lang="zh-CN" altLang="en-US" sz="1200" b="0" dirty="0" smtClean="0">
                <a:latin typeface="+mn-ea"/>
                <a:ea typeface="+mn-ea"/>
              </a:rPr>
              <a:t>区快要满了，则进行 </a:t>
            </a:r>
            <a:r>
              <a:rPr lang="en-US" altLang="zh-CN" sz="1200" b="0" dirty="0" smtClean="0">
                <a:latin typeface="+mn-ea"/>
                <a:ea typeface="+mn-ea"/>
              </a:rPr>
              <a:t>Minor GC</a:t>
            </a:r>
            <a:r>
              <a:rPr lang="zh-CN" altLang="en-US" sz="1200" b="0" dirty="0" smtClean="0">
                <a:latin typeface="+mn-ea"/>
                <a:ea typeface="+mn-ea"/>
              </a:rPr>
              <a:t>，把存活对象放入 </a:t>
            </a:r>
            <a:r>
              <a:rPr lang="en-US" altLang="zh-CN" sz="1200" b="0" dirty="0" smtClean="0">
                <a:latin typeface="+mn-ea"/>
                <a:ea typeface="+mn-ea"/>
              </a:rPr>
              <a:t>Survivor A </a:t>
            </a:r>
            <a:r>
              <a:rPr lang="zh-CN" altLang="en-US" sz="1200" b="0" dirty="0" smtClean="0">
                <a:latin typeface="+mn-ea"/>
                <a:ea typeface="+mn-ea"/>
              </a:rPr>
              <a:t>区，清空 </a:t>
            </a:r>
            <a:r>
              <a:rPr lang="en-US" altLang="zh-CN" sz="1200" b="0" dirty="0" smtClean="0">
                <a:latin typeface="+mn-ea"/>
                <a:ea typeface="+mn-ea"/>
              </a:rPr>
              <a:t>Eden </a:t>
            </a:r>
            <a:r>
              <a:rPr lang="zh-CN" altLang="en-US" sz="1200" b="0" dirty="0" smtClean="0">
                <a:latin typeface="+mn-ea"/>
                <a:ea typeface="+mn-ea"/>
              </a:rPr>
              <a:t>区；</a:t>
            </a:r>
          </a:p>
          <a:p>
            <a:r>
              <a:rPr lang="en-US" altLang="zh-CN" sz="1200" dirty="0" smtClean="0">
                <a:latin typeface="+mn-ea"/>
              </a:rPr>
              <a:t>2</a:t>
            </a:r>
            <a:r>
              <a:rPr lang="en-US" altLang="zh-CN" sz="1200" b="0" dirty="0" smtClean="0">
                <a:latin typeface="+mn-ea"/>
                <a:ea typeface="+mn-ea"/>
              </a:rPr>
              <a:t>.</a:t>
            </a:r>
            <a:r>
              <a:rPr lang="zh-CN" altLang="en-US" sz="1200" b="0" dirty="0" smtClean="0">
                <a:latin typeface="+mn-ea"/>
                <a:ea typeface="+mn-ea"/>
              </a:rPr>
              <a:t>当 </a:t>
            </a:r>
            <a:r>
              <a:rPr lang="en-US" altLang="zh-CN" sz="1200" b="0" dirty="0" smtClean="0">
                <a:latin typeface="+mn-ea"/>
                <a:ea typeface="+mn-ea"/>
              </a:rPr>
              <a:t>Eden </a:t>
            </a:r>
            <a:r>
              <a:rPr lang="zh-CN" altLang="en-US" sz="1200" b="0" dirty="0" smtClean="0">
                <a:latin typeface="+mn-ea"/>
                <a:ea typeface="+mn-ea"/>
              </a:rPr>
              <a:t>区再次被填满，此时对 </a:t>
            </a:r>
            <a:r>
              <a:rPr lang="en-US" altLang="zh-CN" sz="1200" b="0" dirty="0" smtClean="0">
                <a:latin typeface="+mn-ea"/>
                <a:ea typeface="+mn-ea"/>
              </a:rPr>
              <a:t>Eden </a:t>
            </a:r>
            <a:r>
              <a:rPr lang="zh-CN" altLang="en-US" sz="1200" b="0" dirty="0" smtClean="0">
                <a:latin typeface="+mn-ea"/>
                <a:ea typeface="+mn-ea"/>
              </a:rPr>
              <a:t>区和 </a:t>
            </a:r>
            <a:r>
              <a:rPr lang="en-US" altLang="zh-CN" sz="1200" b="0" dirty="0" smtClean="0">
                <a:latin typeface="+mn-ea"/>
                <a:ea typeface="+mn-ea"/>
              </a:rPr>
              <a:t>Survivor A </a:t>
            </a:r>
            <a:r>
              <a:rPr lang="zh-CN" altLang="en-US" sz="1200" b="0" dirty="0" smtClean="0">
                <a:latin typeface="+mn-ea"/>
                <a:ea typeface="+mn-ea"/>
              </a:rPr>
              <a:t>区同时进行 </a:t>
            </a:r>
            <a:r>
              <a:rPr lang="en-US" altLang="zh-CN" sz="1200" b="0" dirty="0" smtClean="0">
                <a:latin typeface="+mn-ea"/>
                <a:ea typeface="+mn-ea"/>
              </a:rPr>
              <a:t>Minor GC</a:t>
            </a:r>
            <a:r>
              <a:rPr lang="zh-CN" altLang="en-US" sz="1200" b="0" dirty="0" smtClean="0">
                <a:latin typeface="+mn-ea"/>
                <a:ea typeface="+mn-ea"/>
              </a:rPr>
              <a:t>，把存活对象放入 </a:t>
            </a:r>
            <a:r>
              <a:rPr lang="en-US" altLang="zh-CN" sz="1200" b="0" dirty="0" smtClean="0">
                <a:latin typeface="+mn-ea"/>
                <a:ea typeface="+mn-ea"/>
              </a:rPr>
              <a:t>Survivor B </a:t>
            </a:r>
            <a:r>
              <a:rPr lang="zh-CN" altLang="en-US" sz="1200" b="0" dirty="0" smtClean="0">
                <a:latin typeface="+mn-ea"/>
                <a:ea typeface="+mn-ea"/>
              </a:rPr>
              <a:t>区，同时清空 </a:t>
            </a:r>
            <a:r>
              <a:rPr lang="en-US" altLang="zh-CN" sz="1200" b="0" dirty="0" smtClean="0">
                <a:latin typeface="+mn-ea"/>
                <a:ea typeface="+mn-ea"/>
              </a:rPr>
              <a:t>Eden </a:t>
            </a:r>
            <a:r>
              <a:rPr lang="zh-CN" altLang="en-US" sz="1200" b="0" dirty="0" smtClean="0">
                <a:latin typeface="+mn-ea"/>
                <a:ea typeface="+mn-ea"/>
              </a:rPr>
              <a:t>区和</a:t>
            </a:r>
            <a:r>
              <a:rPr lang="en-US" altLang="zh-CN" sz="1200" b="0" dirty="0" smtClean="0">
                <a:latin typeface="+mn-ea"/>
                <a:ea typeface="+mn-ea"/>
              </a:rPr>
              <a:t>Survivor A </a:t>
            </a:r>
            <a:r>
              <a:rPr lang="zh-CN" altLang="en-US" sz="1200" b="0" dirty="0" smtClean="0">
                <a:latin typeface="+mn-ea"/>
                <a:ea typeface="+mn-ea"/>
              </a:rPr>
              <a:t>区；</a:t>
            </a:r>
          </a:p>
          <a:p>
            <a:r>
              <a:rPr lang="en-US" altLang="zh-CN" sz="1200" dirty="0" smtClean="0">
                <a:latin typeface="+mn-ea"/>
              </a:rPr>
              <a:t>3</a:t>
            </a:r>
            <a:r>
              <a:rPr lang="en-US" altLang="zh-CN" sz="1200" b="0" dirty="0" smtClean="0">
                <a:latin typeface="+mn-ea"/>
                <a:ea typeface="+mn-ea"/>
              </a:rPr>
              <a:t>.Eden</a:t>
            </a:r>
            <a:r>
              <a:rPr lang="zh-CN" altLang="en-US" sz="1200" b="0" dirty="0" smtClean="0">
                <a:latin typeface="+mn-ea"/>
                <a:ea typeface="+mn-ea"/>
              </a:rPr>
              <a:t>区继续对外提供堆内存，并重复上述过程，即在 </a:t>
            </a:r>
            <a:r>
              <a:rPr lang="en-US" altLang="zh-CN" sz="1200" b="0" dirty="0" smtClean="0">
                <a:latin typeface="+mn-ea"/>
                <a:ea typeface="+mn-ea"/>
              </a:rPr>
              <a:t>Eden </a:t>
            </a:r>
            <a:r>
              <a:rPr lang="zh-CN" altLang="en-US" sz="1200" b="0" dirty="0" smtClean="0">
                <a:latin typeface="+mn-ea"/>
                <a:ea typeface="+mn-ea"/>
              </a:rPr>
              <a:t>区填满后，把 </a:t>
            </a:r>
            <a:r>
              <a:rPr lang="en-US" altLang="zh-CN" sz="1200" b="0" dirty="0" smtClean="0">
                <a:latin typeface="+mn-ea"/>
                <a:ea typeface="+mn-ea"/>
              </a:rPr>
              <a:t>Eden </a:t>
            </a:r>
            <a:r>
              <a:rPr lang="zh-CN" altLang="en-US" sz="1200" b="0" dirty="0" smtClean="0">
                <a:latin typeface="+mn-ea"/>
                <a:ea typeface="+mn-ea"/>
              </a:rPr>
              <a:t>区和某个 </a:t>
            </a:r>
            <a:r>
              <a:rPr lang="en-US" altLang="zh-CN" sz="1200" b="0" dirty="0" smtClean="0">
                <a:latin typeface="+mn-ea"/>
                <a:ea typeface="+mn-ea"/>
              </a:rPr>
              <a:t>Survivor </a:t>
            </a:r>
            <a:r>
              <a:rPr lang="zh-CN" altLang="en-US" sz="1200" b="0" dirty="0" smtClean="0">
                <a:latin typeface="+mn-ea"/>
                <a:ea typeface="+mn-ea"/>
              </a:rPr>
              <a:t>区的存活对象放到另一个 </a:t>
            </a:r>
            <a:r>
              <a:rPr lang="en-US" altLang="zh-CN" sz="1200" b="0" dirty="0" smtClean="0">
                <a:latin typeface="+mn-ea"/>
                <a:ea typeface="+mn-ea"/>
              </a:rPr>
              <a:t>Survivor </a:t>
            </a:r>
            <a:r>
              <a:rPr lang="zh-CN" altLang="en-US" sz="1200" b="0" dirty="0" smtClean="0">
                <a:latin typeface="+mn-ea"/>
                <a:ea typeface="+mn-ea"/>
              </a:rPr>
              <a:t>区；</a:t>
            </a:r>
          </a:p>
          <a:p>
            <a:r>
              <a:rPr lang="en-US" altLang="zh-CN" sz="1200" dirty="0" smtClean="0">
                <a:latin typeface="+mn-ea"/>
              </a:rPr>
              <a:t>4</a:t>
            </a:r>
            <a:r>
              <a:rPr lang="en-US" altLang="zh-CN" sz="1200" b="0" dirty="0" smtClean="0">
                <a:latin typeface="+mn-ea"/>
                <a:ea typeface="+mn-ea"/>
              </a:rPr>
              <a:t>.</a:t>
            </a:r>
            <a:r>
              <a:rPr lang="zh-CN" altLang="en-US" sz="1200" b="0" dirty="0" smtClean="0">
                <a:latin typeface="+mn-ea"/>
                <a:ea typeface="+mn-ea"/>
              </a:rPr>
              <a:t>当某个 </a:t>
            </a:r>
            <a:r>
              <a:rPr lang="en-US" altLang="zh-CN" sz="1200" b="0" dirty="0" smtClean="0">
                <a:latin typeface="+mn-ea"/>
                <a:ea typeface="+mn-ea"/>
              </a:rPr>
              <a:t>Survivor </a:t>
            </a:r>
            <a:r>
              <a:rPr lang="zh-CN" altLang="en-US" sz="1200" b="0" dirty="0" smtClean="0">
                <a:latin typeface="+mn-ea"/>
                <a:ea typeface="+mn-ea"/>
              </a:rPr>
              <a:t>区被填满，且仍有对象未被复制完毕时，或者某些对象在反复 </a:t>
            </a:r>
            <a:r>
              <a:rPr lang="en-US" altLang="zh-CN" sz="1200" b="0" dirty="0" smtClean="0">
                <a:latin typeface="+mn-ea"/>
                <a:ea typeface="+mn-ea"/>
              </a:rPr>
              <a:t>Survive 15 </a:t>
            </a:r>
            <a:r>
              <a:rPr lang="zh-CN" altLang="en-US" sz="1200" b="0" dirty="0" smtClean="0">
                <a:latin typeface="+mn-ea"/>
                <a:ea typeface="+mn-ea"/>
              </a:rPr>
              <a:t>次左右时，则把这部分剩余对象放到</a:t>
            </a:r>
            <a:r>
              <a:rPr lang="en-US" altLang="zh-CN" sz="1200" b="0" dirty="0" smtClean="0">
                <a:latin typeface="+mn-ea"/>
                <a:ea typeface="+mn-ea"/>
              </a:rPr>
              <a:t>Old </a:t>
            </a:r>
            <a:r>
              <a:rPr lang="zh-CN" altLang="en-US" sz="1200" b="0" dirty="0" smtClean="0">
                <a:latin typeface="+mn-ea"/>
                <a:ea typeface="+mn-ea"/>
              </a:rPr>
              <a:t>区；</a:t>
            </a:r>
          </a:p>
          <a:p>
            <a:r>
              <a:rPr lang="en-US" altLang="zh-CN" sz="1200" dirty="0" smtClean="0">
                <a:latin typeface="+mn-ea"/>
              </a:rPr>
              <a:t>5</a:t>
            </a:r>
            <a:r>
              <a:rPr lang="en-US" altLang="zh-CN" sz="1200" b="0" dirty="0" smtClean="0">
                <a:latin typeface="+mn-ea"/>
                <a:ea typeface="+mn-ea"/>
              </a:rPr>
              <a:t>.</a:t>
            </a:r>
            <a:r>
              <a:rPr lang="zh-CN" altLang="en-US" sz="1200" b="0" dirty="0" smtClean="0">
                <a:latin typeface="+mn-ea"/>
                <a:ea typeface="+mn-ea"/>
              </a:rPr>
              <a:t>当 </a:t>
            </a:r>
            <a:r>
              <a:rPr lang="en-US" altLang="zh-CN" sz="1200" b="0" dirty="0" smtClean="0">
                <a:latin typeface="+mn-ea"/>
                <a:ea typeface="+mn-ea"/>
              </a:rPr>
              <a:t>Old </a:t>
            </a:r>
            <a:r>
              <a:rPr lang="zh-CN" altLang="en-US" sz="1200" b="0" dirty="0" smtClean="0">
                <a:latin typeface="+mn-ea"/>
                <a:ea typeface="+mn-ea"/>
              </a:rPr>
              <a:t>区也被填满时，进行 </a:t>
            </a:r>
            <a:r>
              <a:rPr lang="en-US" altLang="zh-CN" sz="1200" b="0" dirty="0" smtClean="0">
                <a:latin typeface="+mn-ea"/>
                <a:ea typeface="+mn-ea"/>
              </a:rPr>
              <a:t>Major GC</a:t>
            </a:r>
            <a:r>
              <a:rPr lang="zh-CN" altLang="en-US" sz="1200" b="0" dirty="0" smtClean="0">
                <a:latin typeface="+mn-ea"/>
                <a:ea typeface="+mn-ea"/>
              </a:rPr>
              <a:t>，对 </a:t>
            </a:r>
            <a:r>
              <a:rPr lang="en-US" altLang="zh-CN" sz="1200" b="0" dirty="0" smtClean="0">
                <a:latin typeface="+mn-ea"/>
                <a:ea typeface="+mn-ea"/>
              </a:rPr>
              <a:t>Old </a:t>
            </a:r>
            <a:r>
              <a:rPr lang="zh-CN" altLang="en-US" sz="1200" b="0" dirty="0" smtClean="0">
                <a:latin typeface="+mn-ea"/>
                <a:ea typeface="+mn-ea"/>
              </a:rPr>
              <a:t>区进行垃圾回收</a:t>
            </a:r>
            <a:r>
              <a:rPr lang="zh-CN" altLang="en-US" b="0" dirty="0" smtClean="0"/>
              <a:t>。</a:t>
            </a:r>
          </a:p>
          <a:p>
            <a:endParaRPr lang="zh-CN" altLang="en-US" dirty="0"/>
          </a:p>
        </p:txBody>
      </p:sp>
      <p:sp>
        <p:nvSpPr>
          <p:cNvPr id="4" name="灯片编号占位符 3"/>
          <p:cNvSpPr>
            <a:spLocks noGrp="1"/>
          </p:cNvSpPr>
          <p:nvPr>
            <p:ph type="sldNum" sz="quarter" idx="10"/>
          </p:nvPr>
        </p:nvSpPr>
        <p:spPr/>
        <p:txBody>
          <a:bodyPr/>
          <a:lstStyle/>
          <a:p>
            <a:fld id="{DA89CC6A-64F4-4065-89D1-5C894C6599D0}" type="slidenum">
              <a:rPr lang="zh-CN" altLang="en-US" smtClean="0"/>
              <a:pPr/>
              <a:t>10</a:t>
            </a:fld>
            <a:endParaRPr lang="zh-CN" altLang="en-US"/>
          </a:p>
        </p:txBody>
      </p:sp>
    </p:spTree>
    <p:extLst>
      <p:ext uri="{BB962C8B-B14F-4D97-AF65-F5344CB8AC3E}">
        <p14:creationId xmlns:p14="http://schemas.microsoft.com/office/powerpoint/2010/main" val="2932466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1200" b="1"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那么，所谓的 </a:t>
            </a:r>
            <a:r>
              <a:rPr lang="en-US" altLang="zh-CN" dirty="0" smtClean="0"/>
              <a:t>Old</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区垃圾回收，或称</a:t>
            </a:r>
            <a:r>
              <a:rPr lang="en-US" altLang="zh-CN" dirty="0" smtClean="0"/>
              <a:t>Major GC</a:t>
            </a:r>
            <a:r>
              <a:rPr lang="zh-CN" altLang="en-US" sz="1200" b="0" i="0" kern="1200" dirty="0" smtClean="0">
                <a:solidFill>
                  <a:schemeClr val="tx1"/>
                </a:solidFill>
                <a:effectLst/>
                <a:latin typeface="+mn-lt"/>
                <a:ea typeface="+mn-ea"/>
                <a:cs typeface="+mn-cs"/>
              </a:rPr>
              <a:t>，应该如何执行呢？</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如果</a:t>
            </a:r>
            <a:r>
              <a:rPr lang="zh-CN" altLang="en-US" sz="1200" b="1" i="0" kern="1200" dirty="0" smtClean="0">
                <a:solidFill>
                  <a:schemeClr val="tx1"/>
                </a:solidFill>
                <a:effectLst/>
                <a:latin typeface="+mn-lt"/>
                <a:ea typeface="+mn-ea"/>
                <a:cs typeface="+mn-cs"/>
              </a:rPr>
              <a:t>老年代的对象需要引用新生代的对象，会发生什么呢？</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为了解决这个问题，老年代中存在一个 </a:t>
            </a:r>
            <a:r>
              <a:rPr lang="en-US" altLang="zh-CN" sz="1200" b="1" i="0" kern="1200" dirty="0" smtClean="0">
                <a:solidFill>
                  <a:schemeClr val="tx1"/>
                </a:solidFill>
                <a:effectLst/>
                <a:latin typeface="+mn-lt"/>
                <a:ea typeface="+mn-ea"/>
                <a:cs typeface="+mn-cs"/>
              </a:rPr>
              <a:t>card table</a:t>
            </a:r>
            <a:r>
              <a:rPr lang="zh-CN" altLang="en-US" sz="1200" b="0" i="0" kern="1200" dirty="0" smtClean="0">
                <a:solidFill>
                  <a:schemeClr val="tx1"/>
                </a:solidFill>
                <a:effectLst/>
                <a:latin typeface="+mn-lt"/>
                <a:ea typeface="+mn-ea"/>
                <a:cs typeface="+mn-cs"/>
              </a:rPr>
              <a:t> ，它是一个</a:t>
            </a:r>
            <a:r>
              <a:rPr lang="en-US" altLang="zh-CN" sz="1200" b="0" i="0" kern="1200" dirty="0" smtClean="0">
                <a:solidFill>
                  <a:schemeClr val="tx1"/>
                </a:solidFill>
                <a:effectLst/>
                <a:latin typeface="+mn-lt"/>
                <a:ea typeface="+mn-ea"/>
                <a:cs typeface="+mn-cs"/>
              </a:rPr>
              <a:t>512byte</a:t>
            </a:r>
            <a:r>
              <a:rPr lang="zh-CN" altLang="en-US" sz="1200" b="0" i="0" kern="1200" dirty="0" smtClean="0">
                <a:solidFill>
                  <a:schemeClr val="tx1"/>
                </a:solidFill>
                <a:effectLst/>
                <a:latin typeface="+mn-lt"/>
                <a:ea typeface="+mn-ea"/>
                <a:cs typeface="+mn-cs"/>
              </a:rPr>
              <a:t>大小的块。所有老年代的对象指向新生代对象的引用都会被记录在这个表中。当针对新生代执行</a:t>
            </a:r>
            <a:r>
              <a:rPr lang="en-US" altLang="zh-CN" sz="1200" b="0" i="0" kern="1200" dirty="0" smtClean="0">
                <a:solidFill>
                  <a:schemeClr val="tx1"/>
                </a:solidFill>
                <a:effectLst/>
                <a:latin typeface="+mn-lt"/>
                <a:ea typeface="+mn-ea"/>
                <a:cs typeface="+mn-cs"/>
              </a:rPr>
              <a:t>GC</a:t>
            </a:r>
            <a:r>
              <a:rPr lang="zh-CN" altLang="en-US" sz="1200" b="0" i="0" kern="1200" dirty="0" smtClean="0">
                <a:solidFill>
                  <a:schemeClr val="tx1"/>
                </a:solidFill>
                <a:effectLst/>
                <a:latin typeface="+mn-lt"/>
                <a:ea typeface="+mn-ea"/>
                <a:cs typeface="+mn-cs"/>
              </a:rPr>
              <a:t>的时候，只需要查询 </a:t>
            </a:r>
            <a:r>
              <a:rPr lang="en-US" altLang="zh-CN" sz="1200" b="0" i="0" kern="1200" dirty="0" smtClean="0">
                <a:solidFill>
                  <a:schemeClr val="tx1"/>
                </a:solidFill>
                <a:effectLst/>
                <a:latin typeface="+mn-lt"/>
                <a:ea typeface="+mn-ea"/>
                <a:cs typeface="+mn-cs"/>
              </a:rPr>
              <a:t>card table </a:t>
            </a:r>
            <a:r>
              <a:rPr lang="zh-CN" altLang="en-US" sz="1200" b="0" i="0" kern="1200" dirty="0" smtClean="0">
                <a:solidFill>
                  <a:schemeClr val="tx1"/>
                </a:solidFill>
                <a:effectLst/>
                <a:latin typeface="+mn-lt"/>
                <a:ea typeface="+mn-ea"/>
                <a:cs typeface="+mn-cs"/>
              </a:rPr>
              <a:t>来决定是否可以被回收，而不用查询整个老年代。这个 </a:t>
            </a:r>
            <a:r>
              <a:rPr lang="en-US" altLang="zh-CN" sz="1200" b="0" i="0" kern="1200" dirty="0" smtClean="0">
                <a:solidFill>
                  <a:schemeClr val="tx1"/>
                </a:solidFill>
                <a:effectLst/>
                <a:latin typeface="+mn-lt"/>
                <a:ea typeface="+mn-ea"/>
                <a:cs typeface="+mn-cs"/>
              </a:rPr>
              <a:t>card table </a:t>
            </a:r>
            <a:r>
              <a:rPr lang="zh-CN" altLang="en-US" sz="1200" b="0" i="0" kern="1200" dirty="0" smtClean="0">
                <a:solidFill>
                  <a:schemeClr val="tx1"/>
                </a:solidFill>
                <a:effectLst/>
                <a:latin typeface="+mn-lt"/>
                <a:ea typeface="+mn-ea"/>
                <a:cs typeface="+mn-cs"/>
              </a:rPr>
              <a:t>由一个</a:t>
            </a:r>
            <a:r>
              <a:rPr lang="en-US" altLang="zh-CN" sz="1200" b="1" i="0" kern="1200" dirty="0" smtClean="0">
                <a:solidFill>
                  <a:schemeClr val="tx1"/>
                </a:solidFill>
                <a:effectLst/>
                <a:latin typeface="+mn-lt"/>
                <a:ea typeface="+mn-ea"/>
                <a:cs typeface="+mn-cs"/>
              </a:rPr>
              <a:t>write barrier</a:t>
            </a:r>
            <a:r>
              <a:rPr lang="zh-CN" altLang="en-US" sz="1200" b="0" i="0" kern="1200" dirty="0" smtClean="0">
                <a:solidFill>
                  <a:schemeClr val="tx1"/>
                </a:solidFill>
                <a:effectLst/>
                <a:latin typeface="+mn-lt"/>
                <a:ea typeface="+mn-ea"/>
                <a:cs typeface="+mn-cs"/>
              </a:rPr>
              <a:t> 来管理。</a:t>
            </a:r>
            <a:r>
              <a:rPr lang="en-US" altLang="zh-CN" sz="1200" b="0" i="0" kern="1200" dirty="0" smtClean="0">
                <a:solidFill>
                  <a:schemeClr val="tx1"/>
                </a:solidFill>
                <a:effectLst/>
                <a:latin typeface="+mn-lt"/>
                <a:ea typeface="+mn-ea"/>
                <a:cs typeface="+mn-cs"/>
              </a:rPr>
              <a:t>write barrier</a:t>
            </a:r>
            <a:r>
              <a:rPr lang="zh-CN" altLang="en-US" sz="1200" b="0" i="0" kern="1200" dirty="0" smtClean="0">
                <a:solidFill>
                  <a:schemeClr val="tx1"/>
                </a:solidFill>
                <a:effectLst/>
                <a:latin typeface="+mn-lt"/>
                <a:ea typeface="+mn-ea"/>
                <a:cs typeface="+mn-cs"/>
              </a:rPr>
              <a:t>给</a:t>
            </a:r>
            <a:r>
              <a:rPr lang="en-US" altLang="zh-CN" sz="1200" b="0" i="0" kern="1200" dirty="0" smtClean="0">
                <a:solidFill>
                  <a:schemeClr val="tx1"/>
                </a:solidFill>
                <a:effectLst/>
                <a:latin typeface="+mn-lt"/>
                <a:ea typeface="+mn-ea"/>
                <a:cs typeface="+mn-cs"/>
              </a:rPr>
              <a:t>GC</a:t>
            </a:r>
            <a:r>
              <a:rPr lang="zh-CN" altLang="en-US" sz="1200" b="0" i="0" kern="1200" dirty="0" smtClean="0">
                <a:solidFill>
                  <a:schemeClr val="tx1"/>
                </a:solidFill>
                <a:effectLst/>
                <a:latin typeface="+mn-lt"/>
                <a:ea typeface="+mn-ea"/>
                <a:cs typeface="+mn-cs"/>
              </a:rPr>
              <a:t>带来了很大的性能提升，虽然由此可能带来一些开销，但完全是值得的。</a:t>
            </a:r>
          </a:p>
          <a:p>
            <a:endParaRPr lang="zh-CN" altLang="en-US" dirty="0"/>
          </a:p>
        </p:txBody>
      </p:sp>
      <p:sp>
        <p:nvSpPr>
          <p:cNvPr id="4" name="灯片编号占位符 3"/>
          <p:cNvSpPr>
            <a:spLocks noGrp="1"/>
          </p:cNvSpPr>
          <p:nvPr>
            <p:ph type="sldNum" sz="quarter" idx="10"/>
          </p:nvPr>
        </p:nvSpPr>
        <p:spPr/>
        <p:txBody>
          <a:bodyPr/>
          <a:lstStyle/>
          <a:p>
            <a:fld id="{DA89CC6A-64F4-4065-89D1-5C894C6599D0}" type="slidenum">
              <a:rPr lang="zh-CN" altLang="en-US" smtClean="0"/>
              <a:pPr/>
              <a:t>11</a:t>
            </a:fld>
            <a:endParaRPr lang="zh-CN" altLang="en-US"/>
          </a:p>
        </p:txBody>
      </p:sp>
    </p:spTree>
    <p:extLst>
      <p:ext uri="{BB962C8B-B14F-4D97-AF65-F5344CB8AC3E}">
        <p14:creationId xmlns:p14="http://schemas.microsoft.com/office/powerpoint/2010/main" val="588732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89CC6A-64F4-4065-89D1-5C894C6599D0}" type="slidenum">
              <a:rPr lang="zh-CN" altLang="en-US" smtClean="0"/>
              <a:pPr/>
              <a:t>12</a:t>
            </a:fld>
            <a:endParaRPr lang="zh-CN" altLang="en-US"/>
          </a:p>
        </p:txBody>
      </p:sp>
    </p:spTree>
    <p:extLst>
      <p:ext uri="{BB962C8B-B14F-4D97-AF65-F5344CB8AC3E}">
        <p14:creationId xmlns:p14="http://schemas.microsoft.com/office/powerpoint/2010/main" val="2998462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89CC6A-64F4-4065-89D1-5C894C6599D0}" type="slidenum">
              <a:rPr lang="zh-CN" altLang="en-US" smtClean="0"/>
              <a:pPr/>
              <a:t>13</a:t>
            </a:fld>
            <a:endParaRPr lang="zh-CN" altLang="en-US"/>
          </a:p>
        </p:txBody>
      </p:sp>
    </p:spTree>
    <p:extLst>
      <p:ext uri="{BB962C8B-B14F-4D97-AF65-F5344CB8AC3E}">
        <p14:creationId xmlns:p14="http://schemas.microsoft.com/office/powerpoint/2010/main" val="766260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主要涉及以下几个问题</a:t>
            </a:r>
            <a:endParaRPr lang="zh-CN" altLang="en-US" dirty="0"/>
          </a:p>
        </p:txBody>
      </p:sp>
      <p:sp>
        <p:nvSpPr>
          <p:cNvPr id="4" name="灯片编号占位符 3"/>
          <p:cNvSpPr>
            <a:spLocks noGrp="1"/>
          </p:cNvSpPr>
          <p:nvPr>
            <p:ph type="sldNum" sz="quarter" idx="10"/>
          </p:nvPr>
        </p:nvSpPr>
        <p:spPr/>
        <p:txBody>
          <a:bodyPr/>
          <a:lstStyle/>
          <a:p>
            <a:fld id="{DA89CC6A-64F4-4065-89D1-5C894C6599D0}" type="slidenum">
              <a:rPr lang="zh-CN" altLang="en-US" smtClean="0"/>
              <a:pPr/>
              <a:t>2</a:t>
            </a:fld>
            <a:endParaRPr lang="zh-CN" altLang="en-US"/>
          </a:p>
        </p:txBody>
      </p:sp>
    </p:spTree>
    <p:extLst>
      <p:ext uri="{BB962C8B-B14F-4D97-AF65-F5344CB8AC3E}">
        <p14:creationId xmlns:p14="http://schemas.microsoft.com/office/powerpoint/2010/main" val="1862021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如果我们动态创建的对象没有得到及时回收，持续堆积，最后会导致堆空间被占满，内存溢出。</a:t>
            </a:r>
          </a:p>
          <a:p>
            <a:r>
              <a:rPr lang="zh-CN" altLang="en-US" dirty="0" smtClean="0"/>
              <a:t>因此，</a:t>
            </a:r>
            <a:r>
              <a:rPr lang="en-US" altLang="zh-CN" dirty="0" smtClean="0"/>
              <a:t>Java </a:t>
            </a:r>
            <a:r>
              <a:rPr lang="zh-CN" altLang="en-US" dirty="0" smtClean="0"/>
              <a:t>提供了一种垃圾回收机制，在后台创建一个守护进程。该进程会在内存紧张的时候自动跳出来，把堆空间的垃圾全部进行回收，从而保证程序的正常运行</a:t>
            </a:r>
          </a:p>
          <a:p>
            <a:endParaRPr lang="zh-CN" altLang="en-US" dirty="0"/>
          </a:p>
        </p:txBody>
      </p:sp>
      <p:sp>
        <p:nvSpPr>
          <p:cNvPr id="4" name="灯片编号占位符 3"/>
          <p:cNvSpPr>
            <a:spLocks noGrp="1"/>
          </p:cNvSpPr>
          <p:nvPr>
            <p:ph type="sldNum" sz="quarter" idx="10"/>
          </p:nvPr>
        </p:nvSpPr>
        <p:spPr/>
        <p:txBody>
          <a:bodyPr/>
          <a:lstStyle/>
          <a:p>
            <a:fld id="{DA89CC6A-64F4-4065-89D1-5C894C6599D0}" type="slidenum">
              <a:rPr lang="zh-CN" altLang="en-US" smtClean="0"/>
              <a:pPr/>
              <a:t>3</a:t>
            </a:fld>
            <a:endParaRPr lang="zh-CN" altLang="en-US"/>
          </a:p>
        </p:txBody>
      </p:sp>
    </p:spTree>
    <p:extLst>
      <p:ext uri="{BB962C8B-B14F-4D97-AF65-F5344CB8AC3E}">
        <p14:creationId xmlns:p14="http://schemas.microsoft.com/office/powerpoint/2010/main" val="616685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dirty="0" smtClean="0"/>
              <a:t>为每一个创建的对象分配一个引用计数器，用来存储该对象被引用的个数。当该个数为零，意味着没有人再使用这个对象，可以认为“对象死亡”。但是，这种方案存在严重的问题，就是无法检测“循环引用”：当两个对象互相引用，即时它俩都不被外界任何东西引用，它俩的计数都不为零，因此永远不会被回收。而实际上对于开发者而言，这两个对象已经完全没有用处了。</a:t>
            </a:r>
          </a:p>
          <a:p>
            <a:r>
              <a:rPr lang="en-US" altLang="zh-CN" sz="1200" b="0" baseline="0" dirty="0" smtClean="0"/>
              <a:t>     </a:t>
            </a:r>
            <a:r>
              <a:rPr lang="en-US" altLang="zh-CN" sz="1200" b="0" dirty="0" smtClean="0"/>
              <a:t>Java </a:t>
            </a:r>
            <a:r>
              <a:rPr lang="zh-CN" altLang="en-US" sz="1200" b="0" dirty="0" smtClean="0"/>
              <a:t>里没有采用这样的方案来判定对象的“存活性”</a:t>
            </a:r>
            <a:endParaRPr lang="en-US" altLang="zh-CN" sz="1200" b="0" baseline="0" dirty="0" smtClean="0">
              <a:latin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800" b="0" i="0" kern="1200" dirty="0" smtClean="0">
                <a:solidFill>
                  <a:schemeClr val="tx1"/>
                </a:solidFill>
                <a:effectLst/>
                <a:latin typeface="Arial" charset="0"/>
                <a:ea typeface="宋体" pitchFamily="2" charset="-122"/>
                <a:cs typeface="+mn-cs"/>
              </a:rPr>
              <a:t>基本思路是把所有引用的对象想象成一棵树，从树的根结点 </a:t>
            </a:r>
            <a:r>
              <a:rPr lang="en-US" altLang="zh-CN" sz="800" b="0" i="0" kern="1200" dirty="0" smtClean="0">
                <a:solidFill>
                  <a:schemeClr val="tx1"/>
                </a:solidFill>
                <a:effectLst/>
                <a:latin typeface="Arial" charset="0"/>
                <a:ea typeface="宋体" pitchFamily="2" charset="-122"/>
                <a:cs typeface="+mn-cs"/>
              </a:rPr>
              <a:t>GC Roots </a:t>
            </a:r>
            <a:r>
              <a:rPr lang="zh-CN" altLang="en-US" sz="800" b="0" i="0" kern="1200" dirty="0" smtClean="0">
                <a:solidFill>
                  <a:schemeClr val="tx1"/>
                </a:solidFill>
                <a:effectLst/>
                <a:latin typeface="Arial" charset="0"/>
                <a:ea typeface="宋体" pitchFamily="2" charset="-122"/>
                <a:cs typeface="+mn-cs"/>
              </a:rPr>
              <a:t>出发，持续遍历找出所有连接的树枝对象，这些对象则被称为“可达”对象，或称“存活”对象。其余的对象则被视为“死亡”的“不可达”对象，或称“垃圾”。</a:t>
            </a:r>
            <a:endParaRPr lang="zh-CN" altLang="en-US" dirty="0"/>
          </a:p>
        </p:txBody>
      </p:sp>
      <p:sp>
        <p:nvSpPr>
          <p:cNvPr id="4" name="灯片编号占位符 3"/>
          <p:cNvSpPr>
            <a:spLocks noGrp="1"/>
          </p:cNvSpPr>
          <p:nvPr>
            <p:ph type="sldNum" sz="quarter" idx="10"/>
          </p:nvPr>
        </p:nvSpPr>
        <p:spPr/>
        <p:txBody>
          <a:bodyPr/>
          <a:lstStyle/>
          <a:p>
            <a:fld id="{DA89CC6A-64F4-4065-89D1-5C894C6599D0}" type="slidenum">
              <a:rPr lang="zh-CN" altLang="en-US" smtClean="0"/>
              <a:pPr/>
              <a:t>4</a:t>
            </a:fld>
            <a:endParaRPr lang="zh-CN" altLang="en-US"/>
          </a:p>
        </p:txBody>
      </p:sp>
    </p:spTree>
    <p:extLst>
      <p:ext uri="{BB962C8B-B14F-4D97-AF65-F5344CB8AC3E}">
        <p14:creationId xmlns:p14="http://schemas.microsoft.com/office/powerpoint/2010/main" val="1345864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我们可以猜测，</a:t>
            </a:r>
            <a:r>
              <a:rPr lang="en-US" altLang="zh-CN" sz="1200" b="0" i="0" kern="1200" dirty="0" smtClean="0">
                <a:solidFill>
                  <a:schemeClr val="tx1"/>
                </a:solidFill>
                <a:effectLst/>
                <a:latin typeface="+mn-lt"/>
                <a:ea typeface="+mn-ea"/>
                <a:cs typeface="+mn-cs"/>
              </a:rPr>
              <a:t>GC Roots </a:t>
            </a:r>
            <a:r>
              <a:rPr lang="zh-CN" altLang="en-US" sz="1200" b="0" i="0" kern="1200" dirty="0" smtClean="0">
                <a:solidFill>
                  <a:schemeClr val="tx1"/>
                </a:solidFill>
                <a:effectLst/>
                <a:latin typeface="+mn-lt"/>
                <a:ea typeface="+mn-ea"/>
                <a:cs typeface="+mn-cs"/>
              </a:rPr>
              <a:t>本身一定是可达的，这样从它们出发遍历到的对象才能保证一定可达。那么，</a:t>
            </a:r>
            <a:r>
              <a:rPr lang="en-US" altLang="zh-CN" sz="1200" b="0" i="0" kern="1200" dirty="0" smtClean="0">
                <a:solidFill>
                  <a:schemeClr val="tx1"/>
                </a:solidFill>
                <a:effectLst/>
                <a:latin typeface="+mn-lt"/>
                <a:ea typeface="+mn-ea"/>
                <a:cs typeface="+mn-cs"/>
              </a:rPr>
              <a:t>Java </a:t>
            </a:r>
            <a:r>
              <a:rPr lang="zh-CN" altLang="en-US" sz="1200" b="0" i="0" kern="1200" dirty="0" smtClean="0">
                <a:solidFill>
                  <a:schemeClr val="tx1"/>
                </a:solidFill>
                <a:effectLst/>
                <a:latin typeface="+mn-lt"/>
                <a:ea typeface="+mn-ea"/>
                <a:cs typeface="+mn-cs"/>
              </a:rPr>
              <a:t>里有哪些对象是一定可达呢？主要有以下四种：</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栈帧就是存储在用户栈上的（当然内核栈同样适用）每一次函数调用涉及的相关信息的记录单元。也许这样感觉更复杂了</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栈帧表示程序的函数调用记录，而栈帧又是记录在栈上面，很明显栈上保持了</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个栈帧的实体</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jni.h</a:t>
            </a:r>
            <a:r>
              <a:rPr lang="zh-CN" altLang="en-US" sz="1200" b="0" i="0" kern="1200" dirty="0" smtClean="0">
                <a:solidFill>
                  <a:schemeClr val="tx1"/>
                </a:solidFill>
                <a:effectLst/>
                <a:latin typeface="+mn-lt"/>
                <a:ea typeface="+mn-ea"/>
                <a:cs typeface="+mn-cs"/>
              </a:rPr>
              <a:t>文件作用是数据类型翻译，将</a:t>
            </a:r>
            <a:r>
              <a:rPr lang="en-US" altLang="zh-CN" sz="1200" b="0" i="0" u="none" strike="noStrike" kern="1200" dirty="0" smtClean="0">
                <a:solidFill>
                  <a:schemeClr val="tx1"/>
                </a:solidFill>
                <a:effectLst/>
                <a:latin typeface="+mn-lt"/>
                <a:ea typeface="+mn-ea"/>
                <a:cs typeface="+mn-cs"/>
                <a:hlinkClick r:id="rId3"/>
              </a:rPr>
              <a:t>JAVA</a:t>
            </a:r>
            <a:r>
              <a:rPr lang="zh-CN" altLang="en-US" sz="1200" b="0" i="0" u="none" strike="noStrike" kern="1200" dirty="0" smtClean="0">
                <a:solidFill>
                  <a:schemeClr val="tx1"/>
                </a:solidFill>
                <a:effectLst/>
                <a:latin typeface="+mn-lt"/>
                <a:ea typeface="+mn-ea"/>
                <a:cs typeface="+mn-cs"/>
                <a:hlinkClick r:id="rId3"/>
              </a:rPr>
              <a:t>语言</a:t>
            </a:r>
            <a:r>
              <a:rPr lang="zh-CN" altLang="en-US" sz="1200" b="0" i="0" kern="1200" dirty="0" smtClean="0">
                <a:solidFill>
                  <a:schemeClr val="tx1"/>
                </a:solidFill>
                <a:effectLst/>
                <a:latin typeface="+mn-lt"/>
                <a:ea typeface="+mn-ea"/>
                <a:cs typeface="+mn-cs"/>
              </a:rPr>
              <a:t>的数据类型利用</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的语法重新定义，实现</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种不同的语法之间的数据类型转换（有的书上称为传递）</a:t>
            </a:r>
            <a:endParaRPr lang="zh-CN" altLang="en-US" dirty="0"/>
          </a:p>
        </p:txBody>
      </p:sp>
      <p:sp>
        <p:nvSpPr>
          <p:cNvPr id="4" name="灯片编号占位符 3"/>
          <p:cNvSpPr>
            <a:spLocks noGrp="1"/>
          </p:cNvSpPr>
          <p:nvPr>
            <p:ph type="sldNum" sz="quarter" idx="10"/>
          </p:nvPr>
        </p:nvSpPr>
        <p:spPr/>
        <p:txBody>
          <a:bodyPr/>
          <a:lstStyle/>
          <a:p>
            <a:fld id="{DA89CC6A-64F4-4065-89D1-5C894C6599D0}" type="slidenum">
              <a:rPr lang="zh-CN" altLang="en-US" smtClean="0"/>
              <a:pPr/>
              <a:t>5</a:t>
            </a:fld>
            <a:endParaRPr lang="zh-CN" altLang="en-US"/>
          </a:p>
        </p:txBody>
      </p:sp>
    </p:spTree>
    <p:extLst>
      <p:ext uri="{BB962C8B-B14F-4D97-AF65-F5344CB8AC3E}">
        <p14:creationId xmlns:p14="http://schemas.microsoft.com/office/powerpoint/2010/main" val="3293522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既然</a:t>
            </a:r>
            <a:r>
              <a:rPr lang="zh-CN" altLang="en-US" sz="1200" b="0" i="0" kern="1200" dirty="0" smtClean="0">
                <a:solidFill>
                  <a:schemeClr val="tx1"/>
                </a:solidFill>
                <a:latin typeface="+mn-lt"/>
                <a:ea typeface="+mn-ea"/>
                <a:cs typeface="+mn-cs"/>
              </a:rPr>
              <a:t>所有 </a:t>
            </a:r>
            <a:r>
              <a:rPr lang="en-US" altLang="zh-CN" sz="1200" b="0" i="0" kern="1200" dirty="0" smtClean="0">
                <a:solidFill>
                  <a:schemeClr val="tx1"/>
                </a:solidFill>
                <a:latin typeface="+mn-lt"/>
                <a:ea typeface="+mn-ea"/>
                <a:cs typeface="+mn-cs"/>
              </a:rPr>
              <a:t>GC Roots </a:t>
            </a:r>
            <a:r>
              <a:rPr lang="zh-CN" altLang="en-US" sz="1200" b="0" i="0" kern="1200" dirty="0" smtClean="0">
                <a:solidFill>
                  <a:schemeClr val="tx1"/>
                </a:solidFill>
                <a:latin typeface="+mn-lt"/>
                <a:ea typeface="+mn-ea"/>
                <a:cs typeface="+mn-cs"/>
              </a:rPr>
              <a:t>不可达的对象都称为垃圾，那我们用哪些方式回收这些垃圾呢？ </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既然标记清理会产生内存碎片</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提供给进程运行时申请和释 放任意大小内存的功能，这就是内存的动态分配。而动态分配将不可避免会产生内存碎片的问题</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内部碎片的产生：因为所有的内存分配必须起始于可被 </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8 </a:t>
            </a:r>
            <a:r>
              <a:rPr lang="zh-CN" altLang="en-US" sz="1200" b="0" i="0" kern="1200" dirty="0" smtClean="0">
                <a:solidFill>
                  <a:schemeClr val="tx1"/>
                </a:solidFill>
                <a:effectLst/>
                <a:latin typeface="+mn-lt"/>
                <a:ea typeface="+mn-ea"/>
                <a:cs typeface="+mn-cs"/>
              </a:rPr>
              <a:t>或 </a:t>
            </a:r>
            <a:r>
              <a:rPr lang="en-US" altLang="zh-CN" sz="1200" b="0" i="0" kern="1200" dirty="0" smtClean="0">
                <a:solidFill>
                  <a:schemeClr val="tx1"/>
                </a:solidFill>
                <a:effectLst/>
                <a:latin typeface="+mn-lt"/>
                <a:ea typeface="+mn-ea"/>
                <a:cs typeface="+mn-cs"/>
              </a:rPr>
              <a:t>16 </a:t>
            </a:r>
            <a:r>
              <a:rPr lang="zh-CN" altLang="en-US" sz="1200" b="0" i="0" kern="1200" dirty="0" smtClean="0">
                <a:solidFill>
                  <a:schemeClr val="tx1"/>
                </a:solidFill>
                <a:effectLst/>
                <a:latin typeface="+mn-lt"/>
                <a:ea typeface="+mn-ea"/>
                <a:cs typeface="+mn-cs"/>
              </a:rPr>
              <a:t>整除（视处理器体系结构而定）的地址或者因为</a:t>
            </a:r>
            <a:r>
              <a:rPr lang="en-US" altLang="zh-CN" sz="1200" b="0" i="0" kern="1200" dirty="0" smtClean="0">
                <a:solidFill>
                  <a:schemeClr val="tx1"/>
                </a:solidFill>
                <a:effectLst/>
                <a:latin typeface="+mn-lt"/>
                <a:ea typeface="+mn-ea"/>
                <a:cs typeface="+mn-cs"/>
              </a:rPr>
              <a:t>MMU</a:t>
            </a:r>
            <a:r>
              <a:rPr lang="zh-CN" altLang="en-US" sz="1200" b="0" i="0" kern="1200" dirty="0" smtClean="0">
                <a:solidFill>
                  <a:schemeClr val="tx1"/>
                </a:solidFill>
                <a:effectLst/>
                <a:latin typeface="+mn-lt"/>
                <a:ea typeface="+mn-ea"/>
                <a:cs typeface="+mn-cs"/>
              </a:rPr>
              <a:t>的分页机制的限制，决定内存分配算法仅能把预定大小的内存块分配给客户。假设当某个客户请求一个 </a:t>
            </a:r>
            <a:r>
              <a:rPr lang="en-US" altLang="zh-CN" sz="1200" b="0" i="0" kern="1200" dirty="0" smtClean="0">
                <a:solidFill>
                  <a:schemeClr val="tx1"/>
                </a:solidFill>
                <a:effectLst/>
                <a:latin typeface="+mn-lt"/>
                <a:ea typeface="+mn-ea"/>
                <a:cs typeface="+mn-cs"/>
              </a:rPr>
              <a:t>43 </a:t>
            </a:r>
            <a:r>
              <a:rPr lang="zh-CN" altLang="en-US" sz="1200" b="0" i="0" kern="1200" dirty="0" smtClean="0">
                <a:solidFill>
                  <a:schemeClr val="tx1"/>
                </a:solidFill>
                <a:effectLst/>
                <a:latin typeface="+mn-lt"/>
                <a:ea typeface="+mn-ea"/>
                <a:cs typeface="+mn-cs"/>
              </a:rPr>
              <a:t>字节的内存块时，因为没有适合大小的内存，所以它可能会获得 </a:t>
            </a:r>
            <a:r>
              <a:rPr lang="en-US" altLang="zh-CN" sz="1200" b="0" i="0" kern="1200" dirty="0" smtClean="0">
                <a:solidFill>
                  <a:schemeClr val="tx1"/>
                </a:solidFill>
                <a:effectLst/>
                <a:latin typeface="+mn-lt"/>
                <a:ea typeface="+mn-ea"/>
                <a:cs typeface="+mn-cs"/>
              </a:rPr>
              <a:t>44</a:t>
            </a:r>
            <a:r>
              <a:rPr lang="zh-CN" altLang="en-US" sz="1200" b="0" i="0" kern="1200" dirty="0" smtClean="0">
                <a:solidFill>
                  <a:schemeClr val="tx1"/>
                </a:solidFill>
                <a:effectLst/>
                <a:latin typeface="+mn-lt"/>
                <a:ea typeface="+mn-ea"/>
                <a:cs typeface="+mn-cs"/>
              </a:rPr>
              <a:t>字节、</a:t>
            </a:r>
            <a:r>
              <a:rPr lang="en-US" altLang="zh-CN" sz="1200" b="0" i="0" kern="1200" dirty="0" smtClean="0">
                <a:solidFill>
                  <a:schemeClr val="tx1"/>
                </a:solidFill>
                <a:effectLst/>
                <a:latin typeface="+mn-lt"/>
                <a:ea typeface="+mn-ea"/>
                <a:cs typeface="+mn-cs"/>
              </a:rPr>
              <a:t>48</a:t>
            </a:r>
            <a:r>
              <a:rPr lang="zh-CN" altLang="en-US" sz="1200" b="0" i="0" kern="1200" dirty="0" smtClean="0">
                <a:solidFill>
                  <a:schemeClr val="tx1"/>
                </a:solidFill>
                <a:effectLst/>
                <a:latin typeface="+mn-lt"/>
                <a:ea typeface="+mn-ea"/>
                <a:cs typeface="+mn-cs"/>
              </a:rPr>
              <a:t>字节等稍大一点的字节，因此由所需大小四舍五入而产生的多余空间就叫内部碎片。</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外部碎片的产生： 频繁的分配与回收物理页面会导致大量的、连续且小的页面块夹杂在已分配的页面中间，就会产生外部碎片。假设有一块一共有</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个单位的 连续空闲内存空间，范围是</a:t>
            </a:r>
            <a:r>
              <a:rPr lang="en-US" altLang="zh-CN" sz="1200" b="0" i="0" kern="1200" dirty="0" smtClean="0">
                <a:solidFill>
                  <a:schemeClr val="tx1"/>
                </a:solidFill>
                <a:effectLst/>
                <a:latin typeface="+mn-lt"/>
                <a:ea typeface="+mn-ea"/>
                <a:cs typeface="+mn-cs"/>
              </a:rPr>
              <a:t>0~99</a:t>
            </a:r>
            <a:r>
              <a:rPr lang="zh-CN" altLang="en-US" sz="1200" b="0" i="0" kern="1200" dirty="0" smtClean="0">
                <a:solidFill>
                  <a:schemeClr val="tx1"/>
                </a:solidFill>
                <a:effectLst/>
                <a:latin typeface="+mn-lt"/>
                <a:ea typeface="+mn-ea"/>
                <a:cs typeface="+mn-cs"/>
              </a:rPr>
              <a:t>。如果你从中申请一块内存，如</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个单位，那么申请出来的内存块就为</a:t>
            </a:r>
            <a:r>
              <a:rPr lang="en-US" altLang="zh-CN" sz="1200" b="0" i="0" kern="1200" dirty="0" smtClean="0">
                <a:solidFill>
                  <a:schemeClr val="tx1"/>
                </a:solidFill>
                <a:effectLst/>
                <a:latin typeface="+mn-lt"/>
                <a:ea typeface="+mn-ea"/>
                <a:cs typeface="+mn-cs"/>
              </a:rPr>
              <a:t>0~9</a:t>
            </a:r>
            <a:r>
              <a:rPr lang="zh-CN" altLang="en-US" sz="1200" b="0" i="0" kern="1200" dirty="0" smtClean="0">
                <a:solidFill>
                  <a:schemeClr val="tx1"/>
                </a:solidFill>
                <a:effectLst/>
                <a:latin typeface="+mn-lt"/>
                <a:ea typeface="+mn-ea"/>
                <a:cs typeface="+mn-cs"/>
              </a:rPr>
              <a:t>区间。这时候你继续申请一块内存，比如说</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个 单位大，第二块得到的内存块就应该为</a:t>
            </a:r>
            <a:r>
              <a:rPr lang="en-US" altLang="zh-CN" sz="1200" b="0" i="0" kern="1200" dirty="0" smtClean="0">
                <a:solidFill>
                  <a:schemeClr val="tx1"/>
                </a:solidFill>
                <a:effectLst/>
                <a:latin typeface="+mn-lt"/>
                <a:ea typeface="+mn-ea"/>
                <a:cs typeface="+mn-cs"/>
              </a:rPr>
              <a:t>10~14</a:t>
            </a:r>
            <a:r>
              <a:rPr lang="zh-CN" altLang="en-US" sz="1200" b="0" i="0" kern="1200" dirty="0" smtClean="0">
                <a:solidFill>
                  <a:schemeClr val="tx1"/>
                </a:solidFill>
                <a:effectLst/>
                <a:latin typeface="+mn-lt"/>
                <a:ea typeface="+mn-ea"/>
                <a:cs typeface="+mn-cs"/>
              </a:rPr>
              <a:t>区间。如果你把第一块内存块释放，然后再申请一块大于</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个单位的内存块，比如说</a:t>
            </a:r>
            <a:r>
              <a:rPr lang="en-US" altLang="zh-CN" sz="1200" b="0" i="0" kern="1200" dirty="0" smtClean="0">
                <a:solidFill>
                  <a:schemeClr val="tx1"/>
                </a:solidFill>
                <a:effectLst/>
                <a:latin typeface="+mn-lt"/>
                <a:ea typeface="+mn-ea"/>
                <a:cs typeface="+mn-cs"/>
              </a:rPr>
              <a:t>20</a:t>
            </a:r>
            <a:r>
              <a:rPr lang="zh-CN" altLang="en-US" sz="1200" b="0" i="0" kern="1200" dirty="0" smtClean="0">
                <a:solidFill>
                  <a:schemeClr val="tx1"/>
                </a:solidFill>
                <a:effectLst/>
                <a:latin typeface="+mn-lt"/>
                <a:ea typeface="+mn-ea"/>
                <a:cs typeface="+mn-cs"/>
              </a:rPr>
              <a:t>个单位。因为刚被释放 的内存块不能满足新的请求，所以只能从</a:t>
            </a:r>
            <a:r>
              <a:rPr lang="en-US" altLang="zh-CN" sz="1200" b="0" i="0" kern="1200" dirty="0" smtClean="0">
                <a:solidFill>
                  <a:schemeClr val="tx1"/>
                </a:solidFill>
                <a:effectLst/>
                <a:latin typeface="+mn-lt"/>
                <a:ea typeface="+mn-ea"/>
                <a:cs typeface="+mn-cs"/>
              </a:rPr>
              <a:t>15</a:t>
            </a:r>
            <a:r>
              <a:rPr lang="zh-CN" altLang="en-US" sz="1200" b="0" i="0" kern="1200" dirty="0" smtClean="0">
                <a:solidFill>
                  <a:schemeClr val="tx1"/>
                </a:solidFill>
                <a:effectLst/>
                <a:latin typeface="+mn-lt"/>
                <a:ea typeface="+mn-ea"/>
                <a:cs typeface="+mn-cs"/>
              </a:rPr>
              <a:t>开始分配出</a:t>
            </a:r>
            <a:r>
              <a:rPr lang="en-US" altLang="zh-CN" sz="1200" b="0" i="0" kern="1200" dirty="0" smtClean="0">
                <a:solidFill>
                  <a:schemeClr val="tx1"/>
                </a:solidFill>
                <a:effectLst/>
                <a:latin typeface="+mn-lt"/>
                <a:ea typeface="+mn-ea"/>
                <a:cs typeface="+mn-cs"/>
              </a:rPr>
              <a:t>20</a:t>
            </a:r>
            <a:r>
              <a:rPr lang="zh-CN" altLang="en-US" sz="1200" b="0" i="0" kern="1200" dirty="0" smtClean="0">
                <a:solidFill>
                  <a:schemeClr val="tx1"/>
                </a:solidFill>
                <a:effectLst/>
                <a:latin typeface="+mn-lt"/>
                <a:ea typeface="+mn-ea"/>
                <a:cs typeface="+mn-cs"/>
              </a:rPr>
              <a:t>个单位的内存块。现在整个内存空间的状态是</a:t>
            </a:r>
            <a:r>
              <a:rPr lang="en-US" altLang="zh-CN" sz="1200" b="0" i="0" kern="1200" dirty="0" smtClean="0">
                <a:solidFill>
                  <a:schemeClr val="tx1"/>
                </a:solidFill>
                <a:effectLst/>
                <a:latin typeface="+mn-lt"/>
                <a:ea typeface="+mn-ea"/>
                <a:cs typeface="+mn-cs"/>
              </a:rPr>
              <a:t>0~9</a:t>
            </a:r>
            <a:r>
              <a:rPr lang="zh-CN" altLang="en-US" sz="1200" b="0" i="0" kern="1200" dirty="0" smtClean="0">
                <a:solidFill>
                  <a:schemeClr val="tx1"/>
                </a:solidFill>
                <a:effectLst/>
                <a:latin typeface="+mn-lt"/>
                <a:ea typeface="+mn-ea"/>
                <a:cs typeface="+mn-cs"/>
              </a:rPr>
              <a:t>空闲，</a:t>
            </a:r>
            <a:r>
              <a:rPr lang="en-US" altLang="zh-CN" sz="1200" b="0" i="0" kern="1200" dirty="0" smtClean="0">
                <a:solidFill>
                  <a:schemeClr val="tx1"/>
                </a:solidFill>
                <a:effectLst/>
                <a:latin typeface="+mn-lt"/>
                <a:ea typeface="+mn-ea"/>
                <a:cs typeface="+mn-cs"/>
              </a:rPr>
              <a:t>10~14</a:t>
            </a:r>
            <a:r>
              <a:rPr lang="zh-CN" altLang="en-US" sz="1200" b="0" i="0" kern="1200" dirty="0" smtClean="0">
                <a:solidFill>
                  <a:schemeClr val="tx1"/>
                </a:solidFill>
                <a:effectLst/>
                <a:latin typeface="+mn-lt"/>
                <a:ea typeface="+mn-ea"/>
                <a:cs typeface="+mn-cs"/>
              </a:rPr>
              <a:t>被占用，</a:t>
            </a:r>
            <a:r>
              <a:rPr lang="en-US" altLang="zh-CN" sz="1200" b="0" i="0" kern="1200" dirty="0" smtClean="0">
                <a:solidFill>
                  <a:schemeClr val="tx1"/>
                </a:solidFill>
                <a:effectLst/>
                <a:latin typeface="+mn-lt"/>
                <a:ea typeface="+mn-ea"/>
                <a:cs typeface="+mn-cs"/>
              </a:rPr>
              <a:t>15~24</a:t>
            </a:r>
            <a:r>
              <a:rPr lang="zh-CN" altLang="en-US" sz="1200" b="0" i="0" kern="1200" dirty="0" smtClean="0">
                <a:solidFill>
                  <a:schemeClr val="tx1"/>
                </a:solidFill>
                <a:effectLst/>
                <a:latin typeface="+mn-lt"/>
                <a:ea typeface="+mn-ea"/>
                <a:cs typeface="+mn-cs"/>
              </a:rPr>
              <a:t>被占 用，</a:t>
            </a:r>
            <a:r>
              <a:rPr lang="en-US" altLang="zh-CN" sz="1200" b="0" i="0" kern="1200" dirty="0" smtClean="0">
                <a:solidFill>
                  <a:schemeClr val="tx1"/>
                </a:solidFill>
                <a:effectLst/>
                <a:latin typeface="+mn-lt"/>
                <a:ea typeface="+mn-ea"/>
                <a:cs typeface="+mn-cs"/>
              </a:rPr>
              <a:t>25~99</a:t>
            </a:r>
            <a:r>
              <a:rPr lang="zh-CN" altLang="en-US" sz="1200" b="0" i="0" kern="1200" dirty="0" smtClean="0">
                <a:solidFill>
                  <a:schemeClr val="tx1"/>
                </a:solidFill>
                <a:effectLst/>
                <a:latin typeface="+mn-lt"/>
                <a:ea typeface="+mn-ea"/>
                <a:cs typeface="+mn-cs"/>
              </a:rPr>
              <a:t>空闲。其中</a:t>
            </a:r>
            <a:r>
              <a:rPr lang="en-US" altLang="zh-CN" sz="1200" b="0" i="0" kern="1200" dirty="0" smtClean="0">
                <a:solidFill>
                  <a:schemeClr val="tx1"/>
                </a:solidFill>
                <a:effectLst/>
                <a:latin typeface="+mn-lt"/>
                <a:ea typeface="+mn-ea"/>
                <a:cs typeface="+mn-cs"/>
              </a:rPr>
              <a:t>0~9</a:t>
            </a:r>
            <a:r>
              <a:rPr lang="zh-CN" altLang="en-US" sz="1200" b="0" i="0" kern="1200" dirty="0" smtClean="0">
                <a:solidFill>
                  <a:schemeClr val="tx1"/>
                </a:solidFill>
                <a:effectLst/>
                <a:latin typeface="+mn-lt"/>
                <a:ea typeface="+mn-ea"/>
                <a:cs typeface="+mn-cs"/>
              </a:rPr>
              <a:t>就是一个内存碎片了。如果</a:t>
            </a:r>
            <a:r>
              <a:rPr lang="en-US" altLang="zh-CN" sz="1200" b="0" i="0" kern="1200" dirty="0" smtClean="0">
                <a:solidFill>
                  <a:schemeClr val="tx1"/>
                </a:solidFill>
                <a:effectLst/>
                <a:latin typeface="+mn-lt"/>
                <a:ea typeface="+mn-ea"/>
                <a:cs typeface="+mn-cs"/>
              </a:rPr>
              <a:t>10~14</a:t>
            </a:r>
            <a:r>
              <a:rPr lang="zh-CN" altLang="en-US" sz="1200" b="0" i="0" kern="1200" dirty="0" smtClean="0">
                <a:solidFill>
                  <a:schemeClr val="tx1"/>
                </a:solidFill>
                <a:effectLst/>
                <a:latin typeface="+mn-lt"/>
                <a:ea typeface="+mn-ea"/>
                <a:cs typeface="+mn-cs"/>
              </a:rPr>
              <a:t>一直被占用，而以后申请的空间都大于</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个单位，那么</a:t>
            </a:r>
            <a:r>
              <a:rPr lang="en-US" altLang="zh-CN" sz="1200" b="0" i="0" kern="1200" dirty="0" smtClean="0">
                <a:solidFill>
                  <a:schemeClr val="tx1"/>
                </a:solidFill>
                <a:effectLst/>
                <a:latin typeface="+mn-lt"/>
                <a:ea typeface="+mn-ea"/>
                <a:cs typeface="+mn-cs"/>
              </a:rPr>
              <a:t>0~9</a:t>
            </a:r>
            <a:r>
              <a:rPr lang="zh-CN" altLang="en-US" sz="1200" b="0" i="0" kern="1200" dirty="0" smtClean="0">
                <a:solidFill>
                  <a:schemeClr val="tx1"/>
                </a:solidFill>
                <a:effectLst/>
                <a:latin typeface="+mn-lt"/>
                <a:ea typeface="+mn-ea"/>
                <a:cs typeface="+mn-cs"/>
              </a:rPr>
              <a:t>就永远用不上了，变成外部 碎片。</a:t>
            </a:r>
          </a:p>
          <a:p>
            <a:endParaRPr lang="zh-CN" altLang="en-US" dirty="0"/>
          </a:p>
        </p:txBody>
      </p:sp>
      <p:sp>
        <p:nvSpPr>
          <p:cNvPr id="4" name="灯片编号占位符 3"/>
          <p:cNvSpPr>
            <a:spLocks noGrp="1"/>
          </p:cNvSpPr>
          <p:nvPr>
            <p:ph type="sldNum" sz="quarter" idx="10"/>
          </p:nvPr>
        </p:nvSpPr>
        <p:spPr/>
        <p:txBody>
          <a:bodyPr/>
          <a:lstStyle/>
          <a:p>
            <a:fld id="{DA89CC6A-64F4-4065-89D1-5C894C6599D0}" type="slidenum">
              <a:rPr lang="zh-CN" altLang="en-US" smtClean="0"/>
              <a:pPr/>
              <a:t>6</a:t>
            </a:fld>
            <a:endParaRPr lang="zh-CN" altLang="en-US"/>
          </a:p>
        </p:txBody>
      </p:sp>
    </p:spTree>
    <p:extLst>
      <p:ext uri="{BB962C8B-B14F-4D97-AF65-F5344CB8AC3E}">
        <p14:creationId xmlns:p14="http://schemas.microsoft.com/office/powerpoint/2010/main" val="925811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latin typeface="+mn-lt"/>
                <a:ea typeface="+mn-ea"/>
                <a:cs typeface="+mn-cs"/>
              </a:rPr>
              <a:t>上面我们看到有至少三种方法来回收内存，那么 </a:t>
            </a:r>
            <a:r>
              <a:rPr lang="en-US" altLang="zh-CN" sz="1200" b="0" i="0" kern="1200" dirty="0" smtClean="0">
                <a:solidFill>
                  <a:schemeClr val="tx1"/>
                </a:solidFill>
                <a:latin typeface="+mn-lt"/>
                <a:ea typeface="+mn-ea"/>
                <a:cs typeface="+mn-cs"/>
              </a:rPr>
              <a:t>Java </a:t>
            </a:r>
            <a:r>
              <a:rPr lang="zh-CN" altLang="en-US" sz="1200" b="0" i="0" kern="1200" dirty="0" smtClean="0">
                <a:solidFill>
                  <a:schemeClr val="tx1"/>
                </a:solidFill>
                <a:latin typeface="+mn-lt"/>
                <a:ea typeface="+mn-ea"/>
                <a:cs typeface="+mn-cs"/>
              </a:rPr>
              <a:t>里是如何选择利用这三种回收算法呢？</a:t>
            </a:r>
            <a:endParaRPr lang="en-US" altLang="zh-CN" dirty="0" smtClean="0"/>
          </a:p>
          <a:p>
            <a:r>
              <a:rPr lang="zh-CN" altLang="en-US" sz="1200" b="0" i="0" kern="1200" dirty="0" smtClean="0">
                <a:solidFill>
                  <a:schemeClr val="tx1"/>
                </a:solidFill>
                <a:latin typeface="+mn-lt"/>
                <a:ea typeface="+mn-ea"/>
                <a:cs typeface="+mn-cs"/>
              </a:rPr>
              <a:t>在选择回收算法前，我们先来看一下 </a:t>
            </a:r>
            <a:r>
              <a:rPr lang="en-US" altLang="zh-CN" sz="1200" b="0" i="0" kern="1200" dirty="0" smtClean="0">
                <a:solidFill>
                  <a:schemeClr val="tx1"/>
                </a:solidFill>
                <a:latin typeface="+mn-lt"/>
                <a:ea typeface="+mn-ea"/>
                <a:cs typeface="+mn-cs"/>
              </a:rPr>
              <a:t>Java </a:t>
            </a:r>
            <a:r>
              <a:rPr lang="zh-CN" altLang="en-US" sz="1200" b="0" i="0" kern="1200" dirty="0" smtClean="0">
                <a:solidFill>
                  <a:schemeClr val="tx1"/>
                </a:solidFill>
                <a:latin typeface="+mn-lt"/>
                <a:ea typeface="+mn-ea"/>
                <a:cs typeface="+mn-cs"/>
              </a:rPr>
              <a:t>堆的结构</a:t>
            </a:r>
            <a:endParaRPr lang="zh-CN" altLang="en-US" dirty="0"/>
          </a:p>
        </p:txBody>
      </p:sp>
      <p:sp>
        <p:nvSpPr>
          <p:cNvPr id="4" name="灯片编号占位符 3"/>
          <p:cNvSpPr>
            <a:spLocks noGrp="1"/>
          </p:cNvSpPr>
          <p:nvPr>
            <p:ph type="sldNum" sz="quarter" idx="10"/>
          </p:nvPr>
        </p:nvSpPr>
        <p:spPr/>
        <p:txBody>
          <a:bodyPr/>
          <a:lstStyle/>
          <a:p>
            <a:fld id="{DA89CC6A-64F4-4065-89D1-5C894C6599D0}" type="slidenum">
              <a:rPr lang="zh-CN" altLang="en-US" smtClean="0"/>
              <a:pPr/>
              <a:t>7</a:t>
            </a:fld>
            <a:endParaRPr lang="zh-CN" altLang="en-US"/>
          </a:p>
        </p:txBody>
      </p:sp>
    </p:spTree>
    <p:extLst>
      <p:ext uri="{BB962C8B-B14F-4D97-AF65-F5344CB8AC3E}">
        <p14:creationId xmlns:p14="http://schemas.microsoft.com/office/powerpoint/2010/main" val="2066018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存储着三类数据 </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 </a:t>
            </a:r>
            <a:r>
              <a:rPr lang="en-US" altLang="zh-CN" sz="1200" b="0" i="0" kern="1200" dirty="0" smtClean="0">
                <a:solidFill>
                  <a:schemeClr val="tx1"/>
                </a:solidFill>
                <a:effectLst/>
                <a:latin typeface="+mn-lt"/>
                <a:ea typeface="+mn-ea"/>
                <a:cs typeface="+mn-cs"/>
              </a:rPr>
              <a:t>Java 8 </a:t>
            </a:r>
            <a:r>
              <a:rPr lang="zh-CN" altLang="en-US" sz="1200" b="0" i="0" kern="1200" dirty="0" smtClean="0">
                <a:solidFill>
                  <a:schemeClr val="tx1"/>
                </a:solidFill>
                <a:effectLst/>
                <a:latin typeface="+mn-lt"/>
                <a:ea typeface="+mn-ea"/>
                <a:cs typeface="+mn-cs"/>
              </a:rPr>
              <a:t>里已经把 永久代 删除了，把这块内存空间给了 元空间</a:t>
            </a:r>
            <a:r>
              <a:rPr lang="en-US" altLang="zh-CN" sz="1200" b="0" i="0" kern="1200" dirty="0" smtClean="0">
                <a:solidFill>
                  <a:schemeClr val="tx1"/>
                </a:solidFill>
                <a:effectLst/>
                <a:latin typeface="+mn-lt"/>
                <a:ea typeface="+mn-ea"/>
                <a:cs typeface="+mn-cs"/>
              </a:rPr>
              <a:t>(JVM </a:t>
            </a:r>
            <a:r>
              <a:rPr lang="zh-CN" altLang="en-US" sz="1200" b="0" i="0" kern="1200" dirty="0" smtClean="0">
                <a:solidFill>
                  <a:schemeClr val="tx1"/>
                </a:solidFill>
                <a:effectLst/>
                <a:latin typeface="+mn-lt"/>
                <a:ea typeface="+mn-ea"/>
                <a:cs typeface="+mn-cs"/>
              </a:rPr>
              <a:t>使用本地内存来存储类元数据信息并称之为：元空间</a:t>
            </a:r>
            <a:r>
              <a:rPr lang="en-US" altLang="zh-CN"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元空间存储了很多的类，对象等，栈空间很小，存储的一般是类和对象的地址，通过地址可以找到对应的对空间的类和对象</a:t>
            </a:r>
            <a:endParaRPr lang="en-US" altLang="zh-CN" dirty="0" smtClean="0"/>
          </a:p>
          <a:p>
            <a:endParaRPr lang="en-US" altLang="zh-CN" sz="1200" b="0" i="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A89CC6A-64F4-4065-89D1-5C894C6599D0}" type="slidenum">
              <a:rPr lang="zh-CN" altLang="en-US" smtClean="0"/>
              <a:pPr/>
              <a:t>8</a:t>
            </a:fld>
            <a:endParaRPr lang="zh-CN" altLang="en-US"/>
          </a:p>
        </p:txBody>
      </p:sp>
    </p:spTree>
    <p:extLst>
      <p:ext uri="{BB962C8B-B14F-4D97-AF65-F5344CB8AC3E}">
        <p14:creationId xmlns:p14="http://schemas.microsoft.com/office/powerpoint/2010/main" val="1723107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结合新生代／老年代的存活对象特点和之前提过的几种垃圾回收算法可以得到如下的回收方案</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既然上面的分法导致可用内存只剩一半，那么我做些调整，把 </a:t>
            </a:r>
            <a:r>
              <a:rPr lang="en-US" altLang="zh-CN" sz="1200" b="0" i="0" kern="1200" dirty="0" smtClean="0">
                <a:solidFill>
                  <a:schemeClr val="tx1"/>
                </a:solidFill>
                <a:latin typeface="+mn-lt"/>
                <a:ea typeface="+mn-ea"/>
                <a:cs typeface="+mn-cs"/>
              </a:rPr>
              <a:t>1:1</a:t>
            </a:r>
            <a:r>
              <a:rPr lang="zh-CN" altLang="en-US" sz="1200" b="0" i="0" kern="1200" dirty="0" smtClean="0">
                <a:solidFill>
                  <a:schemeClr val="tx1"/>
                </a:solidFill>
                <a:latin typeface="+mn-lt"/>
                <a:ea typeface="+mn-ea"/>
                <a:cs typeface="+mn-cs"/>
              </a:rPr>
              <a:t>变成</a:t>
            </a:r>
            <a:r>
              <a:rPr lang="en-US" altLang="zh-CN" sz="1200" b="0" i="0" kern="1200" dirty="0" smtClean="0">
                <a:solidFill>
                  <a:schemeClr val="tx1"/>
                </a:solidFill>
                <a:latin typeface="+mn-lt"/>
                <a:ea typeface="+mn-ea"/>
                <a:cs typeface="+mn-cs"/>
              </a:rPr>
              <a:t>9:1</a:t>
            </a:r>
            <a:r>
              <a:rPr lang="zh-CN" altLang="en-US" sz="1200" b="0" i="0" kern="1200" dirty="0" smtClean="0">
                <a:solidFill>
                  <a:schemeClr val="tx1"/>
                </a:solidFill>
                <a:latin typeface="+mn-lt"/>
                <a:ea typeface="+mn-ea"/>
                <a:cs typeface="+mn-cs"/>
              </a:rPr>
              <a:t>，会有一部分 并不老 的 </a:t>
            </a:r>
            <a:r>
              <a:rPr lang="en-US" altLang="zh-CN" sz="1200" b="0" i="0" kern="1200" dirty="0" smtClean="0">
                <a:solidFill>
                  <a:schemeClr val="tx1"/>
                </a:solidFill>
                <a:latin typeface="+mn-lt"/>
                <a:ea typeface="+mn-ea"/>
                <a:cs typeface="+mn-cs"/>
              </a:rPr>
              <a:t>9 </a:t>
            </a:r>
            <a:r>
              <a:rPr lang="zh-CN" altLang="en-US" sz="1200" b="0" i="0" kern="1200" dirty="0" smtClean="0">
                <a:solidFill>
                  <a:schemeClr val="tx1"/>
                </a:solidFill>
                <a:latin typeface="+mn-lt"/>
                <a:ea typeface="+mn-ea"/>
                <a:cs typeface="+mn-cs"/>
              </a:rPr>
              <a:t>区对象由于 </a:t>
            </a:r>
            <a:r>
              <a:rPr lang="en-US" altLang="zh-CN" sz="1200" b="0" i="0" kern="1200" dirty="0" smtClean="0">
                <a:solidFill>
                  <a:schemeClr val="tx1"/>
                </a:solidFill>
                <a:latin typeface="+mn-lt"/>
                <a:ea typeface="+mn-ea"/>
                <a:cs typeface="+mn-cs"/>
              </a:rPr>
              <a:t>1 </a:t>
            </a:r>
            <a:r>
              <a:rPr lang="zh-CN" altLang="en-US" sz="1200" b="0" i="0" kern="1200" dirty="0" smtClean="0">
                <a:solidFill>
                  <a:schemeClr val="tx1"/>
                </a:solidFill>
                <a:latin typeface="+mn-lt"/>
                <a:ea typeface="+mn-ea"/>
                <a:cs typeface="+mn-cs"/>
              </a:rPr>
              <a:t>区放不下了而被放到了 老年区 </a:t>
            </a:r>
            <a:endParaRPr lang="zh-CN" altLang="en-US" dirty="0"/>
          </a:p>
        </p:txBody>
      </p:sp>
      <p:sp>
        <p:nvSpPr>
          <p:cNvPr id="4" name="灯片编号占位符 3"/>
          <p:cNvSpPr>
            <a:spLocks noGrp="1"/>
          </p:cNvSpPr>
          <p:nvPr>
            <p:ph type="sldNum" sz="quarter" idx="10"/>
          </p:nvPr>
        </p:nvSpPr>
        <p:spPr/>
        <p:txBody>
          <a:bodyPr/>
          <a:lstStyle/>
          <a:p>
            <a:fld id="{DA89CC6A-64F4-4065-89D1-5C894C6599D0}" type="slidenum">
              <a:rPr lang="zh-CN" altLang="en-US" smtClean="0"/>
              <a:pPr/>
              <a:t>9</a:t>
            </a:fld>
            <a:endParaRPr lang="zh-CN" altLang="en-US"/>
          </a:p>
        </p:txBody>
      </p:sp>
    </p:spTree>
    <p:extLst>
      <p:ext uri="{BB962C8B-B14F-4D97-AF65-F5344CB8AC3E}">
        <p14:creationId xmlns:p14="http://schemas.microsoft.com/office/powerpoint/2010/main" val="95703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1"/>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0"/>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6"/>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7"/>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73" y="1535117"/>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2018/3/7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2018/3/7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2018/3/7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5"/>
            <a:ext cx="73152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43"/>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57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6"/>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2018/3/7</a:t>
            </a:fld>
            <a:endParaRPr lang="zh-CN" altLang="en-US"/>
          </a:p>
        </p:txBody>
      </p:sp>
      <p:sp>
        <p:nvSpPr>
          <p:cNvPr id="5" name="页脚占位符 4"/>
          <p:cNvSpPr>
            <a:spLocks noGrp="1"/>
          </p:cNvSpPr>
          <p:nvPr>
            <p:ph type="ftr" sz="quarter" idx="3"/>
          </p:nvPr>
        </p:nvSpPr>
        <p:spPr>
          <a:xfrm>
            <a:off x="4165600" y="6356356"/>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6"/>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1499435" y="3420193"/>
            <a:ext cx="9180000" cy="1588"/>
          </a:xfrm>
          <a:prstGeom prst="line">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4129598" y="1462598"/>
            <a:ext cx="3895231" cy="3895231"/>
            <a:chOff x="2605596" y="1462596"/>
            <a:chExt cx="3895230" cy="3895230"/>
          </a:xfrm>
        </p:grpSpPr>
        <p:sp>
          <p:nvSpPr>
            <p:cNvPr id="6" name="椭圆 5"/>
            <p:cNvSpPr/>
            <p:nvPr/>
          </p:nvSpPr>
          <p:spPr>
            <a:xfrm>
              <a:off x="2605596" y="1462596"/>
              <a:ext cx="3895230" cy="3895230"/>
            </a:xfrm>
            <a:prstGeom prst="ellipse">
              <a:avLst/>
            </a:prstGeom>
            <a:solidFill>
              <a:schemeClr val="bg1"/>
            </a:solidFill>
            <a:ln>
              <a:noFill/>
            </a:ln>
            <a:effectLst>
              <a:outerShdw blurRad="330200" dist="101600" dir="90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901263" y="1779221"/>
              <a:ext cx="3305379" cy="3305379"/>
            </a:xfrm>
            <a:prstGeom prst="ellipse">
              <a:avLst/>
            </a:prstGeom>
            <a:solidFill>
              <a:srgbClr val="352F2F"/>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400" b="1" dirty="0" smtClean="0">
                  <a:solidFill>
                    <a:schemeClr val="bg1"/>
                  </a:solidFill>
                  <a:latin typeface="微软雅黑" pitchFamily="34" charset="-122"/>
                  <a:ea typeface="微软雅黑" pitchFamily="34" charset="-122"/>
                </a:rPr>
                <a:t>Java</a:t>
              </a:r>
              <a:r>
                <a:rPr lang="zh-CN" altLang="en-US" sz="4400" b="1" dirty="0" smtClean="0">
                  <a:solidFill>
                    <a:schemeClr val="bg1"/>
                  </a:solidFill>
                  <a:latin typeface="微软雅黑" pitchFamily="34" charset="-122"/>
                  <a:ea typeface="微软雅黑" pitchFamily="34" charset="-122"/>
                </a:rPr>
                <a:t>技术之垃圾回收机制</a:t>
              </a:r>
              <a:endParaRPr lang="en-US" altLang="zh-CN" sz="4400" b="1" dirty="0">
                <a:solidFill>
                  <a:schemeClr val="bg1"/>
                </a:solidFill>
                <a:latin typeface="微软雅黑" pitchFamily="34" charset="-122"/>
                <a:ea typeface="微软雅黑" pitchFamily="34" charset="-122"/>
              </a:endParaRPr>
            </a:p>
          </p:txBody>
        </p:sp>
        <p:sp>
          <p:nvSpPr>
            <p:cNvPr id="8" name="椭圆 7"/>
            <p:cNvSpPr/>
            <p:nvPr/>
          </p:nvSpPr>
          <p:spPr>
            <a:xfrm>
              <a:off x="2798576" y="1671820"/>
              <a:ext cx="3510808" cy="3510000"/>
            </a:xfrm>
            <a:prstGeom prst="ellips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1" name="椭圆 10"/>
          <p:cNvSpPr/>
          <p:nvPr/>
        </p:nvSpPr>
        <p:spPr>
          <a:xfrm>
            <a:off x="8667768" y="2857496"/>
            <a:ext cx="1143008" cy="1143008"/>
          </a:xfrm>
          <a:prstGeom prst="ellipse">
            <a:avLst/>
          </a:prstGeom>
          <a:solidFill>
            <a:schemeClr val="bg1"/>
          </a:solidFill>
          <a:ln>
            <a:noFill/>
          </a:ln>
          <a:effectLst>
            <a:outerShdw blurRad="355600" dist="101600" dir="90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8806855" y="2991564"/>
            <a:ext cx="864000" cy="864000"/>
          </a:xfrm>
          <a:prstGeom prst="ellipse">
            <a:avLst/>
          </a:prstGeom>
          <a:solidFill>
            <a:srgbClr val="6CAC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zh-CN" sz="4400" dirty="0">
              <a:solidFill>
                <a:schemeClr val="bg1"/>
              </a:solidFill>
              <a:latin typeface="方正特粗光辉简体" pitchFamily="2" charset="-122"/>
              <a:ea typeface="方正特粗光辉简体" pitchFamily="2" charset="-122"/>
            </a:endParaRPr>
          </a:p>
        </p:txBody>
      </p:sp>
      <p:sp>
        <p:nvSpPr>
          <p:cNvPr id="13" name="椭圆 12"/>
          <p:cNvSpPr/>
          <p:nvPr/>
        </p:nvSpPr>
        <p:spPr>
          <a:xfrm>
            <a:off x="8724396" y="2918891"/>
            <a:ext cx="1008000" cy="1008000"/>
          </a:xfrm>
          <a:prstGeom prst="ellips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椭圆 13"/>
          <p:cNvSpPr/>
          <p:nvPr/>
        </p:nvSpPr>
        <p:spPr>
          <a:xfrm>
            <a:off x="2309787" y="2857496"/>
            <a:ext cx="1143008" cy="1143008"/>
          </a:xfrm>
          <a:prstGeom prst="ellipse">
            <a:avLst/>
          </a:prstGeom>
          <a:solidFill>
            <a:schemeClr val="bg1"/>
          </a:solidFill>
          <a:ln>
            <a:noFill/>
          </a:ln>
          <a:effectLst>
            <a:outerShdw blurRad="355600" dist="101600" dir="90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448873" y="2991564"/>
            <a:ext cx="864000" cy="864000"/>
          </a:xfrm>
          <a:prstGeom prst="ellipse">
            <a:avLst/>
          </a:prstGeom>
          <a:solidFill>
            <a:srgbClr val="39A3C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zh-CN" sz="4400" dirty="0">
              <a:solidFill>
                <a:schemeClr val="bg1"/>
              </a:solidFill>
              <a:latin typeface="方正特粗光辉简体" pitchFamily="2" charset="-122"/>
              <a:ea typeface="方正特粗光辉简体" pitchFamily="2" charset="-122"/>
            </a:endParaRPr>
          </a:p>
        </p:txBody>
      </p:sp>
      <p:sp>
        <p:nvSpPr>
          <p:cNvPr id="16" name="椭圆 15"/>
          <p:cNvSpPr/>
          <p:nvPr/>
        </p:nvSpPr>
        <p:spPr>
          <a:xfrm>
            <a:off x="2366415" y="2918891"/>
            <a:ext cx="1008000" cy="1008000"/>
          </a:xfrm>
          <a:prstGeom prst="ellips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1801783" y="785795"/>
            <a:ext cx="756000" cy="1588"/>
          </a:xfrm>
          <a:prstGeom prst="line">
            <a:avLst/>
          </a:prstGeom>
          <a:ln w="15875">
            <a:solidFill>
              <a:srgbClr val="352F2F"/>
            </a:solidFill>
            <a:prstDash val="sys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5400000">
            <a:off x="2138956" y="377208"/>
            <a:ext cx="756000" cy="1588"/>
          </a:xfrm>
          <a:prstGeom prst="line">
            <a:avLst/>
          </a:prstGeom>
          <a:ln w="15875">
            <a:solidFill>
              <a:srgbClr val="352F2F"/>
            </a:solidFill>
            <a:prstDash val="sys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238348" y="500043"/>
            <a:ext cx="571504" cy="571504"/>
            <a:chOff x="7143768" y="2857496"/>
            <a:chExt cx="1143008" cy="1143008"/>
          </a:xfrm>
        </p:grpSpPr>
        <p:sp>
          <p:nvSpPr>
            <p:cNvPr id="2" name="椭圆 1"/>
            <p:cNvSpPr/>
            <p:nvPr/>
          </p:nvSpPr>
          <p:spPr>
            <a:xfrm>
              <a:off x="7143768" y="2857496"/>
              <a:ext cx="1143008" cy="1143008"/>
            </a:xfrm>
            <a:prstGeom prst="ellipse">
              <a:avLst/>
            </a:prstGeom>
            <a:solidFill>
              <a:schemeClr val="bg1"/>
            </a:solidFill>
            <a:ln>
              <a:noFill/>
            </a:ln>
            <a:effectLst>
              <a:outerShdw blurRad="355600" dist="101600" dir="90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7282856" y="2991564"/>
              <a:ext cx="864000" cy="864000"/>
            </a:xfrm>
            <a:prstGeom prst="ellipse">
              <a:avLst/>
            </a:prstGeom>
            <a:solidFill>
              <a:srgbClr val="352F2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zh-CN" sz="4400" dirty="0">
                <a:solidFill>
                  <a:schemeClr val="bg1"/>
                </a:solidFill>
                <a:latin typeface="方正特粗光辉简体" pitchFamily="2" charset="-122"/>
                <a:ea typeface="方正特粗光辉简体" pitchFamily="2" charset="-122"/>
              </a:endParaRPr>
            </a:p>
          </p:txBody>
        </p:sp>
        <p:sp>
          <p:nvSpPr>
            <p:cNvPr id="4" name="椭圆 3"/>
            <p:cNvSpPr/>
            <p:nvPr/>
          </p:nvSpPr>
          <p:spPr>
            <a:xfrm>
              <a:off x="7200396" y="2918890"/>
              <a:ext cx="1008000" cy="1008000"/>
            </a:xfrm>
            <a:prstGeom prst="ellips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8" name="直接连接符 7"/>
          <p:cNvCxnSpPr/>
          <p:nvPr/>
        </p:nvCxnSpPr>
        <p:spPr>
          <a:xfrm rot="5400000">
            <a:off x="-956187" y="3539001"/>
            <a:ext cx="5508000" cy="1588"/>
          </a:xfrm>
          <a:prstGeom prst="line">
            <a:avLst/>
          </a:prstGeom>
          <a:ln w="15875">
            <a:solidFill>
              <a:srgbClr val="352F2F"/>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809720" y="6284932"/>
            <a:ext cx="684000" cy="1588"/>
          </a:xfrm>
          <a:prstGeom prst="line">
            <a:avLst/>
          </a:prstGeom>
          <a:ln w="15875">
            <a:solidFill>
              <a:srgbClr val="352F2F"/>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2217305" y="6597270"/>
            <a:ext cx="612000" cy="1588"/>
          </a:xfrm>
          <a:prstGeom prst="line">
            <a:avLst/>
          </a:prstGeom>
          <a:ln w="15875">
            <a:solidFill>
              <a:srgbClr val="352F2F"/>
            </a:solidFill>
            <a:prstDash val="sysDash"/>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952730" y="466707"/>
            <a:ext cx="4929223"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solidFill>
                <a:schemeClr val="tx1"/>
              </a:solidFill>
              <a:latin typeface="Arial" pitchFamily="34" charset="0"/>
              <a:ea typeface="微软雅黑" pitchFamily="34" charset="-122"/>
              <a:cs typeface="Arial" pitchFamily="34" charset="0"/>
            </a:endParaRPr>
          </a:p>
        </p:txBody>
      </p:sp>
      <p:pic>
        <p:nvPicPr>
          <p:cNvPr id="14" name="Picture 2" descr="C:\Users\Administrator.CQCA-20170214YB\Desktop\8ca26f58793f6e4b8b0cbaa03d2b4b3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4058" y="1926685"/>
            <a:ext cx="3240360" cy="212239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6528048" y="2420888"/>
            <a:ext cx="3995936" cy="954107"/>
          </a:xfrm>
          <a:prstGeom prst="rect">
            <a:avLst/>
          </a:prstGeom>
          <a:noFill/>
        </p:spPr>
        <p:txBody>
          <a:bodyPr wrap="square" rtlCol="0">
            <a:spAutoFit/>
          </a:bodyPr>
          <a:lstStyle/>
          <a:p>
            <a:r>
              <a:rPr lang="zh-CN" altLang="en-US" sz="1400" b="0" dirty="0" smtClean="0">
                <a:latin typeface="+mn-ea"/>
                <a:ea typeface="+mn-ea"/>
              </a:rPr>
              <a:t>内存分为</a:t>
            </a:r>
            <a:r>
              <a:rPr lang="en-US" altLang="zh-CN" sz="1400" b="0" dirty="0" smtClean="0">
                <a:latin typeface="+mn-ea"/>
                <a:ea typeface="+mn-ea"/>
              </a:rPr>
              <a:t>8:1:1</a:t>
            </a:r>
            <a:r>
              <a:rPr lang="zh-CN" altLang="en-US" sz="1400" b="0" dirty="0">
                <a:latin typeface="+mn-ea"/>
                <a:ea typeface="+mn-ea"/>
              </a:rPr>
              <a:t>，依次取名为 </a:t>
            </a:r>
            <a:r>
              <a:rPr lang="zh-CN" altLang="en-US" sz="1400" b="0" dirty="0" smtClean="0">
                <a:latin typeface="+mn-ea"/>
                <a:ea typeface="+mn-ea"/>
              </a:rPr>
              <a:t>内存</a:t>
            </a:r>
            <a:r>
              <a:rPr lang="en-US" altLang="zh-CN" sz="1400" b="0" dirty="0" smtClean="0">
                <a:latin typeface="+mn-ea"/>
                <a:ea typeface="+mn-ea"/>
              </a:rPr>
              <a:t>A</a:t>
            </a:r>
            <a:r>
              <a:rPr lang="zh-CN" altLang="en-US" sz="1400" b="0" dirty="0" smtClean="0">
                <a:latin typeface="+mn-ea"/>
                <a:ea typeface="+mn-ea"/>
              </a:rPr>
              <a:t>、</a:t>
            </a:r>
            <a:r>
              <a:rPr lang="en-US" altLang="zh-CN" sz="1400" b="0" dirty="0" smtClean="0">
                <a:latin typeface="+mn-ea"/>
                <a:ea typeface="+mn-ea"/>
              </a:rPr>
              <a:t>Survivor A</a:t>
            </a:r>
            <a:r>
              <a:rPr lang="zh-CN" altLang="en-US" sz="1400" b="0" dirty="0" smtClean="0">
                <a:latin typeface="+mn-ea"/>
                <a:ea typeface="+mn-ea"/>
              </a:rPr>
              <a:t>（内存</a:t>
            </a:r>
            <a:r>
              <a:rPr lang="en-US" altLang="zh-CN" sz="1400" b="0" dirty="0" smtClean="0">
                <a:latin typeface="+mn-ea"/>
                <a:ea typeface="+mn-ea"/>
              </a:rPr>
              <a:t>B</a:t>
            </a:r>
            <a:r>
              <a:rPr lang="zh-CN" altLang="en-US" sz="1400" b="0" dirty="0" smtClean="0">
                <a:latin typeface="+mn-ea"/>
                <a:ea typeface="+mn-ea"/>
              </a:rPr>
              <a:t>）、</a:t>
            </a:r>
            <a:r>
              <a:rPr lang="en-US" altLang="zh-CN" sz="1400" b="0" dirty="0" smtClean="0">
                <a:latin typeface="+mn-ea"/>
                <a:ea typeface="+mn-ea"/>
              </a:rPr>
              <a:t>Survivor B</a:t>
            </a:r>
            <a:r>
              <a:rPr lang="zh-CN" altLang="en-US" sz="1400" b="0" dirty="0" smtClean="0">
                <a:latin typeface="+mn-ea"/>
                <a:ea typeface="+mn-ea"/>
              </a:rPr>
              <a:t>（内存</a:t>
            </a:r>
            <a:r>
              <a:rPr lang="en-US" altLang="zh-CN" sz="1400" b="0" smtClean="0">
                <a:latin typeface="+mn-ea"/>
                <a:ea typeface="+mn-ea"/>
              </a:rPr>
              <a:t>C</a:t>
            </a:r>
            <a:r>
              <a:rPr lang="zh-CN" altLang="en-US" sz="1400" b="0" smtClean="0">
                <a:latin typeface="+mn-ea"/>
                <a:ea typeface="+mn-ea"/>
              </a:rPr>
              <a:t>）</a:t>
            </a:r>
            <a:r>
              <a:rPr lang="en-US" altLang="zh-CN" sz="1400" b="0" dirty="0" smtClean="0">
                <a:latin typeface="+mn-ea"/>
                <a:ea typeface="+mn-ea"/>
              </a:rPr>
              <a:t> </a:t>
            </a:r>
            <a:r>
              <a:rPr lang="zh-CN" altLang="en-US" sz="1400" b="0" dirty="0">
                <a:latin typeface="+mn-ea"/>
                <a:ea typeface="+mn-ea"/>
              </a:rPr>
              <a:t>区</a:t>
            </a:r>
            <a:r>
              <a:rPr lang="zh-CN" altLang="en-US" sz="1400" b="0" dirty="0" smtClean="0">
                <a:latin typeface="+mn-ea"/>
                <a:ea typeface="+mn-ea"/>
              </a:rPr>
              <a:t>，有</a:t>
            </a:r>
            <a:r>
              <a:rPr lang="zh-CN" altLang="en-US" sz="1400" b="0" dirty="0">
                <a:latin typeface="+mn-ea"/>
                <a:ea typeface="+mn-ea"/>
              </a:rPr>
              <a:t>很多新生对象在里面创建；</a:t>
            </a:r>
            <a:r>
              <a:rPr lang="en-US" altLang="zh-CN" sz="1400" b="0" dirty="0">
                <a:latin typeface="+mn-ea"/>
                <a:ea typeface="+mn-ea"/>
              </a:rPr>
              <a:t>Survivor</a:t>
            </a:r>
            <a:r>
              <a:rPr lang="zh-CN" altLang="en-US" sz="1400" b="0" dirty="0">
                <a:latin typeface="+mn-ea"/>
                <a:ea typeface="+mn-ea"/>
              </a:rPr>
              <a:t>区则为幸存者，即经历 </a:t>
            </a:r>
            <a:r>
              <a:rPr lang="en-US" altLang="zh-CN" sz="1400" b="0" dirty="0">
                <a:latin typeface="+mn-ea"/>
                <a:ea typeface="+mn-ea"/>
              </a:rPr>
              <a:t>GC </a:t>
            </a:r>
            <a:r>
              <a:rPr lang="zh-CN" altLang="en-US" sz="1400" b="0" dirty="0">
                <a:latin typeface="+mn-ea"/>
                <a:ea typeface="+mn-ea"/>
              </a:rPr>
              <a:t>后仍然存活下来的对象。</a:t>
            </a:r>
            <a:endParaRPr lang="zh-CN" altLang="en-US" sz="140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1801783" y="785795"/>
            <a:ext cx="756000" cy="1588"/>
          </a:xfrm>
          <a:prstGeom prst="line">
            <a:avLst/>
          </a:prstGeom>
          <a:ln w="15875">
            <a:solidFill>
              <a:srgbClr val="39A3CD"/>
            </a:solidFill>
            <a:prstDash val="sys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5400000">
            <a:off x="2138956" y="377208"/>
            <a:ext cx="756000" cy="1588"/>
          </a:xfrm>
          <a:prstGeom prst="line">
            <a:avLst/>
          </a:prstGeom>
          <a:ln w="15875">
            <a:solidFill>
              <a:srgbClr val="39A3CD"/>
            </a:solidFill>
            <a:prstDash val="sys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238348" y="500043"/>
            <a:ext cx="571504" cy="571504"/>
            <a:chOff x="7143768" y="2857496"/>
            <a:chExt cx="1143008" cy="1143008"/>
          </a:xfrm>
        </p:grpSpPr>
        <p:sp>
          <p:nvSpPr>
            <p:cNvPr id="2" name="椭圆 1"/>
            <p:cNvSpPr/>
            <p:nvPr/>
          </p:nvSpPr>
          <p:spPr>
            <a:xfrm>
              <a:off x="7143768" y="2857496"/>
              <a:ext cx="1143008" cy="1143008"/>
            </a:xfrm>
            <a:prstGeom prst="ellipse">
              <a:avLst/>
            </a:prstGeom>
            <a:solidFill>
              <a:schemeClr val="bg1"/>
            </a:solidFill>
            <a:ln>
              <a:noFill/>
            </a:ln>
            <a:effectLst>
              <a:outerShdw blurRad="355600" dist="101600" dir="90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7282856" y="2991564"/>
              <a:ext cx="864000" cy="864000"/>
            </a:xfrm>
            <a:prstGeom prst="ellipse">
              <a:avLst/>
            </a:prstGeom>
            <a:solidFill>
              <a:srgbClr val="39A3C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zh-CN" sz="4400" dirty="0">
                <a:solidFill>
                  <a:schemeClr val="bg1"/>
                </a:solidFill>
                <a:latin typeface="方正特粗光辉简体" pitchFamily="2" charset="-122"/>
                <a:ea typeface="方正特粗光辉简体" pitchFamily="2" charset="-122"/>
              </a:endParaRPr>
            </a:p>
          </p:txBody>
        </p:sp>
        <p:sp>
          <p:nvSpPr>
            <p:cNvPr id="4" name="椭圆 3"/>
            <p:cNvSpPr/>
            <p:nvPr/>
          </p:nvSpPr>
          <p:spPr>
            <a:xfrm>
              <a:off x="7200396" y="2918890"/>
              <a:ext cx="1008000" cy="1008000"/>
            </a:xfrm>
            <a:prstGeom prst="ellips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8" name="直接连接符 7"/>
          <p:cNvCxnSpPr/>
          <p:nvPr/>
        </p:nvCxnSpPr>
        <p:spPr>
          <a:xfrm rot="5400000">
            <a:off x="-956187" y="3539001"/>
            <a:ext cx="5508000" cy="1588"/>
          </a:xfrm>
          <a:prstGeom prst="line">
            <a:avLst/>
          </a:prstGeom>
          <a:ln w="15875">
            <a:solidFill>
              <a:srgbClr val="39A3CD"/>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809720" y="6286521"/>
            <a:ext cx="684000" cy="1588"/>
          </a:xfrm>
          <a:prstGeom prst="line">
            <a:avLst/>
          </a:prstGeom>
          <a:ln w="15875">
            <a:solidFill>
              <a:srgbClr val="39A3CD"/>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2252232" y="6591728"/>
            <a:ext cx="612000" cy="1588"/>
          </a:xfrm>
          <a:prstGeom prst="line">
            <a:avLst/>
          </a:prstGeom>
          <a:ln w="15875">
            <a:solidFill>
              <a:srgbClr val="39A3CD"/>
            </a:solidFill>
            <a:prstDash val="sysDash"/>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952730" y="466707"/>
            <a:ext cx="4929223"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solidFill>
                <a:latin typeface="Arial" pitchFamily="34" charset="0"/>
                <a:ea typeface="微软雅黑" pitchFamily="34" charset="-122"/>
                <a:cs typeface="Arial" pitchFamily="34" charset="0"/>
              </a:rPr>
              <a:t>老</a:t>
            </a:r>
            <a:r>
              <a:rPr lang="zh-CN" altLang="en-US" sz="2400" b="1" dirty="0" smtClean="0">
                <a:solidFill>
                  <a:schemeClr val="tx1"/>
                </a:solidFill>
                <a:latin typeface="Arial" pitchFamily="34" charset="0"/>
                <a:ea typeface="微软雅黑" pitchFamily="34" charset="-122"/>
                <a:cs typeface="Arial" pitchFamily="34" charset="0"/>
              </a:rPr>
              <a:t>年代</a:t>
            </a:r>
            <a:r>
              <a:rPr lang="en-US" altLang="zh-CN" sz="2400" b="1" dirty="0" smtClean="0">
                <a:solidFill>
                  <a:schemeClr val="tx1"/>
                </a:solidFill>
                <a:latin typeface="Arial" pitchFamily="34" charset="0"/>
                <a:ea typeface="微软雅黑" pitchFamily="34" charset="-122"/>
                <a:cs typeface="Arial" pitchFamily="34" charset="0"/>
              </a:rPr>
              <a:t>---</a:t>
            </a:r>
            <a:r>
              <a:rPr lang="zh-CN" altLang="en-US" sz="2400" b="1" dirty="0" smtClean="0">
                <a:solidFill>
                  <a:schemeClr val="tx1"/>
                </a:solidFill>
                <a:latin typeface="Arial" pitchFamily="34" charset="0"/>
                <a:ea typeface="微软雅黑" pitchFamily="34" charset="-122"/>
                <a:cs typeface="Arial" pitchFamily="34" charset="0"/>
              </a:rPr>
              <a:t>标记整理机制</a:t>
            </a:r>
            <a:endParaRPr lang="zh-CN" altLang="en-US" sz="2400" b="1" dirty="0">
              <a:solidFill>
                <a:schemeClr val="tx1"/>
              </a:solidFill>
              <a:latin typeface="Arial" pitchFamily="34" charset="0"/>
              <a:ea typeface="微软雅黑" pitchFamily="34" charset="-122"/>
              <a:cs typeface="Arial" pitchFamily="34" charset="0"/>
            </a:endParaRPr>
          </a:p>
        </p:txBody>
      </p:sp>
      <p:sp>
        <p:nvSpPr>
          <p:cNvPr id="12" name="任意多边形 11"/>
          <p:cNvSpPr/>
          <p:nvPr/>
        </p:nvSpPr>
        <p:spPr>
          <a:xfrm>
            <a:off x="2524101" y="1500174"/>
            <a:ext cx="2786083" cy="3286148"/>
          </a:xfrm>
          <a:custGeom>
            <a:avLst/>
            <a:gdLst>
              <a:gd name="connsiteX0" fmla="*/ 0 w 3429024"/>
              <a:gd name="connsiteY0" fmla="*/ 1714512 h 3429024"/>
              <a:gd name="connsiteX1" fmla="*/ 502171 w 3429024"/>
              <a:gd name="connsiteY1" fmla="*/ 502169 h 3429024"/>
              <a:gd name="connsiteX2" fmla="*/ 1714515 w 3429024"/>
              <a:gd name="connsiteY2" fmla="*/ 2 h 3429024"/>
              <a:gd name="connsiteX3" fmla="*/ 2926858 w 3429024"/>
              <a:gd name="connsiteY3" fmla="*/ 502173 h 3429024"/>
              <a:gd name="connsiteX4" fmla="*/ 3429025 w 3429024"/>
              <a:gd name="connsiteY4" fmla="*/ 1714517 h 3429024"/>
              <a:gd name="connsiteX5" fmla="*/ 2926856 w 3429024"/>
              <a:gd name="connsiteY5" fmla="*/ 2926860 h 3429024"/>
              <a:gd name="connsiteX6" fmla="*/ 1714512 w 3429024"/>
              <a:gd name="connsiteY6" fmla="*/ 3429029 h 3429024"/>
              <a:gd name="connsiteX7" fmla="*/ 502169 w 3429024"/>
              <a:gd name="connsiteY7" fmla="*/ 2926859 h 3429024"/>
              <a:gd name="connsiteX8" fmla="*/ 1 w 3429024"/>
              <a:gd name="connsiteY8" fmla="*/ 1714515 h 3429024"/>
              <a:gd name="connsiteX9" fmla="*/ 0 w 3429024"/>
              <a:gd name="connsiteY9" fmla="*/ 1714512 h 3429024"/>
              <a:gd name="connsiteX0" fmla="*/ 0 w 3429026"/>
              <a:gd name="connsiteY0" fmla="*/ 1714511 h 4143384"/>
              <a:gd name="connsiteX1" fmla="*/ 502171 w 3429026"/>
              <a:gd name="connsiteY1" fmla="*/ 502168 h 4143384"/>
              <a:gd name="connsiteX2" fmla="*/ 1714515 w 3429026"/>
              <a:gd name="connsiteY2" fmla="*/ 1 h 4143384"/>
              <a:gd name="connsiteX3" fmla="*/ 2926858 w 3429026"/>
              <a:gd name="connsiteY3" fmla="*/ 502172 h 4143384"/>
              <a:gd name="connsiteX4" fmla="*/ 3429025 w 3429026"/>
              <a:gd name="connsiteY4" fmla="*/ 1714516 h 4143384"/>
              <a:gd name="connsiteX5" fmla="*/ 2926856 w 3429026"/>
              <a:gd name="connsiteY5" fmla="*/ 2926859 h 4143384"/>
              <a:gd name="connsiteX6" fmla="*/ 1714512 w 3429026"/>
              <a:gd name="connsiteY6" fmla="*/ 4143384 h 4143384"/>
              <a:gd name="connsiteX7" fmla="*/ 502169 w 3429026"/>
              <a:gd name="connsiteY7" fmla="*/ 2926858 h 4143384"/>
              <a:gd name="connsiteX8" fmla="*/ 1 w 3429026"/>
              <a:gd name="connsiteY8" fmla="*/ 1714514 h 4143384"/>
              <a:gd name="connsiteX9" fmla="*/ 0 w 3429026"/>
              <a:gd name="connsiteY9" fmla="*/ 1714511 h 4143384"/>
              <a:gd name="connsiteX0" fmla="*/ 0 w 3429026"/>
              <a:gd name="connsiteY0" fmla="*/ 1714511 h 4143384"/>
              <a:gd name="connsiteX1" fmla="*/ 502171 w 3429026"/>
              <a:gd name="connsiteY1" fmla="*/ 502168 h 4143384"/>
              <a:gd name="connsiteX2" fmla="*/ 1714515 w 3429026"/>
              <a:gd name="connsiteY2" fmla="*/ 1 h 4143384"/>
              <a:gd name="connsiteX3" fmla="*/ 2926858 w 3429026"/>
              <a:gd name="connsiteY3" fmla="*/ 502172 h 4143384"/>
              <a:gd name="connsiteX4" fmla="*/ 3429025 w 3429026"/>
              <a:gd name="connsiteY4" fmla="*/ 1714516 h 4143384"/>
              <a:gd name="connsiteX5" fmla="*/ 2926856 w 3429026"/>
              <a:gd name="connsiteY5" fmla="*/ 2926859 h 4143384"/>
              <a:gd name="connsiteX6" fmla="*/ 1714512 w 3429026"/>
              <a:gd name="connsiteY6" fmla="*/ 4143384 h 4143384"/>
              <a:gd name="connsiteX7" fmla="*/ 502169 w 3429026"/>
              <a:gd name="connsiteY7" fmla="*/ 2926858 h 4143384"/>
              <a:gd name="connsiteX8" fmla="*/ 1 w 3429026"/>
              <a:gd name="connsiteY8" fmla="*/ 1714514 h 4143384"/>
              <a:gd name="connsiteX9" fmla="*/ 0 w 3429026"/>
              <a:gd name="connsiteY9" fmla="*/ 1714511 h 4143384"/>
              <a:gd name="connsiteX0" fmla="*/ 0 w 3429026"/>
              <a:gd name="connsiteY0" fmla="*/ 1714511 h 4143384"/>
              <a:gd name="connsiteX1" fmla="*/ 502171 w 3429026"/>
              <a:gd name="connsiteY1" fmla="*/ 502168 h 4143384"/>
              <a:gd name="connsiteX2" fmla="*/ 1714515 w 3429026"/>
              <a:gd name="connsiteY2" fmla="*/ 1 h 4143384"/>
              <a:gd name="connsiteX3" fmla="*/ 2926858 w 3429026"/>
              <a:gd name="connsiteY3" fmla="*/ 502172 h 4143384"/>
              <a:gd name="connsiteX4" fmla="*/ 3429025 w 3429026"/>
              <a:gd name="connsiteY4" fmla="*/ 1714516 h 4143384"/>
              <a:gd name="connsiteX5" fmla="*/ 2926856 w 3429026"/>
              <a:gd name="connsiteY5" fmla="*/ 2926859 h 4143384"/>
              <a:gd name="connsiteX6" fmla="*/ 1714512 w 3429026"/>
              <a:gd name="connsiteY6" fmla="*/ 4143384 h 4143384"/>
              <a:gd name="connsiteX7" fmla="*/ 502169 w 3429026"/>
              <a:gd name="connsiteY7" fmla="*/ 2926858 h 4143384"/>
              <a:gd name="connsiteX8" fmla="*/ 1 w 3429026"/>
              <a:gd name="connsiteY8" fmla="*/ 1714514 h 4143384"/>
              <a:gd name="connsiteX9" fmla="*/ 0 w 3429026"/>
              <a:gd name="connsiteY9" fmla="*/ 1714511 h 4143384"/>
              <a:gd name="connsiteX0" fmla="*/ 0 w 3429026"/>
              <a:gd name="connsiteY0" fmla="*/ 1714511 h 4143384"/>
              <a:gd name="connsiteX1" fmla="*/ 502171 w 3429026"/>
              <a:gd name="connsiteY1" fmla="*/ 502168 h 4143384"/>
              <a:gd name="connsiteX2" fmla="*/ 1714515 w 3429026"/>
              <a:gd name="connsiteY2" fmla="*/ 1 h 4143384"/>
              <a:gd name="connsiteX3" fmla="*/ 2926858 w 3429026"/>
              <a:gd name="connsiteY3" fmla="*/ 502172 h 4143384"/>
              <a:gd name="connsiteX4" fmla="*/ 3429025 w 3429026"/>
              <a:gd name="connsiteY4" fmla="*/ 1714516 h 4143384"/>
              <a:gd name="connsiteX5" fmla="*/ 2926856 w 3429026"/>
              <a:gd name="connsiteY5" fmla="*/ 2926859 h 4143384"/>
              <a:gd name="connsiteX6" fmla="*/ 1714512 w 3429026"/>
              <a:gd name="connsiteY6" fmla="*/ 4143384 h 4143384"/>
              <a:gd name="connsiteX7" fmla="*/ 502169 w 3429026"/>
              <a:gd name="connsiteY7" fmla="*/ 2926858 h 4143384"/>
              <a:gd name="connsiteX8" fmla="*/ 1 w 3429026"/>
              <a:gd name="connsiteY8" fmla="*/ 1714514 h 4143384"/>
              <a:gd name="connsiteX9" fmla="*/ 0 w 3429026"/>
              <a:gd name="connsiteY9" fmla="*/ 1714511 h 4143384"/>
              <a:gd name="connsiteX0" fmla="*/ 0 w 3429026"/>
              <a:gd name="connsiteY0" fmla="*/ 1714511 h 4168108"/>
              <a:gd name="connsiteX1" fmla="*/ 502171 w 3429026"/>
              <a:gd name="connsiteY1" fmla="*/ 502168 h 4168108"/>
              <a:gd name="connsiteX2" fmla="*/ 1714515 w 3429026"/>
              <a:gd name="connsiteY2" fmla="*/ 1 h 4168108"/>
              <a:gd name="connsiteX3" fmla="*/ 2926858 w 3429026"/>
              <a:gd name="connsiteY3" fmla="*/ 502172 h 4168108"/>
              <a:gd name="connsiteX4" fmla="*/ 3429025 w 3429026"/>
              <a:gd name="connsiteY4" fmla="*/ 1714516 h 4168108"/>
              <a:gd name="connsiteX5" fmla="*/ 2926856 w 3429026"/>
              <a:gd name="connsiteY5" fmla="*/ 2926859 h 4168108"/>
              <a:gd name="connsiteX6" fmla="*/ 1714512 w 3429026"/>
              <a:gd name="connsiteY6" fmla="*/ 4143384 h 4168108"/>
              <a:gd name="connsiteX7" fmla="*/ 502169 w 3429026"/>
              <a:gd name="connsiteY7" fmla="*/ 2926858 h 4168108"/>
              <a:gd name="connsiteX8" fmla="*/ 1 w 3429026"/>
              <a:gd name="connsiteY8" fmla="*/ 1714514 h 4168108"/>
              <a:gd name="connsiteX9" fmla="*/ 0 w 3429026"/>
              <a:gd name="connsiteY9" fmla="*/ 1714511 h 4168108"/>
              <a:gd name="connsiteX0" fmla="*/ 0 w 3429026"/>
              <a:gd name="connsiteY0" fmla="*/ 1714511 h 4271910"/>
              <a:gd name="connsiteX1" fmla="*/ 502171 w 3429026"/>
              <a:gd name="connsiteY1" fmla="*/ 502168 h 4271910"/>
              <a:gd name="connsiteX2" fmla="*/ 1714515 w 3429026"/>
              <a:gd name="connsiteY2" fmla="*/ 1 h 4271910"/>
              <a:gd name="connsiteX3" fmla="*/ 2926858 w 3429026"/>
              <a:gd name="connsiteY3" fmla="*/ 502172 h 4271910"/>
              <a:gd name="connsiteX4" fmla="*/ 3429025 w 3429026"/>
              <a:gd name="connsiteY4" fmla="*/ 1714516 h 4271910"/>
              <a:gd name="connsiteX5" fmla="*/ 2926856 w 3429026"/>
              <a:gd name="connsiteY5" fmla="*/ 2926859 h 4271910"/>
              <a:gd name="connsiteX6" fmla="*/ 1714512 w 3429026"/>
              <a:gd name="connsiteY6" fmla="*/ 4143384 h 4271910"/>
              <a:gd name="connsiteX7" fmla="*/ 502169 w 3429026"/>
              <a:gd name="connsiteY7" fmla="*/ 2926858 h 4271910"/>
              <a:gd name="connsiteX8" fmla="*/ 1 w 3429026"/>
              <a:gd name="connsiteY8" fmla="*/ 1714514 h 4271910"/>
              <a:gd name="connsiteX9" fmla="*/ 0 w 3429026"/>
              <a:gd name="connsiteY9" fmla="*/ 1714511 h 4271910"/>
              <a:gd name="connsiteX0" fmla="*/ 0 w 3429026"/>
              <a:gd name="connsiteY0" fmla="*/ 1714511 h 4271910"/>
              <a:gd name="connsiteX1" fmla="*/ 502171 w 3429026"/>
              <a:gd name="connsiteY1" fmla="*/ 502168 h 4271910"/>
              <a:gd name="connsiteX2" fmla="*/ 1714515 w 3429026"/>
              <a:gd name="connsiteY2" fmla="*/ 1 h 4271910"/>
              <a:gd name="connsiteX3" fmla="*/ 2926858 w 3429026"/>
              <a:gd name="connsiteY3" fmla="*/ 502172 h 4271910"/>
              <a:gd name="connsiteX4" fmla="*/ 3429025 w 3429026"/>
              <a:gd name="connsiteY4" fmla="*/ 1714516 h 4271910"/>
              <a:gd name="connsiteX5" fmla="*/ 2926856 w 3429026"/>
              <a:gd name="connsiteY5" fmla="*/ 2926859 h 4271910"/>
              <a:gd name="connsiteX6" fmla="*/ 1714512 w 3429026"/>
              <a:gd name="connsiteY6" fmla="*/ 4143384 h 4271910"/>
              <a:gd name="connsiteX7" fmla="*/ 502169 w 3429026"/>
              <a:gd name="connsiteY7" fmla="*/ 2926858 h 4271910"/>
              <a:gd name="connsiteX8" fmla="*/ 1 w 3429026"/>
              <a:gd name="connsiteY8" fmla="*/ 1714514 h 4271910"/>
              <a:gd name="connsiteX9" fmla="*/ 0 w 3429026"/>
              <a:gd name="connsiteY9" fmla="*/ 1714511 h 4271910"/>
              <a:gd name="connsiteX0" fmla="*/ 0 w 3429026"/>
              <a:gd name="connsiteY0" fmla="*/ 1714511 h 4271910"/>
              <a:gd name="connsiteX1" fmla="*/ 502171 w 3429026"/>
              <a:gd name="connsiteY1" fmla="*/ 502168 h 4271910"/>
              <a:gd name="connsiteX2" fmla="*/ 1714515 w 3429026"/>
              <a:gd name="connsiteY2" fmla="*/ 1 h 4271910"/>
              <a:gd name="connsiteX3" fmla="*/ 2926858 w 3429026"/>
              <a:gd name="connsiteY3" fmla="*/ 502172 h 4271910"/>
              <a:gd name="connsiteX4" fmla="*/ 3429025 w 3429026"/>
              <a:gd name="connsiteY4" fmla="*/ 1714516 h 4271910"/>
              <a:gd name="connsiteX5" fmla="*/ 2926856 w 3429026"/>
              <a:gd name="connsiteY5" fmla="*/ 2926859 h 4271910"/>
              <a:gd name="connsiteX6" fmla="*/ 1714512 w 3429026"/>
              <a:gd name="connsiteY6" fmla="*/ 4143384 h 4271910"/>
              <a:gd name="connsiteX7" fmla="*/ 716451 w 3429026"/>
              <a:gd name="connsiteY7" fmla="*/ 2926858 h 4271910"/>
              <a:gd name="connsiteX8" fmla="*/ 1 w 3429026"/>
              <a:gd name="connsiteY8" fmla="*/ 1714514 h 4271910"/>
              <a:gd name="connsiteX9" fmla="*/ 0 w 3429026"/>
              <a:gd name="connsiteY9" fmla="*/ 1714511 h 4271910"/>
              <a:gd name="connsiteX0" fmla="*/ 0 w 3429026"/>
              <a:gd name="connsiteY0" fmla="*/ 1714511 h 4271910"/>
              <a:gd name="connsiteX1" fmla="*/ 502171 w 3429026"/>
              <a:gd name="connsiteY1" fmla="*/ 502168 h 4271910"/>
              <a:gd name="connsiteX2" fmla="*/ 1714515 w 3429026"/>
              <a:gd name="connsiteY2" fmla="*/ 1 h 4271910"/>
              <a:gd name="connsiteX3" fmla="*/ 2926858 w 3429026"/>
              <a:gd name="connsiteY3" fmla="*/ 502172 h 4271910"/>
              <a:gd name="connsiteX4" fmla="*/ 3429025 w 3429026"/>
              <a:gd name="connsiteY4" fmla="*/ 1714516 h 4271910"/>
              <a:gd name="connsiteX5" fmla="*/ 2712510 w 3429026"/>
              <a:gd name="connsiteY5" fmla="*/ 2926859 h 4271910"/>
              <a:gd name="connsiteX6" fmla="*/ 1714512 w 3429026"/>
              <a:gd name="connsiteY6" fmla="*/ 4143384 h 4271910"/>
              <a:gd name="connsiteX7" fmla="*/ 716451 w 3429026"/>
              <a:gd name="connsiteY7" fmla="*/ 2926858 h 4271910"/>
              <a:gd name="connsiteX8" fmla="*/ 1 w 3429026"/>
              <a:gd name="connsiteY8" fmla="*/ 1714514 h 4271910"/>
              <a:gd name="connsiteX9" fmla="*/ 0 w 3429026"/>
              <a:gd name="connsiteY9" fmla="*/ 1714511 h 4271910"/>
              <a:gd name="connsiteX0" fmla="*/ 0 w 3429026"/>
              <a:gd name="connsiteY0" fmla="*/ 1714511 h 4271910"/>
              <a:gd name="connsiteX1" fmla="*/ 502171 w 3429026"/>
              <a:gd name="connsiteY1" fmla="*/ 502168 h 4271910"/>
              <a:gd name="connsiteX2" fmla="*/ 1714515 w 3429026"/>
              <a:gd name="connsiteY2" fmla="*/ 1 h 4271910"/>
              <a:gd name="connsiteX3" fmla="*/ 2926858 w 3429026"/>
              <a:gd name="connsiteY3" fmla="*/ 502172 h 4271910"/>
              <a:gd name="connsiteX4" fmla="*/ 3429025 w 3429026"/>
              <a:gd name="connsiteY4" fmla="*/ 1714516 h 4271910"/>
              <a:gd name="connsiteX5" fmla="*/ 2712510 w 3429026"/>
              <a:gd name="connsiteY5" fmla="*/ 2926859 h 4271910"/>
              <a:gd name="connsiteX6" fmla="*/ 1714512 w 3429026"/>
              <a:gd name="connsiteY6" fmla="*/ 4143384 h 4271910"/>
              <a:gd name="connsiteX7" fmla="*/ 716451 w 3429026"/>
              <a:gd name="connsiteY7" fmla="*/ 2926858 h 4271910"/>
              <a:gd name="connsiteX8" fmla="*/ 1 w 3429026"/>
              <a:gd name="connsiteY8" fmla="*/ 1714514 h 4271910"/>
              <a:gd name="connsiteX9" fmla="*/ 0 w 3429026"/>
              <a:gd name="connsiteY9" fmla="*/ 1714511 h 4271910"/>
              <a:gd name="connsiteX0" fmla="*/ 0 w 3429026"/>
              <a:gd name="connsiteY0" fmla="*/ 1714511 h 4271910"/>
              <a:gd name="connsiteX1" fmla="*/ 502171 w 3429026"/>
              <a:gd name="connsiteY1" fmla="*/ 502168 h 4271910"/>
              <a:gd name="connsiteX2" fmla="*/ 1714515 w 3429026"/>
              <a:gd name="connsiteY2" fmla="*/ 1 h 4271910"/>
              <a:gd name="connsiteX3" fmla="*/ 2926858 w 3429026"/>
              <a:gd name="connsiteY3" fmla="*/ 502172 h 4271910"/>
              <a:gd name="connsiteX4" fmla="*/ 3429025 w 3429026"/>
              <a:gd name="connsiteY4" fmla="*/ 1714516 h 4271910"/>
              <a:gd name="connsiteX5" fmla="*/ 2712510 w 3429026"/>
              <a:gd name="connsiteY5" fmla="*/ 2926859 h 4271910"/>
              <a:gd name="connsiteX6" fmla="*/ 1714512 w 3429026"/>
              <a:gd name="connsiteY6" fmla="*/ 4143384 h 4271910"/>
              <a:gd name="connsiteX7" fmla="*/ 716451 w 3429026"/>
              <a:gd name="connsiteY7" fmla="*/ 2926858 h 4271910"/>
              <a:gd name="connsiteX8" fmla="*/ 1 w 3429026"/>
              <a:gd name="connsiteY8" fmla="*/ 1714514 h 4271910"/>
              <a:gd name="connsiteX9" fmla="*/ 0 w 3429026"/>
              <a:gd name="connsiteY9" fmla="*/ 1714511 h 4271910"/>
              <a:gd name="connsiteX0" fmla="*/ 0 w 3429026"/>
              <a:gd name="connsiteY0" fmla="*/ 1714511 h 4271910"/>
              <a:gd name="connsiteX1" fmla="*/ 502171 w 3429026"/>
              <a:gd name="connsiteY1" fmla="*/ 502168 h 4271910"/>
              <a:gd name="connsiteX2" fmla="*/ 1714515 w 3429026"/>
              <a:gd name="connsiteY2" fmla="*/ 1 h 4271910"/>
              <a:gd name="connsiteX3" fmla="*/ 2926858 w 3429026"/>
              <a:gd name="connsiteY3" fmla="*/ 502172 h 4271910"/>
              <a:gd name="connsiteX4" fmla="*/ 3429025 w 3429026"/>
              <a:gd name="connsiteY4" fmla="*/ 1714516 h 4271910"/>
              <a:gd name="connsiteX5" fmla="*/ 2712510 w 3429026"/>
              <a:gd name="connsiteY5" fmla="*/ 2926859 h 4271910"/>
              <a:gd name="connsiteX6" fmla="*/ 1714512 w 3429026"/>
              <a:gd name="connsiteY6" fmla="*/ 4143384 h 4271910"/>
              <a:gd name="connsiteX7" fmla="*/ 594531 w 3429026"/>
              <a:gd name="connsiteY7" fmla="*/ 2957338 h 4271910"/>
              <a:gd name="connsiteX8" fmla="*/ 1 w 3429026"/>
              <a:gd name="connsiteY8" fmla="*/ 1714514 h 4271910"/>
              <a:gd name="connsiteX9" fmla="*/ 0 w 3429026"/>
              <a:gd name="connsiteY9" fmla="*/ 1714511 h 4271910"/>
              <a:gd name="connsiteX0" fmla="*/ 0 w 3429026"/>
              <a:gd name="connsiteY0" fmla="*/ 1714511 h 4271910"/>
              <a:gd name="connsiteX1" fmla="*/ 502171 w 3429026"/>
              <a:gd name="connsiteY1" fmla="*/ 502168 h 4271910"/>
              <a:gd name="connsiteX2" fmla="*/ 1714515 w 3429026"/>
              <a:gd name="connsiteY2" fmla="*/ 1 h 4271910"/>
              <a:gd name="connsiteX3" fmla="*/ 2926858 w 3429026"/>
              <a:gd name="connsiteY3" fmla="*/ 502172 h 4271910"/>
              <a:gd name="connsiteX4" fmla="*/ 3429025 w 3429026"/>
              <a:gd name="connsiteY4" fmla="*/ 1714516 h 4271910"/>
              <a:gd name="connsiteX5" fmla="*/ 2774416 w 3429026"/>
              <a:gd name="connsiteY5" fmla="*/ 2983049 h 4271910"/>
              <a:gd name="connsiteX6" fmla="*/ 1714512 w 3429026"/>
              <a:gd name="connsiteY6" fmla="*/ 4143384 h 4271910"/>
              <a:gd name="connsiteX7" fmla="*/ 594531 w 3429026"/>
              <a:gd name="connsiteY7" fmla="*/ 2957338 h 4271910"/>
              <a:gd name="connsiteX8" fmla="*/ 1 w 3429026"/>
              <a:gd name="connsiteY8" fmla="*/ 1714514 h 4271910"/>
              <a:gd name="connsiteX9" fmla="*/ 0 w 3429026"/>
              <a:gd name="connsiteY9" fmla="*/ 1714511 h 4271910"/>
              <a:gd name="connsiteX0" fmla="*/ 0 w 3429026"/>
              <a:gd name="connsiteY0" fmla="*/ 1714511 h 4261432"/>
              <a:gd name="connsiteX1" fmla="*/ 502171 w 3429026"/>
              <a:gd name="connsiteY1" fmla="*/ 502168 h 4261432"/>
              <a:gd name="connsiteX2" fmla="*/ 1714515 w 3429026"/>
              <a:gd name="connsiteY2" fmla="*/ 1 h 4261432"/>
              <a:gd name="connsiteX3" fmla="*/ 2926858 w 3429026"/>
              <a:gd name="connsiteY3" fmla="*/ 502172 h 4261432"/>
              <a:gd name="connsiteX4" fmla="*/ 3429025 w 3429026"/>
              <a:gd name="connsiteY4" fmla="*/ 1714516 h 4261432"/>
              <a:gd name="connsiteX5" fmla="*/ 2774416 w 3429026"/>
              <a:gd name="connsiteY5" fmla="*/ 2983049 h 4261432"/>
              <a:gd name="connsiteX6" fmla="*/ 1714512 w 3429026"/>
              <a:gd name="connsiteY6" fmla="*/ 4143384 h 4261432"/>
              <a:gd name="connsiteX7" fmla="*/ 594531 w 3429026"/>
              <a:gd name="connsiteY7" fmla="*/ 2957338 h 4261432"/>
              <a:gd name="connsiteX8" fmla="*/ 1 w 3429026"/>
              <a:gd name="connsiteY8" fmla="*/ 1714514 h 4261432"/>
              <a:gd name="connsiteX9" fmla="*/ 0 w 3429026"/>
              <a:gd name="connsiteY9" fmla="*/ 1714511 h 4261432"/>
              <a:gd name="connsiteX0" fmla="*/ 0 w 3429026"/>
              <a:gd name="connsiteY0" fmla="*/ 1714511 h 4194740"/>
              <a:gd name="connsiteX1" fmla="*/ 502171 w 3429026"/>
              <a:gd name="connsiteY1" fmla="*/ 502168 h 4194740"/>
              <a:gd name="connsiteX2" fmla="*/ 1714515 w 3429026"/>
              <a:gd name="connsiteY2" fmla="*/ 1 h 4194740"/>
              <a:gd name="connsiteX3" fmla="*/ 2926858 w 3429026"/>
              <a:gd name="connsiteY3" fmla="*/ 502172 h 4194740"/>
              <a:gd name="connsiteX4" fmla="*/ 3429025 w 3429026"/>
              <a:gd name="connsiteY4" fmla="*/ 1714516 h 4194740"/>
              <a:gd name="connsiteX5" fmla="*/ 2774416 w 3429026"/>
              <a:gd name="connsiteY5" fmla="*/ 2983049 h 4194740"/>
              <a:gd name="connsiteX6" fmla="*/ 1714512 w 3429026"/>
              <a:gd name="connsiteY6" fmla="*/ 4143384 h 4194740"/>
              <a:gd name="connsiteX7" fmla="*/ 594531 w 3429026"/>
              <a:gd name="connsiteY7" fmla="*/ 2957338 h 4194740"/>
              <a:gd name="connsiteX8" fmla="*/ 1 w 3429026"/>
              <a:gd name="connsiteY8" fmla="*/ 1714514 h 4194740"/>
              <a:gd name="connsiteX9" fmla="*/ 0 w 3429026"/>
              <a:gd name="connsiteY9" fmla="*/ 1714511 h 4194740"/>
              <a:gd name="connsiteX0" fmla="*/ 0 w 3429026"/>
              <a:gd name="connsiteY0" fmla="*/ 1714511 h 4194740"/>
              <a:gd name="connsiteX1" fmla="*/ 502171 w 3429026"/>
              <a:gd name="connsiteY1" fmla="*/ 502168 h 4194740"/>
              <a:gd name="connsiteX2" fmla="*/ 1714515 w 3429026"/>
              <a:gd name="connsiteY2" fmla="*/ 1 h 4194740"/>
              <a:gd name="connsiteX3" fmla="*/ 2926858 w 3429026"/>
              <a:gd name="connsiteY3" fmla="*/ 502172 h 4194740"/>
              <a:gd name="connsiteX4" fmla="*/ 3429025 w 3429026"/>
              <a:gd name="connsiteY4" fmla="*/ 1714516 h 4194740"/>
              <a:gd name="connsiteX5" fmla="*/ 2774416 w 3429026"/>
              <a:gd name="connsiteY5" fmla="*/ 2983049 h 4194740"/>
              <a:gd name="connsiteX6" fmla="*/ 1714512 w 3429026"/>
              <a:gd name="connsiteY6" fmla="*/ 4143384 h 4194740"/>
              <a:gd name="connsiteX7" fmla="*/ 594531 w 3429026"/>
              <a:gd name="connsiteY7" fmla="*/ 2957338 h 4194740"/>
              <a:gd name="connsiteX8" fmla="*/ 1 w 3429026"/>
              <a:gd name="connsiteY8" fmla="*/ 1714514 h 4194740"/>
              <a:gd name="connsiteX9" fmla="*/ 0 w 3429026"/>
              <a:gd name="connsiteY9" fmla="*/ 1714511 h 4194740"/>
              <a:gd name="connsiteX0" fmla="*/ 0 w 3429026"/>
              <a:gd name="connsiteY0" fmla="*/ 1714511 h 4412846"/>
              <a:gd name="connsiteX1" fmla="*/ 502171 w 3429026"/>
              <a:gd name="connsiteY1" fmla="*/ 502168 h 4412846"/>
              <a:gd name="connsiteX2" fmla="*/ 1714515 w 3429026"/>
              <a:gd name="connsiteY2" fmla="*/ 1 h 4412846"/>
              <a:gd name="connsiteX3" fmla="*/ 2926858 w 3429026"/>
              <a:gd name="connsiteY3" fmla="*/ 502172 h 4412846"/>
              <a:gd name="connsiteX4" fmla="*/ 3429025 w 3429026"/>
              <a:gd name="connsiteY4" fmla="*/ 1714516 h 4412846"/>
              <a:gd name="connsiteX5" fmla="*/ 2774416 w 3429026"/>
              <a:gd name="connsiteY5" fmla="*/ 2983049 h 4412846"/>
              <a:gd name="connsiteX6" fmla="*/ 1714512 w 3429026"/>
              <a:gd name="connsiteY6" fmla="*/ 4143384 h 4412846"/>
              <a:gd name="connsiteX7" fmla="*/ 594531 w 3429026"/>
              <a:gd name="connsiteY7" fmla="*/ 2957338 h 4412846"/>
              <a:gd name="connsiteX8" fmla="*/ 1 w 3429026"/>
              <a:gd name="connsiteY8" fmla="*/ 1714514 h 4412846"/>
              <a:gd name="connsiteX9" fmla="*/ 0 w 3429026"/>
              <a:gd name="connsiteY9" fmla="*/ 1714511 h 4412846"/>
              <a:gd name="connsiteX0" fmla="*/ 0 w 3429026"/>
              <a:gd name="connsiteY0" fmla="*/ 1714511 h 4208040"/>
              <a:gd name="connsiteX1" fmla="*/ 502171 w 3429026"/>
              <a:gd name="connsiteY1" fmla="*/ 502168 h 4208040"/>
              <a:gd name="connsiteX2" fmla="*/ 1714515 w 3429026"/>
              <a:gd name="connsiteY2" fmla="*/ 1 h 4208040"/>
              <a:gd name="connsiteX3" fmla="*/ 2926858 w 3429026"/>
              <a:gd name="connsiteY3" fmla="*/ 502172 h 4208040"/>
              <a:gd name="connsiteX4" fmla="*/ 3429025 w 3429026"/>
              <a:gd name="connsiteY4" fmla="*/ 1714516 h 4208040"/>
              <a:gd name="connsiteX5" fmla="*/ 2774416 w 3429026"/>
              <a:gd name="connsiteY5" fmla="*/ 2983049 h 4208040"/>
              <a:gd name="connsiteX6" fmla="*/ 1714512 w 3429026"/>
              <a:gd name="connsiteY6" fmla="*/ 4143384 h 4208040"/>
              <a:gd name="connsiteX7" fmla="*/ 594531 w 3429026"/>
              <a:gd name="connsiteY7" fmla="*/ 2957338 h 4208040"/>
              <a:gd name="connsiteX8" fmla="*/ 1 w 3429026"/>
              <a:gd name="connsiteY8" fmla="*/ 1714514 h 4208040"/>
              <a:gd name="connsiteX9" fmla="*/ 0 w 3429026"/>
              <a:gd name="connsiteY9" fmla="*/ 1714511 h 4208040"/>
              <a:gd name="connsiteX0" fmla="*/ 0 w 3429026"/>
              <a:gd name="connsiteY0" fmla="*/ 1714511 h 4273746"/>
              <a:gd name="connsiteX1" fmla="*/ 502171 w 3429026"/>
              <a:gd name="connsiteY1" fmla="*/ 502168 h 4273746"/>
              <a:gd name="connsiteX2" fmla="*/ 1714515 w 3429026"/>
              <a:gd name="connsiteY2" fmla="*/ 1 h 4273746"/>
              <a:gd name="connsiteX3" fmla="*/ 2926858 w 3429026"/>
              <a:gd name="connsiteY3" fmla="*/ 502172 h 4273746"/>
              <a:gd name="connsiteX4" fmla="*/ 3429025 w 3429026"/>
              <a:gd name="connsiteY4" fmla="*/ 1714516 h 4273746"/>
              <a:gd name="connsiteX5" fmla="*/ 2774416 w 3429026"/>
              <a:gd name="connsiteY5" fmla="*/ 2983049 h 4273746"/>
              <a:gd name="connsiteX6" fmla="*/ 1714512 w 3429026"/>
              <a:gd name="connsiteY6" fmla="*/ 4143384 h 4273746"/>
              <a:gd name="connsiteX7" fmla="*/ 594531 w 3429026"/>
              <a:gd name="connsiteY7" fmla="*/ 2957338 h 4273746"/>
              <a:gd name="connsiteX8" fmla="*/ 1 w 3429026"/>
              <a:gd name="connsiteY8" fmla="*/ 1714514 h 4273746"/>
              <a:gd name="connsiteX9" fmla="*/ 0 w 3429026"/>
              <a:gd name="connsiteY9" fmla="*/ 1714511 h 4273746"/>
              <a:gd name="connsiteX0" fmla="*/ 0 w 3429026"/>
              <a:gd name="connsiteY0" fmla="*/ 1714511 h 4290910"/>
              <a:gd name="connsiteX1" fmla="*/ 502171 w 3429026"/>
              <a:gd name="connsiteY1" fmla="*/ 502168 h 4290910"/>
              <a:gd name="connsiteX2" fmla="*/ 1714515 w 3429026"/>
              <a:gd name="connsiteY2" fmla="*/ 1 h 4290910"/>
              <a:gd name="connsiteX3" fmla="*/ 2926858 w 3429026"/>
              <a:gd name="connsiteY3" fmla="*/ 502172 h 4290910"/>
              <a:gd name="connsiteX4" fmla="*/ 3429025 w 3429026"/>
              <a:gd name="connsiteY4" fmla="*/ 1714516 h 4290910"/>
              <a:gd name="connsiteX5" fmla="*/ 2774416 w 3429026"/>
              <a:gd name="connsiteY5" fmla="*/ 2983049 h 4290910"/>
              <a:gd name="connsiteX6" fmla="*/ 1714512 w 3429026"/>
              <a:gd name="connsiteY6" fmla="*/ 4143384 h 4290910"/>
              <a:gd name="connsiteX7" fmla="*/ 594531 w 3429026"/>
              <a:gd name="connsiteY7" fmla="*/ 2957338 h 4290910"/>
              <a:gd name="connsiteX8" fmla="*/ 1 w 3429026"/>
              <a:gd name="connsiteY8" fmla="*/ 1714514 h 4290910"/>
              <a:gd name="connsiteX9" fmla="*/ 0 w 3429026"/>
              <a:gd name="connsiteY9" fmla="*/ 1714511 h 4290910"/>
              <a:gd name="connsiteX0" fmla="*/ 0 w 3429026"/>
              <a:gd name="connsiteY0" fmla="*/ 1714511 h 4290910"/>
              <a:gd name="connsiteX1" fmla="*/ 502171 w 3429026"/>
              <a:gd name="connsiteY1" fmla="*/ 502168 h 4290910"/>
              <a:gd name="connsiteX2" fmla="*/ 1714515 w 3429026"/>
              <a:gd name="connsiteY2" fmla="*/ 1 h 4290910"/>
              <a:gd name="connsiteX3" fmla="*/ 2926858 w 3429026"/>
              <a:gd name="connsiteY3" fmla="*/ 502172 h 4290910"/>
              <a:gd name="connsiteX4" fmla="*/ 3429025 w 3429026"/>
              <a:gd name="connsiteY4" fmla="*/ 1714516 h 4290910"/>
              <a:gd name="connsiteX5" fmla="*/ 2774416 w 3429026"/>
              <a:gd name="connsiteY5" fmla="*/ 2983049 h 4290910"/>
              <a:gd name="connsiteX6" fmla="*/ 1714512 w 3429026"/>
              <a:gd name="connsiteY6" fmla="*/ 4143384 h 4290910"/>
              <a:gd name="connsiteX7" fmla="*/ 594531 w 3429026"/>
              <a:gd name="connsiteY7" fmla="*/ 2957338 h 4290910"/>
              <a:gd name="connsiteX8" fmla="*/ 1 w 3429026"/>
              <a:gd name="connsiteY8" fmla="*/ 1714514 h 4290910"/>
              <a:gd name="connsiteX9" fmla="*/ 0 w 3429026"/>
              <a:gd name="connsiteY9" fmla="*/ 1714511 h 4290910"/>
              <a:gd name="connsiteX0" fmla="*/ 0 w 3429026"/>
              <a:gd name="connsiteY0" fmla="*/ 1714511 h 4290910"/>
              <a:gd name="connsiteX1" fmla="*/ 502171 w 3429026"/>
              <a:gd name="connsiteY1" fmla="*/ 502168 h 4290910"/>
              <a:gd name="connsiteX2" fmla="*/ 1714515 w 3429026"/>
              <a:gd name="connsiteY2" fmla="*/ 1 h 4290910"/>
              <a:gd name="connsiteX3" fmla="*/ 2926858 w 3429026"/>
              <a:gd name="connsiteY3" fmla="*/ 502172 h 4290910"/>
              <a:gd name="connsiteX4" fmla="*/ 3429025 w 3429026"/>
              <a:gd name="connsiteY4" fmla="*/ 1714516 h 4290910"/>
              <a:gd name="connsiteX5" fmla="*/ 2774416 w 3429026"/>
              <a:gd name="connsiteY5" fmla="*/ 2983049 h 4290910"/>
              <a:gd name="connsiteX6" fmla="*/ 1714512 w 3429026"/>
              <a:gd name="connsiteY6" fmla="*/ 4143384 h 4290910"/>
              <a:gd name="connsiteX7" fmla="*/ 594531 w 3429026"/>
              <a:gd name="connsiteY7" fmla="*/ 2957338 h 4290910"/>
              <a:gd name="connsiteX8" fmla="*/ 1 w 3429026"/>
              <a:gd name="connsiteY8" fmla="*/ 1714514 h 4290910"/>
              <a:gd name="connsiteX9" fmla="*/ 0 w 3429026"/>
              <a:gd name="connsiteY9" fmla="*/ 1714511 h 4290910"/>
              <a:gd name="connsiteX0" fmla="*/ 0 w 3429026"/>
              <a:gd name="connsiteY0" fmla="*/ 1714511 h 4351870"/>
              <a:gd name="connsiteX1" fmla="*/ 502171 w 3429026"/>
              <a:gd name="connsiteY1" fmla="*/ 502168 h 4351870"/>
              <a:gd name="connsiteX2" fmla="*/ 1714515 w 3429026"/>
              <a:gd name="connsiteY2" fmla="*/ 1 h 4351870"/>
              <a:gd name="connsiteX3" fmla="*/ 2926858 w 3429026"/>
              <a:gd name="connsiteY3" fmla="*/ 502172 h 4351870"/>
              <a:gd name="connsiteX4" fmla="*/ 3429025 w 3429026"/>
              <a:gd name="connsiteY4" fmla="*/ 1714516 h 4351870"/>
              <a:gd name="connsiteX5" fmla="*/ 2774416 w 3429026"/>
              <a:gd name="connsiteY5" fmla="*/ 2983049 h 4351870"/>
              <a:gd name="connsiteX6" fmla="*/ 1729752 w 3429026"/>
              <a:gd name="connsiteY6" fmla="*/ 4204344 h 4351870"/>
              <a:gd name="connsiteX7" fmla="*/ 594531 w 3429026"/>
              <a:gd name="connsiteY7" fmla="*/ 2957338 h 4351870"/>
              <a:gd name="connsiteX8" fmla="*/ 1 w 3429026"/>
              <a:gd name="connsiteY8" fmla="*/ 1714514 h 4351870"/>
              <a:gd name="connsiteX9" fmla="*/ 0 w 3429026"/>
              <a:gd name="connsiteY9" fmla="*/ 1714511 h 4351870"/>
              <a:gd name="connsiteX0" fmla="*/ 0 w 3429026"/>
              <a:gd name="connsiteY0" fmla="*/ 1714511 h 4334706"/>
              <a:gd name="connsiteX1" fmla="*/ 502171 w 3429026"/>
              <a:gd name="connsiteY1" fmla="*/ 502168 h 4334706"/>
              <a:gd name="connsiteX2" fmla="*/ 1714515 w 3429026"/>
              <a:gd name="connsiteY2" fmla="*/ 1 h 4334706"/>
              <a:gd name="connsiteX3" fmla="*/ 2926858 w 3429026"/>
              <a:gd name="connsiteY3" fmla="*/ 502172 h 4334706"/>
              <a:gd name="connsiteX4" fmla="*/ 3429025 w 3429026"/>
              <a:gd name="connsiteY4" fmla="*/ 1714516 h 4334706"/>
              <a:gd name="connsiteX5" fmla="*/ 2774416 w 3429026"/>
              <a:gd name="connsiteY5" fmla="*/ 2983049 h 4334706"/>
              <a:gd name="connsiteX6" fmla="*/ 1729752 w 3429026"/>
              <a:gd name="connsiteY6" fmla="*/ 4204344 h 4334706"/>
              <a:gd name="connsiteX7" fmla="*/ 594531 w 3429026"/>
              <a:gd name="connsiteY7" fmla="*/ 2957338 h 4334706"/>
              <a:gd name="connsiteX8" fmla="*/ 1 w 3429026"/>
              <a:gd name="connsiteY8" fmla="*/ 1714514 h 4334706"/>
              <a:gd name="connsiteX9" fmla="*/ 0 w 3429026"/>
              <a:gd name="connsiteY9" fmla="*/ 1714511 h 4334706"/>
              <a:gd name="connsiteX0" fmla="*/ 0 w 3429026"/>
              <a:gd name="connsiteY0" fmla="*/ 1714511 h 4334706"/>
              <a:gd name="connsiteX1" fmla="*/ 502171 w 3429026"/>
              <a:gd name="connsiteY1" fmla="*/ 502168 h 4334706"/>
              <a:gd name="connsiteX2" fmla="*/ 1714515 w 3429026"/>
              <a:gd name="connsiteY2" fmla="*/ 1 h 4334706"/>
              <a:gd name="connsiteX3" fmla="*/ 2926858 w 3429026"/>
              <a:gd name="connsiteY3" fmla="*/ 502172 h 4334706"/>
              <a:gd name="connsiteX4" fmla="*/ 3429025 w 3429026"/>
              <a:gd name="connsiteY4" fmla="*/ 1714516 h 4334706"/>
              <a:gd name="connsiteX5" fmla="*/ 2774416 w 3429026"/>
              <a:gd name="connsiteY5" fmla="*/ 2983049 h 4334706"/>
              <a:gd name="connsiteX6" fmla="*/ 1729752 w 3429026"/>
              <a:gd name="connsiteY6" fmla="*/ 4204344 h 4334706"/>
              <a:gd name="connsiteX7" fmla="*/ 594531 w 3429026"/>
              <a:gd name="connsiteY7" fmla="*/ 2957338 h 4334706"/>
              <a:gd name="connsiteX8" fmla="*/ 1 w 3429026"/>
              <a:gd name="connsiteY8" fmla="*/ 1714514 h 4334706"/>
              <a:gd name="connsiteX9" fmla="*/ 0 w 3429026"/>
              <a:gd name="connsiteY9" fmla="*/ 1714511 h 4334706"/>
              <a:gd name="connsiteX0" fmla="*/ 0 w 3429026"/>
              <a:gd name="connsiteY0" fmla="*/ 1714511 h 4334706"/>
              <a:gd name="connsiteX1" fmla="*/ 502171 w 3429026"/>
              <a:gd name="connsiteY1" fmla="*/ 502168 h 4334706"/>
              <a:gd name="connsiteX2" fmla="*/ 1714515 w 3429026"/>
              <a:gd name="connsiteY2" fmla="*/ 1 h 4334706"/>
              <a:gd name="connsiteX3" fmla="*/ 2926858 w 3429026"/>
              <a:gd name="connsiteY3" fmla="*/ 502172 h 4334706"/>
              <a:gd name="connsiteX4" fmla="*/ 3429025 w 3429026"/>
              <a:gd name="connsiteY4" fmla="*/ 1714516 h 4334706"/>
              <a:gd name="connsiteX5" fmla="*/ 2774416 w 3429026"/>
              <a:gd name="connsiteY5" fmla="*/ 2983049 h 4334706"/>
              <a:gd name="connsiteX6" fmla="*/ 1729752 w 3429026"/>
              <a:gd name="connsiteY6" fmla="*/ 4204344 h 4334706"/>
              <a:gd name="connsiteX7" fmla="*/ 594531 w 3429026"/>
              <a:gd name="connsiteY7" fmla="*/ 2957338 h 4334706"/>
              <a:gd name="connsiteX8" fmla="*/ 1 w 3429026"/>
              <a:gd name="connsiteY8" fmla="*/ 1714514 h 4334706"/>
              <a:gd name="connsiteX9" fmla="*/ 0 w 3429026"/>
              <a:gd name="connsiteY9" fmla="*/ 1714511 h 433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9026" h="4334706">
                <a:moveTo>
                  <a:pt x="0" y="1714511"/>
                </a:moveTo>
                <a:cubicBezTo>
                  <a:pt x="1" y="1259794"/>
                  <a:pt x="180637" y="823701"/>
                  <a:pt x="502171" y="502168"/>
                </a:cubicBezTo>
                <a:cubicBezTo>
                  <a:pt x="823705" y="180635"/>
                  <a:pt x="1259798" y="0"/>
                  <a:pt x="1714515" y="1"/>
                </a:cubicBezTo>
                <a:cubicBezTo>
                  <a:pt x="2169232" y="2"/>
                  <a:pt x="2605325" y="180638"/>
                  <a:pt x="2926858" y="502172"/>
                </a:cubicBezTo>
                <a:cubicBezTo>
                  <a:pt x="3248391" y="823706"/>
                  <a:pt x="3429026" y="1259799"/>
                  <a:pt x="3429025" y="1714516"/>
                </a:cubicBezTo>
                <a:cubicBezTo>
                  <a:pt x="3429025" y="2169233"/>
                  <a:pt x="3126785" y="2616140"/>
                  <a:pt x="2774416" y="2983049"/>
                </a:cubicBezTo>
                <a:cubicBezTo>
                  <a:pt x="2491204" y="3398020"/>
                  <a:pt x="2607357" y="4334706"/>
                  <a:pt x="1729752" y="4204344"/>
                </a:cubicBezTo>
                <a:cubicBezTo>
                  <a:pt x="662645" y="4320420"/>
                  <a:pt x="882823" y="3372310"/>
                  <a:pt x="594531" y="2957338"/>
                </a:cubicBezTo>
                <a:cubicBezTo>
                  <a:pt x="306239" y="2542366"/>
                  <a:pt x="1" y="2169231"/>
                  <a:pt x="1" y="1714514"/>
                </a:cubicBezTo>
                <a:cubicBezTo>
                  <a:pt x="1" y="1714513"/>
                  <a:pt x="0" y="1714512"/>
                  <a:pt x="0" y="1714511"/>
                </a:cubicBezTo>
                <a:close/>
              </a:path>
            </a:pathLst>
          </a:custGeom>
          <a:solidFill>
            <a:srgbClr val="39A3CD"/>
          </a:solidFill>
          <a:ln>
            <a:noFill/>
          </a:ln>
          <a:effectLst>
            <a:outerShdw blurRad="127000" dist="127000" dir="84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zh-CN" altLang="en-US" sz="3600" b="1" dirty="0">
                <a:latin typeface="Arial" pitchFamily="34" charset="0"/>
                <a:cs typeface="Arial" pitchFamily="34" charset="0"/>
              </a:rPr>
              <a:t>老</a:t>
            </a:r>
            <a:r>
              <a:rPr lang="zh-CN" altLang="en-US" sz="3600" b="1" dirty="0" smtClean="0">
                <a:latin typeface="Arial" pitchFamily="34" charset="0"/>
                <a:cs typeface="Arial" pitchFamily="34" charset="0"/>
              </a:rPr>
              <a:t>年代</a:t>
            </a:r>
            <a:endParaRPr lang="en-US" altLang="zh-CN" sz="3600" b="1" dirty="0">
              <a:latin typeface="Arial" pitchFamily="34" charset="0"/>
              <a:cs typeface="Arial" pitchFamily="34" charset="0"/>
            </a:endParaRPr>
          </a:p>
          <a:p>
            <a:pPr lvl="0" algn="ctr"/>
            <a:r>
              <a:rPr lang="zh-CN" altLang="en-US" b="1" dirty="0" smtClean="0">
                <a:solidFill>
                  <a:schemeClr val="bg1"/>
                </a:solidFill>
                <a:latin typeface="Arial" pitchFamily="34" charset="0"/>
                <a:ea typeface="微软雅黑" pitchFamily="34" charset="-122"/>
                <a:cs typeface="Arial" pitchFamily="34" charset="0"/>
              </a:rPr>
              <a:t>存活对象多</a:t>
            </a:r>
            <a:r>
              <a:rPr lang="en-US" altLang="zh-CN" b="1" dirty="0" smtClean="0">
                <a:solidFill>
                  <a:schemeClr val="bg1"/>
                </a:solidFill>
                <a:latin typeface="Arial" pitchFamily="34" charset="0"/>
                <a:ea typeface="微软雅黑" pitchFamily="34" charset="-122"/>
                <a:cs typeface="Arial" pitchFamily="34" charset="0"/>
              </a:rPr>
              <a:t>.</a:t>
            </a:r>
          </a:p>
          <a:p>
            <a:pPr lvl="0" algn="ctr"/>
            <a:r>
              <a:rPr lang="zh-CN" altLang="en-US" b="1" dirty="0" smtClean="0">
                <a:solidFill>
                  <a:schemeClr val="bg1"/>
                </a:solidFill>
                <a:latin typeface="Arial" pitchFamily="34" charset="0"/>
                <a:ea typeface="微软雅黑" pitchFamily="34" charset="-122"/>
                <a:cs typeface="Arial" pitchFamily="34" charset="0"/>
              </a:rPr>
              <a:t>垃圾少</a:t>
            </a:r>
            <a:endParaRPr lang="zh-CN" altLang="en-US" b="1" dirty="0">
              <a:solidFill>
                <a:schemeClr val="bg1"/>
              </a:solidFill>
              <a:latin typeface="Arial" pitchFamily="34" charset="0"/>
              <a:ea typeface="微软雅黑" pitchFamily="34" charset="-122"/>
              <a:cs typeface="Arial" pitchFamily="34" charset="0"/>
            </a:endParaRPr>
          </a:p>
          <a:p>
            <a:pPr algn="ctr"/>
            <a:endParaRPr lang="en-US" altLang="zh-CN" sz="3600" b="1" dirty="0">
              <a:latin typeface="Arial" pitchFamily="34" charset="0"/>
              <a:cs typeface="Arial" pitchFamily="34" charset="0"/>
            </a:endParaRPr>
          </a:p>
        </p:txBody>
      </p:sp>
      <p:sp>
        <p:nvSpPr>
          <p:cNvPr id="13" name="圆角矩形 12"/>
          <p:cNvSpPr/>
          <p:nvPr/>
        </p:nvSpPr>
        <p:spPr>
          <a:xfrm>
            <a:off x="3381358" y="4857759"/>
            <a:ext cx="1000132" cy="214314"/>
          </a:xfrm>
          <a:prstGeom prst="roundRect">
            <a:avLst>
              <a:gd name="adj" fmla="val 50000"/>
            </a:avLst>
          </a:prstGeom>
          <a:solidFill>
            <a:schemeClr val="bg1">
              <a:lumMod val="65000"/>
            </a:schemeClr>
          </a:solidFill>
          <a:ln>
            <a:noFill/>
          </a:ln>
          <a:effectLst>
            <a:outerShdw blurRad="203200" dist="114300" dir="90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3264364" y="5143511"/>
            <a:ext cx="1260000" cy="214314"/>
          </a:xfrm>
          <a:prstGeom prst="roundRect">
            <a:avLst>
              <a:gd name="adj" fmla="val 50000"/>
            </a:avLst>
          </a:prstGeom>
          <a:solidFill>
            <a:srgbClr val="39A3CD"/>
          </a:solidFill>
          <a:ln>
            <a:noFill/>
          </a:ln>
          <a:effectLst>
            <a:outerShdw blurRad="203200" dist="114300" dir="90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3381358" y="5429263"/>
            <a:ext cx="1000132" cy="214314"/>
          </a:xfrm>
          <a:prstGeom prst="roundRect">
            <a:avLst>
              <a:gd name="adj" fmla="val 50000"/>
            </a:avLst>
          </a:prstGeom>
          <a:solidFill>
            <a:srgbClr val="6CAC00"/>
          </a:solidFill>
          <a:ln>
            <a:noFill/>
          </a:ln>
          <a:effectLst>
            <a:outerShdw blurRad="203200" dist="114300" dir="90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3554612" y="5715015"/>
            <a:ext cx="684000" cy="214314"/>
          </a:xfrm>
          <a:prstGeom prst="roundRect">
            <a:avLst>
              <a:gd name="adj" fmla="val 50000"/>
            </a:avLst>
          </a:prstGeom>
          <a:solidFill>
            <a:srgbClr val="352F2F"/>
          </a:solidFill>
          <a:ln>
            <a:noFill/>
          </a:ln>
          <a:effectLst>
            <a:outerShdw blurRad="203200" dist="114300" dir="90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738941" y="2647421"/>
            <a:ext cx="3071835" cy="923330"/>
          </a:xfrm>
          <a:prstGeom prst="rect">
            <a:avLst/>
          </a:prstGeom>
        </p:spPr>
        <p:txBody>
          <a:bodyPr wrap="square">
            <a:spAutoFit/>
          </a:bodyPr>
          <a:lstStyle/>
          <a:p>
            <a:pPr algn="ctr">
              <a:lnSpc>
                <a:spcPct val="150000"/>
              </a:lnSpc>
              <a:spcAft>
                <a:spcPts val="600"/>
              </a:spcAft>
            </a:pPr>
            <a:r>
              <a:rPr lang="zh-CN" altLang="en-US" dirty="0" smtClean="0">
                <a:latin typeface="Arial" pitchFamily="34" charset="0"/>
                <a:ea typeface="微软雅黑" pitchFamily="34" charset="-122"/>
                <a:cs typeface="Arial" pitchFamily="34" charset="0"/>
              </a:rPr>
              <a:t>少量的移动对象，不存在内存碎片</a:t>
            </a:r>
            <a:endParaRPr lang="en-US" altLang="zh-CN" dirty="0">
              <a:latin typeface="Arial" pitchFamily="34" charset="0"/>
              <a:ea typeface="微软雅黑" pitchFamily="34" charset="-122"/>
              <a:cs typeface="Arial" pitchFamily="34" charset="0"/>
            </a:endParaRPr>
          </a:p>
        </p:txBody>
      </p:sp>
      <p:grpSp>
        <p:nvGrpSpPr>
          <p:cNvPr id="22" name="组合 21"/>
          <p:cNvGrpSpPr/>
          <p:nvPr/>
        </p:nvGrpSpPr>
        <p:grpSpPr>
          <a:xfrm>
            <a:off x="4667241" y="2928933"/>
            <a:ext cx="2043571" cy="2311734"/>
            <a:chOff x="3786182" y="2928933"/>
            <a:chExt cx="1516734" cy="2311734"/>
          </a:xfrm>
        </p:grpSpPr>
        <p:cxnSp>
          <p:nvCxnSpPr>
            <p:cNvPr id="18" name="直接连接符 17"/>
            <p:cNvCxnSpPr/>
            <p:nvPr/>
          </p:nvCxnSpPr>
          <p:spPr>
            <a:xfrm>
              <a:off x="4581500" y="2928933"/>
              <a:ext cx="721416" cy="1588"/>
            </a:xfrm>
            <a:prstGeom prst="line">
              <a:avLst/>
            </a:prstGeom>
            <a:ln>
              <a:solidFill>
                <a:srgbClr val="39A3CD"/>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86182" y="5239079"/>
              <a:ext cx="801573" cy="1588"/>
            </a:xfrm>
            <a:prstGeom prst="line">
              <a:avLst/>
            </a:prstGeom>
            <a:ln>
              <a:solidFill>
                <a:srgbClr val="39A3CD"/>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3440015" y="4080139"/>
              <a:ext cx="2304000" cy="1588"/>
            </a:xfrm>
            <a:prstGeom prst="line">
              <a:avLst/>
            </a:prstGeom>
            <a:ln>
              <a:solidFill>
                <a:srgbClr val="39A3CD"/>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604335" y="4572013"/>
            <a:ext cx="2117544" cy="963935"/>
            <a:chOff x="3786182" y="2928933"/>
            <a:chExt cx="1431570" cy="2311734"/>
          </a:xfrm>
        </p:grpSpPr>
        <p:cxnSp>
          <p:nvCxnSpPr>
            <p:cNvPr id="24" name="直接连接符 23"/>
            <p:cNvCxnSpPr/>
            <p:nvPr/>
          </p:nvCxnSpPr>
          <p:spPr>
            <a:xfrm>
              <a:off x="4857752" y="2928933"/>
              <a:ext cx="360000" cy="1588"/>
            </a:xfrm>
            <a:prstGeom prst="line">
              <a:avLst/>
            </a:prstGeom>
            <a:ln>
              <a:solidFill>
                <a:srgbClr val="6CAC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786182" y="5239079"/>
              <a:ext cx="1080000" cy="1588"/>
            </a:xfrm>
            <a:prstGeom prst="line">
              <a:avLst/>
            </a:prstGeom>
            <a:ln>
              <a:solidFill>
                <a:srgbClr val="6CAC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3706546" y="4080139"/>
              <a:ext cx="2304000" cy="1588"/>
            </a:xfrm>
            <a:prstGeom prst="line">
              <a:avLst/>
            </a:prstGeom>
            <a:ln>
              <a:solidFill>
                <a:srgbClr val="6CAC00"/>
              </a:solidFill>
            </a:ln>
          </p:spPr>
          <p:style>
            <a:lnRef idx="1">
              <a:schemeClr val="accent1"/>
            </a:lnRef>
            <a:fillRef idx="0">
              <a:schemeClr val="accent1"/>
            </a:fillRef>
            <a:effectRef idx="0">
              <a:schemeClr val="accent1"/>
            </a:effectRef>
            <a:fontRef idx="minor">
              <a:schemeClr val="tx1"/>
            </a:fontRef>
          </p:style>
        </p:cxnSp>
      </p:grpSp>
      <p:sp>
        <p:nvSpPr>
          <p:cNvPr id="27" name="矩形 26"/>
          <p:cNvSpPr/>
          <p:nvPr/>
        </p:nvSpPr>
        <p:spPr>
          <a:xfrm>
            <a:off x="6738941" y="4286261"/>
            <a:ext cx="3071835" cy="923330"/>
          </a:xfrm>
          <a:prstGeom prst="rect">
            <a:avLst/>
          </a:prstGeom>
        </p:spPr>
        <p:txBody>
          <a:bodyPr wrap="square">
            <a:spAutoFit/>
          </a:bodyPr>
          <a:lstStyle/>
          <a:p>
            <a:pPr algn="ctr">
              <a:lnSpc>
                <a:spcPct val="150000"/>
              </a:lnSpc>
              <a:spcAft>
                <a:spcPts val="600"/>
              </a:spcAft>
            </a:pPr>
            <a:r>
              <a:rPr lang="zh-CN" altLang="en-US" dirty="0" smtClean="0">
                <a:latin typeface="Arial" pitchFamily="34" charset="0"/>
                <a:ea typeface="微软雅黑" pitchFamily="34" charset="-122"/>
                <a:cs typeface="Arial" pitchFamily="34" charset="0"/>
              </a:rPr>
              <a:t>根据不同回收机制的特点，适合标记整理机制</a:t>
            </a:r>
            <a:r>
              <a:rPr lang="en-US" altLang="zh-CN" dirty="0" smtClean="0">
                <a:latin typeface="Arial" pitchFamily="34" charset="0"/>
                <a:ea typeface="微软雅黑" pitchFamily="34" charset="-122"/>
                <a:cs typeface="Arial" pitchFamily="34" charset="0"/>
              </a:rPr>
              <a:t>.</a:t>
            </a:r>
            <a:endParaRPr lang="en-US" altLang="zh-CN" dirty="0">
              <a:latin typeface="Arial" pitchFamily="34" charset="0"/>
              <a:ea typeface="微软雅黑" pitchFamily="34" charset="-122"/>
              <a:cs typeface="Arial" pitchFamily="34" charset="0"/>
            </a:endParaRPr>
          </a:p>
        </p:txBody>
      </p:sp>
    </p:spTree>
    <p:extLst>
      <p:ext uri="{BB962C8B-B14F-4D97-AF65-F5344CB8AC3E}">
        <p14:creationId xmlns:p14="http://schemas.microsoft.com/office/powerpoint/2010/main" val="68532939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2482480" y="1069958"/>
            <a:ext cx="7934000" cy="1590"/>
          </a:xfrm>
          <a:prstGeom prst="line">
            <a:avLst/>
          </a:prstGeom>
          <a:ln w="15875">
            <a:solidFill>
              <a:srgbClr val="39A3CD"/>
            </a:solidFill>
            <a:prstDash val="sysDash"/>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rot="5400000">
            <a:off x="2138956" y="377208"/>
            <a:ext cx="756000" cy="1588"/>
          </a:xfrm>
          <a:prstGeom prst="line">
            <a:avLst/>
          </a:prstGeom>
          <a:ln w="15875">
            <a:solidFill>
              <a:srgbClr val="39A3CD"/>
            </a:solidFill>
            <a:prstDash val="sysDash"/>
          </a:ln>
        </p:spPr>
        <p:style>
          <a:lnRef idx="1">
            <a:schemeClr val="accent1"/>
          </a:lnRef>
          <a:fillRef idx="0">
            <a:schemeClr val="accent1"/>
          </a:fillRef>
          <a:effectRef idx="0">
            <a:schemeClr val="accent1"/>
          </a:effectRef>
          <a:fontRef idx="minor">
            <a:schemeClr val="tx1"/>
          </a:fontRef>
        </p:style>
      </p:cxnSp>
      <p:grpSp>
        <p:nvGrpSpPr>
          <p:cNvPr id="3" name="组合 4"/>
          <p:cNvGrpSpPr/>
          <p:nvPr/>
        </p:nvGrpSpPr>
        <p:grpSpPr>
          <a:xfrm>
            <a:off x="2238348" y="500043"/>
            <a:ext cx="571504" cy="571504"/>
            <a:chOff x="7143768" y="2857496"/>
            <a:chExt cx="1143008" cy="1143008"/>
          </a:xfrm>
        </p:grpSpPr>
        <p:sp>
          <p:nvSpPr>
            <p:cNvPr id="4" name="椭圆 3"/>
            <p:cNvSpPr/>
            <p:nvPr/>
          </p:nvSpPr>
          <p:spPr>
            <a:xfrm>
              <a:off x="7143768" y="2857496"/>
              <a:ext cx="1143008" cy="1143008"/>
            </a:xfrm>
            <a:prstGeom prst="ellipse">
              <a:avLst/>
            </a:prstGeom>
            <a:solidFill>
              <a:schemeClr val="bg1"/>
            </a:solidFill>
            <a:ln>
              <a:noFill/>
            </a:ln>
            <a:effectLst>
              <a:outerShdw blurRad="355600" dist="101600" dir="90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7282856" y="2991564"/>
              <a:ext cx="864000" cy="864000"/>
            </a:xfrm>
            <a:prstGeom prst="ellipse">
              <a:avLst/>
            </a:prstGeom>
            <a:solidFill>
              <a:srgbClr val="39A3C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zh-CN" sz="4400" dirty="0">
                <a:solidFill>
                  <a:schemeClr val="bg1"/>
                </a:solidFill>
                <a:latin typeface="方正特粗光辉简体" pitchFamily="2" charset="-122"/>
                <a:ea typeface="方正特粗光辉简体" pitchFamily="2" charset="-122"/>
              </a:endParaRPr>
            </a:p>
          </p:txBody>
        </p:sp>
        <p:sp>
          <p:nvSpPr>
            <p:cNvPr id="6" name="椭圆 5"/>
            <p:cNvSpPr/>
            <p:nvPr/>
          </p:nvSpPr>
          <p:spPr>
            <a:xfrm>
              <a:off x="7200396" y="2918890"/>
              <a:ext cx="1008000" cy="1008000"/>
            </a:xfrm>
            <a:prstGeom prst="ellips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7" name="矩形 6"/>
          <p:cNvSpPr/>
          <p:nvPr/>
        </p:nvSpPr>
        <p:spPr>
          <a:xfrm>
            <a:off x="2952730" y="466707"/>
            <a:ext cx="4929223"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smtClean="0">
                <a:solidFill>
                  <a:schemeClr val="tx1"/>
                </a:solidFill>
                <a:latin typeface="Arial" pitchFamily="34" charset="0"/>
                <a:ea typeface="微软雅黑" pitchFamily="34" charset="-122"/>
                <a:cs typeface="Arial" pitchFamily="34" charset="0"/>
              </a:rPr>
              <a:t>减少</a:t>
            </a:r>
            <a:r>
              <a:rPr lang="en-US" altLang="zh-CN" sz="2400" b="1" dirty="0" smtClean="0">
                <a:solidFill>
                  <a:schemeClr val="tx1"/>
                </a:solidFill>
                <a:latin typeface="Arial" pitchFamily="34" charset="0"/>
                <a:ea typeface="微软雅黑" pitchFamily="34" charset="-122"/>
                <a:cs typeface="Arial" pitchFamily="34" charset="0"/>
              </a:rPr>
              <a:t>GC</a:t>
            </a:r>
            <a:r>
              <a:rPr lang="zh-CN" altLang="en-US" sz="2400" b="1" dirty="0" smtClean="0">
                <a:solidFill>
                  <a:schemeClr val="tx1"/>
                </a:solidFill>
                <a:latin typeface="Arial" pitchFamily="34" charset="0"/>
                <a:ea typeface="微软雅黑" pitchFamily="34" charset="-122"/>
                <a:cs typeface="Arial" pitchFamily="34" charset="0"/>
              </a:rPr>
              <a:t>开销的措施</a:t>
            </a:r>
            <a:endParaRPr lang="zh-CN" altLang="en-US" sz="2400" b="1" dirty="0">
              <a:solidFill>
                <a:schemeClr val="tx1"/>
              </a:solidFill>
              <a:latin typeface="Arial" pitchFamily="34" charset="0"/>
              <a:ea typeface="微软雅黑" pitchFamily="34" charset="-122"/>
              <a:cs typeface="Arial" pitchFamily="34" charset="0"/>
            </a:endParaRPr>
          </a:p>
        </p:txBody>
      </p:sp>
      <p:cxnSp>
        <p:nvCxnSpPr>
          <p:cNvPr id="9" name="直接连接符 8"/>
          <p:cNvCxnSpPr/>
          <p:nvPr/>
        </p:nvCxnSpPr>
        <p:spPr>
          <a:xfrm rot="5400000">
            <a:off x="9237235" y="2283933"/>
            <a:ext cx="2376000" cy="1588"/>
          </a:xfrm>
          <a:prstGeom prst="line">
            <a:avLst/>
          </a:prstGeom>
          <a:ln w="15875">
            <a:solidFill>
              <a:srgbClr val="39A3CD"/>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404226" y="3448050"/>
            <a:ext cx="1008000" cy="1588"/>
          </a:xfrm>
          <a:prstGeom prst="line">
            <a:avLst/>
          </a:prstGeom>
          <a:ln w="15875">
            <a:solidFill>
              <a:srgbClr val="39A3CD"/>
            </a:solidFill>
            <a:prstDash val="sys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34" idx="1"/>
            <a:endCxn id="45" idx="3"/>
          </p:cNvCxnSpPr>
          <p:nvPr/>
        </p:nvCxnSpPr>
        <p:spPr>
          <a:xfrm flipH="1">
            <a:off x="3582303" y="3934058"/>
            <a:ext cx="1218122" cy="1482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34" idx="0"/>
            <a:endCxn id="27" idx="2"/>
          </p:cNvCxnSpPr>
          <p:nvPr/>
        </p:nvCxnSpPr>
        <p:spPr>
          <a:xfrm flipH="1" flipV="1">
            <a:off x="5800557" y="2148939"/>
            <a:ext cx="35720" cy="13564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4" idx="1"/>
            <a:endCxn id="98" idx="3"/>
          </p:cNvCxnSpPr>
          <p:nvPr/>
        </p:nvCxnSpPr>
        <p:spPr>
          <a:xfrm flipH="1">
            <a:off x="3528259" y="3934058"/>
            <a:ext cx="1272166" cy="23017"/>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4800425" y="1363121"/>
            <a:ext cx="2000264" cy="785818"/>
            <a:chOff x="2928926" y="2357429"/>
            <a:chExt cx="2240730" cy="911838"/>
          </a:xfrm>
        </p:grpSpPr>
        <p:grpSp>
          <p:nvGrpSpPr>
            <p:cNvPr id="26" name="组合 25"/>
            <p:cNvGrpSpPr/>
            <p:nvPr/>
          </p:nvGrpSpPr>
          <p:grpSpPr>
            <a:xfrm>
              <a:off x="2928926" y="2357429"/>
              <a:ext cx="2240730" cy="911838"/>
              <a:chOff x="0" y="378662"/>
              <a:chExt cx="2240730" cy="911838"/>
            </a:xfrm>
          </p:grpSpPr>
          <p:sp>
            <p:nvSpPr>
              <p:cNvPr id="27" name="圆角矩形 26"/>
              <p:cNvSpPr/>
              <p:nvPr/>
            </p:nvSpPr>
            <p:spPr>
              <a:xfrm>
                <a:off x="0" y="378662"/>
                <a:ext cx="2240730" cy="911838"/>
              </a:xfrm>
              <a:prstGeom prst="roundRect">
                <a:avLst>
                  <a:gd name="adj" fmla="val 10000"/>
                </a:avLst>
              </a:prstGeom>
              <a:solidFill>
                <a:schemeClr val="bg1">
                  <a:lumMod val="75000"/>
                </a:schemeClr>
              </a:solidFill>
              <a:ln w="101600">
                <a:solidFill>
                  <a:schemeClr val="bg1">
                    <a:lumMod val="75000"/>
                  </a:schemeClr>
                </a:solidFill>
              </a:ln>
              <a:effectLst>
                <a:outerShdw blurRad="152400" dist="127000" dir="9000000" algn="tr" rotWithShape="0">
                  <a:prstClr val="black">
                    <a:alpha val="40000"/>
                  </a:prstClr>
                </a:outerShdw>
              </a:effectLst>
            </p:spPr>
            <p:style>
              <a:lnRef idx="2">
                <a:scrgbClr r="0" g="0" b="0"/>
              </a:lnRef>
              <a:fillRef idx="1">
                <a:scrgbClr r="0" g="0" b="0"/>
              </a:fillRef>
              <a:effectRef idx="0">
                <a:scrgbClr r="0" g="0" b="0"/>
              </a:effectRef>
              <a:fontRef idx="minor">
                <a:schemeClr val="lt1"/>
              </a:fontRef>
            </p:style>
          </p:sp>
          <p:sp>
            <p:nvSpPr>
              <p:cNvPr id="28" name="圆角矩形 4"/>
              <p:cNvSpPr/>
              <p:nvPr/>
            </p:nvSpPr>
            <p:spPr>
              <a:xfrm>
                <a:off x="26707" y="405370"/>
                <a:ext cx="2187316" cy="8584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algn="ctr" defTabSz="889000">
                  <a:lnSpc>
                    <a:spcPct val="90000"/>
                  </a:lnSpc>
                  <a:spcBef>
                    <a:spcPct val="0"/>
                  </a:spcBef>
                  <a:spcAft>
                    <a:spcPct val="35000"/>
                  </a:spcAft>
                </a:pPr>
                <a:endParaRPr lang="zh-CN" altLang="en-US" sz="2000" b="1" dirty="0">
                  <a:solidFill>
                    <a:schemeClr val="tx1"/>
                  </a:solidFill>
                  <a:latin typeface="Arial" pitchFamily="34" charset="0"/>
                  <a:ea typeface="微软雅黑" pitchFamily="34" charset="-122"/>
                  <a:cs typeface="Arial" pitchFamily="34" charset="0"/>
                </a:endParaRPr>
              </a:p>
            </p:txBody>
          </p:sp>
        </p:grpSp>
        <p:sp>
          <p:nvSpPr>
            <p:cNvPr id="32" name="圆角矩形 31"/>
            <p:cNvSpPr/>
            <p:nvPr/>
          </p:nvSpPr>
          <p:spPr>
            <a:xfrm>
              <a:off x="2967706" y="2417982"/>
              <a:ext cx="2168118" cy="806345"/>
            </a:xfrm>
            <a:prstGeom prst="roundRect">
              <a:avLst>
                <a:gd name="adj" fmla="val 10000"/>
              </a:avLst>
            </a:prstGeom>
            <a:solidFill>
              <a:schemeClr val="bg1">
                <a:lumMod val="95000"/>
              </a:schemeClr>
            </a:solidFill>
            <a:ln w="101600">
              <a:noFill/>
            </a:ln>
            <a:effectLst>
              <a:innerShdw blurRad="63500" dist="50800" dir="18900000">
                <a:prstClr val="black">
                  <a:alpha val="50000"/>
                </a:prstClr>
              </a:innerShdw>
            </a:effectLst>
          </p:spPr>
          <p:style>
            <a:lnRef idx="2">
              <a:scrgbClr r="0" g="0" b="0"/>
            </a:lnRef>
            <a:fillRef idx="1">
              <a:scrgbClr r="0" g="0" b="0"/>
            </a:fillRef>
            <a:effectRef idx="0">
              <a:scrgbClr r="0" g="0" b="0"/>
            </a:effectRef>
            <a:fontRef idx="minor">
              <a:schemeClr val="lt1"/>
            </a:fontRef>
          </p:style>
          <p:txBody>
            <a:bodyPr anchor="ctr" anchorCtr="0"/>
            <a:lstStyle/>
            <a:p>
              <a:pPr lvl="0" algn="ctr"/>
              <a:r>
                <a:rPr lang="zh-CN" altLang="en-US" sz="1600" b="1" kern="0" dirty="0" smtClean="0">
                  <a:solidFill>
                    <a:prstClr val="black"/>
                  </a:solidFill>
                  <a:latin typeface="+mn-ea"/>
                  <a:cs typeface="Arial" pitchFamily="34" charset="0"/>
                </a:rPr>
                <a:t>分散对象创建或创建的时间</a:t>
              </a:r>
              <a:endParaRPr lang="zh-CN" altLang="en-US" sz="1600" b="1" kern="0" dirty="0">
                <a:solidFill>
                  <a:prstClr val="black"/>
                </a:solidFill>
                <a:latin typeface="+mn-ea"/>
                <a:cs typeface="Arial" pitchFamily="34" charset="0"/>
              </a:endParaRPr>
            </a:p>
          </p:txBody>
        </p:sp>
      </p:grpSp>
      <p:grpSp>
        <p:nvGrpSpPr>
          <p:cNvPr id="33" name="组合 32"/>
          <p:cNvGrpSpPr/>
          <p:nvPr/>
        </p:nvGrpSpPr>
        <p:grpSpPr>
          <a:xfrm>
            <a:off x="4800425" y="3505430"/>
            <a:ext cx="2071703" cy="857256"/>
            <a:chOff x="2866871" y="2031997"/>
            <a:chExt cx="2555608" cy="896963"/>
          </a:xfrm>
        </p:grpSpPr>
        <p:sp>
          <p:nvSpPr>
            <p:cNvPr id="34" name="圆角矩形 33"/>
            <p:cNvSpPr/>
            <p:nvPr/>
          </p:nvSpPr>
          <p:spPr>
            <a:xfrm>
              <a:off x="2866871" y="2031997"/>
              <a:ext cx="2555608" cy="896963"/>
            </a:xfrm>
            <a:prstGeom prst="roundRect">
              <a:avLst>
                <a:gd name="adj" fmla="val 10000"/>
              </a:avLst>
            </a:prstGeom>
            <a:solidFill>
              <a:srgbClr val="39A3CD"/>
            </a:solidFill>
            <a:ln>
              <a:noFill/>
            </a:ln>
            <a:effectLst>
              <a:outerShdw blurRad="304800" dist="88900" dir="7800000" sx="101000" sy="101000" algn="tr" rotWithShape="0">
                <a:prstClr val="black">
                  <a:alpha val="40000"/>
                </a:prstClr>
              </a:outerShdw>
            </a:effectLst>
          </p:spPr>
          <p:style>
            <a:lnRef idx="2">
              <a:scrgbClr r="0" g="0" b="0"/>
            </a:lnRef>
            <a:fillRef idx="1">
              <a:scrgbClr r="0" g="0" b="0"/>
            </a:fillRef>
            <a:effectRef idx="0">
              <a:scrgbClr r="0" g="0" b="0"/>
            </a:effectRef>
            <a:fontRef idx="minor">
              <a:schemeClr val="lt1"/>
            </a:fontRef>
          </p:style>
        </p:sp>
        <p:sp>
          <p:nvSpPr>
            <p:cNvPr id="35" name="圆角矩形 4"/>
            <p:cNvSpPr/>
            <p:nvPr/>
          </p:nvSpPr>
          <p:spPr>
            <a:xfrm>
              <a:off x="2893142" y="2058268"/>
              <a:ext cx="2503066" cy="8444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algn="ctr" defTabSz="1066800">
                <a:lnSpc>
                  <a:spcPct val="90000"/>
                </a:lnSpc>
                <a:spcBef>
                  <a:spcPct val="0"/>
                </a:spcBef>
                <a:spcAft>
                  <a:spcPct val="35000"/>
                </a:spcAft>
              </a:pPr>
              <a:r>
                <a:rPr lang="zh-CN" altLang="en-US" sz="2400" b="1" dirty="0" smtClean="0">
                  <a:latin typeface="Arial" pitchFamily="34" charset="0"/>
                  <a:ea typeface="微软雅黑" pitchFamily="34" charset="-122"/>
                  <a:cs typeface="Arial" pitchFamily="34" charset="0"/>
                </a:rPr>
                <a:t>减少开销</a:t>
              </a:r>
              <a:endParaRPr lang="zh-CN" altLang="en-US" sz="2400" b="1" dirty="0">
                <a:latin typeface="Arial" pitchFamily="34" charset="0"/>
                <a:ea typeface="微软雅黑" pitchFamily="34" charset="-122"/>
                <a:cs typeface="Arial" pitchFamily="34" charset="0"/>
              </a:endParaRPr>
            </a:p>
          </p:txBody>
        </p:sp>
      </p:grpSp>
      <p:grpSp>
        <p:nvGrpSpPr>
          <p:cNvPr id="37" name="组合 36"/>
          <p:cNvGrpSpPr/>
          <p:nvPr/>
        </p:nvGrpSpPr>
        <p:grpSpPr>
          <a:xfrm>
            <a:off x="1547421" y="2073325"/>
            <a:ext cx="2000264" cy="785818"/>
            <a:chOff x="2928926" y="2357430"/>
            <a:chExt cx="2240730" cy="911838"/>
          </a:xfrm>
        </p:grpSpPr>
        <p:grpSp>
          <p:nvGrpSpPr>
            <p:cNvPr id="38" name="组合 37"/>
            <p:cNvGrpSpPr/>
            <p:nvPr/>
          </p:nvGrpSpPr>
          <p:grpSpPr>
            <a:xfrm>
              <a:off x="2928926" y="2357430"/>
              <a:ext cx="2240730" cy="911838"/>
              <a:chOff x="0" y="378663"/>
              <a:chExt cx="2240730" cy="911838"/>
            </a:xfrm>
          </p:grpSpPr>
          <p:sp>
            <p:nvSpPr>
              <p:cNvPr id="40" name="圆角矩形 39"/>
              <p:cNvSpPr/>
              <p:nvPr/>
            </p:nvSpPr>
            <p:spPr>
              <a:xfrm>
                <a:off x="0" y="378663"/>
                <a:ext cx="2240730" cy="911838"/>
              </a:xfrm>
              <a:prstGeom prst="roundRect">
                <a:avLst>
                  <a:gd name="adj" fmla="val 10000"/>
                </a:avLst>
              </a:prstGeom>
              <a:solidFill>
                <a:schemeClr val="bg1">
                  <a:lumMod val="75000"/>
                </a:schemeClr>
              </a:solidFill>
              <a:ln w="101600">
                <a:solidFill>
                  <a:schemeClr val="bg1">
                    <a:lumMod val="75000"/>
                  </a:schemeClr>
                </a:solidFill>
              </a:ln>
              <a:effectLst>
                <a:outerShdw blurRad="152400" dist="127000" dir="9000000" algn="tr" rotWithShape="0">
                  <a:prstClr val="black">
                    <a:alpha val="40000"/>
                  </a:prstClr>
                </a:outerShdw>
              </a:effectLst>
            </p:spPr>
            <p:style>
              <a:lnRef idx="2">
                <a:scrgbClr r="0" g="0" b="0"/>
              </a:lnRef>
              <a:fillRef idx="1">
                <a:scrgbClr r="0" g="0" b="0"/>
              </a:fillRef>
              <a:effectRef idx="0">
                <a:scrgbClr r="0" g="0" b="0"/>
              </a:effectRef>
              <a:fontRef idx="minor">
                <a:schemeClr val="lt1"/>
              </a:fontRef>
            </p:style>
          </p:sp>
          <p:sp>
            <p:nvSpPr>
              <p:cNvPr id="41" name="圆角矩形 4"/>
              <p:cNvSpPr/>
              <p:nvPr/>
            </p:nvSpPr>
            <p:spPr>
              <a:xfrm>
                <a:off x="26707" y="405370"/>
                <a:ext cx="2187316" cy="8584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algn="ctr" defTabSz="889000">
                  <a:lnSpc>
                    <a:spcPct val="90000"/>
                  </a:lnSpc>
                  <a:spcBef>
                    <a:spcPct val="0"/>
                  </a:spcBef>
                  <a:spcAft>
                    <a:spcPct val="35000"/>
                  </a:spcAft>
                </a:pPr>
                <a:endParaRPr lang="zh-CN" altLang="en-US" sz="2000" b="1" dirty="0">
                  <a:solidFill>
                    <a:schemeClr val="tx1"/>
                  </a:solidFill>
                  <a:latin typeface="Arial" pitchFamily="34" charset="0"/>
                  <a:ea typeface="微软雅黑" pitchFamily="34" charset="-122"/>
                  <a:cs typeface="Arial" pitchFamily="34" charset="0"/>
                </a:endParaRPr>
              </a:p>
            </p:txBody>
          </p:sp>
        </p:grpSp>
        <p:sp>
          <p:nvSpPr>
            <p:cNvPr id="39" name="圆角矩形 38"/>
            <p:cNvSpPr/>
            <p:nvPr/>
          </p:nvSpPr>
          <p:spPr>
            <a:xfrm>
              <a:off x="2967706" y="2417982"/>
              <a:ext cx="2168116" cy="806345"/>
            </a:xfrm>
            <a:prstGeom prst="roundRect">
              <a:avLst>
                <a:gd name="adj" fmla="val 10000"/>
              </a:avLst>
            </a:prstGeom>
            <a:solidFill>
              <a:schemeClr val="bg1">
                <a:lumMod val="95000"/>
              </a:schemeClr>
            </a:solidFill>
            <a:ln w="101600">
              <a:noFill/>
            </a:ln>
            <a:effectLst>
              <a:innerShdw blurRad="63500" dist="50800" dir="18900000">
                <a:prstClr val="black">
                  <a:alpha val="50000"/>
                </a:prstClr>
              </a:innerShdw>
            </a:effectLst>
          </p:spPr>
          <p:style>
            <a:lnRef idx="2">
              <a:scrgbClr r="0" g="0" b="0"/>
            </a:lnRef>
            <a:fillRef idx="1">
              <a:scrgbClr r="0" g="0" b="0"/>
            </a:fillRef>
            <a:effectRef idx="0">
              <a:scrgbClr r="0" g="0" b="0"/>
            </a:effectRef>
            <a:fontRef idx="minor">
              <a:schemeClr val="lt1"/>
            </a:fontRef>
          </p:style>
          <p:txBody>
            <a:bodyPr anchor="ctr" anchorCtr="0"/>
            <a:lstStyle/>
            <a:p>
              <a:pPr lvl="0" algn="ctr"/>
              <a:r>
                <a:rPr lang="zh-CN" altLang="en-US" sz="1600" b="1" kern="0" dirty="0" smtClean="0">
                  <a:solidFill>
                    <a:prstClr val="black"/>
                  </a:solidFill>
                  <a:latin typeface="+mn-ea"/>
                  <a:cs typeface="Arial" pitchFamily="34" charset="0"/>
                </a:rPr>
                <a:t>尽量少调用</a:t>
              </a:r>
              <a:r>
                <a:rPr lang="en-US" altLang="zh-CN" sz="1600" b="1" kern="0" dirty="0" err="1" smtClean="0">
                  <a:solidFill>
                    <a:prstClr val="black"/>
                  </a:solidFill>
                  <a:latin typeface="+mn-ea"/>
                  <a:cs typeface="Arial" pitchFamily="34" charset="0"/>
                </a:rPr>
                <a:t>System.gc</a:t>
              </a:r>
              <a:r>
                <a:rPr lang="en-US" altLang="zh-CN" sz="1600" b="1" kern="0" dirty="0" smtClean="0">
                  <a:solidFill>
                    <a:prstClr val="black"/>
                  </a:solidFill>
                  <a:latin typeface="+mn-ea"/>
                  <a:cs typeface="Arial" pitchFamily="34" charset="0"/>
                </a:rPr>
                <a:t>()</a:t>
              </a:r>
              <a:endParaRPr lang="zh-CN" altLang="en-US" sz="1600" b="1" kern="0" dirty="0">
                <a:solidFill>
                  <a:prstClr val="black"/>
                </a:solidFill>
                <a:latin typeface="+mn-ea"/>
                <a:cs typeface="Arial" pitchFamily="34" charset="0"/>
              </a:endParaRPr>
            </a:p>
          </p:txBody>
        </p:sp>
      </p:grpSp>
      <p:grpSp>
        <p:nvGrpSpPr>
          <p:cNvPr id="42" name="组合 41"/>
          <p:cNvGrpSpPr/>
          <p:nvPr/>
        </p:nvGrpSpPr>
        <p:grpSpPr>
          <a:xfrm>
            <a:off x="1582039" y="5024085"/>
            <a:ext cx="2000264" cy="785818"/>
            <a:chOff x="2928926" y="2357430"/>
            <a:chExt cx="2240730" cy="911838"/>
          </a:xfrm>
        </p:grpSpPr>
        <p:grpSp>
          <p:nvGrpSpPr>
            <p:cNvPr id="43" name="组合 42"/>
            <p:cNvGrpSpPr/>
            <p:nvPr/>
          </p:nvGrpSpPr>
          <p:grpSpPr>
            <a:xfrm>
              <a:off x="2928926" y="2357430"/>
              <a:ext cx="2240730" cy="911838"/>
              <a:chOff x="0" y="378663"/>
              <a:chExt cx="2240730" cy="911838"/>
            </a:xfrm>
          </p:grpSpPr>
          <p:sp>
            <p:nvSpPr>
              <p:cNvPr id="45" name="圆角矩形 44"/>
              <p:cNvSpPr/>
              <p:nvPr/>
            </p:nvSpPr>
            <p:spPr>
              <a:xfrm>
                <a:off x="0" y="378663"/>
                <a:ext cx="2240730" cy="911838"/>
              </a:xfrm>
              <a:prstGeom prst="roundRect">
                <a:avLst>
                  <a:gd name="adj" fmla="val 10000"/>
                </a:avLst>
              </a:prstGeom>
              <a:solidFill>
                <a:schemeClr val="bg1">
                  <a:lumMod val="75000"/>
                </a:schemeClr>
              </a:solidFill>
              <a:ln w="101600">
                <a:solidFill>
                  <a:schemeClr val="bg1">
                    <a:lumMod val="75000"/>
                  </a:schemeClr>
                </a:solidFill>
              </a:ln>
              <a:effectLst>
                <a:outerShdw blurRad="152400" dist="127000" dir="9000000" algn="tr" rotWithShape="0">
                  <a:prstClr val="black">
                    <a:alpha val="40000"/>
                  </a:prstClr>
                </a:outerShdw>
              </a:effectLst>
            </p:spPr>
            <p:style>
              <a:lnRef idx="2">
                <a:scrgbClr r="0" g="0" b="0"/>
              </a:lnRef>
              <a:fillRef idx="1">
                <a:scrgbClr r="0" g="0" b="0"/>
              </a:fillRef>
              <a:effectRef idx="0">
                <a:scrgbClr r="0" g="0" b="0"/>
              </a:effectRef>
              <a:fontRef idx="minor">
                <a:schemeClr val="lt1"/>
              </a:fontRef>
            </p:style>
          </p:sp>
          <p:sp>
            <p:nvSpPr>
              <p:cNvPr id="46" name="圆角矩形 4"/>
              <p:cNvSpPr/>
              <p:nvPr/>
            </p:nvSpPr>
            <p:spPr>
              <a:xfrm>
                <a:off x="26707" y="405370"/>
                <a:ext cx="2187316" cy="8584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algn="ctr" defTabSz="889000">
                  <a:lnSpc>
                    <a:spcPct val="90000"/>
                  </a:lnSpc>
                  <a:spcBef>
                    <a:spcPct val="0"/>
                  </a:spcBef>
                  <a:spcAft>
                    <a:spcPct val="35000"/>
                  </a:spcAft>
                </a:pPr>
                <a:endParaRPr lang="zh-CN" altLang="en-US" sz="2000" b="1" dirty="0">
                  <a:solidFill>
                    <a:schemeClr val="tx1"/>
                  </a:solidFill>
                  <a:latin typeface="Arial" pitchFamily="34" charset="0"/>
                  <a:ea typeface="微软雅黑" pitchFamily="34" charset="-122"/>
                  <a:cs typeface="Arial" pitchFamily="34" charset="0"/>
                </a:endParaRPr>
              </a:p>
            </p:txBody>
          </p:sp>
        </p:grpSp>
        <p:sp>
          <p:nvSpPr>
            <p:cNvPr id="44" name="圆角矩形 43"/>
            <p:cNvSpPr/>
            <p:nvPr/>
          </p:nvSpPr>
          <p:spPr>
            <a:xfrm>
              <a:off x="2967706" y="2417982"/>
              <a:ext cx="2168116" cy="806345"/>
            </a:xfrm>
            <a:prstGeom prst="roundRect">
              <a:avLst>
                <a:gd name="adj" fmla="val 10000"/>
              </a:avLst>
            </a:prstGeom>
            <a:solidFill>
              <a:schemeClr val="bg1">
                <a:lumMod val="95000"/>
              </a:schemeClr>
            </a:solidFill>
            <a:ln w="101600">
              <a:noFill/>
            </a:ln>
            <a:effectLst>
              <a:innerShdw blurRad="63500" dist="50800" dir="18900000">
                <a:prstClr val="black">
                  <a:alpha val="50000"/>
                </a:prstClr>
              </a:innerShdw>
            </a:effectLst>
          </p:spPr>
          <p:style>
            <a:lnRef idx="2">
              <a:scrgbClr r="0" g="0" b="0"/>
            </a:lnRef>
            <a:fillRef idx="1">
              <a:scrgbClr r="0" g="0" b="0"/>
            </a:fillRef>
            <a:effectRef idx="0">
              <a:scrgbClr r="0" g="0" b="0"/>
            </a:effectRef>
            <a:fontRef idx="minor">
              <a:schemeClr val="lt1"/>
            </a:fontRef>
          </p:style>
          <p:txBody>
            <a:bodyPr anchor="ctr" anchorCtr="0"/>
            <a:lstStyle/>
            <a:p>
              <a:pPr lvl="0" algn="ctr"/>
              <a:r>
                <a:rPr lang="zh-CN" altLang="en-US" sz="1600" b="1" kern="0" dirty="0" smtClean="0">
                  <a:solidFill>
                    <a:prstClr val="black"/>
                  </a:solidFill>
                  <a:latin typeface="+mn-ea"/>
                  <a:cs typeface="Arial" pitchFamily="34" charset="0"/>
                </a:rPr>
                <a:t>尽量减少静态对象变量</a:t>
              </a:r>
              <a:endParaRPr lang="zh-CN" altLang="en-US" sz="1600" b="1" kern="0" dirty="0">
                <a:solidFill>
                  <a:prstClr val="black"/>
                </a:solidFill>
                <a:latin typeface="+mn-ea"/>
                <a:cs typeface="Arial" pitchFamily="34" charset="0"/>
              </a:endParaRPr>
            </a:p>
          </p:txBody>
        </p:sp>
      </p:grpSp>
      <p:grpSp>
        <p:nvGrpSpPr>
          <p:cNvPr id="74" name="组合 73"/>
          <p:cNvGrpSpPr/>
          <p:nvPr/>
        </p:nvGrpSpPr>
        <p:grpSpPr>
          <a:xfrm>
            <a:off x="8246121" y="5001069"/>
            <a:ext cx="2000264" cy="785818"/>
            <a:chOff x="2928926" y="2357430"/>
            <a:chExt cx="2240730" cy="911838"/>
          </a:xfrm>
        </p:grpSpPr>
        <p:grpSp>
          <p:nvGrpSpPr>
            <p:cNvPr id="82" name="组合 81"/>
            <p:cNvGrpSpPr/>
            <p:nvPr/>
          </p:nvGrpSpPr>
          <p:grpSpPr>
            <a:xfrm>
              <a:off x="2928926" y="2357430"/>
              <a:ext cx="2240730" cy="911838"/>
              <a:chOff x="0" y="378663"/>
              <a:chExt cx="2240730" cy="911838"/>
            </a:xfrm>
          </p:grpSpPr>
          <p:sp>
            <p:nvSpPr>
              <p:cNvPr id="89" name="圆角矩形 88"/>
              <p:cNvSpPr/>
              <p:nvPr/>
            </p:nvSpPr>
            <p:spPr>
              <a:xfrm>
                <a:off x="0" y="378663"/>
                <a:ext cx="2240730" cy="911838"/>
              </a:xfrm>
              <a:prstGeom prst="roundRect">
                <a:avLst>
                  <a:gd name="adj" fmla="val 10000"/>
                </a:avLst>
              </a:prstGeom>
              <a:solidFill>
                <a:schemeClr val="bg1">
                  <a:lumMod val="75000"/>
                </a:schemeClr>
              </a:solidFill>
              <a:ln w="101600">
                <a:solidFill>
                  <a:schemeClr val="bg1">
                    <a:lumMod val="75000"/>
                  </a:schemeClr>
                </a:solidFill>
              </a:ln>
              <a:effectLst>
                <a:outerShdw blurRad="152400" dist="127000" dir="9000000" algn="tr" rotWithShape="0">
                  <a:prstClr val="black">
                    <a:alpha val="40000"/>
                  </a:prstClr>
                </a:outerShdw>
              </a:effectLst>
            </p:spPr>
            <p:style>
              <a:lnRef idx="2">
                <a:scrgbClr r="0" g="0" b="0"/>
              </a:lnRef>
              <a:fillRef idx="1">
                <a:scrgbClr r="0" g="0" b="0"/>
              </a:fillRef>
              <a:effectRef idx="0">
                <a:scrgbClr r="0" g="0" b="0"/>
              </a:effectRef>
              <a:fontRef idx="minor">
                <a:schemeClr val="lt1"/>
              </a:fontRef>
            </p:style>
          </p:sp>
          <p:sp>
            <p:nvSpPr>
              <p:cNvPr id="90" name="圆角矩形 4"/>
              <p:cNvSpPr/>
              <p:nvPr/>
            </p:nvSpPr>
            <p:spPr>
              <a:xfrm>
                <a:off x="26707" y="405370"/>
                <a:ext cx="2187316" cy="8584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algn="ctr" defTabSz="889000">
                  <a:lnSpc>
                    <a:spcPct val="90000"/>
                  </a:lnSpc>
                  <a:spcBef>
                    <a:spcPct val="0"/>
                  </a:spcBef>
                  <a:spcAft>
                    <a:spcPct val="35000"/>
                  </a:spcAft>
                </a:pPr>
                <a:endParaRPr lang="zh-CN" altLang="en-US" sz="2000" b="1" dirty="0">
                  <a:solidFill>
                    <a:schemeClr val="tx1"/>
                  </a:solidFill>
                  <a:latin typeface="Arial" pitchFamily="34" charset="0"/>
                  <a:ea typeface="微软雅黑" pitchFamily="34" charset="-122"/>
                  <a:cs typeface="Arial" pitchFamily="34" charset="0"/>
                </a:endParaRPr>
              </a:p>
            </p:txBody>
          </p:sp>
        </p:grpSp>
        <p:sp>
          <p:nvSpPr>
            <p:cNvPr id="88" name="圆角矩形 87"/>
            <p:cNvSpPr/>
            <p:nvPr/>
          </p:nvSpPr>
          <p:spPr>
            <a:xfrm>
              <a:off x="2967706" y="2417982"/>
              <a:ext cx="2168116" cy="806345"/>
            </a:xfrm>
            <a:prstGeom prst="roundRect">
              <a:avLst>
                <a:gd name="adj" fmla="val 10000"/>
              </a:avLst>
            </a:prstGeom>
            <a:solidFill>
              <a:schemeClr val="bg1">
                <a:lumMod val="95000"/>
              </a:schemeClr>
            </a:solidFill>
            <a:ln w="101600">
              <a:noFill/>
            </a:ln>
            <a:effectLst>
              <a:innerShdw blurRad="63500" dist="50800" dir="18900000">
                <a:prstClr val="black">
                  <a:alpha val="50000"/>
                </a:prstClr>
              </a:innerShdw>
            </a:effectLst>
          </p:spPr>
          <p:style>
            <a:lnRef idx="2">
              <a:scrgbClr r="0" g="0" b="0"/>
            </a:lnRef>
            <a:fillRef idx="1">
              <a:scrgbClr r="0" g="0" b="0"/>
            </a:fillRef>
            <a:effectRef idx="0">
              <a:scrgbClr r="0" g="0" b="0"/>
            </a:effectRef>
            <a:fontRef idx="minor">
              <a:schemeClr val="lt1"/>
            </a:fontRef>
          </p:style>
          <p:txBody>
            <a:bodyPr anchor="ctr" anchorCtr="0"/>
            <a:lstStyle/>
            <a:p>
              <a:pPr lvl="0" algn="ctr"/>
              <a:r>
                <a:rPr lang="zh-CN" altLang="en-US" sz="1600" b="1" kern="0" dirty="0" smtClean="0">
                  <a:solidFill>
                    <a:prstClr val="black"/>
                  </a:solidFill>
                  <a:latin typeface="+mn-ea"/>
                  <a:cs typeface="Arial" pitchFamily="34" charset="0"/>
                </a:rPr>
                <a:t>尽量用基本类型如</a:t>
              </a:r>
              <a:r>
                <a:rPr lang="en-US" altLang="zh-CN" sz="1600" b="1" kern="0" dirty="0" err="1" smtClean="0">
                  <a:solidFill>
                    <a:prstClr val="black"/>
                  </a:solidFill>
                  <a:latin typeface="+mn-ea"/>
                  <a:cs typeface="Arial" pitchFamily="34" charset="0"/>
                </a:rPr>
                <a:t>int</a:t>
              </a:r>
              <a:r>
                <a:rPr lang="zh-CN" altLang="en-US" sz="1600" b="1" kern="0" dirty="0" smtClean="0">
                  <a:solidFill>
                    <a:prstClr val="black"/>
                  </a:solidFill>
                  <a:latin typeface="+mn-ea"/>
                  <a:cs typeface="Arial" pitchFamily="34" charset="0"/>
                </a:rPr>
                <a:t>而非</a:t>
              </a:r>
              <a:r>
                <a:rPr lang="en-US" altLang="zh-CN" sz="1600" b="1" kern="0" dirty="0" smtClean="0">
                  <a:solidFill>
                    <a:prstClr val="black"/>
                  </a:solidFill>
                  <a:latin typeface="+mn-ea"/>
                  <a:cs typeface="Arial" pitchFamily="34" charset="0"/>
                </a:rPr>
                <a:t>Integer</a:t>
              </a:r>
              <a:endParaRPr lang="zh-CN" altLang="en-US" sz="1600" b="1" kern="0" dirty="0">
                <a:solidFill>
                  <a:prstClr val="black"/>
                </a:solidFill>
                <a:latin typeface="+mn-ea"/>
                <a:cs typeface="Arial" pitchFamily="34" charset="0"/>
              </a:endParaRPr>
            </a:p>
          </p:txBody>
        </p:sp>
      </p:grpSp>
      <p:grpSp>
        <p:nvGrpSpPr>
          <p:cNvPr id="91" name="组合 90"/>
          <p:cNvGrpSpPr/>
          <p:nvPr/>
        </p:nvGrpSpPr>
        <p:grpSpPr>
          <a:xfrm>
            <a:off x="8199274" y="3551760"/>
            <a:ext cx="2000264" cy="785818"/>
            <a:chOff x="2928926" y="2357430"/>
            <a:chExt cx="2240730" cy="911838"/>
          </a:xfrm>
        </p:grpSpPr>
        <p:grpSp>
          <p:nvGrpSpPr>
            <p:cNvPr id="92" name="组合 91"/>
            <p:cNvGrpSpPr/>
            <p:nvPr/>
          </p:nvGrpSpPr>
          <p:grpSpPr>
            <a:xfrm>
              <a:off x="2928926" y="2357430"/>
              <a:ext cx="2240730" cy="911838"/>
              <a:chOff x="0" y="378663"/>
              <a:chExt cx="2240730" cy="911838"/>
            </a:xfrm>
          </p:grpSpPr>
          <p:sp>
            <p:nvSpPr>
              <p:cNvPr id="94" name="圆角矩形 93"/>
              <p:cNvSpPr/>
              <p:nvPr/>
            </p:nvSpPr>
            <p:spPr>
              <a:xfrm>
                <a:off x="0" y="378663"/>
                <a:ext cx="2240730" cy="911838"/>
              </a:xfrm>
              <a:prstGeom prst="roundRect">
                <a:avLst>
                  <a:gd name="adj" fmla="val 10000"/>
                </a:avLst>
              </a:prstGeom>
              <a:solidFill>
                <a:schemeClr val="bg1">
                  <a:lumMod val="75000"/>
                </a:schemeClr>
              </a:solidFill>
              <a:ln w="101600">
                <a:solidFill>
                  <a:schemeClr val="bg1">
                    <a:lumMod val="75000"/>
                  </a:schemeClr>
                </a:solidFill>
              </a:ln>
              <a:effectLst>
                <a:outerShdw blurRad="152400" dist="127000" dir="9000000" algn="tr" rotWithShape="0">
                  <a:prstClr val="black">
                    <a:alpha val="40000"/>
                  </a:prstClr>
                </a:outerShdw>
              </a:effectLst>
            </p:spPr>
            <p:style>
              <a:lnRef idx="2">
                <a:scrgbClr r="0" g="0" b="0"/>
              </a:lnRef>
              <a:fillRef idx="1">
                <a:scrgbClr r="0" g="0" b="0"/>
              </a:fillRef>
              <a:effectRef idx="0">
                <a:scrgbClr r="0" g="0" b="0"/>
              </a:effectRef>
              <a:fontRef idx="minor">
                <a:schemeClr val="lt1"/>
              </a:fontRef>
            </p:style>
          </p:sp>
          <p:sp>
            <p:nvSpPr>
              <p:cNvPr id="95" name="圆角矩形 4"/>
              <p:cNvSpPr/>
              <p:nvPr/>
            </p:nvSpPr>
            <p:spPr>
              <a:xfrm>
                <a:off x="26707" y="405370"/>
                <a:ext cx="2187316" cy="8584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algn="ctr" defTabSz="889000">
                  <a:lnSpc>
                    <a:spcPct val="90000"/>
                  </a:lnSpc>
                  <a:spcBef>
                    <a:spcPct val="0"/>
                  </a:spcBef>
                  <a:spcAft>
                    <a:spcPct val="35000"/>
                  </a:spcAft>
                </a:pPr>
                <a:endParaRPr lang="zh-CN" altLang="en-US" sz="2000" b="1" dirty="0">
                  <a:solidFill>
                    <a:schemeClr val="tx1"/>
                  </a:solidFill>
                  <a:latin typeface="Arial" pitchFamily="34" charset="0"/>
                  <a:ea typeface="微软雅黑" pitchFamily="34" charset="-122"/>
                  <a:cs typeface="Arial" pitchFamily="34" charset="0"/>
                </a:endParaRPr>
              </a:p>
            </p:txBody>
          </p:sp>
        </p:grpSp>
        <p:sp>
          <p:nvSpPr>
            <p:cNvPr id="93" name="圆角矩形 92"/>
            <p:cNvSpPr/>
            <p:nvPr/>
          </p:nvSpPr>
          <p:spPr>
            <a:xfrm>
              <a:off x="2967706" y="2417982"/>
              <a:ext cx="2168116" cy="806345"/>
            </a:xfrm>
            <a:prstGeom prst="roundRect">
              <a:avLst>
                <a:gd name="adj" fmla="val 10000"/>
              </a:avLst>
            </a:prstGeom>
            <a:solidFill>
              <a:schemeClr val="bg1">
                <a:lumMod val="95000"/>
              </a:schemeClr>
            </a:solidFill>
            <a:ln w="101600">
              <a:noFill/>
            </a:ln>
            <a:effectLst>
              <a:innerShdw blurRad="63500" dist="50800" dir="18900000">
                <a:prstClr val="black">
                  <a:alpha val="50000"/>
                </a:prstClr>
              </a:innerShdw>
            </a:effectLst>
          </p:spPr>
          <p:style>
            <a:lnRef idx="2">
              <a:scrgbClr r="0" g="0" b="0"/>
            </a:lnRef>
            <a:fillRef idx="1">
              <a:scrgbClr r="0" g="0" b="0"/>
            </a:fillRef>
            <a:effectRef idx="0">
              <a:scrgbClr r="0" g="0" b="0"/>
            </a:effectRef>
            <a:fontRef idx="minor">
              <a:schemeClr val="lt1"/>
            </a:fontRef>
          </p:style>
          <p:txBody>
            <a:bodyPr anchor="ctr" anchorCtr="0"/>
            <a:lstStyle/>
            <a:p>
              <a:pPr lvl="0" algn="ctr"/>
              <a:r>
                <a:rPr lang="zh-CN" altLang="en-US" sz="1400" b="1" kern="0" dirty="0" smtClean="0">
                  <a:solidFill>
                    <a:prstClr val="black"/>
                  </a:solidFill>
                  <a:latin typeface="+mn-ea"/>
                  <a:cs typeface="Arial" pitchFamily="34" charset="0"/>
                </a:rPr>
                <a:t>尽量使用 </a:t>
              </a:r>
              <a:r>
                <a:rPr lang="en-US" altLang="zh-CN" sz="1400" b="1" kern="0" dirty="0" err="1" smtClean="0">
                  <a:solidFill>
                    <a:prstClr val="black"/>
                  </a:solidFill>
                  <a:latin typeface="+mn-ea"/>
                  <a:cs typeface="Arial" pitchFamily="34" charset="0"/>
                </a:rPr>
                <a:t>StringBuffer</a:t>
              </a:r>
              <a:r>
                <a:rPr lang="zh-CN" altLang="en-US" sz="1400" b="1" kern="0" dirty="0" smtClean="0">
                  <a:solidFill>
                    <a:prstClr val="black"/>
                  </a:solidFill>
                  <a:latin typeface="+mn-ea"/>
                  <a:cs typeface="Arial" pitchFamily="34" charset="0"/>
                </a:rPr>
                <a:t>而不用</a:t>
              </a:r>
              <a:r>
                <a:rPr lang="en-US" altLang="zh-CN" sz="1400" b="1" kern="0" dirty="0" smtClean="0">
                  <a:solidFill>
                    <a:prstClr val="black"/>
                  </a:solidFill>
                  <a:latin typeface="+mn-ea"/>
                  <a:cs typeface="Arial" pitchFamily="34" charset="0"/>
                </a:rPr>
                <a:t>String</a:t>
              </a:r>
              <a:r>
                <a:rPr lang="zh-CN" altLang="en-US" sz="1400" b="1" kern="0" dirty="0" smtClean="0">
                  <a:solidFill>
                    <a:prstClr val="black"/>
                  </a:solidFill>
                  <a:latin typeface="+mn-ea"/>
                  <a:cs typeface="Arial" pitchFamily="34" charset="0"/>
                </a:rPr>
                <a:t>累加字符串</a:t>
              </a:r>
              <a:endParaRPr lang="zh-CN" altLang="en-US" sz="1400" b="1" kern="0" dirty="0">
                <a:solidFill>
                  <a:prstClr val="black"/>
                </a:solidFill>
                <a:latin typeface="+mn-ea"/>
                <a:cs typeface="Arial" pitchFamily="34" charset="0"/>
              </a:endParaRPr>
            </a:p>
          </p:txBody>
        </p:sp>
      </p:grpSp>
      <p:grpSp>
        <p:nvGrpSpPr>
          <p:cNvPr id="96" name="组合 95"/>
          <p:cNvGrpSpPr/>
          <p:nvPr/>
        </p:nvGrpSpPr>
        <p:grpSpPr>
          <a:xfrm>
            <a:off x="1558198" y="3557439"/>
            <a:ext cx="2000264" cy="785818"/>
            <a:chOff x="2928926" y="2357430"/>
            <a:chExt cx="2240730" cy="911838"/>
          </a:xfrm>
        </p:grpSpPr>
        <p:grpSp>
          <p:nvGrpSpPr>
            <p:cNvPr id="97" name="组合 96"/>
            <p:cNvGrpSpPr/>
            <p:nvPr/>
          </p:nvGrpSpPr>
          <p:grpSpPr>
            <a:xfrm>
              <a:off x="2928926" y="2357430"/>
              <a:ext cx="2240730" cy="911838"/>
              <a:chOff x="0" y="378663"/>
              <a:chExt cx="2240730" cy="911838"/>
            </a:xfrm>
          </p:grpSpPr>
          <p:sp>
            <p:nvSpPr>
              <p:cNvPr id="99" name="圆角矩形 98"/>
              <p:cNvSpPr/>
              <p:nvPr/>
            </p:nvSpPr>
            <p:spPr>
              <a:xfrm>
                <a:off x="0" y="378663"/>
                <a:ext cx="2240730" cy="911838"/>
              </a:xfrm>
              <a:prstGeom prst="roundRect">
                <a:avLst>
                  <a:gd name="adj" fmla="val 10000"/>
                </a:avLst>
              </a:prstGeom>
              <a:solidFill>
                <a:schemeClr val="bg1">
                  <a:lumMod val="75000"/>
                </a:schemeClr>
              </a:solidFill>
              <a:ln w="101600">
                <a:solidFill>
                  <a:schemeClr val="bg1">
                    <a:lumMod val="75000"/>
                  </a:schemeClr>
                </a:solidFill>
              </a:ln>
              <a:effectLst>
                <a:outerShdw blurRad="152400" dist="127000" dir="9000000" algn="tr" rotWithShape="0">
                  <a:prstClr val="black">
                    <a:alpha val="40000"/>
                  </a:prstClr>
                </a:outerShdw>
              </a:effectLst>
            </p:spPr>
            <p:style>
              <a:lnRef idx="2">
                <a:scrgbClr r="0" g="0" b="0"/>
              </a:lnRef>
              <a:fillRef idx="1">
                <a:scrgbClr r="0" g="0" b="0"/>
              </a:fillRef>
              <a:effectRef idx="0">
                <a:scrgbClr r="0" g="0" b="0"/>
              </a:effectRef>
              <a:fontRef idx="minor">
                <a:schemeClr val="lt1"/>
              </a:fontRef>
            </p:style>
          </p:sp>
          <p:sp>
            <p:nvSpPr>
              <p:cNvPr id="100" name="圆角矩形 4"/>
              <p:cNvSpPr/>
              <p:nvPr/>
            </p:nvSpPr>
            <p:spPr>
              <a:xfrm>
                <a:off x="26707" y="405370"/>
                <a:ext cx="2187316" cy="8584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algn="ctr" defTabSz="889000">
                  <a:lnSpc>
                    <a:spcPct val="90000"/>
                  </a:lnSpc>
                  <a:spcBef>
                    <a:spcPct val="0"/>
                  </a:spcBef>
                  <a:spcAft>
                    <a:spcPct val="35000"/>
                  </a:spcAft>
                </a:pPr>
                <a:endParaRPr lang="zh-CN" altLang="en-US" sz="2000" b="1" dirty="0">
                  <a:solidFill>
                    <a:schemeClr val="tx1"/>
                  </a:solidFill>
                  <a:latin typeface="Arial" pitchFamily="34" charset="0"/>
                  <a:ea typeface="微软雅黑" pitchFamily="34" charset="-122"/>
                  <a:cs typeface="Arial" pitchFamily="34" charset="0"/>
                </a:endParaRPr>
              </a:p>
            </p:txBody>
          </p:sp>
        </p:grpSp>
        <p:sp>
          <p:nvSpPr>
            <p:cNvPr id="98" name="圆角矩形 97"/>
            <p:cNvSpPr/>
            <p:nvPr/>
          </p:nvSpPr>
          <p:spPr>
            <a:xfrm>
              <a:off x="2967706" y="2417982"/>
              <a:ext cx="2168116" cy="806345"/>
            </a:xfrm>
            <a:prstGeom prst="roundRect">
              <a:avLst>
                <a:gd name="adj" fmla="val 10000"/>
              </a:avLst>
            </a:prstGeom>
            <a:solidFill>
              <a:schemeClr val="bg1">
                <a:lumMod val="95000"/>
              </a:schemeClr>
            </a:solidFill>
            <a:ln w="101600">
              <a:noFill/>
            </a:ln>
            <a:effectLst>
              <a:innerShdw blurRad="63500" dist="50800" dir="18900000">
                <a:prstClr val="black">
                  <a:alpha val="50000"/>
                </a:prstClr>
              </a:innerShdw>
            </a:effectLst>
          </p:spPr>
          <p:style>
            <a:lnRef idx="2">
              <a:scrgbClr r="0" g="0" b="0"/>
            </a:lnRef>
            <a:fillRef idx="1">
              <a:scrgbClr r="0" g="0" b="0"/>
            </a:fillRef>
            <a:effectRef idx="0">
              <a:scrgbClr r="0" g="0" b="0"/>
            </a:effectRef>
            <a:fontRef idx="minor">
              <a:schemeClr val="lt1"/>
            </a:fontRef>
          </p:style>
          <p:txBody>
            <a:bodyPr anchor="ctr" anchorCtr="0"/>
            <a:lstStyle/>
            <a:p>
              <a:pPr lvl="0" algn="ctr"/>
              <a:r>
                <a:rPr lang="zh-CN" altLang="en-US" sz="1600" b="1" kern="0" dirty="0" smtClean="0">
                  <a:solidFill>
                    <a:prstClr val="black"/>
                  </a:solidFill>
                  <a:latin typeface="+mn-ea"/>
                  <a:cs typeface="Arial" pitchFamily="34" charset="0"/>
                </a:rPr>
                <a:t>尽量减少临时对象的使用</a:t>
              </a:r>
              <a:endParaRPr lang="zh-CN" altLang="en-US" sz="1600" b="1" kern="0" dirty="0">
                <a:solidFill>
                  <a:prstClr val="black"/>
                </a:solidFill>
                <a:latin typeface="+mn-ea"/>
                <a:cs typeface="Arial" pitchFamily="34" charset="0"/>
              </a:endParaRPr>
            </a:p>
          </p:txBody>
        </p:sp>
      </p:grpSp>
      <p:grpSp>
        <p:nvGrpSpPr>
          <p:cNvPr id="101" name="组合 100"/>
          <p:cNvGrpSpPr/>
          <p:nvPr/>
        </p:nvGrpSpPr>
        <p:grpSpPr>
          <a:xfrm>
            <a:off x="8211503" y="2109395"/>
            <a:ext cx="2000264" cy="785818"/>
            <a:chOff x="2928926" y="2357430"/>
            <a:chExt cx="2240730" cy="911838"/>
          </a:xfrm>
        </p:grpSpPr>
        <p:grpSp>
          <p:nvGrpSpPr>
            <p:cNvPr id="102" name="组合 101"/>
            <p:cNvGrpSpPr/>
            <p:nvPr/>
          </p:nvGrpSpPr>
          <p:grpSpPr>
            <a:xfrm>
              <a:off x="2928926" y="2357430"/>
              <a:ext cx="2240730" cy="911838"/>
              <a:chOff x="0" y="378663"/>
              <a:chExt cx="2240730" cy="911838"/>
            </a:xfrm>
          </p:grpSpPr>
          <p:sp>
            <p:nvSpPr>
              <p:cNvPr id="104" name="圆角矩形 103"/>
              <p:cNvSpPr/>
              <p:nvPr/>
            </p:nvSpPr>
            <p:spPr>
              <a:xfrm>
                <a:off x="0" y="378663"/>
                <a:ext cx="2240730" cy="911838"/>
              </a:xfrm>
              <a:prstGeom prst="roundRect">
                <a:avLst>
                  <a:gd name="adj" fmla="val 10000"/>
                </a:avLst>
              </a:prstGeom>
              <a:solidFill>
                <a:schemeClr val="bg1">
                  <a:lumMod val="75000"/>
                </a:schemeClr>
              </a:solidFill>
              <a:ln w="101600">
                <a:solidFill>
                  <a:schemeClr val="bg1">
                    <a:lumMod val="75000"/>
                  </a:schemeClr>
                </a:solidFill>
              </a:ln>
              <a:effectLst>
                <a:outerShdw blurRad="152400" dist="127000" dir="9000000" algn="tr" rotWithShape="0">
                  <a:prstClr val="black">
                    <a:alpha val="40000"/>
                  </a:prstClr>
                </a:outerShdw>
              </a:effectLst>
            </p:spPr>
            <p:style>
              <a:lnRef idx="2">
                <a:scrgbClr r="0" g="0" b="0"/>
              </a:lnRef>
              <a:fillRef idx="1">
                <a:scrgbClr r="0" g="0" b="0"/>
              </a:fillRef>
              <a:effectRef idx="0">
                <a:scrgbClr r="0" g="0" b="0"/>
              </a:effectRef>
              <a:fontRef idx="minor">
                <a:schemeClr val="lt1"/>
              </a:fontRef>
            </p:style>
          </p:sp>
          <p:sp>
            <p:nvSpPr>
              <p:cNvPr id="105" name="圆角矩形 4"/>
              <p:cNvSpPr/>
              <p:nvPr/>
            </p:nvSpPr>
            <p:spPr>
              <a:xfrm>
                <a:off x="26707" y="405370"/>
                <a:ext cx="2187316" cy="8584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algn="ctr" defTabSz="889000">
                  <a:lnSpc>
                    <a:spcPct val="90000"/>
                  </a:lnSpc>
                  <a:spcBef>
                    <a:spcPct val="0"/>
                  </a:spcBef>
                  <a:spcAft>
                    <a:spcPct val="35000"/>
                  </a:spcAft>
                </a:pPr>
                <a:endParaRPr lang="zh-CN" altLang="en-US" sz="2000" b="1" dirty="0">
                  <a:solidFill>
                    <a:schemeClr val="tx1"/>
                  </a:solidFill>
                  <a:latin typeface="Arial" pitchFamily="34" charset="0"/>
                  <a:ea typeface="微软雅黑" pitchFamily="34" charset="-122"/>
                  <a:cs typeface="Arial" pitchFamily="34" charset="0"/>
                </a:endParaRPr>
              </a:p>
            </p:txBody>
          </p:sp>
        </p:grpSp>
        <p:sp>
          <p:nvSpPr>
            <p:cNvPr id="103" name="圆角矩形 102"/>
            <p:cNvSpPr/>
            <p:nvPr/>
          </p:nvSpPr>
          <p:spPr>
            <a:xfrm>
              <a:off x="2967706" y="2417982"/>
              <a:ext cx="2168116" cy="806345"/>
            </a:xfrm>
            <a:prstGeom prst="roundRect">
              <a:avLst>
                <a:gd name="adj" fmla="val 10000"/>
              </a:avLst>
            </a:prstGeom>
            <a:solidFill>
              <a:schemeClr val="bg1">
                <a:lumMod val="95000"/>
              </a:schemeClr>
            </a:solidFill>
            <a:ln w="101600">
              <a:noFill/>
            </a:ln>
            <a:effectLst>
              <a:innerShdw blurRad="63500" dist="50800" dir="18900000">
                <a:prstClr val="black">
                  <a:alpha val="50000"/>
                </a:prstClr>
              </a:innerShdw>
            </a:effectLst>
          </p:spPr>
          <p:style>
            <a:lnRef idx="2">
              <a:scrgbClr r="0" g="0" b="0"/>
            </a:lnRef>
            <a:fillRef idx="1">
              <a:scrgbClr r="0" g="0" b="0"/>
            </a:fillRef>
            <a:effectRef idx="0">
              <a:scrgbClr r="0" g="0" b="0"/>
            </a:effectRef>
            <a:fontRef idx="minor">
              <a:schemeClr val="lt1"/>
            </a:fontRef>
          </p:style>
          <p:txBody>
            <a:bodyPr anchor="ctr" anchorCtr="0"/>
            <a:lstStyle/>
            <a:p>
              <a:pPr lvl="0" algn="ctr"/>
              <a:r>
                <a:rPr lang="zh-CN" altLang="en-US" sz="1600" b="1" kern="0" dirty="0" smtClean="0">
                  <a:solidFill>
                    <a:prstClr val="black"/>
                  </a:solidFill>
                  <a:latin typeface="+mn-ea"/>
                  <a:cs typeface="Arial" pitchFamily="34" charset="0"/>
                </a:rPr>
                <a:t>对象不用时显式设置为</a:t>
              </a:r>
              <a:r>
                <a:rPr lang="en-US" altLang="zh-CN" sz="1600" b="1" kern="0" dirty="0" smtClean="0">
                  <a:solidFill>
                    <a:prstClr val="black"/>
                  </a:solidFill>
                  <a:latin typeface="+mn-ea"/>
                  <a:cs typeface="Arial" pitchFamily="34" charset="0"/>
                </a:rPr>
                <a:t>null</a:t>
              </a:r>
              <a:endParaRPr lang="zh-CN" altLang="en-US" sz="1600" b="1" kern="0" dirty="0">
                <a:solidFill>
                  <a:prstClr val="black"/>
                </a:solidFill>
                <a:latin typeface="+mn-ea"/>
                <a:cs typeface="Arial" pitchFamily="34" charset="0"/>
              </a:endParaRPr>
            </a:p>
          </p:txBody>
        </p:sp>
      </p:grpSp>
      <p:cxnSp>
        <p:nvCxnSpPr>
          <p:cNvPr id="106" name="直接连接符 105"/>
          <p:cNvCxnSpPr>
            <a:stCxn id="34" idx="1"/>
            <a:endCxn id="40" idx="3"/>
          </p:cNvCxnSpPr>
          <p:nvPr/>
        </p:nvCxnSpPr>
        <p:spPr>
          <a:xfrm flipH="1" flipV="1">
            <a:off x="3547685" y="2466234"/>
            <a:ext cx="1252740" cy="1467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04" idx="1"/>
            <a:endCxn id="34" idx="3"/>
          </p:cNvCxnSpPr>
          <p:nvPr/>
        </p:nvCxnSpPr>
        <p:spPr>
          <a:xfrm flipH="1">
            <a:off x="6872128" y="2502304"/>
            <a:ext cx="1339375" cy="1431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94" idx="1"/>
            <a:endCxn id="34" idx="3"/>
          </p:cNvCxnSpPr>
          <p:nvPr/>
        </p:nvCxnSpPr>
        <p:spPr>
          <a:xfrm flipH="1" flipV="1">
            <a:off x="6872128" y="3934058"/>
            <a:ext cx="1327146" cy="106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90" idx="1"/>
            <a:endCxn id="34" idx="3"/>
          </p:cNvCxnSpPr>
          <p:nvPr/>
        </p:nvCxnSpPr>
        <p:spPr>
          <a:xfrm flipH="1" flipV="1">
            <a:off x="6872128" y="3934058"/>
            <a:ext cx="1397834" cy="14599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62140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4943872" y="4653136"/>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p>
          <a:p>
            <a:pPr lvl="0"/>
            <a:r>
              <a:rPr lang="zh-CN" altLang="en-US" sz="100" dirty="0">
                <a:solidFill>
                  <a:schemeClr val="bg1"/>
                </a:solidFill>
              </a:rPr>
              <a:t>教案下载：</a:t>
            </a:r>
            <a:r>
              <a:rPr lang="en-US" altLang="zh-CN" sz="100" dirty="0">
                <a:solidFill>
                  <a:schemeClr val="bg1"/>
                </a:solidFill>
              </a:rPr>
              <a:t>www.1ppt.com/jiaoan/  </a:t>
            </a:r>
            <a:r>
              <a:rPr lang="en-US" altLang="zh-CN" sz="100" dirty="0" smtClean="0">
                <a:solidFill>
                  <a:schemeClr val="bg1"/>
                </a:solidFill>
              </a:rPr>
              <a:t>      PPT</a:t>
            </a:r>
            <a:r>
              <a:rPr lang="zh-CN" altLang="en-US" sz="100" dirty="0" smtClean="0">
                <a:solidFill>
                  <a:schemeClr val="bg1"/>
                </a:solidFill>
              </a:rPr>
              <a:t>论坛：</a:t>
            </a:r>
            <a:r>
              <a:rPr lang="en-US" altLang="zh-CN" sz="100" dirty="0" smtClean="0">
                <a:solidFill>
                  <a:schemeClr val="bg1"/>
                </a:solidFill>
              </a:rPr>
              <a:t>www.1ppt.cn</a:t>
            </a:r>
            <a:endParaRPr lang="en-US" altLang="zh-CN" sz="100" dirty="0">
              <a:solidFill>
                <a:schemeClr val="bg1"/>
              </a:solidFill>
            </a:endParaRPr>
          </a:p>
          <a:p>
            <a:pPr lvl="0"/>
            <a:r>
              <a:rPr lang="en-US" altLang="zh-CN" sz="100" dirty="0">
                <a:solidFill>
                  <a:schemeClr val="bg1"/>
                </a:solidFill>
              </a:rPr>
              <a:t> </a:t>
            </a:r>
            <a:endParaRPr lang="zh-CN" altLang="en-US" sz="100" dirty="0">
              <a:solidFill>
                <a:schemeClr val="bg1"/>
              </a:solidFill>
            </a:endParaRPr>
          </a:p>
        </p:txBody>
      </p:sp>
      <p:cxnSp>
        <p:nvCxnSpPr>
          <p:cNvPr id="5" name="直接连接符 4"/>
          <p:cNvCxnSpPr/>
          <p:nvPr/>
        </p:nvCxnSpPr>
        <p:spPr>
          <a:xfrm>
            <a:off x="2488164" y="3420193"/>
            <a:ext cx="8244000" cy="1588"/>
          </a:xfrm>
          <a:prstGeom prst="line">
            <a:avLst/>
          </a:prstGeom>
          <a:ln w="15875">
            <a:solidFill>
              <a:srgbClr val="352F2F"/>
            </a:solidFill>
            <a:prstDash val="sysDash"/>
          </a:ln>
        </p:spPr>
        <p:style>
          <a:lnRef idx="1">
            <a:schemeClr val="accent1"/>
          </a:lnRef>
          <a:fillRef idx="0">
            <a:schemeClr val="accent1"/>
          </a:fillRef>
          <a:effectRef idx="0">
            <a:schemeClr val="accent1"/>
          </a:effectRef>
          <a:fontRef idx="minor">
            <a:schemeClr val="tx1"/>
          </a:fontRef>
        </p:style>
      </p:cxnSp>
      <p:grpSp>
        <p:nvGrpSpPr>
          <p:cNvPr id="2" name="组合 8"/>
          <p:cNvGrpSpPr/>
          <p:nvPr/>
        </p:nvGrpSpPr>
        <p:grpSpPr>
          <a:xfrm>
            <a:off x="4310051" y="1462598"/>
            <a:ext cx="3895231" cy="3895231"/>
            <a:chOff x="2605596" y="1462596"/>
            <a:chExt cx="3895230" cy="3895230"/>
          </a:xfrm>
        </p:grpSpPr>
        <p:sp>
          <p:nvSpPr>
            <p:cNvPr id="6" name="椭圆 5"/>
            <p:cNvSpPr/>
            <p:nvPr/>
          </p:nvSpPr>
          <p:spPr>
            <a:xfrm>
              <a:off x="2605596" y="1462596"/>
              <a:ext cx="3895230" cy="3895230"/>
            </a:xfrm>
            <a:prstGeom prst="ellipse">
              <a:avLst/>
            </a:prstGeom>
            <a:solidFill>
              <a:schemeClr val="bg1"/>
            </a:solidFill>
            <a:ln>
              <a:noFill/>
            </a:ln>
            <a:effectLst>
              <a:outerShdw blurRad="330200" dist="101600" dir="90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901263" y="1779221"/>
              <a:ext cx="3305379" cy="3305379"/>
            </a:xfrm>
            <a:prstGeom prst="ellipse">
              <a:avLst/>
            </a:prstGeom>
            <a:solidFill>
              <a:srgbClr val="352F2F"/>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000" b="1" dirty="0">
                  <a:solidFill>
                    <a:schemeClr val="bg1"/>
                  </a:solidFill>
                  <a:effectLst>
                    <a:innerShdw blurRad="63500" dist="50800" dir="18900000">
                      <a:prstClr val="black">
                        <a:alpha val="50000"/>
                      </a:prstClr>
                    </a:innerShdw>
                  </a:effectLst>
                  <a:latin typeface="微软雅黑" pitchFamily="34" charset="-122"/>
                  <a:ea typeface="微软雅黑" pitchFamily="34" charset="-122"/>
                </a:rPr>
                <a:t>THANKS</a:t>
              </a:r>
            </a:p>
          </p:txBody>
        </p:sp>
        <p:sp>
          <p:nvSpPr>
            <p:cNvPr id="8" name="椭圆 7"/>
            <p:cNvSpPr/>
            <p:nvPr/>
          </p:nvSpPr>
          <p:spPr>
            <a:xfrm>
              <a:off x="2798576" y="1671820"/>
              <a:ext cx="3510808" cy="3510000"/>
            </a:xfrm>
            <a:prstGeom prst="ellips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1" name="椭圆 10"/>
          <p:cNvSpPr/>
          <p:nvPr/>
        </p:nvSpPr>
        <p:spPr>
          <a:xfrm>
            <a:off x="8810644" y="2857496"/>
            <a:ext cx="1143008" cy="1143008"/>
          </a:xfrm>
          <a:prstGeom prst="ellipse">
            <a:avLst/>
          </a:prstGeom>
          <a:solidFill>
            <a:schemeClr val="bg1"/>
          </a:solidFill>
          <a:ln>
            <a:noFill/>
          </a:ln>
          <a:effectLst>
            <a:outerShdw blurRad="355600" dist="101600" dir="90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8949731" y="2991564"/>
            <a:ext cx="864000" cy="864000"/>
          </a:xfrm>
          <a:prstGeom prst="ellipse">
            <a:avLst/>
          </a:prstGeom>
          <a:solidFill>
            <a:srgbClr val="6CAC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zh-CN" sz="4400" dirty="0">
              <a:solidFill>
                <a:schemeClr val="bg1"/>
              </a:solidFill>
              <a:latin typeface="方正特粗光辉简体" pitchFamily="2" charset="-122"/>
              <a:ea typeface="方正特粗光辉简体" pitchFamily="2" charset="-122"/>
            </a:endParaRPr>
          </a:p>
        </p:txBody>
      </p:sp>
      <p:sp>
        <p:nvSpPr>
          <p:cNvPr id="13" name="椭圆 12"/>
          <p:cNvSpPr/>
          <p:nvPr/>
        </p:nvSpPr>
        <p:spPr>
          <a:xfrm>
            <a:off x="8867272" y="2918891"/>
            <a:ext cx="1008000" cy="1008000"/>
          </a:xfrm>
          <a:prstGeom prst="ellips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椭圆 13"/>
          <p:cNvSpPr/>
          <p:nvPr/>
        </p:nvSpPr>
        <p:spPr>
          <a:xfrm>
            <a:off x="2595537" y="2857496"/>
            <a:ext cx="1143008" cy="1143008"/>
          </a:xfrm>
          <a:prstGeom prst="ellipse">
            <a:avLst/>
          </a:prstGeom>
          <a:solidFill>
            <a:schemeClr val="bg1"/>
          </a:solidFill>
          <a:ln>
            <a:noFill/>
          </a:ln>
          <a:effectLst>
            <a:outerShdw blurRad="355600" dist="101600" dir="90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734625" y="2991564"/>
            <a:ext cx="864000" cy="864000"/>
          </a:xfrm>
          <a:prstGeom prst="ellipse">
            <a:avLst/>
          </a:prstGeom>
          <a:solidFill>
            <a:srgbClr val="39A3C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zh-CN" sz="4400" dirty="0">
              <a:solidFill>
                <a:schemeClr val="bg1"/>
              </a:solidFill>
              <a:latin typeface="方正特粗光辉简体" pitchFamily="2" charset="-122"/>
              <a:ea typeface="方正特粗光辉简体" pitchFamily="2" charset="-122"/>
            </a:endParaRPr>
          </a:p>
        </p:txBody>
      </p:sp>
      <p:sp>
        <p:nvSpPr>
          <p:cNvPr id="16" name="椭圆 15"/>
          <p:cNvSpPr/>
          <p:nvPr/>
        </p:nvSpPr>
        <p:spPr>
          <a:xfrm>
            <a:off x="2652167" y="2918891"/>
            <a:ext cx="1008000" cy="1008000"/>
          </a:xfrm>
          <a:prstGeom prst="ellips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连接符 16"/>
          <p:cNvCxnSpPr/>
          <p:nvPr/>
        </p:nvCxnSpPr>
        <p:spPr>
          <a:xfrm rot="5400000">
            <a:off x="768856" y="1709184"/>
            <a:ext cx="3420000" cy="1588"/>
          </a:xfrm>
          <a:prstGeom prst="line">
            <a:avLst/>
          </a:prstGeom>
          <a:ln w="15875">
            <a:solidFill>
              <a:srgbClr val="352F2F"/>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1499435" y="2500307"/>
            <a:ext cx="9156040" cy="2286016"/>
            <a:chOff x="-24566" y="2143116"/>
            <a:chExt cx="9156040" cy="2857520"/>
          </a:xfrm>
        </p:grpSpPr>
        <p:cxnSp>
          <p:nvCxnSpPr>
            <p:cNvPr id="8" name="直接连接符 7"/>
            <p:cNvCxnSpPr/>
            <p:nvPr/>
          </p:nvCxnSpPr>
          <p:spPr>
            <a:xfrm>
              <a:off x="-24566" y="3563068"/>
              <a:ext cx="972000" cy="1588"/>
            </a:xfrm>
            <a:prstGeom prst="line">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flipH="1" flipV="1">
              <a:off x="607191" y="2464587"/>
              <a:ext cx="1428760" cy="785818"/>
            </a:xfrm>
            <a:prstGeom prst="line">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6200000" flipH="1">
              <a:off x="1321571" y="2536025"/>
              <a:ext cx="2857520" cy="2071702"/>
            </a:xfrm>
            <a:prstGeom prst="line">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5400000" flipH="1" flipV="1">
              <a:off x="3250397" y="2678901"/>
              <a:ext cx="2857520" cy="1785950"/>
            </a:xfrm>
            <a:prstGeom prst="line">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6200000" flipH="1">
              <a:off x="5072066" y="2643182"/>
              <a:ext cx="2857520" cy="1857388"/>
            </a:xfrm>
            <a:prstGeom prst="line">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5400000" flipH="1" flipV="1">
              <a:off x="7072330" y="3929066"/>
              <a:ext cx="1428760" cy="714380"/>
            </a:xfrm>
            <a:prstGeom prst="line">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159474" y="3559350"/>
              <a:ext cx="972000" cy="1588"/>
            </a:xfrm>
            <a:prstGeom prst="line">
              <a:avLst/>
            </a:prstGeom>
            <a:ln w="158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3" name="泪滴形 2"/>
          <p:cNvSpPr/>
          <p:nvPr/>
        </p:nvSpPr>
        <p:spPr>
          <a:xfrm flipV="1">
            <a:off x="1881162" y="357170"/>
            <a:ext cx="452441" cy="452441"/>
          </a:xfrm>
          <a:prstGeom prst="teardrop">
            <a:avLst/>
          </a:prstGeom>
          <a:solidFill>
            <a:srgbClr val="6CAC00"/>
          </a:solidFill>
          <a:ln w="28575">
            <a:solidFill>
              <a:schemeClr val="bg1"/>
            </a:solidFill>
          </a:ln>
          <a:effectLst>
            <a:outerShdw blurRad="330200" dist="190500" dir="7800000" sx="105000" sy="105000" algn="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泪滴形 3"/>
          <p:cNvSpPr/>
          <p:nvPr/>
        </p:nvSpPr>
        <p:spPr>
          <a:xfrm flipH="1" flipV="1">
            <a:off x="2357417" y="476233"/>
            <a:ext cx="333377" cy="333377"/>
          </a:xfrm>
          <a:prstGeom prst="teardrop">
            <a:avLst/>
          </a:prstGeom>
          <a:solidFill>
            <a:srgbClr val="39A3CD"/>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4400" dirty="0">
              <a:solidFill>
                <a:schemeClr val="bg1"/>
              </a:solidFill>
              <a:latin typeface="方正特粗光辉简体" pitchFamily="2" charset="-122"/>
              <a:ea typeface="方正特粗光辉简体" pitchFamily="2" charset="-122"/>
            </a:endParaRPr>
          </a:p>
        </p:txBody>
      </p:sp>
      <p:sp>
        <p:nvSpPr>
          <p:cNvPr id="5" name="泪滴形 4"/>
          <p:cNvSpPr/>
          <p:nvPr/>
        </p:nvSpPr>
        <p:spPr>
          <a:xfrm flipH="1">
            <a:off x="2357416" y="829250"/>
            <a:ext cx="452441" cy="452441"/>
          </a:xfrm>
          <a:prstGeom prst="teardrop">
            <a:avLst/>
          </a:prstGeom>
          <a:solidFill>
            <a:srgbClr val="352F2F"/>
          </a:solidFill>
          <a:ln w="28575">
            <a:solidFill>
              <a:schemeClr val="bg1"/>
            </a:solidFill>
          </a:ln>
          <a:effectLst>
            <a:outerShdw blurRad="330200" dist="190500" dir="9600000" sx="105000" sy="105000" algn="tr"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4400" b="1" dirty="0">
              <a:solidFill>
                <a:schemeClr val="bg1"/>
              </a:solidFill>
              <a:latin typeface="微软雅黑" pitchFamily="34" charset="-122"/>
              <a:ea typeface="微软雅黑" pitchFamily="34" charset="-122"/>
            </a:endParaRPr>
          </a:p>
        </p:txBody>
      </p:sp>
      <p:sp>
        <p:nvSpPr>
          <p:cNvPr id="7" name="矩形 6"/>
          <p:cNvSpPr/>
          <p:nvPr/>
        </p:nvSpPr>
        <p:spPr>
          <a:xfrm>
            <a:off x="2809854" y="571484"/>
            <a:ext cx="1285884"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latin typeface="微软雅黑" pitchFamily="34" charset="-122"/>
                <a:ea typeface="微软雅黑" pitchFamily="34" charset="-122"/>
              </a:rPr>
              <a:t>目录</a:t>
            </a:r>
            <a:endParaRPr lang="en-US" altLang="zh-CN" sz="2800" b="1" dirty="0">
              <a:solidFill>
                <a:schemeClr val="tx1"/>
              </a:solidFill>
              <a:latin typeface="微软雅黑" pitchFamily="34" charset="-122"/>
              <a:ea typeface="微软雅黑" pitchFamily="34" charset="-122"/>
            </a:endParaRPr>
          </a:p>
          <a:p>
            <a:pPr algn="ctr"/>
            <a:r>
              <a:rPr lang="en-US" altLang="zh-CN" sz="2000" b="1" dirty="0">
                <a:solidFill>
                  <a:schemeClr val="tx1"/>
                </a:solidFill>
                <a:latin typeface="Arial" pitchFamily="34" charset="0"/>
                <a:ea typeface="微软雅黑" pitchFamily="34" charset="-122"/>
                <a:cs typeface="Arial" pitchFamily="34" charset="0"/>
              </a:rPr>
              <a:t>contents</a:t>
            </a:r>
            <a:endParaRPr lang="zh-CN" altLang="en-US" sz="2000" b="1" dirty="0">
              <a:solidFill>
                <a:schemeClr val="tx1"/>
              </a:solidFill>
              <a:latin typeface="Arial" pitchFamily="34" charset="0"/>
              <a:ea typeface="微软雅黑" pitchFamily="34" charset="-122"/>
              <a:cs typeface="Arial" pitchFamily="34" charset="0"/>
            </a:endParaRPr>
          </a:p>
        </p:txBody>
      </p:sp>
      <p:sp>
        <p:nvSpPr>
          <p:cNvPr id="2" name="泪滴形 1"/>
          <p:cNvSpPr/>
          <p:nvPr/>
        </p:nvSpPr>
        <p:spPr>
          <a:xfrm>
            <a:off x="2000225" y="829246"/>
            <a:ext cx="333377" cy="333377"/>
          </a:xfrm>
          <a:prstGeom prst="teardrop">
            <a:avLst/>
          </a:prstGeom>
          <a:solidFill>
            <a:schemeClr val="bg1">
              <a:lumMod val="75000"/>
            </a:schemeClr>
          </a:solidFill>
          <a:ln w="28575">
            <a:solidFill>
              <a:schemeClr val="bg1"/>
            </a:solidFill>
          </a:ln>
          <a:effectLst>
            <a:outerShdw blurRad="330200" dist="190500" dir="9000000" sx="105000" sy="105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2952730" y="2439755"/>
            <a:ext cx="673423" cy="540000"/>
            <a:chOff x="1428728" y="1928802"/>
            <a:chExt cx="673422" cy="540000"/>
          </a:xfrm>
        </p:grpSpPr>
        <p:sp>
          <p:nvSpPr>
            <p:cNvPr id="33" name="椭圆 32"/>
            <p:cNvSpPr/>
            <p:nvPr/>
          </p:nvSpPr>
          <p:spPr>
            <a:xfrm>
              <a:off x="1428728" y="1928802"/>
              <a:ext cx="540000" cy="540000"/>
            </a:xfrm>
            <a:prstGeom prst="ellipse">
              <a:avLst/>
            </a:prstGeom>
            <a:solidFill>
              <a:srgbClr val="6CAC00"/>
            </a:solidFill>
            <a:ln w="76200">
              <a:solidFill>
                <a:schemeClr val="bg1"/>
              </a:solidFill>
            </a:ln>
            <a:effectLst>
              <a:outerShdw blurRad="279400" dist="101600" dir="7800000" sx="105000" sy="105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rot="5400000">
              <a:off x="1870691" y="2088505"/>
              <a:ext cx="248604" cy="214314"/>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473494" y="1959282"/>
              <a:ext cx="468000" cy="468000"/>
            </a:xfrm>
            <a:prstGeom prst="ellipse">
              <a:avLst/>
            </a:prstGeom>
            <a:solidFill>
              <a:srgbClr val="6C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itchFamily="34" charset="-122"/>
                  <a:ea typeface="微软雅黑" pitchFamily="34" charset="-122"/>
                </a:rPr>
                <a:t>1</a:t>
              </a:r>
              <a:endParaRPr lang="zh-CN" altLang="en-US" sz="2400" b="1" dirty="0">
                <a:latin typeface="微软雅黑" pitchFamily="34" charset="-122"/>
                <a:ea typeface="微软雅黑" pitchFamily="34" charset="-122"/>
              </a:endParaRPr>
            </a:p>
          </p:txBody>
        </p:sp>
      </p:grpSp>
      <p:sp>
        <p:nvSpPr>
          <p:cNvPr id="63" name="矩形 62"/>
          <p:cNvSpPr/>
          <p:nvPr/>
        </p:nvSpPr>
        <p:spPr>
          <a:xfrm>
            <a:off x="3595671" y="2383562"/>
            <a:ext cx="2857520"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latin typeface="Arial" pitchFamily="34" charset="0"/>
                <a:ea typeface="微软雅黑" pitchFamily="34" charset="-122"/>
                <a:cs typeface="Arial" pitchFamily="34" charset="0"/>
              </a:rPr>
              <a:t>什么</a:t>
            </a:r>
            <a:r>
              <a:rPr lang="zh-CN" altLang="en-US" b="1" dirty="0" smtClean="0">
                <a:solidFill>
                  <a:schemeClr val="tx1"/>
                </a:solidFill>
                <a:latin typeface="Arial" pitchFamily="34" charset="0"/>
                <a:ea typeface="微软雅黑" pitchFamily="34" charset="-122"/>
                <a:cs typeface="Arial" pitchFamily="34" charset="0"/>
              </a:rPr>
              <a:t>是堆内存</a:t>
            </a:r>
            <a:endParaRPr lang="zh-CN" altLang="en-US" b="1" dirty="0">
              <a:solidFill>
                <a:schemeClr val="tx1"/>
              </a:solidFill>
              <a:latin typeface="Arial" pitchFamily="34" charset="0"/>
              <a:ea typeface="微软雅黑" pitchFamily="34" charset="-122"/>
              <a:cs typeface="Arial" pitchFamily="34" charset="0"/>
            </a:endParaRPr>
          </a:p>
        </p:txBody>
      </p:sp>
      <p:grpSp>
        <p:nvGrpSpPr>
          <p:cNvPr id="64" name="组合 63"/>
          <p:cNvGrpSpPr/>
          <p:nvPr/>
        </p:nvGrpSpPr>
        <p:grpSpPr>
          <a:xfrm>
            <a:off x="6867966" y="2431440"/>
            <a:ext cx="673423" cy="540000"/>
            <a:chOff x="1428728" y="1928802"/>
            <a:chExt cx="673422" cy="540000"/>
          </a:xfrm>
        </p:grpSpPr>
        <p:sp>
          <p:nvSpPr>
            <p:cNvPr id="65" name="椭圆 64"/>
            <p:cNvSpPr/>
            <p:nvPr/>
          </p:nvSpPr>
          <p:spPr>
            <a:xfrm>
              <a:off x="1428728" y="1928802"/>
              <a:ext cx="540000" cy="540000"/>
            </a:xfrm>
            <a:prstGeom prst="ellipse">
              <a:avLst/>
            </a:prstGeom>
            <a:solidFill>
              <a:schemeClr val="bg1"/>
            </a:solidFill>
            <a:ln w="76200">
              <a:solidFill>
                <a:schemeClr val="bg1"/>
              </a:solidFill>
            </a:ln>
            <a:effectLst>
              <a:outerShdw blurRad="279400" dist="101600" dir="7800000" sx="105000" sy="105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p:nvPr/>
          </p:nvSpPr>
          <p:spPr>
            <a:xfrm rot="5400000">
              <a:off x="1870691" y="2088505"/>
              <a:ext cx="248604" cy="214314"/>
            </a:xfrm>
            <a:prstGeom prst="triangle">
              <a:avLst/>
            </a:prstGeom>
            <a:solidFill>
              <a:srgbClr val="352F2F">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1466567" y="1966209"/>
              <a:ext cx="468000" cy="468000"/>
            </a:xfrm>
            <a:prstGeom prst="ellipse">
              <a:avLst/>
            </a:prstGeom>
            <a:solidFill>
              <a:srgbClr val="35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itchFamily="34" charset="-122"/>
                  <a:ea typeface="微软雅黑" pitchFamily="34" charset="-122"/>
                </a:rPr>
                <a:t>3</a:t>
              </a:r>
              <a:endParaRPr lang="zh-CN" altLang="en-US" sz="2400" b="1" dirty="0">
                <a:latin typeface="微软雅黑" pitchFamily="34" charset="-122"/>
                <a:ea typeface="微软雅黑" pitchFamily="34" charset="-122"/>
              </a:endParaRPr>
            </a:p>
          </p:txBody>
        </p:sp>
      </p:grpSp>
      <p:sp>
        <p:nvSpPr>
          <p:cNvPr id="68" name="矩形 67"/>
          <p:cNvSpPr/>
          <p:nvPr/>
        </p:nvSpPr>
        <p:spPr>
          <a:xfrm>
            <a:off x="7524760" y="2368322"/>
            <a:ext cx="2857520"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tx1"/>
                </a:solidFill>
                <a:latin typeface="Arial" pitchFamily="34" charset="0"/>
                <a:ea typeface="微软雅黑" pitchFamily="34" charset="-122"/>
                <a:cs typeface="Arial" pitchFamily="34" charset="0"/>
              </a:rPr>
              <a:t>有哪些方法回收这些垃圾</a:t>
            </a:r>
            <a:endParaRPr lang="zh-CN" altLang="en-US" b="1" dirty="0">
              <a:solidFill>
                <a:schemeClr val="tx1"/>
              </a:solidFill>
              <a:latin typeface="Arial" pitchFamily="34" charset="0"/>
              <a:ea typeface="微软雅黑" pitchFamily="34" charset="-122"/>
              <a:cs typeface="Arial" pitchFamily="34" charset="0"/>
            </a:endParaRPr>
          </a:p>
        </p:txBody>
      </p:sp>
      <p:grpSp>
        <p:nvGrpSpPr>
          <p:cNvPr id="69" name="组合 68"/>
          <p:cNvGrpSpPr/>
          <p:nvPr/>
        </p:nvGrpSpPr>
        <p:grpSpPr>
          <a:xfrm>
            <a:off x="4898564" y="4556768"/>
            <a:ext cx="665869" cy="540000"/>
            <a:chOff x="1302859" y="1928802"/>
            <a:chExt cx="665869" cy="540000"/>
          </a:xfrm>
        </p:grpSpPr>
        <p:sp>
          <p:nvSpPr>
            <p:cNvPr id="70" name="椭圆 69"/>
            <p:cNvSpPr/>
            <p:nvPr/>
          </p:nvSpPr>
          <p:spPr>
            <a:xfrm>
              <a:off x="1428728" y="1928802"/>
              <a:ext cx="540000" cy="540000"/>
            </a:xfrm>
            <a:prstGeom prst="ellipse">
              <a:avLst/>
            </a:prstGeom>
            <a:solidFill>
              <a:schemeClr val="bg1"/>
            </a:solidFill>
            <a:ln w="76200">
              <a:solidFill>
                <a:schemeClr val="bg1"/>
              </a:solidFill>
            </a:ln>
            <a:effectLst>
              <a:outerShdw blurRad="279400" dist="101600" dir="7800000" sx="105000" sy="105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70"/>
            <p:cNvSpPr/>
            <p:nvPr/>
          </p:nvSpPr>
          <p:spPr>
            <a:xfrm rot="16200000" flipH="1">
              <a:off x="1285714" y="2110277"/>
              <a:ext cx="248604" cy="214314"/>
            </a:xfrm>
            <a:prstGeom prst="triangle">
              <a:avLst/>
            </a:prstGeom>
            <a:solidFill>
              <a:srgbClr val="39A3CD">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1466567" y="1967200"/>
              <a:ext cx="468000" cy="468000"/>
            </a:xfrm>
            <a:prstGeom prst="ellipse">
              <a:avLst/>
            </a:prstGeom>
            <a:solidFill>
              <a:srgbClr val="39A3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itchFamily="34" charset="-122"/>
                  <a:ea typeface="微软雅黑" pitchFamily="34" charset="-122"/>
                </a:rPr>
                <a:t>2</a:t>
              </a:r>
              <a:endParaRPr lang="zh-CN" altLang="en-US" sz="2400" b="1" dirty="0">
                <a:latin typeface="微软雅黑" pitchFamily="34" charset="-122"/>
                <a:ea typeface="微软雅黑" pitchFamily="34" charset="-122"/>
              </a:endParaRPr>
            </a:p>
          </p:txBody>
        </p:sp>
      </p:grpSp>
      <p:sp>
        <p:nvSpPr>
          <p:cNvPr id="73" name="矩形 72"/>
          <p:cNvSpPr/>
          <p:nvPr/>
        </p:nvSpPr>
        <p:spPr>
          <a:xfrm>
            <a:off x="5738811" y="4500575"/>
            <a:ext cx="2857520"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b="1" dirty="0" smtClean="0">
                <a:solidFill>
                  <a:schemeClr val="tx1"/>
                </a:solidFill>
                <a:latin typeface="Arial" pitchFamily="34" charset="0"/>
                <a:ea typeface="微软雅黑" pitchFamily="34" charset="-122"/>
                <a:cs typeface="Arial" pitchFamily="34" charset="0"/>
              </a:rPr>
              <a:t>什么是分代回收机制</a:t>
            </a:r>
            <a:endParaRPr lang="zh-CN" altLang="en-US" b="1" dirty="0">
              <a:solidFill>
                <a:schemeClr val="tx1"/>
              </a:solidFill>
              <a:latin typeface="Arial" pitchFamily="34" charset="0"/>
              <a:ea typeface="微软雅黑" pitchFamily="34" charset="-122"/>
              <a:cs typeface="Arial" pitchFamily="34" charset="0"/>
            </a:endParaRPr>
          </a:p>
        </p:txBody>
      </p:sp>
      <p:grpSp>
        <p:nvGrpSpPr>
          <p:cNvPr id="74" name="组合 73"/>
          <p:cNvGrpSpPr/>
          <p:nvPr/>
        </p:nvGrpSpPr>
        <p:grpSpPr>
          <a:xfrm>
            <a:off x="8546664" y="4541528"/>
            <a:ext cx="661104" cy="540000"/>
            <a:chOff x="1307624" y="1928802"/>
            <a:chExt cx="661104" cy="540000"/>
          </a:xfrm>
        </p:grpSpPr>
        <p:sp>
          <p:nvSpPr>
            <p:cNvPr id="75" name="椭圆 74"/>
            <p:cNvSpPr/>
            <p:nvPr/>
          </p:nvSpPr>
          <p:spPr>
            <a:xfrm>
              <a:off x="1428728" y="1928802"/>
              <a:ext cx="540000" cy="540000"/>
            </a:xfrm>
            <a:prstGeom prst="ellipse">
              <a:avLst/>
            </a:prstGeom>
            <a:solidFill>
              <a:schemeClr val="bg1"/>
            </a:solidFill>
            <a:ln w="76200">
              <a:solidFill>
                <a:schemeClr val="bg1"/>
              </a:solidFill>
            </a:ln>
            <a:effectLst>
              <a:outerShdw blurRad="139700" dist="101600" dir="7800000" sx="105000" sy="105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75"/>
            <p:cNvSpPr/>
            <p:nvPr/>
          </p:nvSpPr>
          <p:spPr>
            <a:xfrm rot="16200000" flipH="1">
              <a:off x="1290479" y="2099391"/>
              <a:ext cx="248604" cy="214314"/>
            </a:xfrm>
            <a:prstGeom prst="triangle">
              <a:avLst/>
            </a:prstGeom>
            <a:solidFill>
              <a:schemeClr val="bg1">
                <a:lumMod val="75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椭圆 76"/>
            <p:cNvSpPr/>
            <p:nvPr/>
          </p:nvSpPr>
          <p:spPr>
            <a:xfrm>
              <a:off x="1473494" y="1970168"/>
              <a:ext cx="468000" cy="46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itchFamily="34" charset="-122"/>
                  <a:ea typeface="微软雅黑" pitchFamily="34" charset="-122"/>
                </a:rPr>
                <a:t>4</a:t>
              </a:r>
              <a:endParaRPr lang="zh-CN" altLang="en-US" sz="2400" b="1" dirty="0">
                <a:latin typeface="微软雅黑" pitchFamily="34" charset="-122"/>
                <a:ea typeface="微软雅黑" pitchFamily="34" charset="-122"/>
              </a:endParaRPr>
            </a:p>
          </p:txBody>
        </p:sp>
      </p:grpSp>
      <p:sp>
        <p:nvSpPr>
          <p:cNvPr id="78" name="矩形 77"/>
          <p:cNvSpPr/>
          <p:nvPr/>
        </p:nvSpPr>
        <p:spPr>
          <a:xfrm>
            <a:off x="1952596" y="4533234"/>
            <a:ext cx="2857520"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b="1" dirty="0" smtClean="0">
                <a:solidFill>
                  <a:schemeClr val="tx1"/>
                </a:solidFill>
                <a:latin typeface="Arial" pitchFamily="34" charset="0"/>
                <a:ea typeface="微软雅黑" pitchFamily="34" charset="-122"/>
                <a:cs typeface="Arial" pitchFamily="34" charset="0"/>
              </a:rPr>
              <a:t>什么是垃圾</a:t>
            </a:r>
            <a:endParaRPr lang="zh-CN" altLang="en-US" b="1" dirty="0">
              <a:solidFill>
                <a:schemeClr val="tx1"/>
              </a:solidFill>
              <a:latin typeface="Arial" pitchFamily="34" charset="0"/>
              <a:ea typeface="微软雅黑" pitchFamily="34" charset="-122"/>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1801783" y="785795"/>
            <a:ext cx="756000" cy="1588"/>
          </a:xfrm>
          <a:prstGeom prst="line">
            <a:avLst/>
          </a:prstGeom>
          <a:ln w="15875">
            <a:solidFill>
              <a:srgbClr val="6CAC00"/>
            </a:solidFill>
            <a:prstDash val="sys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5400000">
            <a:off x="2138956" y="377208"/>
            <a:ext cx="756000" cy="1588"/>
          </a:xfrm>
          <a:prstGeom prst="line">
            <a:avLst/>
          </a:prstGeom>
          <a:ln w="15875">
            <a:solidFill>
              <a:srgbClr val="6CAC00"/>
            </a:solidFill>
            <a:prstDash val="sys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238348" y="500043"/>
            <a:ext cx="571504" cy="571504"/>
            <a:chOff x="7143768" y="2857496"/>
            <a:chExt cx="1143008" cy="1143008"/>
          </a:xfrm>
        </p:grpSpPr>
        <p:sp>
          <p:nvSpPr>
            <p:cNvPr id="2" name="椭圆 1"/>
            <p:cNvSpPr/>
            <p:nvPr/>
          </p:nvSpPr>
          <p:spPr>
            <a:xfrm>
              <a:off x="7143768" y="2857496"/>
              <a:ext cx="1143008" cy="1143008"/>
            </a:xfrm>
            <a:prstGeom prst="ellipse">
              <a:avLst/>
            </a:prstGeom>
            <a:solidFill>
              <a:schemeClr val="bg1"/>
            </a:solidFill>
            <a:ln>
              <a:noFill/>
            </a:ln>
            <a:effectLst>
              <a:outerShdw blurRad="355600" dist="101600" dir="90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7282856" y="2991564"/>
              <a:ext cx="864000" cy="864000"/>
            </a:xfrm>
            <a:prstGeom prst="ellipse">
              <a:avLst/>
            </a:prstGeom>
            <a:solidFill>
              <a:srgbClr val="6CAC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zh-CN" sz="4400" dirty="0">
                <a:solidFill>
                  <a:schemeClr val="bg1"/>
                </a:solidFill>
                <a:latin typeface="方正特粗光辉简体" pitchFamily="2" charset="-122"/>
                <a:ea typeface="方正特粗光辉简体" pitchFamily="2" charset="-122"/>
              </a:endParaRPr>
            </a:p>
          </p:txBody>
        </p:sp>
        <p:sp>
          <p:nvSpPr>
            <p:cNvPr id="4" name="椭圆 3"/>
            <p:cNvSpPr/>
            <p:nvPr/>
          </p:nvSpPr>
          <p:spPr>
            <a:xfrm>
              <a:off x="7200396" y="2918890"/>
              <a:ext cx="1008000" cy="1008000"/>
            </a:xfrm>
            <a:prstGeom prst="ellips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8" name="直接连接符 7"/>
          <p:cNvCxnSpPr/>
          <p:nvPr/>
        </p:nvCxnSpPr>
        <p:spPr>
          <a:xfrm rot="5400000">
            <a:off x="-956187" y="3539001"/>
            <a:ext cx="5508000" cy="1588"/>
          </a:xfrm>
          <a:prstGeom prst="line">
            <a:avLst/>
          </a:prstGeom>
          <a:ln w="15875">
            <a:solidFill>
              <a:srgbClr val="6CAC00"/>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809720" y="6286521"/>
            <a:ext cx="684000" cy="1588"/>
          </a:xfrm>
          <a:prstGeom prst="line">
            <a:avLst/>
          </a:prstGeom>
          <a:ln w="15875">
            <a:solidFill>
              <a:srgbClr val="6CAC00"/>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2180795" y="6591728"/>
            <a:ext cx="612000" cy="1588"/>
          </a:xfrm>
          <a:prstGeom prst="line">
            <a:avLst/>
          </a:prstGeom>
          <a:ln w="15875">
            <a:solidFill>
              <a:srgbClr val="6CAC00"/>
            </a:solidFill>
            <a:prstDash val="sysDash"/>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952730" y="466707"/>
            <a:ext cx="4929223"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smtClean="0">
                <a:solidFill>
                  <a:schemeClr val="tx1"/>
                </a:solidFill>
                <a:latin typeface="Arial" pitchFamily="34" charset="0"/>
                <a:ea typeface="微软雅黑" pitchFamily="34" charset="-122"/>
                <a:cs typeface="Arial" pitchFamily="34" charset="0"/>
              </a:rPr>
              <a:t>什么是堆内存</a:t>
            </a:r>
            <a:endParaRPr lang="zh-CN" altLang="en-US" sz="2400" b="1" dirty="0">
              <a:solidFill>
                <a:schemeClr val="tx1"/>
              </a:solidFill>
              <a:latin typeface="Arial" pitchFamily="34" charset="0"/>
              <a:ea typeface="微软雅黑" pitchFamily="34" charset="-122"/>
              <a:cs typeface="Arial" pitchFamily="34" charset="0"/>
            </a:endParaRPr>
          </a:p>
        </p:txBody>
      </p:sp>
      <p:sp>
        <p:nvSpPr>
          <p:cNvPr id="14" name="TextBox 13"/>
          <p:cNvSpPr txBox="1"/>
          <p:nvPr/>
        </p:nvSpPr>
        <p:spPr>
          <a:xfrm>
            <a:off x="7032104" y="2647951"/>
            <a:ext cx="4392488" cy="923330"/>
          </a:xfrm>
          <a:prstGeom prst="rect">
            <a:avLst/>
          </a:prstGeom>
          <a:noFill/>
        </p:spPr>
        <p:txBody>
          <a:bodyPr wrap="square" rtlCol="0">
            <a:spAutoFit/>
          </a:bodyPr>
          <a:lstStyle/>
          <a:p>
            <a:r>
              <a:rPr lang="zh-CN" altLang="en-US" dirty="0" smtClean="0"/>
              <a:t>堆是在 </a:t>
            </a:r>
            <a:r>
              <a:rPr lang="en-US" altLang="zh-CN" dirty="0" smtClean="0"/>
              <a:t>JVM </a:t>
            </a:r>
            <a:r>
              <a:rPr lang="zh-CN" altLang="en-US" dirty="0" smtClean="0"/>
              <a:t>启动时创建的，主要用来维护运行时数据，如运行过程中创建的对象和数组都是基于这块内存空间</a:t>
            </a:r>
            <a:r>
              <a:rPr lang="en-US" altLang="zh-CN" dirty="0" smtClean="0"/>
              <a:t>.</a:t>
            </a:r>
          </a:p>
        </p:txBody>
      </p:sp>
      <p:pic>
        <p:nvPicPr>
          <p:cNvPr id="1027" name="Picture 3" descr="C:\Users\Administrator.CQCA-20170214YB\Desktop\665375-20160126212928129-185518753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7734" y="1844824"/>
            <a:ext cx="4696592" cy="29523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1801783" y="785795"/>
            <a:ext cx="756000" cy="1588"/>
          </a:xfrm>
          <a:prstGeom prst="line">
            <a:avLst/>
          </a:prstGeom>
          <a:ln w="15875">
            <a:solidFill>
              <a:srgbClr val="39A3CD"/>
            </a:solidFill>
            <a:prstDash val="sys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5400000">
            <a:off x="2138956" y="377208"/>
            <a:ext cx="756000" cy="1588"/>
          </a:xfrm>
          <a:prstGeom prst="line">
            <a:avLst/>
          </a:prstGeom>
          <a:ln w="15875">
            <a:solidFill>
              <a:srgbClr val="39A3CD"/>
            </a:solidFill>
            <a:prstDash val="sys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238348" y="500043"/>
            <a:ext cx="571504" cy="571504"/>
            <a:chOff x="7143768" y="2857496"/>
            <a:chExt cx="1143008" cy="1143008"/>
          </a:xfrm>
        </p:grpSpPr>
        <p:sp>
          <p:nvSpPr>
            <p:cNvPr id="2" name="椭圆 1"/>
            <p:cNvSpPr/>
            <p:nvPr/>
          </p:nvSpPr>
          <p:spPr>
            <a:xfrm>
              <a:off x="7143768" y="2857496"/>
              <a:ext cx="1143008" cy="1143008"/>
            </a:xfrm>
            <a:prstGeom prst="ellipse">
              <a:avLst/>
            </a:prstGeom>
            <a:solidFill>
              <a:schemeClr val="bg1"/>
            </a:solidFill>
            <a:ln>
              <a:noFill/>
            </a:ln>
            <a:effectLst>
              <a:outerShdw blurRad="355600" dist="101600" dir="90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7282856" y="2991564"/>
              <a:ext cx="864000" cy="864000"/>
            </a:xfrm>
            <a:prstGeom prst="ellipse">
              <a:avLst/>
            </a:prstGeom>
            <a:solidFill>
              <a:srgbClr val="39A3C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zh-CN" sz="4400" dirty="0">
                <a:solidFill>
                  <a:schemeClr val="bg1"/>
                </a:solidFill>
                <a:latin typeface="方正特粗光辉简体" pitchFamily="2" charset="-122"/>
                <a:ea typeface="方正特粗光辉简体" pitchFamily="2" charset="-122"/>
              </a:endParaRPr>
            </a:p>
          </p:txBody>
        </p:sp>
        <p:sp>
          <p:nvSpPr>
            <p:cNvPr id="4" name="椭圆 3"/>
            <p:cNvSpPr/>
            <p:nvPr/>
          </p:nvSpPr>
          <p:spPr>
            <a:xfrm>
              <a:off x="7200396" y="2918890"/>
              <a:ext cx="1008000" cy="1008000"/>
            </a:xfrm>
            <a:prstGeom prst="ellips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8" name="直接连接符 7"/>
          <p:cNvCxnSpPr/>
          <p:nvPr/>
        </p:nvCxnSpPr>
        <p:spPr>
          <a:xfrm rot="5400000">
            <a:off x="-956187" y="3539001"/>
            <a:ext cx="5508000" cy="1588"/>
          </a:xfrm>
          <a:prstGeom prst="line">
            <a:avLst/>
          </a:prstGeom>
          <a:ln w="15875">
            <a:solidFill>
              <a:srgbClr val="39A3CD"/>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809720" y="6286521"/>
            <a:ext cx="684000" cy="1588"/>
          </a:xfrm>
          <a:prstGeom prst="line">
            <a:avLst/>
          </a:prstGeom>
          <a:ln w="15875">
            <a:solidFill>
              <a:srgbClr val="39A3CD"/>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2180795" y="6591728"/>
            <a:ext cx="612000" cy="1588"/>
          </a:xfrm>
          <a:prstGeom prst="line">
            <a:avLst/>
          </a:prstGeom>
          <a:ln w="15875">
            <a:solidFill>
              <a:srgbClr val="39A3CD"/>
            </a:solidFill>
            <a:prstDash val="sysDash"/>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952730" y="466707"/>
            <a:ext cx="4929223"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smtClean="0">
                <a:solidFill>
                  <a:schemeClr val="tx1"/>
                </a:solidFill>
                <a:latin typeface="Arial" pitchFamily="34" charset="0"/>
                <a:ea typeface="微软雅黑" pitchFamily="34" charset="-122"/>
                <a:cs typeface="Arial" pitchFamily="34" charset="0"/>
              </a:rPr>
              <a:t>什么是垃圾</a:t>
            </a:r>
            <a:endParaRPr lang="zh-CN" altLang="en-US" sz="2400" b="1" dirty="0">
              <a:solidFill>
                <a:schemeClr val="tx1"/>
              </a:solidFill>
              <a:latin typeface="Arial" pitchFamily="34" charset="0"/>
              <a:ea typeface="微软雅黑" pitchFamily="34" charset="-122"/>
              <a:cs typeface="Arial" pitchFamily="34" charset="0"/>
            </a:endParaRPr>
          </a:p>
        </p:txBody>
      </p:sp>
      <p:sp>
        <p:nvSpPr>
          <p:cNvPr id="49" name="矩形 48"/>
          <p:cNvSpPr/>
          <p:nvPr/>
        </p:nvSpPr>
        <p:spPr>
          <a:xfrm>
            <a:off x="6381784" y="1622412"/>
            <a:ext cx="4000496" cy="923330"/>
          </a:xfrm>
          <a:prstGeom prst="rect">
            <a:avLst/>
          </a:prstGeom>
        </p:spPr>
        <p:txBody>
          <a:bodyPr wrap="square">
            <a:spAutoFit/>
          </a:bodyPr>
          <a:lstStyle/>
          <a:p>
            <a:pPr>
              <a:lnSpc>
                <a:spcPct val="150000"/>
              </a:lnSpc>
              <a:spcAft>
                <a:spcPts val="600"/>
              </a:spcAft>
            </a:pPr>
            <a:r>
              <a:rPr lang="zh-CN" altLang="en-US" dirty="0"/>
              <a:t>所谓“垃圾”，就是指所有不再存活的对象</a:t>
            </a:r>
            <a:r>
              <a:rPr lang="zh-CN" altLang="en-US" dirty="0" smtClean="0"/>
              <a:t>。常见的判断存活方法为：</a:t>
            </a:r>
            <a:endParaRPr lang="en-US" altLang="zh-CN" dirty="0">
              <a:latin typeface="Arial" pitchFamily="34" charset="0"/>
              <a:ea typeface="微软雅黑" pitchFamily="34" charset="-122"/>
              <a:cs typeface="Arial" pitchFamily="34" charset="0"/>
            </a:endParaRPr>
          </a:p>
        </p:txBody>
      </p:sp>
      <p:sp>
        <p:nvSpPr>
          <p:cNvPr id="68" name="矩形 67"/>
          <p:cNvSpPr/>
          <p:nvPr/>
        </p:nvSpPr>
        <p:spPr>
          <a:xfrm>
            <a:off x="6381752" y="3071810"/>
            <a:ext cx="4000496" cy="1477328"/>
          </a:xfrm>
          <a:prstGeom prst="rect">
            <a:avLst/>
          </a:prstGeom>
        </p:spPr>
        <p:txBody>
          <a:bodyPr wrap="square">
            <a:spAutoFit/>
          </a:bodyPr>
          <a:lstStyle/>
          <a:p>
            <a:r>
              <a:rPr lang="en-US" altLang="zh-CN" b="1" dirty="0" smtClean="0">
                <a:latin typeface="+mn-ea"/>
              </a:rPr>
              <a:t>——</a:t>
            </a:r>
            <a:r>
              <a:rPr lang="zh-CN" altLang="en-US" b="1" dirty="0" smtClean="0">
                <a:latin typeface="+mn-ea"/>
              </a:rPr>
              <a:t>引用</a:t>
            </a:r>
            <a:r>
              <a:rPr lang="zh-CN" altLang="en-US" b="1" dirty="0">
                <a:latin typeface="+mn-ea"/>
              </a:rPr>
              <a:t>计数</a:t>
            </a:r>
            <a:r>
              <a:rPr lang="zh-CN" altLang="en-US" b="1" dirty="0" smtClean="0">
                <a:latin typeface="+mn-ea"/>
              </a:rPr>
              <a:t>法</a:t>
            </a:r>
            <a:endParaRPr lang="en-US" altLang="zh-CN" b="1" dirty="0" smtClean="0">
              <a:latin typeface="+mn-ea"/>
            </a:endParaRPr>
          </a:p>
          <a:p>
            <a:endParaRPr lang="en-US" altLang="zh-CN" b="1" dirty="0" smtClean="0">
              <a:latin typeface="+mn-ea"/>
            </a:endParaRPr>
          </a:p>
          <a:p>
            <a:r>
              <a:rPr lang="en-US" altLang="zh-CN" dirty="0" smtClean="0">
                <a:solidFill>
                  <a:srgbClr val="FF0000"/>
                </a:solidFill>
                <a:latin typeface="+mn-ea"/>
              </a:rPr>
              <a:t>	X</a:t>
            </a:r>
            <a:r>
              <a:rPr lang="zh-CN" altLang="en-US" dirty="0">
                <a:latin typeface="+mn-ea"/>
              </a:rPr>
              <a:t>无法检测循环引用</a:t>
            </a:r>
            <a:endParaRPr lang="en-US" altLang="zh-CN" dirty="0">
              <a:latin typeface="+mn-ea"/>
            </a:endParaRPr>
          </a:p>
          <a:p>
            <a:endParaRPr lang="en-US" altLang="zh-CN" b="1" dirty="0">
              <a:latin typeface="+mn-ea"/>
            </a:endParaRPr>
          </a:p>
          <a:p>
            <a:r>
              <a:rPr lang="en-US" altLang="zh-CN" dirty="0" smtClean="0">
                <a:latin typeface="Arial" pitchFamily="34" charset="0"/>
                <a:ea typeface="微软雅黑" pitchFamily="34" charset="-122"/>
                <a:cs typeface="Arial" pitchFamily="34" charset="0"/>
              </a:rPr>
              <a:t>.</a:t>
            </a:r>
            <a:endParaRPr lang="en-US" altLang="zh-CN" dirty="0">
              <a:latin typeface="Arial" pitchFamily="34" charset="0"/>
              <a:ea typeface="微软雅黑" pitchFamily="34" charset="-122"/>
              <a:cs typeface="Arial" pitchFamily="34" charset="0"/>
            </a:endParaRPr>
          </a:p>
        </p:txBody>
      </p:sp>
      <p:sp>
        <p:nvSpPr>
          <p:cNvPr id="70" name="矩形 69"/>
          <p:cNvSpPr/>
          <p:nvPr/>
        </p:nvSpPr>
        <p:spPr>
          <a:xfrm>
            <a:off x="6413495" y="4549138"/>
            <a:ext cx="4000496" cy="2739211"/>
          </a:xfrm>
          <a:prstGeom prst="rect">
            <a:avLst/>
          </a:prstGeom>
        </p:spPr>
        <p:txBody>
          <a:bodyPr wrap="square">
            <a:spAutoFit/>
          </a:bodyPr>
          <a:lstStyle/>
          <a:p>
            <a:pPr>
              <a:lnSpc>
                <a:spcPct val="150000"/>
              </a:lnSpc>
              <a:spcAft>
                <a:spcPts val="600"/>
              </a:spcAft>
            </a:pPr>
            <a:r>
              <a:rPr lang="en-US" altLang="zh-CN" b="1" dirty="0" smtClean="0">
                <a:latin typeface="+mn-ea"/>
              </a:rPr>
              <a:t>——</a:t>
            </a:r>
            <a:r>
              <a:rPr lang="zh-CN" altLang="en-US" b="1" dirty="0" smtClean="0">
                <a:latin typeface="+mn-ea"/>
              </a:rPr>
              <a:t>可达性分析</a:t>
            </a:r>
            <a:endParaRPr lang="en-US" altLang="zh-CN" b="1" dirty="0" smtClean="0">
              <a:latin typeface="+mn-ea"/>
            </a:endParaRPr>
          </a:p>
          <a:p>
            <a:pPr>
              <a:lnSpc>
                <a:spcPct val="150000"/>
              </a:lnSpc>
              <a:spcAft>
                <a:spcPts val="600"/>
              </a:spcAft>
            </a:pPr>
            <a:r>
              <a:rPr lang="zh-CN" altLang="en-US" dirty="0">
                <a:latin typeface="Arial" charset="0"/>
                <a:ea typeface="宋体" pitchFamily="2" charset="-122"/>
              </a:rPr>
              <a:t>所有引用的对象想象成一棵树，从树的根结点 </a:t>
            </a:r>
            <a:r>
              <a:rPr lang="en-US" altLang="zh-CN" dirty="0">
                <a:latin typeface="Arial" charset="0"/>
                <a:ea typeface="宋体" pitchFamily="2" charset="-122"/>
              </a:rPr>
              <a:t>GC Roots </a:t>
            </a:r>
            <a:r>
              <a:rPr lang="zh-CN" altLang="en-US" dirty="0">
                <a:latin typeface="Arial" charset="0"/>
                <a:ea typeface="宋体" pitchFamily="2" charset="-122"/>
              </a:rPr>
              <a:t>出发，持续遍历找出所有连接的树枝</a:t>
            </a:r>
            <a:r>
              <a:rPr lang="zh-CN" altLang="en-US" dirty="0" smtClean="0">
                <a:latin typeface="Arial" charset="0"/>
                <a:ea typeface="宋体" pitchFamily="2" charset="-122"/>
              </a:rPr>
              <a:t>对象，称为可达对象</a:t>
            </a:r>
            <a:endParaRPr lang="en-US" altLang="zh-CN" b="1" dirty="0">
              <a:latin typeface="+mn-ea"/>
            </a:endParaRPr>
          </a:p>
          <a:p>
            <a:pPr>
              <a:lnSpc>
                <a:spcPct val="150000"/>
              </a:lnSpc>
              <a:spcAft>
                <a:spcPts val="600"/>
              </a:spcAft>
            </a:pPr>
            <a:endParaRPr lang="en-US" altLang="zh-CN" dirty="0">
              <a:latin typeface="Arial" pitchFamily="34" charset="0"/>
              <a:ea typeface="微软雅黑" pitchFamily="34" charset="-122"/>
              <a:cs typeface="Arial" pitchFamily="34" charset="0"/>
            </a:endParaRPr>
          </a:p>
        </p:txBody>
      </p:sp>
      <p:pic>
        <p:nvPicPr>
          <p:cNvPr id="2050" name="Picture 2" descr="C:\Users\Administrator.CQCA-20170214YB\Desktop\de3b5b129b7c7dd9659ef0cc899b873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0010" y="1817305"/>
            <a:ext cx="4429125" cy="40739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1801783" y="785795"/>
            <a:ext cx="756000" cy="1588"/>
          </a:xfrm>
          <a:prstGeom prst="line">
            <a:avLst/>
          </a:prstGeom>
          <a:ln w="15875">
            <a:solidFill>
              <a:srgbClr val="39A3CD"/>
            </a:solidFill>
            <a:prstDash val="sys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5400000">
            <a:off x="2138956" y="377208"/>
            <a:ext cx="756000" cy="1588"/>
          </a:xfrm>
          <a:prstGeom prst="line">
            <a:avLst/>
          </a:prstGeom>
          <a:ln w="15875">
            <a:solidFill>
              <a:srgbClr val="39A3CD"/>
            </a:solidFill>
            <a:prstDash val="sys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238348" y="500043"/>
            <a:ext cx="571504" cy="571504"/>
            <a:chOff x="7143768" y="2857496"/>
            <a:chExt cx="1143008" cy="1143008"/>
          </a:xfrm>
        </p:grpSpPr>
        <p:sp>
          <p:nvSpPr>
            <p:cNvPr id="2" name="椭圆 1"/>
            <p:cNvSpPr/>
            <p:nvPr/>
          </p:nvSpPr>
          <p:spPr>
            <a:xfrm>
              <a:off x="7143768" y="2857496"/>
              <a:ext cx="1143008" cy="1143008"/>
            </a:xfrm>
            <a:prstGeom prst="ellipse">
              <a:avLst/>
            </a:prstGeom>
            <a:solidFill>
              <a:schemeClr val="bg1"/>
            </a:solidFill>
            <a:ln>
              <a:noFill/>
            </a:ln>
            <a:effectLst>
              <a:outerShdw blurRad="355600" dist="101600" dir="90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7282856" y="2991564"/>
              <a:ext cx="864000" cy="864000"/>
            </a:xfrm>
            <a:prstGeom prst="ellipse">
              <a:avLst/>
            </a:prstGeom>
            <a:solidFill>
              <a:srgbClr val="39A3C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zh-CN" sz="4400" dirty="0">
                <a:solidFill>
                  <a:schemeClr val="bg1"/>
                </a:solidFill>
                <a:latin typeface="方正特粗光辉简体" pitchFamily="2" charset="-122"/>
                <a:ea typeface="方正特粗光辉简体" pitchFamily="2" charset="-122"/>
              </a:endParaRPr>
            </a:p>
          </p:txBody>
        </p:sp>
        <p:sp>
          <p:nvSpPr>
            <p:cNvPr id="4" name="椭圆 3"/>
            <p:cNvSpPr/>
            <p:nvPr/>
          </p:nvSpPr>
          <p:spPr>
            <a:xfrm>
              <a:off x="7200396" y="2918890"/>
              <a:ext cx="1008000" cy="1008000"/>
            </a:xfrm>
            <a:prstGeom prst="ellips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8" name="直接连接符 7"/>
          <p:cNvCxnSpPr/>
          <p:nvPr/>
        </p:nvCxnSpPr>
        <p:spPr>
          <a:xfrm rot="5400000">
            <a:off x="-956187" y="3539001"/>
            <a:ext cx="5508000" cy="1588"/>
          </a:xfrm>
          <a:prstGeom prst="line">
            <a:avLst/>
          </a:prstGeom>
          <a:ln w="15875">
            <a:solidFill>
              <a:srgbClr val="39A3CD"/>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809720" y="6286521"/>
            <a:ext cx="684000" cy="1588"/>
          </a:xfrm>
          <a:prstGeom prst="line">
            <a:avLst/>
          </a:prstGeom>
          <a:ln w="15875">
            <a:solidFill>
              <a:srgbClr val="39A3CD"/>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2180795" y="6591728"/>
            <a:ext cx="612000" cy="1588"/>
          </a:xfrm>
          <a:prstGeom prst="line">
            <a:avLst/>
          </a:prstGeom>
          <a:ln w="15875">
            <a:solidFill>
              <a:srgbClr val="39A3CD"/>
            </a:solidFill>
            <a:prstDash val="sysDash"/>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952730" y="466707"/>
            <a:ext cx="4929223"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solidFill>
                  <a:schemeClr val="tx1"/>
                </a:solidFill>
                <a:latin typeface="Arial" pitchFamily="34" charset="0"/>
                <a:ea typeface="微软雅黑" pitchFamily="34" charset="-122"/>
                <a:cs typeface="Arial" pitchFamily="34" charset="0"/>
              </a:rPr>
              <a:t>GC Roots</a:t>
            </a:r>
            <a:r>
              <a:rPr lang="zh-CN" altLang="en-US" sz="2400" b="1" dirty="0" smtClean="0">
                <a:solidFill>
                  <a:schemeClr val="tx1"/>
                </a:solidFill>
                <a:latin typeface="Arial" pitchFamily="34" charset="0"/>
                <a:ea typeface="微软雅黑" pitchFamily="34" charset="-122"/>
                <a:cs typeface="Arial" pitchFamily="34" charset="0"/>
              </a:rPr>
              <a:t>究竟是指谁呢</a:t>
            </a:r>
            <a:endParaRPr lang="zh-CN" altLang="en-US" sz="2400" b="1" dirty="0">
              <a:solidFill>
                <a:schemeClr val="tx1"/>
              </a:solidFill>
              <a:latin typeface="Arial" pitchFamily="34" charset="0"/>
              <a:ea typeface="微软雅黑" pitchFamily="34" charset="-122"/>
              <a:cs typeface="Arial" pitchFamily="34" charset="0"/>
            </a:endParaRPr>
          </a:p>
        </p:txBody>
      </p:sp>
      <p:sp>
        <p:nvSpPr>
          <p:cNvPr id="24" name="任意多边形 23"/>
          <p:cNvSpPr/>
          <p:nvPr/>
        </p:nvSpPr>
        <p:spPr>
          <a:xfrm>
            <a:off x="6311743" y="1714488"/>
            <a:ext cx="3339012" cy="1954544"/>
          </a:xfrm>
          <a:custGeom>
            <a:avLst/>
            <a:gdLst>
              <a:gd name="connsiteX0" fmla="*/ 0 w 2928958"/>
              <a:gd name="connsiteY0" fmla="*/ 0 h 1714512"/>
              <a:gd name="connsiteX1" fmla="*/ 2928958 w 2928958"/>
              <a:gd name="connsiteY1" fmla="*/ 0 h 1714512"/>
              <a:gd name="connsiteX2" fmla="*/ 2928958 w 2928958"/>
              <a:gd name="connsiteY2" fmla="*/ 1714512 h 1714512"/>
              <a:gd name="connsiteX3" fmla="*/ 0 w 2928958"/>
              <a:gd name="connsiteY3" fmla="*/ 1714512 h 1714512"/>
              <a:gd name="connsiteX4" fmla="*/ 0 w 2928958"/>
              <a:gd name="connsiteY4" fmla="*/ 0 h 171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8958" h="1714512">
                <a:moveTo>
                  <a:pt x="0" y="0"/>
                </a:moveTo>
                <a:lnTo>
                  <a:pt x="2928958" y="0"/>
                </a:lnTo>
                <a:lnTo>
                  <a:pt x="2928958" y="1714512"/>
                </a:lnTo>
                <a:lnTo>
                  <a:pt x="0" y="1714512"/>
                </a:lnTo>
                <a:lnTo>
                  <a:pt x="0" y="0"/>
                </a:lnTo>
                <a:close/>
              </a:path>
            </a:pathLst>
          </a:custGeom>
          <a:solidFill>
            <a:schemeClr val="bg1"/>
          </a:solidFill>
          <a:ln>
            <a:noFill/>
          </a:ln>
          <a:effectLst>
            <a:outerShdw blurRad="241300" dist="63500" dir="66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6311743" y="3831910"/>
            <a:ext cx="3339012" cy="1954544"/>
          </a:xfrm>
          <a:custGeom>
            <a:avLst/>
            <a:gdLst>
              <a:gd name="connsiteX0" fmla="*/ 0 w 2928958"/>
              <a:gd name="connsiteY0" fmla="*/ 0 h 1714512"/>
              <a:gd name="connsiteX1" fmla="*/ 2928958 w 2928958"/>
              <a:gd name="connsiteY1" fmla="*/ 0 h 1714512"/>
              <a:gd name="connsiteX2" fmla="*/ 2928958 w 2928958"/>
              <a:gd name="connsiteY2" fmla="*/ 1714512 h 1714512"/>
              <a:gd name="connsiteX3" fmla="*/ 0 w 2928958"/>
              <a:gd name="connsiteY3" fmla="*/ 1714512 h 1714512"/>
              <a:gd name="connsiteX4" fmla="*/ 0 w 2928958"/>
              <a:gd name="connsiteY4" fmla="*/ 0 h 171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8958" h="1714512">
                <a:moveTo>
                  <a:pt x="0" y="0"/>
                </a:moveTo>
                <a:lnTo>
                  <a:pt x="2928958" y="0"/>
                </a:lnTo>
                <a:lnTo>
                  <a:pt x="2928958" y="1714512"/>
                </a:lnTo>
                <a:lnTo>
                  <a:pt x="0" y="1714512"/>
                </a:lnTo>
                <a:lnTo>
                  <a:pt x="0" y="0"/>
                </a:lnTo>
                <a:close/>
              </a:path>
            </a:pathLst>
          </a:custGeom>
          <a:solidFill>
            <a:schemeClr val="bg1"/>
          </a:solidFill>
          <a:ln>
            <a:noFill/>
          </a:ln>
          <a:effectLst>
            <a:outerShdw blurRad="241300" dist="63500" dir="66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2809854" y="1714488"/>
            <a:ext cx="3339012" cy="1954544"/>
          </a:xfrm>
          <a:custGeom>
            <a:avLst/>
            <a:gdLst>
              <a:gd name="connsiteX0" fmla="*/ 0 w 2928958"/>
              <a:gd name="connsiteY0" fmla="*/ 0 h 1714512"/>
              <a:gd name="connsiteX1" fmla="*/ 2928958 w 2928958"/>
              <a:gd name="connsiteY1" fmla="*/ 0 h 1714512"/>
              <a:gd name="connsiteX2" fmla="*/ 2928958 w 2928958"/>
              <a:gd name="connsiteY2" fmla="*/ 1714512 h 1714512"/>
              <a:gd name="connsiteX3" fmla="*/ 0 w 2928958"/>
              <a:gd name="connsiteY3" fmla="*/ 1714512 h 1714512"/>
              <a:gd name="connsiteX4" fmla="*/ 0 w 2928958"/>
              <a:gd name="connsiteY4" fmla="*/ 0 h 1714512"/>
              <a:gd name="connsiteX0" fmla="*/ 0 w 2928958"/>
              <a:gd name="connsiteY0" fmla="*/ 0 h 1714512"/>
              <a:gd name="connsiteX1" fmla="*/ 2928958 w 2928958"/>
              <a:gd name="connsiteY1" fmla="*/ 0 h 1714512"/>
              <a:gd name="connsiteX2" fmla="*/ 2928958 w 2928958"/>
              <a:gd name="connsiteY2" fmla="*/ 1714512 h 1714512"/>
              <a:gd name="connsiteX3" fmla="*/ 0 w 2928958"/>
              <a:gd name="connsiteY3" fmla="*/ 1714512 h 1714512"/>
              <a:gd name="connsiteX4" fmla="*/ 0 w 2928958"/>
              <a:gd name="connsiteY4" fmla="*/ 0 h 1714512"/>
              <a:gd name="connsiteX0" fmla="*/ 0 w 2928958"/>
              <a:gd name="connsiteY0" fmla="*/ 0 h 1714512"/>
              <a:gd name="connsiteX1" fmla="*/ 2928958 w 2928958"/>
              <a:gd name="connsiteY1" fmla="*/ 0 h 1714512"/>
              <a:gd name="connsiteX2" fmla="*/ 2928958 w 2928958"/>
              <a:gd name="connsiteY2" fmla="*/ 1714512 h 1714512"/>
              <a:gd name="connsiteX3" fmla="*/ 0 w 2928958"/>
              <a:gd name="connsiteY3" fmla="*/ 1714512 h 1714512"/>
              <a:gd name="connsiteX4" fmla="*/ 0 w 2928958"/>
              <a:gd name="connsiteY4" fmla="*/ 0 h 171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8958" h="1714512">
                <a:moveTo>
                  <a:pt x="0" y="0"/>
                </a:moveTo>
                <a:lnTo>
                  <a:pt x="2928958" y="0"/>
                </a:lnTo>
                <a:lnTo>
                  <a:pt x="2928958" y="1714512"/>
                </a:lnTo>
                <a:lnTo>
                  <a:pt x="0" y="1714512"/>
                </a:lnTo>
                <a:lnTo>
                  <a:pt x="0" y="0"/>
                </a:lnTo>
                <a:close/>
              </a:path>
            </a:pathLst>
          </a:custGeom>
          <a:solidFill>
            <a:schemeClr val="bg1"/>
          </a:solidFill>
          <a:ln>
            <a:noFill/>
          </a:ln>
          <a:effectLst>
            <a:outerShdw blurRad="241300" dist="114300" dir="90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2809854" y="3831910"/>
            <a:ext cx="3339012" cy="1954544"/>
          </a:xfrm>
          <a:custGeom>
            <a:avLst/>
            <a:gdLst>
              <a:gd name="connsiteX0" fmla="*/ 0 w 2928958"/>
              <a:gd name="connsiteY0" fmla="*/ 0 h 1714512"/>
              <a:gd name="connsiteX1" fmla="*/ 2928958 w 2928958"/>
              <a:gd name="connsiteY1" fmla="*/ 0 h 1714512"/>
              <a:gd name="connsiteX2" fmla="*/ 2928958 w 2928958"/>
              <a:gd name="connsiteY2" fmla="*/ 1714512 h 1714512"/>
              <a:gd name="connsiteX3" fmla="*/ 0 w 2928958"/>
              <a:gd name="connsiteY3" fmla="*/ 1714512 h 1714512"/>
              <a:gd name="connsiteX4" fmla="*/ 0 w 2928958"/>
              <a:gd name="connsiteY4" fmla="*/ 0 h 171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8958" h="1714512">
                <a:moveTo>
                  <a:pt x="0" y="0"/>
                </a:moveTo>
                <a:lnTo>
                  <a:pt x="2928958" y="0"/>
                </a:lnTo>
                <a:lnTo>
                  <a:pt x="2928958" y="1714512"/>
                </a:lnTo>
                <a:lnTo>
                  <a:pt x="0" y="1714512"/>
                </a:lnTo>
                <a:lnTo>
                  <a:pt x="0" y="0"/>
                </a:lnTo>
                <a:close/>
              </a:path>
            </a:pathLst>
          </a:custGeom>
          <a:solidFill>
            <a:schemeClr val="bg1"/>
          </a:solidFill>
          <a:ln>
            <a:noFill/>
          </a:ln>
          <a:effectLst>
            <a:outerShdw blurRad="241300" dist="114300" dir="90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6474625" y="1877367"/>
            <a:ext cx="3013255" cy="1647106"/>
          </a:xfrm>
          <a:custGeom>
            <a:avLst/>
            <a:gdLst>
              <a:gd name="connsiteX0" fmla="*/ 0 w 2928958"/>
              <a:gd name="connsiteY0" fmla="*/ 0 h 1714512"/>
              <a:gd name="connsiteX1" fmla="*/ 2928958 w 2928958"/>
              <a:gd name="connsiteY1" fmla="*/ 0 h 1714512"/>
              <a:gd name="connsiteX2" fmla="*/ 2928958 w 2928958"/>
              <a:gd name="connsiteY2" fmla="*/ 1714512 h 1714512"/>
              <a:gd name="connsiteX3" fmla="*/ 0 w 2928958"/>
              <a:gd name="connsiteY3" fmla="*/ 1714512 h 1714512"/>
              <a:gd name="connsiteX4" fmla="*/ 0 w 2928958"/>
              <a:gd name="connsiteY4" fmla="*/ 0 h 171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8958" h="1714512">
                <a:moveTo>
                  <a:pt x="0" y="0"/>
                </a:moveTo>
                <a:lnTo>
                  <a:pt x="2928958" y="0"/>
                </a:lnTo>
                <a:lnTo>
                  <a:pt x="2928958" y="1714512"/>
                </a:lnTo>
                <a:lnTo>
                  <a:pt x="0" y="1714512"/>
                </a:lnTo>
                <a:lnTo>
                  <a:pt x="0" y="0"/>
                </a:lnTo>
                <a:close/>
              </a:path>
            </a:pathLst>
          </a:custGeom>
          <a:solidFill>
            <a:srgbClr val="6CAC0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6474625" y="3994789"/>
            <a:ext cx="3013255" cy="1647106"/>
          </a:xfrm>
          <a:custGeom>
            <a:avLst/>
            <a:gdLst>
              <a:gd name="connsiteX0" fmla="*/ 0 w 2928958"/>
              <a:gd name="connsiteY0" fmla="*/ 0 h 1714512"/>
              <a:gd name="connsiteX1" fmla="*/ 2928958 w 2928958"/>
              <a:gd name="connsiteY1" fmla="*/ 0 h 1714512"/>
              <a:gd name="connsiteX2" fmla="*/ 2928958 w 2928958"/>
              <a:gd name="connsiteY2" fmla="*/ 1714512 h 1714512"/>
              <a:gd name="connsiteX3" fmla="*/ 0 w 2928958"/>
              <a:gd name="connsiteY3" fmla="*/ 1714512 h 1714512"/>
              <a:gd name="connsiteX4" fmla="*/ 0 w 2928958"/>
              <a:gd name="connsiteY4" fmla="*/ 0 h 171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8958" h="1714512">
                <a:moveTo>
                  <a:pt x="0" y="0"/>
                </a:moveTo>
                <a:lnTo>
                  <a:pt x="2928958" y="0"/>
                </a:lnTo>
                <a:lnTo>
                  <a:pt x="2928958" y="1714512"/>
                </a:lnTo>
                <a:lnTo>
                  <a:pt x="0" y="1714512"/>
                </a:lnTo>
                <a:lnTo>
                  <a:pt x="0" y="0"/>
                </a:lnTo>
                <a:close/>
              </a:path>
            </a:pathLst>
          </a:custGeom>
          <a:solidFill>
            <a:srgbClr val="352F2F"/>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2972735" y="1877367"/>
            <a:ext cx="3013255" cy="1647106"/>
          </a:xfrm>
          <a:custGeom>
            <a:avLst/>
            <a:gdLst>
              <a:gd name="connsiteX0" fmla="*/ 0 w 2928958"/>
              <a:gd name="connsiteY0" fmla="*/ 0 h 1714512"/>
              <a:gd name="connsiteX1" fmla="*/ 2928958 w 2928958"/>
              <a:gd name="connsiteY1" fmla="*/ 0 h 1714512"/>
              <a:gd name="connsiteX2" fmla="*/ 2928958 w 2928958"/>
              <a:gd name="connsiteY2" fmla="*/ 1714512 h 1714512"/>
              <a:gd name="connsiteX3" fmla="*/ 0 w 2928958"/>
              <a:gd name="connsiteY3" fmla="*/ 1714512 h 1714512"/>
              <a:gd name="connsiteX4" fmla="*/ 0 w 2928958"/>
              <a:gd name="connsiteY4" fmla="*/ 0 h 1714512"/>
              <a:gd name="connsiteX0" fmla="*/ 0 w 2928958"/>
              <a:gd name="connsiteY0" fmla="*/ 0 h 1714512"/>
              <a:gd name="connsiteX1" fmla="*/ 2928958 w 2928958"/>
              <a:gd name="connsiteY1" fmla="*/ 0 h 1714512"/>
              <a:gd name="connsiteX2" fmla="*/ 2928958 w 2928958"/>
              <a:gd name="connsiteY2" fmla="*/ 1714512 h 1714512"/>
              <a:gd name="connsiteX3" fmla="*/ 0 w 2928958"/>
              <a:gd name="connsiteY3" fmla="*/ 1714512 h 1714512"/>
              <a:gd name="connsiteX4" fmla="*/ 0 w 2928958"/>
              <a:gd name="connsiteY4" fmla="*/ 0 h 1714512"/>
              <a:gd name="connsiteX0" fmla="*/ 0 w 2928958"/>
              <a:gd name="connsiteY0" fmla="*/ 0 h 1714512"/>
              <a:gd name="connsiteX1" fmla="*/ 2928958 w 2928958"/>
              <a:gd name="connsiteY1" fmla="*/ 0 h 1714512"/>
              <a:gd name="connsiteX2" fmla="*/ 2928958 w 2928958"/>
              <a:gd name="connsiteY2" fmla="*/ 1714512 h 1714512"/>
              <a:gd name="connsiteX3" fmla="*/ 0 w 2928958"/>
              <a:gd name="connsiteY3" fmla="*/ 1714512 h 1714512"/>
              <a:gd name="connsiteX4" fmla="*/ 0 w 2928958"/>
              <a:gd name="connsiteY4" fmla="*/ 0 h 171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8958" h="1714512">
                <a:moveTo>
                  <a:pt x="0" y="0"/>
                </a:moveTo>
                <a:lnTo>
                  <a:pt x="2928958" y="0"/>
                </a:lnTo>
                <a:lnTo>
                  <a:pt x="2928958" y="1714512"/>
                </a:lnTo>
                <a:lnTo>
                  <a:pt x="0" y="1714512"/>
                </a:lnTo>
                <a:lnTo>
                  <a:pt x="0" y="0"/>
                </a:lnTo>
                <a:close/>
              </a:path>
            </a:pathLst>
          </a:custGeom>
          <a:solidFill>
            <a:srgbClr val="39A3CD"/>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2972735" y="3994789"/>
            <a:ext cx="3013255" cy="1647106"/>
          </a:xfrm>
          <a:custGeom>
            <a:avLst/>
            <a:gdLst>
              <a:gd name="connsiteX0" fmla="*/ 0 w 2928958"/>
              <a:gd name="connsiteY0" fmla="*/ 0 h 1714512"/>
              <a:gd name="connsiteX1" fmla="*/ 2928958 w 2928958"/>
              <a:gd name="connsiteY1" fmla="*/ 0 h 1714512"/>
              <a:gd name="connsiteX2" fmla="*/ 2928958 w 2928958"/>
              <a:gd name="connsiteY2" fmla="*/ 1714512 h 1714512"/>
              <a:gd name="connsiteX3" fmla="*/ 0 w 2928958"/>
              <a:gd name="connsiteY3" fmla="*/ 1714512 h 1714512"/>
              <a:gd name="connsiteX4" fmla="*/ 0 w 2928958"/>
              <a:gd name="connsiteY4" fmla="*/ 0 h 171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8958" h="1714512">
                <a:moveTo>
                  <a:pt x="0" y="0"/>
                </a:moveTo>
                <a:lnTo>
                  <a:pt x="2928958" y="0"/>
                </a:lnTo>
                <a:lnTo>
                  <a:pt x="2928958" y="1714512"/>
                </a:lnTo>
                <a:lnTo>
                  <a:pt x="0" y="1714512"/>
                </a:lnTo>
                <a:lnTo>
                  <a:pt x="0" y="0"/>
                </a:lnTo>
                <a:close/>
              </a:path>
            </a:pathLst>
          </a:custGeom>
          <a:solidFill>
            <a:schemeClr val="bg1">
              <a:lumMod val="7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4" name="图表 33"/>
          <p:cNvGraphicFramePr/>
          <p:nvPr/>
        </p:nvGraphicFramePr>
        <p:xfrm>
          <a:off x="4986331" y="2867025"/>
          <a:ext cx="2428892" cy="1714512"/>
        </p:xfrm>
        <a:graphic>
          <a:graphicData uri="http://schemas.openxmlformats.org/drawingml/2006/chart">
            <c:chart xmlns:c="http://schemas.openxmlformats.org/drawingml/2006/chart" xmlns:r="http://schemas.openxmlformats.org/officeDocument/2006/relationships" r:id="rId3"/>
          </a:graphicData>
        </a:graphic>
      </p:graphicFrame>
      <p:sp>
        <p:nvSpPr>
          <p:cNvPr id="35" name="矩形 34"/>
          <p:cNvSpPr/>
          <p:nvPr/>
        </p:nvSpPr>
        <p:spPr>
          <a:xfrm>
            <a:off x="5738812" y="3273982"/>
            <a:ext cx="441146" cy="369332"/>
          </a:xfrm>
          <a:prstGeom prst="rect">
            <a:avLst/>
          </a:prstGeom>
        </p:spPr>
        <p:txBody>
          <a:bodyPr wrap="none">
            <a:spAutoFit/>
          </a:bodyPr>
          <a:lstStyle/>
          <a:p>
            <a:pPr lvl="0" algn="ctr"/>
            <a:r>
              <a:rPr lang="en-US" altLang="zh-CN" b="1" dirty="0">
                <a:solidFill>
                  <a:prstClr val="white"/>
                </a:solidFill>
                <a:latin typeface="Arial" pitchFamily="34" charset="0"/>
                <a:ea typeface="微软雅黑" pitchFamily="34" charset="-122"/>
                <a:cs typeface="Arial" pitchFamily="34" charset="0"/>
              </a:rPr>
              <a:t>01</a:t>
            </a:r>
          </a:p>
        </p:txBody>
      </p:sp>
      <p:sp>
        <p:nvSpPr>
          <p:cNvPr id="36" name="矩形 35"/>
          <p:cNvSpPr/>
          <p:nvPr/>
        </p:nvSpPr>
        <p:spPr>
          <a:xfrm>
            <a:off x="6369236" y="3276599"/>
            <a:ext cx="441146" cy="369332"/>
          </a:xfrm>
          <a:prstGeom prst="rect">
            <a:avLst/>
          </a:prstGeom>
        </p:spPr>
        <p:txBody>
          <a:bodyPr wrap="none">
            <a:spAutoFit/>
          </a:bodyPr>
          <a:lstStyle/>
          <a:p>
            <a:pPr lvl="0" algn="ctr"/>
            <a:r>
              <a:rPr lang="en-US" altLang="zh-CN" b="1" dirty="0">
                <a:solidFill>
                  <a:prstClr val="white"/>
                </a:solidFill>
                <a:latin typeface="Arial" pitchFamily="34" charset="0"/>
                <a:ea typeface="微软雅黑" pitchFamily="34" charset="-122"/>
                <a:cs typeface="Arial" pitchFamily="34" charset="0"/>
              </a:rPr>
              <a:t>02</a:t>
            </a:r>
          </a:p>
        </p:txBody>
      </p:sp>
      <p:sp>
        <p:nvSpPr>
          <p:cNvPr id="37" name="矩形 36"/>
          <p:cNvSpPr/>
          <p:nvPr/>
        </p:nvSpPr>
        <p:spPr>
          <a:xfrm>
            <a:off x="5738812" y="3857628"/>
            <a:ext cx="441146" cy="369332"/>
          </a:xfrm>
          <a:prstGeom prst="rect">
            <a:avLst/>
          </a:prstGeom>
        </p:spPr>
        <p:txBody>
          <a:bodyPr wrap="none">
            <a:spAutoFit/>
          </a:bodyPr>
          <a:lstStyle/>
          <a:p>
            <a:pPr lvl="0" algn="ctr"/>
            <a:r>
              <a:rPr lang="en-US" altLang="zh-CN" b="1" dirty="0">
                <a:solidFill>
                  <a:prstClr val="white"/>
                </a:solidFill>
                <a:latin typeface="Arial" pitchFamily="34" charset="0"/>
                <a:ea typeface="微软雅黑" pitchFamily="34" charset="-122"/>
                <a:cs typeface="Arial" pitchFamily="34" charset="0"/>
              </a:rPr>
              <a:t>04</a:t>
            </a:r>
          </a:p>
        </p:txBody>
      </p:sp>
      <p:sp>
        <p:nvSpPr>
          <p:cNvPr id="39" name="矩形 38"/>
          <p:cNvSpPr/>
          <p:nvPr/>
        </p:nvSpPr>
        <p:spPr>
          <a:xfrm>
            <a:off x="6369236" y="3857628"/>
            <a:ext cx="441146" cy="369332"/>
          </a:xfrm>
          <a:prstGeom prst="rect">
            <a:avLst/>
          </a:prstGeom>
        </p:spPr>
        <p:txBody>
          <a:bodyPr wrap="none">
            <a:spAutoFit/>
          </a:bodyPr>
          <a:lstStyle/>
          <a:p>
            <a:pPr lvl="0" algn="ctr"/>
            <a:r>
              <a:rPr lang="en-US" altLang="zh-CN" b="1" dirty="0">
                <a:solidFill>
                  <a:prstClr val="white"/>
                </a:solidFill>
                <a:latin typeface="Arial" pitchFamily="34" charset="0"/>
                <a:ea typeface="微软雅黑" pitchFamily="34" charset="-122"/>
                <a:cs typeface="Arial" pitchFamily="34" charset="0"/>
              </a:rPr>
              <a:t>03</a:t>
            </a:r>
          </a:p>
        </p:txBody>
      </p:sp>
      <p:sp>
        <p:nvSpPr>
          <p:cNvPr id="40" name="矩形 39"/>
          <p:cNvSpPr/>
          <p:nvPr/>
        </p:nvSpPr>
        <p:spPr>
          <a:xfrm>
            <a:off x="2952729" y="2071682"/>
            <a:ext cx="3071835" cy="923330"/>
          </a:xfrm>
          <a:prstGeom prst="rect">
            <a:avLst/>
          </a:prstGeom>
        </p:spPr>
        <p:txBody>
          <a:bodyPr wrap="square">
            <a:spAutoFit/>
          </a:bodyPr>
          <a:lstStyle/>
          <a:p>
            <a:pPr algn="ctr">
              <a:lnSpc>
                <a:spcPct val="150000"/>
              </a:lnSpc>
              <a:spcAft>
                <a:spcPts val="600"/>
              </a:spcAft>
            </a:pPr>
            <a:r>
              <a:rPr lang="zh-CN" altLang="en-US" dirty="0" smtClean="0">
                <a:solidFill>
                  <a:schemeClr val="bg1"/>
                </a:solidFill>
                <a:latin typeface="Arial" pitchFamily="34" charset="0"/>
                <a:ea typeface="微软雅黑" pitchFamily="34" charset="-122"/>
                <a:cs typeface="Arial" pitchFamily="34" charset="0"/>
              </a:rPr>
              <a:t>虚拟机栈（栈帧中的本地变量表）中引用的对象</a:t>
            </a:r>
            <a:r>
              <a:rPr lang="en-US" altLang="zh-CN" dirty="0" smtClean="0">
                <a:solidFill>
                  <a:schemeClr val="bg1"/>
                </a:solidFill>
                <a:latin typeface="Arial" pitchFamily="34" charset="0"/>
                <a:ea typeface="微软雅黑" pitchFamily="34" charset="-122"/>
                <a:cs typeface="Arial" pitchFamily="34" charset="0"/>
              </a:rPr>
              <a:t>.</a:t>
            </a:r>
            <a:endParaRPr lang="en-US" altLang="zh-CN" dirty="0">
              <a:solidFill>
                <a:schemeClr val="bg1"/>
              </a:solidFill>
              <a:latin typeface="Arial" pitchFamily="34" charset="0"/>
              <a:ea typeface="微软雅黑" pitchFamily="34" charset="-122"/>
              <a:cs typeface="Arial" pitchFamily="34" charset="0"/>
            </a:endParaRPr>
          </a:p>
        </p:txBody>
      </p:sp>
      <p:sp>
        <p:nvSpPr>
          <p:cNvPr id="41" name="矩形 40"/>
          <p:cNvSpPr/>
          <p:nvPr/>
        </p:nvSpPr>
        <p:spPr>
          <a:xfrm>
            <a:off x="6453189" y="2071682"/>
            <a:ext cx="3071835" cy="873957"/>
          </a:xfrm>
          <a:prstGeom prst="rect">
            <a:avLst/>
          </a:prstGeom>
        </p:spPr>
        <p:txBody>
          <a:bodyPr wrap="square">
            <a:spAutoFit/>
          </a:bodyPr>
          <a:lstStyle/>
          <a:p>
            <a:pPr algn="ctr">
              <a:lnSpc>
                <a:spcPct val="150000"/>
              </a:lnSpc>
              <a:spcAft>
                <a:spcPts val="600"/>
              </a:spcAft>
            </a:pPr>
            <a:r>
              <a:rPr lang="zh-CN" altLang="en-US" dirty="0" smtClean="0">
                <a:solidFill>
                  <a:schemeClr val="bg1"/>
                </a:solidFill>
                <a:latin typeface="Arial" pitchFamily="34" charset="0"/>
                <a:ea typeface="微软雅黑" pitchFamily="34" charset="-122"/>
                <a:cs typeface="Arial" pitchFamily="34" charset="0"/>
              </a:rPr>
              <a:t>方法区中静态属性引用的对象</a:t>
            </a:r>
            <a:r>
              <a:rPr lang="en-US" altLang="zh-CN" dirty="0" smtClean="0">
                <a:solidFill>
                  <a:schemeClr val="bg1"/>
                </a:solidFill>
                <a:latin typeface="Arial" pitchFamily="34" charset="0"/>
                <a:ea typeface="微软雅黑" pitchFamily="34" charset="-122"/>
                <a:cs typeface="Arial" pitchFamily="34" charset="0"/>
              </a:rPr>
              <a:t>.</a:t>
            </a:r>
            <a:endParaRPr lang="en-US" altLang="zh-CN" dirty="0">
              <a:solidFill>
                <a:schemeClr val="bg1"/>
              </a:solidFill>
              <a:latin typeface="Arial" pitchFamily="34" charset="0"/>
              <a:ea typeface="微软雅黑" pitchFamily="34" charset="-122"/>
              <a:cs typeface="Arial" pitchFamily="34" charset="0"/>
            </a:endParaRPr>
          </a:p>
        </p:txBody>
      </p:sp>
      <p:sp>
        <p:nvSpPr>
          <p:cNvPr id="43" name="矩形 42"/>
          <p:cNvSpPr/>
          <p:nvPr/>
        </p:nvSpPr>
        <p:spPr>
          <a:xfrm>
            <a:off x="2952729" y="4214823"/>
            <a:ext cx="3071835" cy="456535"/>
          </a:xfrm>
          <a:prstGeom prst="rect">
            <a:avLst/>
          </a:prstGeom>
        </p:spPr>
        <p:txBody>
          <a:bodyPr wrap="square">
            <a:spAutoFit/>
          </a:bodyPr>
          <a:lstStyle/>
          <a:p>
            <a:pPr algn="ctr">
              <a:lnSpc>
                <a:spcPct val="150000"/>
              </a:lnSpc>
              <a:spcAft>
                <a:spcPts val="600"/>
              </a:spcAft>
            </a:pPr>
            <a:r>
              <a:rPr lang="zh-CN" altLang="en-US" dirty="0" smtClean="0">
                <a:solidFill>
                  <a:schemeClr val="bg1"/>
                </a:solidFill>
                <a:latin typeface="Arial" pitchFamily="34" charset="0"/>
                <a:ea typeface="微软雅黑" pitchFamily="34" charset="-122"/>
                <a:cs typeface="Arial" pitchFamily="34" charset="0"/>
              </a:rPr>
              <a:t>方法区中常量引用的对象</a:t>
            </a:r>
            <a:endParaRPr lang="en-US" altLang="zh-CN" dirty="0">
              <a:solidFill>
                <a:schemeClr val="bg1"/>
              </a:solidFill>
              <a:latin typeface="Arial" pitchFamily="34" charset="0"/>
              <a:ea typeface="微软雅黑" pitchFamily="34" charset="-122"/>
              <a:cs typeface="Arial" pitchFamily="34" charset="0"/>
            </a:endParaRPr>
          </a:p>
        </p:txBody>
      </p:sp>
      <p:sp>
        <p:nvSpPr>
          <p:cNvPr id="45" name="矩形 44"/>
          <p:cNvSpPr/>
          <p:nvPr/>
        </p:nvSpPr>
        <p:spPr>
          <a:xfrm>
            <a:off x="6453189" y="4214823"/>
            <a:ext cx="3071835" cy="507831"/>
          </a:xfrm>
          <a:prstGeom prst="rect">
            <a:avLst/>
          </a:prstGeom>
        </p:spPr>
        <p:txBody>
          <a:bodyPr wrap="square">
            <a:spAutoFit/>
          </a:bodyPr>
          <a:lstStyle/>
          <a:p>
            <a:pPr algn="ctr">
              <a:lnSpc>
                <a:spcPct val="150000"/>
              </a:lnSpc>
              <a:spcAft>
                <a:spcPts val="600"/>
              </a:spcAft>
            </a:pPr>
            <a:r>
              <a:rPr lang="zh-CN" altLang="en-US" dirty="0" smtClean="0">
                <a:solidFill>
                  <a:schemeClr val="bg1"/>
                </a:solidFill>
                <a:latin typeface="Arial" pitchFamily="34" charset="0"/>
                <a:ea typeface="微软雅黑" pitchFamily="34" charset="-122"/>
                <a:cs typeface="Arial" pitchFamily="34" charset="0"/>
              </a:rPr>
              <a:t>本地方法栈中</a:t>
            </a:r>
            <a:r>
              <a:rPr lang="en-US" altLang="zh-CN" dirty="0" smtClean="0">
                <a:solidFill>
                  <a:schemeClr val="bg1"/>
                </a:solidFill>
                <a:latin typeface="Arial" pitchFamily="34" charset="0"/>
                <a:ea typeface="微软雅黑" pitchFamily="34" charset="-122"/>
                <a:cs typeface="Arial" pitchFamily="34" charset="0"/>
              </a:rPr>
              <a:t>JNI</a:t>
            </a:r>
            <a:r>
              <a:rPr lang="zh-CN" altLang="en-US" dirty="0" smtClean="0">
                <a:solidFill>
                  <a:schemeClr val="bg1"/>
                </a:solidFill>
                <a:latin typeface="Arial" pitchFamily="34" charset="0"/>
                <a:ea typeface="微软雅黑" pitchFamily="34" charset="-122"/>
                <a:cs typeface="Arial" pitchFamily="34" charset="0"/>
              </a:rPr>
              <a:t>引用的对象</a:t>
            </a:r>
            <a:endParaRPr lang="en-US" altLang="zh-CN" dirty="0">
              <a:solidFill>
                <a:schemeClr val="bg1"/>
              </a:solidFill>
              <a:latin typeface="Arial" pitchFamily="34" charset="0"/>
              <a:ea typeface="微软雅黑" pitchFamily="34" charset="-122"/>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1801783" y="785795"/>
            <a:ext cx="756000" cy="1588"/>
          </a:xfrm>
          <a:prstGeom prst="line">
            <a:avLst/>
          </a:prstGeom>
          <a:ln w="15875">
            <a:solidFill>
              <a:srgbClr val="352F2F"/>
            </a:solidFill>
            <a:prstDash val="sys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5400000">
            <a:off x="2138956" y="377208"/>
            <a:ext cx="756000" cy="1588"/>
          </a:xfrm>
          <a:prstGeom prst="line">
            <a:avLst/>
          </a:prstGeom>
          <a:ln w="15875">
            <a:solidFill>
              <a:srgbClr val="352F2F"/>
            </a:solidFill>
            <a:prstDash val="sys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238348" y="500043"/>
            <a:ext cx="571504" cy="571504"/>
            <a:chOff x="7143768" y="2857496"/>
            <a:chExt cx="1143008" cy="1143008"/>
          </a:xfrm>
        </p:grpSpPr>
        <p:sp>
          <p:nvSpPr>
            <p:cNvPr id="2" name="椭圆 1"/>
            <p:cNvSpPr/>
            <p:nvPr/>
          </p:nvSpPr>
          <p:spPr>
            <a:xfrm>
              <a:off x="7143768" y="2857496"/>
              <a:ext cx="1143008" cy="1143008"/>
            </a:xfrm>
            <a:prstGeom prst="ellipse">
              <a:avLst/>
            </a:prstGeom>
            <a:solidFill>
              <a:schemeClr val="bg1"/>
            </a:solidFill>
            <a:ln>
              <a:noFill/>
            </a:ln>
            <a:effectLst>
              <a:outerShdw blurRad="355600" dist="101600" dir="90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7282856" y="2991564"/>
              <a:ext cx="864000" cy="864000"/>
            </a:xfrm>
            <a:prstGeom prst="ellipse">
              <a:avLst/>
            </a:prstGeom>
            <a:solidFill>
              <a:srgbClr val="352F2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zh-CN" sz="4400" dirty="0">
                <a:solidFill>
                  <a:schemeClr val="bg1"/>
                </a:solidFill>
                <a:latin typeface="方正特粗光辉简体" pitchFamily="2" charset="-122"/>
                <a:ea typeface="方正特粗光辉简体" pitchFamily="2" charset="-122"/>
              </a:endParaRPr>
            </a:p>
          </p:txBody>
        </p:sp>
        <p:sp>
          <p:nvSpPr>
            <p:cNvPr id="4" name="椭圆 3"/>
            <p:cNvSpPr/>
            <p:nvPr/>
          </p:nvSpPr>
          <p:spPr>
            <a:xfrm>
              <a:off x="7200396" y="2918890"/>
              <a:ext cx="1008000" cy="1008000"/>
            </a:xfrm>
            <a:prstGeom prst="ellips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9" name="直接连接符 8"/>
          <p:cNvCxnSpPr/>
          <p:nvPr/>
        </p:nvCxnSpPr>
        <p:spPr>
          <a:xfrm>
            <a:off x="1809720" y="6284932"/>
            <a:ext cx="684000" cy="1588"/>
          </a:xfrm>
          <a:prstGeom prst="line">
            <a:avLst/>
          </a:prstGeom>
          <a:ln w="15875">
            <a:solidFill>
              <a:srgbClr val="352F2F"/>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2172856" y="6597270"/>
            <a:ext cx="612000" cy="1588"/>
          </a:xfrm>
          <a:prstGeom prst="line">
            <a:avLst/>
          </a:prstGeom>
          <a:ln w="15875">
            <a:solidFill>
              <a:srgbClr val="352F2F"/>
            </a:solidFill>
            <a:prstDash val="sysDash"/>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952730" y="466707"/>
            <a:ext cx="4929223"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smtClean="0">
                <a:solidFill>
                  <a:schemeClr val="tx1"/>
                </a:solidFill>
                <a:latin typeface="Arial" pitchFamily="34" charset="0"/>
                <a:ea typeface="微软雅黑" pitchFamily="34" charset="-122"/>
                <a:cs typeface="Arial" pitchFamily="34" charset="0"/>
              </a:rPr>
              <a:t>用哪些方式回收这些垃圾</a:t>
            </a:r>
            <a:endParaRPr lang="zh-CN" altLang="en-US" sz="2400" b="1" dirty="0">
              <a:solidFill>
                <a:schemeClr val="tx1"/>
              </a:solidFill>
              <a:latin typeface="Arial" pitchFamily="34" charset="0"/>
              <a:ea typeface="微软雅黑" pitchFamily="34" charset="-122"/>
              <a:cs typeface="Arial" pitchFamily="34" charset="0"/>
            </a:endParaRPr>
          </a:p>
        </p:txBody>
      </p:sp>
      <p:sp>
        <p:nvSpPr>
          <p:cNvPr id="16" name="椭圆 15"/>
          <p:cNvSpPr/>
          <p:nvPr/>
        </p:nvSpPr>
        <p:spPr>
          <a:xfrm>
            <a:off x="2238350" y="2173898"/>
            <a:ext cx="2143140" cy="2143140"/>
          </a:xfrm>
          <a:prstGeom prst="ellipse">
            <a:avLst/>
          </a:prstGeom>
          <a:solidFill>
            <a:srgbClr val="352F2F"/>
          </a:solidFill>
          <a:ln>
            <a:noFill/>
          </a:ln>
          <a:effectLst>
            <a:outerShdw blurRad="50800" dist="101600" dir="16200000" sx="99000" sy="99000"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altLang="zh-CN" sz="6000" b="1" dirty="0"/>
              <a:t>01</a:t>
            </a:r>
            <a:endParaRPr lang="zh-CN" altLang="en-US" sz="6000" b="1" dirty="0"/>
          </a:p>
        </p:txBody>
      </p:sp>
      <p:sp>
        <p:nvSpPr>
          <p:cNvPr id="20" name="矩形 19"/>
          <p:cNvSpPr/>
          <p:nvPr/>
        </p:nvSpPr>
        <p:spPr>
          <a:xfrm>
            <a:off x="1738281" y="3714756"/>
            <a:ext cx="3071835" cy="1138773"/>
          </a:xfrm>
          <a:prstGeom prst="rect">
            <a:avLst/>
          </a:prstGeom>
          <a:solidFill>
            <a:srgbClr val="F8F8F8"/>
          </a:solidFill>
        </p:spPr>
        <p:txBody>
          <a:bodyPr wrap="square">
            <a:spAutoFit/>
          </a:bodyPr>
          <a:lstStyle/>
          <a:p>
            <a:pPr algn="ctr">
              <a:lnSpc>
                <a:spcPct val="150000"/>
              </a:lnSpc>
              <a:spcAft>
                <a:spcPts val="600"/>
              </a:spcAft>
            </a:pPr>
            <a:r>
              <a:rPr lang="zh-CN" altLang="en-US" b="1" dirty="0" smtClean="0">
                <a:solidFill>
                  <a:srgbClr val="352F2F"/>
                </a:solidFill>
                <a:latin typeface="Arial" pitchFamily="34" charset="0"/>
                <a:ea typeface="微软雅黑" pitchFamily="34" charset="-122"/>
                <a:cs typeface="Arial" pitchFamily="34" charset="0"/>
              </a:rPr>
              <a:t>标记</a:t>
            </a:r>
            <a:r>
              <a:rPr lang="en-US" altLang="zh-CN" b="1" dirty="0" smtClean="0">
                <a:solidFill>
                  <a:srgbClr val="352F2F"/>
                </a:solidFill>
                <a:latin typeface="Arial" pitchFamily="34" charset="0"/>
                <a:ea typeface="微软雅黑" pitchFamily="34" charset="-122"/>
                <a:cs typeface="Arial" pitchFamily="34" charset="0"/>
              </a:rPr>
              <a:t>---</a:t>
            </a:r>
            <a:r>
              <a:rPr lang="zh-CN" altLang="en-US" b="1" dirty="0" smtClean="0">
                <a:solidFill>
                  <a:srgbClr val="352F2F"/>
                </a:solidFill>
                <a:latin typeface="Arial" pitchFamily="34" charset="0"/>
                <a:ea typeface="微软雅黑" pitchFamily="34" charset="-122"/>
                <a:cs typeface="Arial" pitchFamily="34" charset="0"/>
              </a:rPr>
              <a:t>清理</a:t>
            </a:r>
            <a:endParaRPr lang="zh-CN" altLang="en-US" b="1" dirty="0">
              <a:solidFill>
                <a:srgbClr val="352F2F"/>
              </a:solidFill>
              <a:latin typeface="Arial" pitchFamily="34" charset="0"/>
              <a:ea typeface="微软雅黑" pitchFamily="34" charset="-122"/>
              <a:cs typeface="Arial" pitchFamily="34" charset="0"/>
            </a:endParaRPr>
          </a:p>
          <a:p>
            <a:pPr algn="ctr"/>
            <a:r>
              <a:rPr lang="zh-CN" altLang="en-US" dirty="0" smtClean="0">
                <a:latin typeface="Arial" pitchFamily="34" charset="0"/>
                <a:ea typeface="微软雅黑" pitchFamily="34" charset="-122"/>
                <a:cs typeface="Arial" pitchFamily="34" charset="0"/>
              </a:rPr>
              <a:t>标记，直接清空。简单方便，易产生碎片</a:t>
            </a:r>
            <a:r>
              <a:rPr lang="en-US" altLang="zh-CN" dirty="0" smtClean="0">
                <a:latin typeface="Arial" pitchFamily="34" charset="0"/>
                <a:ea typeface="微软雅黑" pitchFamily="34" charset="-122"/>
                <a:cs typeface="Arial" pitchFamily="34" charset="0"/>
              </a:rPr>
              <a:t>.</a:t>
            </a:r>
            <a:endParaRPr lang="en-US" altLang="zh-CN" dirty="0">
              <a:latin typeface="Arial" pitchFamily="34" charset="0"/>
              <a:ea typeface="微软雅黑" pitchFamily="34" charset="-122"/>
              <a:cs typeface="Arial" pitchFamily="34" charset="0"/>
            </a:endParaRPr>
          </a:p>
        </p:txBody>
      </p:sp>
      <p:sp>
        <p:nvSpPr>
          <p:cNvPr id="21" name="椭圆 20"/>
          <p:cNvSpPr/>
          <p:nvPr/>
        </p:nvSpPr>
        <p:spPr>
          <a:xfrm>
            <a:off x="5024431" y="2963375"/>
            <a:ext cx="2143140" cy="2143140"/>
          </a:xfrm>
          <a:prstGeom prst="ellipse">
            <a:avLst/>
          </a:prstGeom>
          <a:solidFill>
            <a:srgbClr val="39A3CD"/>
          </a:solidFill>
          <a:ln>
            <a:noFill/>
          </a:ln>
          <a:effectLst>
            <a:outerShdw blurRad="63500" dist="127000" dir="5400000" sx="99000" sy="99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ctr"/>
            <a:r>
              <a:rPr lang="en-US" altLang="zh-CN" sz="6000" b="1" dirty="0"/>
              <a:t>02</a:t>
            </a:r>
            <a:endParaRPr lang="zh-CN" altLang="en-US" sz="6000" b="1" dirty="0"/>
          </a:p>
        </p:txBody>
      </p:sp>
      <p:sp>
        <p:nvSpPr>
          <p:cNvPr id="22" name="矩形 21"/>
          <p:cNvSpPr/>
          <p:nvPr/>
        </p:nvSpPr>
        <p:spPr>
          <a:xfrm>
            <a:off x="4595801" y="2034686"/>
            <a:ext cx="3071835" cy="1692771"/>
          </a:xfrm>
          <a:prstGeom prst="rect">
            <a:avLst/>
          </a:prstGeom>
          <a:solidFill>
            <a:srgbClr val="F8F8F8"/>
          </a:solidFill>
        </p:spPr>
        <p:txBody>
          <a:bodyPr wrap="square">
            <a:spAutoFit/>
          </a:bodyPr>
          <a:lstStyle/>
          <a:p>
            <a:pPr algn="ctr">
              <a:lnSpc>
                <a:spcPct val="150000"/>
              </a:lnSpc>
              <a:spcAft>
                <a:spcPts val="600"/>
              </a:spcAft>
            </a:pPr>
            <a:r>
              <a:rPr lang="zh-CN" altLang="en-US" b="1" dirty="0" smtClean="0">
                <a:solidFill>
                  <a:srgbClr val="39A3CD"/>
                </a:solidFill>
                <a:latin typeface="Arial" pitchFamily="34" charset="0"/>
                <a:ea typeface="微软雅黑" pitchFamily="34" charset="-122"/>
                <a:cs typeface="Arial" pitchFamily="34" charset="0"/>
              </a:rPr>
              <a:t>标记</a:t>
            </a:r>
            <a:r>
              <a:rPr lang="en-US" altLang="zh-CN" b="1" dirty="0" smtClean="0">
                <a:solidFill>
                  <a:srgbClr val="39A3CD"/>
                </a:solidFill>
                <a:latin typeface="Arial" pitchFamily="34" charset="0"/>
                <a:ea typeface="微软雅黑" pitchFamily="34" charset="-122"/>
                <a:cs typeface="Arial" pitchFamily="34" charset="0"/>
              </a:rPr>
              <a:t>—</a:t>
            </a:r>
            <a:r>
              <a:rPr lang="zh-CN" altLang="en-US" b="1" dirty="0" smtClean="0">
                <a:solidFill>
                  <a:srgbClr val="39A3CD"/>
                </a:solidFill>
                <a:latin typeface="Arial" pitchFamily="34" charset="0"/>
                <a:ea typeface="微软雅黑" pitchFamily="34" charset="-122"/>
                <a:cs typeface="Arial" pitchFamily="34" charset="0"/>
              </a:rPr>
              <a:t>整理</a:t>
            </a:r>
            <a:endParaRPr lang="zh-CN" altLang="en-US" b="1" dirty="0">
              <a:solidFill>
                <a:srgbClr val="39A3CD"/>
              </a:solidFill>
              <a:latin typeface="Arial" pitchFamily="34" charset="0"/>
              <a:ea typeface="微软雅黑" pitchFamily="34" charset="-122"/>
              <a:cs typeface="Arial" pitchFamily="34" charset="0"/>
            </a:endParaRPr>
          </a:p>
          <a:p>
            <a:pPr algn="ctr"/>
            <a:r>
              <a:rPr lang="zh-CN" altLang="en-US" dirty="0" smtClean="0">
                <a:latin typeface="Arial" pitchFamily="34" charset="0"/>
                <a:ea typeface="微软雅黑" pitchFamily="34" charset="-122"/>
                <a:cs typeface="Arial" pitchFamily="34" charset="0"/>
              </a:rPr>
              <a:t>清理的时候把存活对象扎堆到同一个地方。特点：没有内存碎片，适合对象多，垃圾少</a:t>
            </a:r>
            <a:r>
              <a:rPr lang="en-US" altLang="zh-CN" dirty="0" smtClean="0">
                <a:latin typeface="Arial" pitchFamily="34" charset="0"/>
                <a:ea typeface="微软雅黑" pitchFamily="34" charset="-122"/>
                <a:cs typeface="Arial" pitchFamily="34" charset="0"/>
              </a:rPr>
              <a:t>.</a:t>
            </a:r>
            <a:endParaRPr lang="en-US" altLang="zh-CN" dirty="0">
              <a:latin typeface="Arial" pitchFamily="34" charset="0"/>
              <a:ea typeface="微软雅黑" pitchFamily="34" charset="-122"/>
              <a:cs typeface="Arial" pitchFamily="34" charset="0"/>
            </a:endParaRPr>
          </a:p>
        </p:txBody>
      </p:sp>
      <p:sp>
        <p:nvSpPr>
          <p:cNvPr id="23" name="椭圆 22"/>
          <p:cNvSpPr/>
          <p:nvPr/>
        </p:nvSpPr>
        <p:spPr>
          <a:xfrm>
            <a:off x="7881951" y="2164857"/>
            <a:ext cx="2143140" cy="2143140"/>
          </a:xfrm>
          <a:prstGeom prst="ellipse">
            <a:avLst/>
          </a:prstGeom>
          <a:solidFill>
            <a:srgbClr val="6CAC00"/>
          </a:solidFill>
          <a:ln>
            <a:noFill/>
          </a:ln>
          <a:effectLst>
            <a:outerShdw blurRad="50800" dist="101600" dir="16200000" sx="99000" sy="99000"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altLang="zh-CN" sz="6000" b="1" dirty="0"/>
              <a:t>03</a:t>
            </a:r>
            <a:endParaRPr lang="zh-CN" altLang="en-US" sz="6000" b="1" dirty="0"/>
          </a:p>
        </p:txBody>
      </p:sp>
      <p:sp>
        <p:nvSpPr>
          <p:cNvPr id="24" name="矩形 23"/>
          <p:cNvSpPr/>
          <p:nvPr/>
        </p:nvSpPr>
        <p:spPr>
          <a:xfrm>
            <a:off x="7381884" y="3723795"/>
            <a:ext cx="3071835" cy="1415772"/>
          </a:xfrm>
          <a:prstGeom prst="rect">
            <a:avLst/>
          </a:prstGeom>
          <a:solidFill>
            <a:srgbClr val="F8F8F8"/>
          </a:solidFill>
        </p:spPr>
        <p:txBody>
          <a:bodyPr wrap="square">
            <a:spAutoFit/>
          </a:bodyPr>
          <a:lstStyle/>
          <a:p>
            <a:pPr algn="ctr">
              <a:lnSpc>
                <a:spcPct val="150000"/>
              </a:lnSpc>
              <a:spcAft>
                <a:spcPts val="600"/>
              </a:spcAft>
            </a:pPr>
            <a:r>
              <a:rPr lang="zh-CN" altLang="en-US" b="1" dirty="0">
                <a:solidFill>
                  <a:srgbClr val="6CAC00"/>
                </a:solidFill>
                <a:latin typeface="Arial" pitchFamily="34" charset="0"/>
                <a:ea typeface="微软雅黑" pitchFamily="34" charset="-122"/>
                <a:cs typeface="Arial" pitchFamily="34" charset="0"/>
              </a:rPr>
              <a:t>复制</a:t>
            </a:r>
          </a:p>
          <a:p>
            <a:pPr algn="ctr"/>
            <a:r>
              <a:rPr lang="zh-CN" altLang="en-US" dirty="0" smtClean="0">
                <a:latin typeface="Arial" pitchFamily="34" charset="0"/>
                <a:ea typeface="微软雅黑" pitchFamily="34" charset="-122"/>
                <a:cs typeface="Arial" pitchFamily="34" charset="0"/>
              </a:rPr>
              <a:t>堆内存分两部分，只允许使用一部分内存，频繁复制清空，适合对象多垃圾少</a:t>
            </a:r>
            <a:endParaRPr lang="en-US" altLang="zh-CN" dirty="0">
              <a:latin typeface="Arial" pitchFamily="34" charset="0"/>
              <a:ea typeface="微软雅黑" pitchFamily="34" charset="-122"/>
              <a:cs typeface="Arial" pitchFamily="34" charset="0"/>
            </a:endParaRPr>
          </a:p>
        </p:txBody>
      </p:sp>
      <p:cxnSp>
        <p:nvCxnSpPr>
          <p:cNvPr id="8" name="直接连接符 7"/>
          <p:cNvCxnSpPr/>
          <p:nvPr/>
        </p:nvCxnSpPr>
        <p:spPr>
          <a:xfrm rot="5400000">
            <a:off x="-956187" y="3539001"/>
            <a:ext cx="5508000" cy="1588"/>
          </a:xfrm>
          <a:prstGeom prst="line">
            <a:avLst/>
          </a:prstGeom>
          <a:ln w="15875">
            <a:solidFill>
              <a:srgbClr val="352F2F"/>
            </a:solidFill>
            <a:prstDash val="sys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952598" y="3714752"/>
            <a:ext cx="8358247" cy="1588"/>
          </a:xfrm>
          <a:prstGeom prst="line">
            <a:avLst/>
          </a:prstGeom>
          <a:ln>
            <a:solidFill>
              <a:srgbClr val="F8F8F8"/>
            </a:solidFill>
          </a:ln>
          <a:effectLst>
            <a:outerShdw blurRad="101600" dist="38100" dir="5400000" algn="t" rotWithShape="0">
              <a:prstClr val="black">
                <a:alpha val="34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484937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rot="5400000">
            <a:off x="2452675" y="5357816"/>
            <a:ext cx="3000372" cy="1588"/>
          </a:xfrm>
          <a:prstGeom prst="line">
            <a:avLst/>
          </a:prstGeom>
          <a:ln w="15875">
            <a:solidFill>
              <a:srgbClr val="352F2F"/>
            </a:solidFill>
            <a:prstDash val="sys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581752" y="3414713"/>
            <a:ext cx="6120000" cy="1588"/>
          </a:xfrm>
          <a:prstGeom prst="line">
            <a:avLst/>
          </a:prstGeom>
          <a:ln w="15875">
            <a:solidFill>
              <a:srgbClr val="352F2F"/>
            </a:solidFill>
            <a:prstDash val="sys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499435" y="3420193"/>
            <a:ext cx="1800000" cy="1588"/>
          </a:xfrm>
          <a:prstGeom prst="line">
            <a:avLst/>
          </a:prstGeom>
          <a:ln w="158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2973367" y="2470144"/>
            <a:ext cx="1908000" cy="1908000"/>
          </a:xfrm>
          <a:prstGeom prst="ellipse">
            <a:avLst/>
          </a:prstGeom>
          <a:solidFill>
            <a:schemeClr val="bg1"/>
          </a:solidFill>
          <a:ln>
            <a:noFill/>
          </a:ln>
          <a:effectLst>
            <a:outerShdw blurRad="355600" dist="101600" dir="90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099751" y="2604213"/>
            <a:ext cx="1652400" cy="1651883"/>
          </a:xfrm>
          <a:prstGeom prst="ellipse">
            <a:avLst/>
          </a:prstGeom>
          <a:solidFill>
            <a:srgbClr val="352F2F"/>
          </a:solidFill>
          <a:ln w="60325">
            <a:solidFill>
              <a:schemeClr val="tx1">
                <a:lumMod val="65000"/>
                <a:lumOff val="3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7200" dirty="0">
                <a:solidFill>
                  <a:schemeClr val="bg1"/>
                </a:solidFill>
                <a:effectLst>
                  <a:innerShdw blurRad="63500" dist="50800">
                    <a:prstClr val="black">
                      <a:alpha val="50000"/>
                    </a:prstClr>
                  </a:innerShdw>
                </a:effectLst>
                <a:latin typeface="方正特粗光辉简体" pitchFamily="2" charset="-122"/>
                <a:ea typeface="方正特粗光辉简体" pitchFamily="2" charset="-122"/>
              </a:rPr>
              <a:t>04</a:t>
            </a:r>
          </a:p>
        </p:txBody>
      </p:sp>
      <p:sp>
        <p:nvSpPr>
          <p:cNvPr id="7" name="矩形 6"/>
          <p:cNvSpPr/>
          <p:nvPr/>
        </p:nvSpPr>
        <p:spPr>
          <a:xfrm>
            <a:off x="5095868" y="2571750"/>
            <a:ext cx="4929223"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smtClean="0">
                <a:solidFill>
                  <a:schemeClr val="tx1"/>
                </a:solidFill>
                <a:latin typeface="Arial" pitchFamily="34" charset="0"/>
                <a:ea typeface="微软雅黑" pitchFamily="34" charset="-122"/>
                <a:cs typeface="Arial" pitchFamily="34" charset="0"/>
              </a:rPr>
              <a:t>分代回收机制</a:t>
            </a:r>
            <a:endParaRPr lang="zh-CN" altLang="en-US" sz="2800" b="1" dirty="0">
              <a:solidFill>
                <a:schemeClr val="tx1"/>
              </a:solidFill>
              <a:latin typeface="Arial" pitchFamily="34" charset="0"/>
              <a:ea typeface="微软雅黑" pitchFamily="34" charset="-122"/>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1801783" y="785795"/>
            <a:ext cx="756000" cy="1588"/>
          </a:xfrm>
          <a:prstGeom prst="line">
            <a:avLst/>
          </a:prstGeom>
          <a:ln w="158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5400000">
            <a:off x="2138956" y="377208"/>
            <a:ext cx="756000" cy="1588"/>
          </a:xfrm>
          <a:prstGeom prst="line">
            <a:avLst/>
          </a:prstGeom>
          <a:ln w="158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238348" y="500043"/>
            <a:ext cx="571504" cy="571504"/>
            <a:chOff x="7143768" y="2857496"/>
            <a:chExt cx="1143008" cy="1143008"/>
          </a:xfrm>
        </p:grpSpPr>
        <p:sp>
          <p:nvSpPr>
            <p:cNvPr id="2" name="椭圆 1"/>
            <p:cNvSpPr/>
            <p:nvPr/>
          </p:nvSpPr>
          <p:spPr>
            <a:xfrm>
              <a:off x="7143768" y="2857496"/>
              <a:ext cx="1143008" cy="1143008"/>
            </a:xfrm>
            <a:prstGeom prst="ellipse">
              <a:avLst/>
            </a:prstGeom>
            <a:solidFill>
              <a:schemeClr val="bg1"/>
            </a:solidFill>
            <a:ln>
              <a:noFill/>
            </a:ln>
            <a:effectLst>
              <a:outerShdw blurRad="355600" dist="101600" dir="90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7282856" y="2991564"/>
              <a:ext cx="864000" cy="864000"/>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zh-CN" sz="4400" dirty="0">
                <a:solidFill>
                  <a:schemeClr val="bg1"/>
                </a:solidFill>
                <a:latin typeface="方正特粗光辉简体" pitchFamily="2" charset="-122"/>
                <a:ea typeface="方正特粗光辉简体" pitchFamily="2" charset="-122"/>
              </a:endParaRPr>
            </a:p>
          </p:txBody>
        </p:sp>
        <p:sp>
          <p:nvSpPr>
            <p:cNvPr id="4" name="椭圆 3"/>
            <p:cNvSpPr/>
            <p:nvPr/>
          </p:nvSpPr>
          <p:spPr>
            <a:xfrm>
              <a:off x="7200396" y="2918890"/>
              <a:ext cx="1008000" cy="1008000"/>
            </a:xfrm>
            <a:prstGeom prst="ellips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8" name="直接连接符 7"/>
          <p:cNvCxnSpPr/>
          <p:nvPr/>
        </p:nvCxnSpPr>
        <p:spPr>
          <a:xfrm rot="5400000">
            <a:off x="-956187" y="3539001"/>
            <a:ext cx="5508000" cy="1588"/>
          </a:xfrm>
          <a:prstGeom prst="line">
            <a:avLst/>
          </a:prstGeom>
          <a:ln w="158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809720" y="6284932"/>
            <a:ext cx="684000" cy="1588"/>
          </a:xfrm>
          <a:prstGeom prst="line">
            <a:avLst/>
          </a:prstGeom>
          <a:ln w="158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2217305" y="6597270"/>
            <a:ext cx="612000" cy="1588"/>
          </a:xfrm>
          <a:prstGeom prst="line">
            <a:avLst/>
          </a:prstGeom>
          <a:ln w="158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952730" y="466707"/>
            <a:ext cx="4929223"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solidFill>
                  <a:schemeClr val="tx1"/>
                </a:solidFill>
                <a:latin typeface="Arial" pitchFamily="34" charset="0"/>
                <a:ea typeface="微软雅黑" pitchFamily="34" charset="-122"/>
                <a:cs typeface="Arial" pitchFamily="34" charset="0"/>
              </a:rPr>
              <a:t>Java</a:t>
            </a:r>
            <a:r>
              <a:rPr lang="zh-CN" altLang="en-US" sz="2400" b="1" dirty="0" smtClean="0">
                <a:solidFill>
                  <a:schemeClr val="tx1"/>
                </a:solidFill>
                <a:latin typeface="Arial" pitchFamily="34" charset="0"/>
                <a:ea typeface="微软雅黑" pitchFamily="34" charset="-122"/>
                <a:cs typeface="Arial" pitchFamily="34" charset="0"/>
              </a:rPr>
              <a:t>的堆结构</a:t>
            </a:r>
            <a:endParaRPr lang="zh-CN" altLang="en-US" sz="2400" b="1" dirty="0">
              <a:solidFill>
                <a:schemeClr val="tx1"/>
              </a:solidFill>
              <a:latin typeface="Arial" pitchFamily="34" charset="0"/>
              <a:ea typeface="微软雅黑" pitchFamily="34" charset="-122"/>
              <a:cs typeface="Arial" pitchFamily="34" charset="0"/>
            </a:endParaRPr>
          </a:p>
        </p:txBody>
      </p:sp>
      <p:grpSp>
        <p:nvGrpSpPr>
          <p:cNvPr id="31" name="组合 30"/>
          <p:cNvGrpSpPr/>
          <p:nvPr/>
        </p:nvGrpSpPr>
        <p:grpSpPr>
          <a:xfrm>
            <a:off x="2238350" y="1142984"/>
            <a:ext cx="1857388" cy="1743208"/>
            <a:chOff x="714348" y="1214422"/>
            <a:chExt cx="2038364" cy="1913059"/>
          </a:xfrm>
        </p:grpSpPr>
        <p:sp>
          <p:nvSpPr>
            <p:cNvPr id="28" name="弦形 27"/>
            <p:cNvSpPr/>
            <p:nvPr/>
          </p:nvSpPr>
          <p:spPr>
            <a:xfrm>
              <a:off x="1362892" y="1737661"/>
              <a:ext cx="1389820" cy="1389820"/>
            </a:xfrm>
            <a:prstGeom prst="chord">
              <a:avLst>
                <a:gd name="adj1" fmla="val 16193021"/>
                <a:gd name="adj2" fmla="val 10054554"/>
              </a:avLst>
            </a:prstGeom>
            <a:solidFill>
              <a:srgbClr val="352F2F"/>
            </a:solidFill>
            <a:ln w="63500">
              <a:gradFill flip="none" rotWithShape="1">
                <a:gsLst>
                  <a:gs pos="0">
                    <a:schemeClr val="bg1">
                      <a:lumMod val="75000"/>
                    </a:schemeClr>
                  </a:gs>
                  <a:gs pos="49000">
                    <a:schemeClr val="bg1"/>
                  </a:gs>
                  <a:gs pos="15000">
                    <a:schemeClr val="bg1">
                      <a:lumMod val="95000"/>
                    </a:schemeClr>
                  </a:gs>
                </a:gsLst>
                <a:lin ang="10800000" scaled="1"/>
                <a:tileRect/>
              </a:gradFill>
            </a:ln>
            <a:effectLst>
              <a:outerShdw blurRad="355600" dist="3810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0" bIns="0" rtlCol="0" anchor="b" anchorCtr="0"/>
            <a:lstStyle/>
            <a:p>
              <a:pPr algn="ctr"/>
              <a:r>
                <a:rPr lang="en-US" altLang="zh-CN" sz="4400" b="1" dirty="0">
                  <a:solidFill>
                    <a:schemeClr val="bg1"/>
                  </a:solidFill>
                  <a:latin typeface="Arial" pitchFamily="34" charset="0"/>
                  <a:cs typeface="Arial" pitchFamily="34" charset="0"/>
                </a:rPr>
                <a:t>A</a:t>
              </a:r>
              <a:endParaRPr lang="zh-CN" altLang="en-US" sz="4400" b="1" dirty="0">
                <a:solidFill>
                  <a:schemeClr val="bg1"/>
                </a:solidFill>
                <a:latin typeface="Arial" pitchFamily="34" charset="0"/>
                <a:cs typeface="Arial" pitchFamily="34" charset="0"/>
              </a:endParaRPr>
            </a:p>
          </p:txBody>
        </p:sp>
        <p:sp>
          <p:nvSpPr>
            <p:cNvPr id="29" name="弦形 28"/>
            <p:cNvSpPr/>
            <p:nvPr/>
          </p:nvSpPr>
          <p:spPr>
            <a:xfrm>
              <a:off x="714348" y="1214422"/>
              <a:ext cx="1363309" cy="1363309"/>
            </a:xfrm>
            <a:prstGeom prst="chord">
              <a:avLst>
                <a:gd name="adj1" fmla="val 20635470"/>
                <a:gd name="adj2" fmla="val 5566868"/>
              </a:avLst>
            </a:prstGeom>
            <a:solidFill>
              <a:schemeClr val="bg1">
                <a:lumMod val="85000"/>
              </a:schemeClr>
            </a:solidFill>
            <a:ln w="50800">
              <a:gradFill flip="none" rotWithShape="1">
                <a:gsLst>
                  <a:gs pos="0">
                    <a:schemeClr val="bg1">
                      <a:lumMod val="75000"/>
                    </a:schemeClr>
                  </a:gs>
                  <a:gs pos="16000">
                    <a:schemeClr val="bg1">
                      <a:lumMod val="95000"/>
                      <a:alpha val="38000"/>
                    </a:schemeClr>
                  </a:gs>
                  <a:gs pos="15000">
                    <a:schemeClr val="bg1">
                      <a:lumMod val="95000"/>
                    </a:schemeClr>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矩形 31"/>
          <p:cNvSpPr/>
          <p:nvPr/>
        </p:nvSpPr>
        <p:spPr>
          <a:xfrm>
            <a:off x="4310051" y="1785926"/>
            <a:ext cx="4857784" cy="10001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smtClean="0">
                <a:solidFill>
                  <a:schemeClr val="tx1"/>
                </a:solidFill>
                <a:latin typeface="Arial" pitchFamily="34" charset="0"/>
                <a:ea typeface="微软雅黑" pitchFamily="34" charset="-122"/>
                <a:cs typeface="Arial" pitchFamily="34" charset="0"/>
              </a:rPr>
              <a:t>刚刚创建的对象</a:t>
            </a:r>
            <a:r>
              <a:rPr lang="en-US" altLang="zh-CN" sz="2400" b="1" dirty="0" smtClean="0">
                <a:solidFill>
                  <a:schemeClr val="tx1"/>
                </a:solidFill>
                <a:latin typeface="Arial" pitchFamily="34" charset="0"/>
                <a:ea typeface="微软雅黑" pitchFamily="34" charset="-122"/>
                <a:cs typeface="Arial" pitchFamily="34" charset="0"/>
              </a:rPr>
              <a:t>---</a:t>
            </a:r>
            <a:r>
              <a:rPr lang="zh-CN" altLang="en-US" sz="2400" b="1" dirty="0" smtClean="0">
                <a:solidFill>
                  <a:schemeClr val="tx1"/>
                </a:solidFill>
                <a:latin typeface="Arial" pitchFamily="34" charset="0"/>
                <a:ea typeface="微软雅黑" pitchFamily="34" charset="-122"/>
                <a:cs typeface="Arial" pitchFamily="34" charset="0"/>
              </a:rPr>
              <a:t>新生代</a:t>
            </a:r>
            <a:endParaRPr lang="zh-CN" altLang="en-US" sz="2400" b="1" dirty="0">
              <a:solidFill>
                <a:schemeClr val="tx1"/>
              </a:solidFill>
              <a:latin typeface="Arial" pitchFamily="34" charset="0"/>
              <a:ea typeface="微软雅黑" pitchFamily="34" charset="-122"/>
              <a:cs typeface="Arial" pitchFamily="34" charset="0"/>
            </a:endParaRPr>
          </a:p>
          <a:p>
            <a:r>
              <a:rPr lang="zh-CN" altLang="en-US" sz="2000" dirty="0" smtClean="0">
                <a:solidFill>
                  <a:schemeClr val="tx1"/>
                </a:solidFill>
                <a:latin typeface="Arial" pitchFamily="34" charset="0"/>
                <a:ea typeface="微软雅黑" pitchFamily="34" charset="-122"/>
                <a:cs typeface="Arial" pitchFamily="34" charset="0"/>
              </a:rPr>
              <a:t>存活对象少，垃圾多</a:t>
            </a:r>
            <a:r>
              <a:rPr lang="en-US" altLang="zh-CN" sz="2000" dirty="0" smtClean="0">
                <a:solidFill>
                  <a:schemeClr val="tx1"/>
                </a:solidFill>
                <a:latin typeface="Arial" pitchFamily="34" charset="0"/>
                <a:ea typeface="微软雅黑" pitchFamily="34" charset="-122"/>
                <a:cs typeface="Arial" pitchFamily="34" charset="0"/>
              </a:rPr>
              <a:t>. </a:t>
            </a:r>
            <a:endParaRPr lang="zh-CN" altLang="en-US" sz="2000" dirty="0">
              <a:solidFill>
                <a:schemeClr val="tx1"/>
              </a:solidFill>
              <a:latin typeface="Arial" pitchFamily="34" charset="0"/>
              <a:ea typeface="微软雅黑" pitchFamily="34" charset="-122"/>
              <a:cs typeface="Arial" pitchFamily="34" charset="0"/>
            </a:endParaRPr>
          </a:p>
        </p:txBody>
      </p:sp>
      <p:grpSp>
        <p:nvGrpSpPr>
          <p:cNvPr id="33" name="组合 32"/>
          <p:cNvGrpSpPr/>
          <p:nvPr/>
        </p:nvGrpSpPr>
        <p:grpSpPr>
          <a:xfrm>
            <a:off x="7881951" y="2643182"/>
            <a:ext cx="1857388" cy="1743208"/>
            <a:chOff x="714348" y="1214422"/>
            <a:chExt cx="2038364" cy="1913059"/>
          </a:xfrm>
        </p:grpSpPr>
        <p:sp>
          <p:nvSpPr>
            <p:cNvPr id="34" name="弦形 33"/>
            <p:cNvSpPr/>
            <p:nvPr/>
          </p:nvSpPr>
          <p:spPr>
            <a:xfrm>
              <a:off x="1362892" y="1737661"/>
              <a:ext cx="1389820" cy="1389820"/>
            </a:xfrm>
            <a:prstGeom prst="chord">
              <a:avLst>
                <a:gd name="adj1" fmla="val 16193021"/>
                <a:gd name="adj2" fmla="val 10054554"/>
              </a:avLst>
            </a:prstGeom>
            <a:solidFill>
              <a:srgbClr val="6CAC00"/>
            </a:solidFill>
            <a:ln w="63500">
              <a:gradFill flip="none" rotWithShape="1">
                <a:gsLst>
                  <a:gs pos="0">
                    <a:schemeClr val="bg1">
                      <a:lumMod val="75000"/>
                    </a:schemeClr>
                  </a:gs>
                  <a:gs pos="49000">
                    <a:schemeClr val="bg1"/>
                  </a:gs>
                  <a:gs pos="15000">
                    <a:schemeClr val="bg1">
                      <a:lumMod val="95000"/>
                    </a:schemeClr>
                  </a:gs>
                </a:gsLst>
                <a:lin ang="10800000" scaled="1"/>
                <a:tileRect/>
              </a:gradFill>
            </a:ln>
            <a:effectLst>
              <a:outerShdw blurRad="355600" dist="3810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0" bIns="0" rtlCol="0" anchor="b" anchorCtr="0"/>
            <a:lstStyle/>
            <a:p>
              <a:pPr algn="ctr"/>
              <a:r>
                <a:rPr lang="en-US" altLang="zh-CN" sz="4400" b="1" dirty="0">
                  <a:solidFill>
                    <a:schemeClr val="bg1"/>
                  </a:solidFill>
                  <a:latin typeface="Arial" pitchFamily="34" charset="0"/>
                  <a:cs typeface="Arial" pitchFamily="34" charset="0"/>
                </a:rPr>
                <a:t>B</a:t>
              </a:r>
              <a:endParaRPr lang="zh-CN" altLang="en-US" sz="4400" b="1" dirty="0">
                <a:solidFill>
                  <a:schemeClr val="bg1"/>
                </a:solidFill>
                <a:latin typeface="Arial" pitchFamily="34" charset="0"/>
                <a:cs typeface="Arial" pitchFamily="34" charset="0"/>
              </a:endParaRPr>
            </a:p>
          </p:txBody>
        </p:sp>
        <p:sp>
          <p:nvSpPr>
            <p:cNvPr id="35" name="弦形 34"/>
            <p:cNvSpPr/>
            <p:nvPr/>
          </p:nvSpPr>
          <p:spPr>
            <a:xfrm>
              <a:off x="714348" y="1214422"/>
              <a:ext cx="1363309" cy="1363309"/>
            </a:xfrm>
            <a:prstGeom prst="chord">
              <a:avLst>
                <a:gd name="adj1" fmla="val 20635470"/>
                <a:gd name="adj2" fmla="val 5566868"/>
              </a:avLst>
            </a:prstGeom>
            <a:solidFill>
              <a:schemeClr val="bg1">
                <a:lumMod val="85000"/>
              </a:schemeClr>
            </a:solidFill>
            <a:ln w="50800">
              <a:gradFill flip="none" rotWithShape="1">
                <a:gsLst>
                  <a:gs pos="0">
                    <a:schemeClr val="bg1">
                      <a:lumMod val="75000"/>
                    </a:schemeClr>
                  </a:gs>
                  <a:gs pos="16000">
                    <a:schemeClr val="bg1">
                      <a:lumMod val="95000"/>
                      <a:alpha val="38000"/>
                    </a:schemeClr>
                  </a:gs>
                  <a:gs pos="15000">
                    <a:schemeClr val="bg1">
                      <a:lumMod val="95000"/>
                    </a:schemeClr>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p:cNvSpPr/>
          <p:nvPr/>
        </p:nvSpPr>
        <p:spPr>
          <a:xfrm>
            <a:off x="3381356" y="3314820"/>
            <a:ext cx="4857784" cy="10001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400" b="1" dirty="0" smtClean="0">
                <a:solidFill>
                  <a:schemeClr val="tx1"/>
                </a:solidFill>
                <a:latin typeface="Arial" pitchFamily="34" charset="0"/>
                <a:ea typeface="微软雅黑" pitchFamily="34" charset="-122"/>
                <a:cs typeface="Arial" pitchFamily="34" charset="0"/>
              </a:rPr>
              <a:t>存活了一段时间的对象</a:t>
            </a:r>
            <a:r>
              <a:rPr lang="en-US" altLang="zh-CN" sz="2400" b="1" dirty="0" smtClean="0">
                <a:solidFill>
                  <a:schemeClr val="tx1"/>
                </a:solidFill>
                <a:latin typeface="Arial" pitchFamily="34" charset="0"/>
                <a:ea typeface="微软雅黑" pitchFamily="34" charset="-122"/>
                <a:cs typeface="Arial" pitchFamily="34" charset="0"/>
              </a:rPr>
              <a:t>---</a:t>
            </a:r>
            <a:r>
              <a:rPr lang="zh-CN" altLang="en-US" sz="2400" b="1" dirty="0" smtClean="0">
                <a:solidFill>
                  <a:schemeClr val="tx1"/>
                </a:solidFill>
                <a:latin typeface="Arial" pitchFamily="34" charset="0"/>
                <a:ea typeface="微软雅黑" pitchFamily="34" charset="-122"/>
                <a:cs typeface="Arial" pitchFamily="34" charset="0"/>
              </a:rPr>
              <a:t>老年代</a:t>
            </a:r>
          </a:p>
          <a:p>
            <a:pPr algn="r"/>
            <a:r>
              <a:rPr lang="zh-CN" altLang="en-US" sz="2000" dirty="0" smtClean="0">
                <a:solidFill>
                  <a:schemeClr val="tx1"/>
                </a:solidFill>
                <a:latin typeface="Arial" pitchFamily="34" charset="0"/>
                <a:ea typeface="微软雅黑" pitchFamily="34" charset="-122"/>
                <a:cs typeface="Arial" pitchFamily="34" charset="0"/>
              </a:rPr>
              <a:t>存活对象多，垃圾少</a:t>
            </a:r>
            <a:r>
              <a:rPr lang="en-US" altLang="zh-CN" sz="2000" dirty="0" smtClean="0">
                <a:solidFill>
                  <a:schemeClr val="tx1"/>
                </a:solidFill>
                <a:latin typeface="Arial" pitchFamily="34" charset="0"/>
                <a:ea typeface="微软雅黑" pitchFamily="34" charset="-122"/>
                <a:cs typeface="Arial" pitchFamily="34" charset="0"/>
              </a:rPr>
              <a:t>. </a:t>
            </a:r>
            <a:endParaRPr lang="zh-CN" altLang="en-US" sz="2000" dirty="0">
              <a:solidFill>
                <a:schemeClr val="tx1"/>
              </a:solidFill>
              <a:latin typeface="Arial" pitchFamily="34" charset="0"/>
              <a:ea typeface="微软雅黑" pitchFamily="34" charset="-122"/>
              <a:cs typeface="Arial" pitchFamily="34" charset="0"/>
            </a:endParaRPr>
          </a:p>
        </p:txBody>
      </p:sp>
      <p:grpSp>
        <p:nvGrpSpPr>
          <p:cNvPr id="37" name="组合 36"/>
          <p:cNvGrpSpPr/>
          <p:nvPr/>
        </p:nvGrpSpPr>
        <p:grpSpPr>
          <a:xfrm>
            <a:off x="2238350" y="4214818"/>
            <a:ext cx="1857388" cy="1743208"/>
            <a:chOff x="714348" y="1214422"/>
            <a:chExt cx="2038364" cy="1913059"/>
          </a:xfrm>
        </p:grpSpPr>
        <p:sp>
          <p:nvSpPr>
            <p:cNvPr id="38" name="弦形 37"/>
            <p:cNvSpPr/>
            <p:nvPr/>
          </p:nvSpPr>
          <p:spPr>
            <a:xfrm>
              <a:off x="1362892" y="1737661"/>
              <a:ext cx="1389820" cy="1389820"/>
            </a:xfrm>
            <a:prstGeom prst="chord">
              <a:avLst>
                <a:gd name="adj1" fmla="val 16193021"/>
                <a:gd name="adj2" fmla="val 10054554"/>
              </a:avLst>
            </a:prstGeom>
            <a:solidFill>
              <a:srgbClr val="39A3CD"/>
            </a:solidFill>
            <a:ln w="63500">
              <a:gradFill flip="none" rotWithShape="1">
                <a:gsLst>
                  <a:gs pos="0">
                    <a:schemeClr val="bg1">
                      <a:lumMod val="75000"/>
                    </a:schemeClr>
                  </a:gs>
                  <a:gs pos="49000">
                    <a:schemeClr val="bg1"/>
                  </a:gs>
                  <a:gs pos="15000">
                    <a:schemeClr val="bg1">
                      <a:lumMod val="95000"/>
                    </a:schemeClr>
                  </a:gs>
                </a:gsLst>
                <a:lin ang="10800000" scaled="1"/>
                <a:tileRect/>
              </a:gradFill>
            </a:ln>
            <a:effectLst>
              <a:outerShdw blurRad="355600" dist="3810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0" bIns="0" rtlCol="0" anchor="b" anchorCtr="0"/>
            <a:lstStyle/>
            <a:p>
              <a:pPr algn="ctr"/>
              <a:r>
                <a:rPr lang="en-US" altLang="zh-CN" sz="4400" b="1" dirty="0" smtClean="0">
                  <a:solidFill>
                    <a:schemeClr val="bg1"/>
                  </a:solidFill>
                  <a:latin typeface="Arial" pitchFamily="34" charset="0"/>
                  <a:cs typeface="Arial" pitchFamily="34" charset="0"/>
                </a:rPr>
                <a:t>C</a:t>
              </a:r>
              <a:endParaRPr lang="zh-CN" altLang="en-US" sz="4400" b="1" dirty="0">
                <a:solidFill>
                  <a:schemeClr val="bg1"/>
                </a:solidFill>
                <a:latin typeface="Arial" pitchFamily="34" charset="0"/>
                <a:cs typeface="Arial" pitchFamily="34" charset="0"/>
              </a:endParaRPr>
            </a:p>
          </p:txBody>
        </p:sp>
        <p:sp>
          <p:nvSpPr>
            <p:cNvPr id="39" name="弦形 38"/>
            <p:cNvSpPr/>
            <p:nvPr/>
          </p:nvSpPr>
          <p:spPr>
            <a:xfrm>
              <a:off x="714348" y="1214422"/>
              <a:ext cx="1363309" cy="1363309"/>
            </a:xfrm>
            <a:prstGeom prst="chord">
              <a:avLst>
                <a:gd name="adj1" fmla="val 20635470"/>
                <a:gd name="adj2" fmla="val 5566868"/>
              </a:avLst>
            </a:prstGeom>
            <a:solidFill>
              <a:schemeClr val="bg1">
                <a:lumMod val="85000"/>
              </a:schemeClr>
            </a:solidFill>
            <a:ln w="50800">
              <a:gradFill flip="none" rotWithShape="1">
                <a:gsLst>
                  <a:gs pos="0">
                    <a:schemeClr val="bg1">
                      <a:lumMod val="75000"/>
                    </a:schemeClr>
                  </a:gs>
                  <a:gs pos="16000">
                    <a:schemeClr val="bg1">
                      <a:lumMod val="95000"/>
                      <a:alpha val="38000"/>
                    </a:schemeClr>
                  </a:gs>
                  <a:gs pos="15000">
                    <a:schemeClr val="bg1">
                      <a:lumMod val="95000"/>
                    </a:schemeClr>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矩形 39"/>
          <p:cNvSpPr/>
          <p:nvPr/>
        </p:nvSpPr>
        <p:spPr>
          <a:xfrm>
            <a:off x="4310051" y="4857760"/>
            <a:ext cx="4857784" cy="10001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smtClean="0">
                <a:solidFill>
                  <a:schemeClr val="tx1"/>
                </a:solidFill>
                <a:latin typeface="Arial" pitchFamily="34" charset="0"/>
                <a:ea typeface="微软雅黑" pitchFamily="34" charset="-122"/>
                <a:cs typeface="Arial" pitchFamily="34" charset="0"/>
              </a:rPr>
              <a:t>永久存在的对象</a:t>
            </a:r>
            <a:r>
              <a:rPr lang="en-US" altLang="zh-CN" sz="2400" b="1" dirty="0" smtClean="0">
                <a:solidFill>
                  <a:schemeClr val="tx1"/>
                </a:solidFill>
                <a:latin typeface="Arial" pitchFamily="34" charset="0"/>
                <a:ea typeface="微软雅黑" pitchFamily="34" charset="-122"/>
                <a:cs typeface="Arial" pitchFamily="34" charset="0"/>
              </a:rPr>
              <a:t>---</a:t>
            </a:r>
            <a:r>
              <a:rPr lang="zh-CN" altLang="en-US" sz="2400" b="1" dirty="0" smtClean="0">
                <a:solidFill>
                  <a:schemeClr val="tx1"/>
                </a:solidFill>
                <a:latin typeface="Arial" pitchFamily="34" charset="0"/>
                <a:ea typeface="微软雅黑" pitchFamily="34" charset="-122"/>
                <a:cs typeface="Arial" pitchFamily="34" charset="0"/>
              </a:rPr>
              <a:t>永久代</a:t>
            </a:r>
            <a:endParaRPr lang="zh-CN" altLang="en-US" sz="2400" b="1" dirty="0">
              <a:solidFill>
                <a:schemeClr val="tx1"/>
              </a:solidFill>
              <a:latin typeface="Arial" pitchFamily="34" charset="0"/>
              <a:ea typeface="微软雅黑" pitchFamily="34" charset="-122"/>
              <a:cs typeface="Arial" pitchFamily="34" charset="0"/>
            </a:endParaRPr>
          </a:p>
        </p:txBody>
      </p:sp>
    </p:spTree>
  </p:cSld>
  <p:clrMapOvr>
    <a:masterClrMapping/>
  </p:clrMapOvr>
  <p:transition spd="slow" advClick="0" advTm="3000">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1801783" y="785795"/>
            <a:ext cx="756000" cy="1588"/>
          </a:xfrm>
          <a:prstGeom prst="line">
            <a:avLst/>
          </a:prstGeom>
          <a:ln w="158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5400000">
            <a:off x="2138956" y="377208"/>
            <a:ext cx="756000" cy="1588"/>
          </a:xfrm>
          <a:prstGeom prst="line">
            <a:avLst/>
          </a:prstGeom>
          <a:ln w="158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238348" y="500043"/>
            <a:ext cx="571504" cy="571504"/>
            <a:chOff x="7143768" y="2857496"/>
            <a:chExt cx="1143008" cy="1143008"/>
          </a:xfrm>
        </p:grpSpPr>
        <p:sp>
          <p:nvSpPr>
            <p:cNvPr id="2" name="椭圆 1"/>
            <p:cNvSpPr/>
            <p:nvPr/>
          </p:nvSpPr>
          <p:spPr>
            <a:xfrm>
              <a:off x="7143768" y="2857496"/>
              <a:ext cx="1143008" cy="1143008"/>
            </a:xfrm>
            <a:prstGeom prst="ellipse">
              <a:avLst/>
            </a:prstGeom>
            <a:solidFill>
              <a:schemeClr val="bg1"/>
            </a:solidFill>
            <a:ln>
              <a:noFill/>
            </a:ln>
            <a:effectLst>
              <a:outerShdw blurRad="355600" dist="101600" dir="90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7282856" y="2991564"/>
              <a:ext cx="864000" cy="864000"/>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zh-CN" sz="4400" dirty="0">
                <a:solidFill>
                  <a:schemeClr val="bg1"/>
                </a:solidFill>
                <a:latin typeface="方正特粗光辉简体" pitchFamily="2" charset="-122"/>
                <a:ea typeface="方正特粗光辉简体" pitchFamily="2" charset="-122"/>
              </a:endParaRPr>
            </a:p>
          </p:txBody>
        </p:sp>
        <p:sp>
          <p:nvSpPr>
            <p:cNvPr id="4" name="椭圆 3"/>
            <p:cNvSpPr/>
            <p:nvPr/>
          </p:nvSpPr>
          <p:spPr>
            <a:xfrm>
              <a:off x="7200396" y="2918890"/>
              <a:ext cx="1008000" cy="1008000"/>
            </a:xfrm>
            <a:prstGeom prst="ellips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8" name="直接连接符 7"/>
          <p:cNvCxnSpPr/>
          <p:nvPr/>
        </p:nvCxnSpPr>
        <p:spPr>
          <a:xfrm rot="5400000">
            <a:off x="411815" y="2171003"/>
            <a:ext cx="2772000" cy="1588"/>
          </a:xfrm>
          <a:prstGeom prst="line">
            <a:avLst/>
          </a:prstGeom>
          <a:ln w="158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809720" y="3571876"/>
            <a:ext cx="8892000" cy="1588"/>
          </a:xfrm>
          <a:prstGeom prst="line">
            <a:avLst/>
          </a:prstGeom>
          <a:ln w="1587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952730" y="466707"/>
            <a:ext cx="4929223" cy="64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smtClean="0">
                <a:solidFill>
                  <a:schemeClr val="tx1"/>
                </a:solidFill>
                <a:latin typeface="Arial" pitchFamily="34" charset="0"/>
                <a:ea typeface="微软雅黑" pitchFamily="34" charset="-122"/>
                <a:cs typeface="Arial" pitchFamily="34" charset="0"/>
              </a:rPr>
              <a:t>新生代</a:t>
            </a:r>
            <a:r>
              <a:rPr lang="en-US" altLang="zh-CN" sz="2400" b="1" dirty="0" smtClean="0">
                <a:solidFill>
                  <a:schemeClr val="tx1"/>
                </a:solidFill>
                <a:latin typeface="Arial" pitchFamily="34" charset="0"/>
                <a:ea typeface="微软雅黑" pitchFamily="34" charset="-122"/>
                <a:cs typeface="Arial" pitchFamily="34" charset="0"/>
              </a:rPr>
              <a:t>----</a:t>
            </a:r>
            <a:r>
              <a:rPr lang="zh-CN" altLang="en-US" sz="2400" b="1" dirty="0" smtClean="0">
                <a:solidFill>
                  <a:schemeClr val="tx1"/>
                </a:solidFill>
                <a:latin typeface="Arial" pitchFamily="34" charset="0"/>
                <a:ea typeface="微软雅黑" pitchFamily="34" charset="-122"/>
                <a:cs typeface="Arial" pitchFamily="34" charset="0"/>
              </a:rPr>
              <a:t>复制回收机制思路</a:t>
            </a:r>
            <a:endParaRPr lang="zh-CN" altLang="en-US" sz="2400" b="1" dirty="0">
              <a:solidFill>
                <a:schemeClr val="tx1"/>
              </a:solidFill>
              <a:latin typeface="Arial" pitchFamily="34" charset="0"/>
              <a:ea typeface="微软雅黑" pitchFamily="34" charset="-122"/>
              <a:cs typeface="Arial" pitchFamily="34" charset="0"/>
            </a:endParaRPr>
          </a:p>
        </p:txBody>
      </p:sp>
      <p:grpSp>
        <p:nvGrpSpPr>
          <p:cNvPr id="46" name="组合 45"/>
          <p:cNvGrpSpPr/>
          <p:nvPr/>
        </p:nvGrpSpPr>
        <p:grpSpPr>
          <a:xfrm>
            <a:off x="2794613" y="1857364"/>
            <a:ext cx="1357323" cy="1357322"/>
            <a:chOff x="1071538" y="1714488"/>
            <a:chExt cx="1724108" cy="1724108"/>
          </a:xfrm>
        </p:grpSpPr>
        <p:sp>
          <p:nvSpPr>
            <p:cNvPr id="42" name="泪滴形 5"/>
            <p:cNvSpPr/>
            <p:nvPr/>
          </p:nvSpPr>
          <p:spPr>
            <a:xfrm rot="8100000">
              <a:off x="1071538" y="1714488"/>
              <a:ext cx="1724108" cy="1724108"/>
            </a:xfrm>
            <a:prstGeom prst="teardrop">
              <a:avLst/>
            </a:prstGeom>
            <a:solidFill>
              <a:srgbClr val="352F2F"/>
            </a:solidFill>
            <a:ln>
              <a:noFill/>
            </a:ln>
            <a:effectLst>
              <a:outerShdw blurRad="584200" dist="203200" dir="81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b="1">
                <a:solidFill>
                  <a:schemeClr val="tx1"/>
                </a:solidFill>
                <a:latin typeface="微软雅黑" pitchFamily="34" charset="-122"/>
                <a:ea typeface="微软雅黑" pitchFamily="34" charset="-122"/>
              </a:endParaRPr>
            </a:p>
          </p:txBody>
        </p:sp>
        <p:sp>
          <p:nvSpPr>
            <p:cNvPr id="43" name="椭圆 42"/>
            <p:cNvSpPr/>
            <p:nvPr/>
          </p:nvSpPr>
          <p:spPr>
            <a:xfrm>
              <a:off x="1243097" y="1891784"/>
              <a:ext cx="1371846" cy="1371846"/>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3200" b="1" dirty="0">
                <a:solidFill>
                  <a:srgbClr val="C00000"/>
                </a:solidFill>
                <a:latin typeface="微软雅黑" pitchFamily="34" charset="-122"/>
                <a:ea typeface="微软雅黑" pitchFamily="34" charset="-122"/>
              </a:endParaRPr>
            </a:p>
          </p:txBody>
        </p:sp>
      </p:grpSp>
      <p:sp>
        <p:nvSpPr>
          <p:cNvPr id="47" name="五边形 46"/>
          <p:cNvSpPr/>
          <p:nvPr/>
        </p:nvSpPr>
        <p:spPr>
          <a:xfrm rot="16200000">
            <a:off x="2289308" y="3821909"/>
            <a:ext cx="2357454" cy="2000264"/>
          </a:xfrm>
          <a:prstGeom prst="homePlate">
            <a:avLst>
              <a:gd name="adj" fmla="val 32222"/>
            </a:avLst>
          </a:prstGeom>
          <a:solidFill>
            <a:srgbClr val="EAEAEA"/>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五边形 47"/>
          <p:cNvSpPr/>
          <p:nvPr/>
        </p:nvSpPr>
        <p:spPr>
          <a:xfrm rot="16200000">
            <a:off x="4958232" y="3821909"/>
            <a:ext cx="2357454" cy="2000264"/>
          </a:xfrm>
          <a:prstGeom prst="homePlate">
            <a:avLst>
              <a:gd name="adj" fmla="val 32222"/>
            </a:avLst>
          </a:prstGeom>
          <a:solidFill>
            <a:srgbClr val="EAEAEA"/>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五边形 48"/>
          <p:cNvSpPr/>
          <p:nvPr/>
        </p:nvSpPr>
        <p:spPr>
          <a:xfrm rot="16200000">
            <a:off x="7601437" y="3821909"/>
            <a:ext cx="2357454" cy="2000264"/>
          </a:xfrm>
          <a:prstGeom prst="homePlate">
            <a:avLst>
              <a:gd name="adj" fmla="val 32222"/>
            </a:avLst>
          </a:prstGeom>
          <a:solidFill>
            <a:srgbClr val="EAEAEA"/>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a:off x="5453057" y="1857364"/>
            <a:ext cx="1357323" cy="1357322"/>
            <a:chOff x="1071538" y="1714488"/>
            <a:chExt cx="1724108" cy="1724108"/>
          </a:xfrm>
        </p:grpSpPr>
        <p:sp>
          <p:nvSpPr>
            <p:cNvPr id="51" name="泪滴形 5"/>
            <p:cNvSpPr/>
            <p:nvPr/>
          </p:nvSpPr>
          <p:spPr>
            <a:xfrm rot="8100000">
              <a:off x="1071538" y="1714488"/>
              <a:ext cx="1724108" cy="1724108"/>
            </a:xfrm>
            <a:prstGeom prst="teardrop">
              <a:avLst/>
            </a:prstGeom>
            <a:solidFill>
              <a:srgbClr val="6CAC00"/>
            </a:solidFill>
            <a:ln>
              <a:noFill/>
            </a:ln>
            <a:effectLst>
              <a:outerShdw blurRad="584200" dist="203200" dir="81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b="1">
                <a:solidFill>
                  <a:schemeClr val="tx1"/>
                </a:solidFill>
                <a:latin typeface="微软雅黑" pitchFamily="34" charset="-122"/>
                <a:ea typeface="微软雅黑" pitchFamily="34" charset="-122"/>
              </a:endParaRPr>
            </a:p>
          </p:txBody>
        </p:sp>
        <p:sp>
          <p:nvSpPr>
            <p:cNvPr id="52" name="椭圆 51"/>
            <p:cNvSpPr/>
            <p:nvPr/>
          </p:nvSpPr>
          <p:spPr>
            <a:xfrm>
              <a:off x="1243097" y="1891784"/>
              <a:ext cx="1371846" cy="1371846"/>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3200" b="1" dirty="0">
                <a:solidFill>
                  <a:srgbClr val="C00000"/>
                </a:solidFill>
                <a:latin typeface="微软雅黑" pitchFamily="34" charset="-122"/>
                <a:ea typeface="微软雅黑" pitchFamily="34" charset="-122"/>
              </a:endParaRPr>
            </a:p>
          </p:txBody>
        </p:sp>
      </p:grpSp>
      <p:sp>
        <p:nvSpPr>
          <p:cNvPr id="54" name="泪滴形 5"/>
          <p:cNvSpPr/>
          <p:nvPr/>
        </p:nvSpPr>
        <p:spPr>
          <a:xfrm rot="8100000">
            <a:off x="8053707" y="1717828"/>
            <a:ext cx="1472918" cy="1472918"/>
          </a:xfrm>
          <a:prstGeom prst="teardrop">
            <a:avLst/>
          </a:prstGeom>
          <a:solidFill>
            <a:srgbClr val="39A3CD"/>
          </a:solidFill>
          <a:ln>
            <a:noFill/>
          </a:ln>
          <a:effectLst>
            <a:outerShdw blurRad="584200" dist="203200" dir="81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b="1">
              <a:solidFill>
                <a:schemeClr val="tx1"/>
              </a:solidFill>
              <a:latin typeface="微软雅黑" pitchFamily="34" charset="-122"/>
              <a:ea typeface="微软雅黑" pitchFamily="34" charset="-122"/>
            </a:endParaRPr>
          </a:p>
        </p:txBody>
      </p:sp>
      <p:sp>
        <p:nvSpPr>
          <p:cNvPr id="56" name="矩形 55"/>
          <p:cNvSpPr/>
          <p:nvPr/>
        </p:nvSpPr>
        <p:spPr>
          <a:xfrm>
            <a:off x="2452663" y="4250065"/>
            <a:ext cx="2000264" cy="1384995"/>
          </a:xfrm>
          <a:prstGeom prst="rect">
            <a:avLst/>
          </a:prstGeom>
        </p:spPr>
        <p:txBody>
          <a:bodyPr wrap="square" lIns="0" tIns="0" rIns="0" bIns="0">
            <a:spAutoFit/>
          </a:bodyPr>
          <a:lstStyle/>
          <a:p>
            <a:pPr algn="ctr">
              <a:lnSpc>
                <a:spcPct val="200000"/>
              </a:lnSpc>
            </a:pPr>
            <a:r>
              <a:rPr lang="zh-CN" altLang="en-US" b="1" dirty="0" smtClean="0">
                <a:latin typeface="Arial" pitchFamily="34" charset="0"/>
                <a:ea typeface="微软雅黑" pitchFamily="34" charset="-122"/>
                <a:cs typeface="Arial" pitchFamily="34" charset="0"/>
              </a:rPr>
              <a:t>内存均分为</a:t>
            </a:r>
            <a:r>
              <a:rPr lang="en-US" altLang="zh-CN" b="1" dirty="0" smtClean="0">
                <a:latin typeface="Arial" pitchFamily="34" charset="0"/>
                <a:ea typeface="微软雅黑" pitchFamily="34" charset="-122"/>
                <a:cs typeface="Arial" pitchFamily="34" charset="0"/>
              </a:rPr>
              <a:t>1:1</a:t>
            </a:r>
            <a:r>
              <a:rPr lang="zh-CN" altLang="en-US" b="1" dirty="0" smtClean="0">
                <a:latin typeface="Arial" pitchFamily="34" charset="0"/>
                <a:ea typeface="微软雅黑" pitchFamily="34" charset="-122"/>
                <a:cs typeface="Arial" pitchFamily="34" charset="0"/>
              </a:rPr>
              <a:t>两份</a:t>
            </a:r>
            <a:endParaRPr lang="zh-CN" altLang="en-US" b="1" dirty="0">
              <a:latin typeface="Arial" pitchFamily="34" charset="0"/>
              <a:ea typeface="微软雅黑" pitchFamily="34" charset="-122"/>
              <a:cs typeface="Arial" pitchFamily="34" charset="0"/>
            </a:endParaRPr>
          </a:p>
          <a:p>
            <a:pPr algn="ctr"/>
            <a:r>
              <a:rPr lang="zh-CN" altLang="en-US" dirty="0" smtClean="0">
                <a:latin typeface="Arial" pitchFamily="34" charset="0"/>
                <a:ea typeface="微软雅黑" pitchFamily="34" charset="-122"/>
                <a:cs typeface="Arial" pitchFamily="34" charset="0"/>
              </a:rPr>
              <a:t>只有一半的可用内存，不断的回收</a:t>
            </a:r>
            <a:r>
              <a:rPr lang="en-US" altLang="zh-CN" dirty="0" smtClean="0">
                <a:latin typeface="Arial" pitchFamily="34" charset="0"/>
                <a:ea typeface="微软雅黑" pitchFamily="34" charset="-122"/>
                <a:cs typeface="Arial" pitchFamily="34" charset="0"/>
              </a:rPr>
              <a:t>.</a:t>
            </a:r>
            <a:r>
              <a:rPr lang="zh-CN" altLang="en-US" dirty="0" smtClean="0">
                <a:latin typeface="Arial" pitchFamily="34" charset="0"/>
                <a:ea typeface="微软雅黑" pitchFamily="34" charset="-122"/>
                <a:cs typeface="Arial" pitchFamily="34" charset="0"/>
              </a:rPr>
              <a:t>影响到了程序的运行</a:t>
            </a:r>
            <a:r>
              <a:rPr lang="en-US" altLang="zh-CN" dirty="0" smtClean="0">
                <a:latin typeface="Arial" pitchFamily="34" charset="0"/>
                <a:ea typeface="微软雅黑" pitchFamily="34" charset="-122"/>
                <a:cs typeface="Arial" pitchFamily="34" charset="0"/>
              </a:rPr>
              <a:t> </a:t>
            </a:r>
            <a:endParaRPr lang="zh-CN" altLang="en-US" dirty="0">
              <a:latin typeface="Arial" pitchFamily="34" charset="0"/>
              <a:ea typeface="微软雅黑" pitchFamily="34" charset="-122"/>
              <a:cs typeface="Arial" pitchFamily="34" charset="0"/>
            </a:endParaRPr>
          </a:p>
        </p:txBody>
      </p:sp>
      <p:sp>
        <p:nvSpPr>
          <p:cNvPr id="57" name="矩形 56"/>
          <p:cNvSpPr/>
          <p:nvPr/>
        </p:nvSpPr>
        <p:spPr>
          <a:xfrm>
            <a:off x="5136827" y="4286261"/>
            <a:ext cx="2000264" cy="1384995"/>
          </a:xfrm>
          <a:prstGeom prst="rect">
            <a:avLst/>
          </a:prstGeom>
        </p:spPr>
        <p:txBody>
          <a:bodyPr wrap="square" lIns="0" tIns="0" rIns="0" bIns="0">
            <a:spAutoFit/>
          </a:bodyPr>
          <a:lstStyle/>
          <a:p>
            <a:pPr algn="ctr">
              <a:lnSpc>
                <a:spcPct val="200000"/>
              </a:lnSpc>
            </a:pPr>
            <a:r>
              <a:rPr lang="zh-CN" altLang="en-US" b="1" dirty="0" smtClean="0">
                <a:latin typeface="Arial" pitchFamily="34" charset="0"/>
                <a:ea typeface="微软雅黑" pitchFamily="34" charset="-122"/>
                <a:cs typeface="Arial" pitchFamily="34" charset="0"/>
              </a:rPr>
              <a:t>把内存按</a:t>
            </a:r>
            <a:r>
              <a:rPr lang="en-US" altLang="zh-CN" b="1" dirty="0" smtClean="0">
                <a:latin typeface="Arial" pitchFamily="34" charset="0"/>
                <a:ea typeface="微软雅黑" pitchFamily="34" charset="-122"/>
                <a:cs typeface="Arial" pitchFamily="34" charset="0"/>
              </a:rPr>
              <a:t>9:1</a:t>
            </a:r>
            <a:r>
              <a:rPr lang="zh-CN" altLang="en-US" b="1" dirty="0">
                <a:latin typeface="Arial" pitchFamily="34" charset="0"/>
                <a:ea typeface="微软雅黑" pitchFamily="34" charset="-122"/>
                <a:cs typeface="Arial" pitchFamily="34" charset="0"/>
              </a:rPr>
              <a:t>分</a:t>
            </a:r>
          </a:p>
          <a:p>
            <a:pPr algn="ctr"/>
            <a:r>
              <a:rPr lang="en-US" altLang="zh-CN" dirty="0" smtClean="0">
                <a:latin typeface="Arial" pitchFamily="34" charset="0"/>
                <a:ea typeface="微软雅黑" pitchFamily="34" charset="-122"/>
                <a:cs typeface="Arial" pitchFamily="34" charset="0"/>
              </a:rPr>
              <a:t>1</a:t>
            </a:r>
            <a:r>
              <a:rPr lang="zh-CN" altLang="en-US" dirty="0" smtClean="0">
                <a:latin typeface="Arial" pitchFamily="34" charset="0"/>
                <a:ea typeface="微软雅黑" pitchFamily="34" charset="-122"/>
                <a:cs typeface="Arial" pitchFamily="34" charset="0"/>
              </a:rPr>
              <a:t>区可能放不下而把并不老的对象放到老年区</a:t>
            </a:r>
            <a:r>
              <a:rPr lang="en-US" altLang="zh-CN" dirty="0" smtClean="0">
                <a:latin typeface="Arial" pitchFamily="34" charset="0"/>
                <a:ea typeface="微软雅黑" pitchFamily="34" charset="-122"/>
                <a:cs typeface="Arial" pitchFamily="34" charset="0"/>
              </a:rPr>
              <a:t>. </a:t>
            </a:r>
            <a:endParaRPr lang="zh-CN" altLang="en-US" dirty="0">
              <a:latin typeface="Arial" pitchFamily="34" charset="0"/>
              <a:ea typeface="微软雅黑" pitchFamily="34" charset="-122"/>
              <a:cs typeface="Arial" pitchFamily="34" charset="0"/>
            </a:endParaRPr>
          </a:p>
        </p:txBody>
      </p:sp>
      <p:sp>
        <p:nvSpPr>
          <p:cNvPr id="58" name="矩形 57"/>
          <p:cNvSpPr/>
          <p:nvPr/>
        </p:nvSpPr>
        <p:spPr>
          <a:xfrm>
            <a:off x="7820989" y="4322457"/>
            <a:ext cx="2000264" cy="1384995"/>
          </a:xfrm>
          <a:prstGeom prst="rect">
            <a:avLst/>
          </a:prstGeom>
        </p:spPr>
        <p:txBody>
          <a:bodyPr wrap="square" lIns="0" tIns="0" rIns="0" bIns="0">
            <a:spAutoFit/>
          </a:bodyPr>
          <a:lstStyle/>
          <a:p>
            <a:pPr algn="ctr">
              <a:lnSpc>
                <a:spcPct val="200000"/>
              </a:lnSpc>
            </a:pPr>
            <a:r>
              <a:rPr lang="zh-CN" altLang="en-US" b="1" dirty="0" smtClean="0">
                <a:latin typeface="Arial" pitchFamily="34" charset="0"/>
                <a:ea typeface="微软雅黑" pitchFamily="34" charset="-122"/>
                <a:cs typeface="Arial" pitchFamily="34" charset="0"/>
              </a:rPr>
              <a:t>把内存按</a:t>
            </a:r>
            <a:r>
              <a:rPr lang="en-US" altLang="zh-CN" b="1" dirty="0" smtClean="0">
                <a:latin typeface="Arial" pitchFamily="34" charset="0"/>
                <a:ea typeface="微软雅黑" pitchFamily="34" charset="-122"/>
                <a:cs typeface="Arial" pitchFamily="34" charset="0"/>
              </a:rPr>
              <a:t>8:1:1</a:t>
            </a:r>
            <a:r>
              <a:rPr lang="zh-CN" altLang="en-US" b="1" dirty="0" smtClean="0">
                <a:latin typeface="Arial" pitchFamily="34" charset="0"/>
                <a:ea typeface="微软雅黑" pitchFamily="34" charset="-122"/>
                <a:cs typeface="Arial" pitchFamily="34" charset="0"/>
              </a:rPr>
              <a:t>分</a:t>
            </a:r>
            <a:endParaRPr lang="en-US" altLang="zh-CN" b="1" dirty="0" smtClean="0">
              <a:latin typeface="Arial" pitchFamily="34" charset="0"/>
              <a:ea typeface="微软雅黑" pitchFamily="34" charset="-122"/>
              <a:cs typeface="Arial" pitchFamily="34" charset="0"/>
            </a:endParaRPr>
          </a:p>
          <a:p>
            <a:pPr algn="ctr">
              <a:lnSpc>
                <a:spcPct val="200000"/>
              </a:lnSpc>
            </a:pPr>
            <a:r>
              <a:rPr lang="zh-CN" altLang="en-US" dirty="0">
                <a:latin typeface="Arial" pitchFamily="34" charset="0"/>
                <a:ea typeface="微软雅黑" pitchFamily="34" charset="-122"/>
                <a:cs typeface="Arial" pitchFamily="34" charset="0"/>
              </a:rPr>
              <a:t>最优</a:t>
            </a:r>
            <a:r>
              <a:rPr lang="zh-CN" altLang="en-US" dirty="0" smtClean="0">
                <a:latin typeface="Arial" pitchFamily="34" charset="0"/>
                <a:ea typeface="微软雅黑" pitchFamily="34" charset="-122"/>
                <a:cs typeface="Arial" pitchFamily="34" charset="0"/>
              </a:rPr>
              <a:t>方式</a:t>
            </a:r>
            <a:endParaRPr lang="zh-CN" altLang="en-US" dirty="0">
              <a:latin typeface="Arial" pitchFamily="34" charset="0"/>
              <a:ea typeface="微软雅黑" pitchFamily="34" charset="-122"/>
              <a:cs typeface="Arial" pitchFamily="34" charset="0"/>
            </a:endParaRPr>
          </a:p>
          <a:p>
            <a:pPr algn="ctr"/>
            <a:endParaRPr lang="zh-CN" altLang="en-US" dirty="0">
              <a:latin typeface="Arial" pitchFamily="34" charset="0"/>
              <a:ea typeface="微软雅黑" pitchFamily="34" charset="-122"/>
              <a:cs typeface="Arial" pitchFamily="34" charset="0"/>
            </a:endParaRPr>
          </a:p>
        </p:txBody>
      </p:sp>
      <p:sp>
        <p:nvSpPr>
          <p:cNvPr id="2054" name="AutoShape 6"/>
          <p:cNvSpPr>
            <a:spLocks noChangeAspect="1" noChangeArrowheads="1" noTextEdit="1"/>
          </p:cNvSpPr>
          <p:nvPr/>
        </p:nvSpPr>
        <p:spPr bwMode="auto">
          <a:xfrm>
            <a:off x="7239000" y="357190"/>
            <a:ext cx="1289051" cy="1851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7" name="Freeform 9"/>
          <p:cNvSpPr>
            <a:spLocks/>
          </p:cNvSpPr>
          <p:nvPr/>
        </p:nvSpPr>
        <p:spPr bwMode="auto">
          <a:xfrm>
            <a:off x="8540133" y="2218658"/>
            <a:ext cx="500067" cy="628870"/>
          </a:xfrm>
          <a:custGeom>
            <a:avLst/>
            <a:gdLst/>
            <a:ahLst/>
            <a:cxnLst>
              <a:cxn ang="0">
                <a:pos x="54" y="656"/>
              </a:cxn>
              <a:cxn ang="0">
                <a:pos x="8" y="610"/>
              </a:cxn>
              <a:cxn ang="0">
                <a:pos x="0" y="436"/>
              </a:cxn>
              <a:cxn ang="0">
                <a:pos x="16" y="388"/>
              </a:cxn>
              <a:cxn ang="0">
                <a:pos x="70" y="352"/>
              </a:cxn>
              <a:cxn ang="0">
                <a:pos x="140" y="350"/>
              </a:cxn>
              <a:cxn ang="0">
                <a:pos x="162" y="344"/>
              </a:cxn>
              <a:cxn ang="0">
                <a:pos x="168" y="290"/>
              </a:cxn>
              <a:cxn ang="0">
                <a:pos x="142" y="266"/>
              </a:cxn>
              <a:cxn ang="0">
                <a:pos x="116" y="224"/>
              </a:cxn>
              <a:cxn ang="0">
                <a:pos x="104" y="160"/>
              </a:cxn>
              <a:cxn ang="0">
                <a:pos x="108" y="128"/>
              </a:cxn>
              <a:cxn ang="0">
                <a:pos x="132" y="70"/>
              </a:cxn>
              <a:cxn ang="0">
                <a:pos x="176" y="28"/>
              </a:cxn>
              <a:cxn ang="0">
                <a:pos x="232" y="4"/>
              </a:cxn>
              <a:cxn ang="0">
                <a:pos x="266" y="0"/>
              </a:cxn>
              <a:cxn ang="0">
                <a:pos x="328" y="12"/>
              </a:cxn>
              <a:cxn ang="0">
                <a:pos x="378" y="48"/>
              </a:cxn>
              <a:cxn ang="0">
                <a:pos x="414" y="98"/>
              </a:cxn>
              <a:cxn ang="0">
                <a:pos x="426" y="160"/>
              </a:cxn>
              <a:cxn ang="0">
                <a:pos x="422" y="198"/>
              </a:cxn>
              <a:cxn ang="0">
                <a:pos x="390" y="262"/>
              </a:cxn>
              <a:cxn ang="0">
                <a:pos x="366" y="286"/>
              </a:cxn>
              <a:cxn ang="0">
                <a:pos x="344" y="292"/>
              </a:cxn>
              <a:cxn ang="0">
                <a:pos x="324" y="282"/>
              </a:cxn>
              <a:cxn ang="0">
                <a:pos x="318" y="260"/>
              </a:cxn>
              <a:cxn ang="0">
                <a:pos x="328" y="240"/>
              </a:cxn>
              <a:cxn ang="0">
                <a:pos x="350" y="216"/>
              </a:cxn>
              <a:cxn ang="0">
                <a:pos x="366" y="172"/>
              </a:cxn>
              <a:cxn ang="0">
                <a:pos x="364" y="140"/>
              </a:cxn>
              <a:cxn ang="0">
                <a:pos x="322" y="76"/>
              </a:cxn>
              <a:cxn ang="0">
                <a:pos x="266" y="58"/>
              </a:cxn>
              <a:cxn ang="0">
                <a:pos x="208" y="76"/>
              </a:cxn>
              <a:cxn ang="0">
                <a:pos x="166" y="140"/>
              </a:cxn>
              <a:cxn ang="0">
                <a:pos x="166" y="182"/>
              </a:cxn>
              <a:cxn ang="0">
                <a:pos x="186" y="226"/>
              </a:cxn>
              <a:cxn ang="0">
                <a:pos x="210" y="248"/>
              </a:cxn>
              <a:cxn ang="0">
                <a:pos x="226" y="328"/>
              </a:cxn>
              <a:cxn ang="0">
                <a:pos x="210" y="378"/>
              </a:cxn>
              <a:cxn ang="0">
                <a:pos x="186" y="398"/>
              </a:cxn>
              <a:cxn ang="0">
                <a:pos x="140" y="408"/>
              </a:cxn>
              <a:cxn ang="0">
                <a:pos x="68" y="418"/>
              </a:cxn>
              <a:cxn ang="0">
                <a:pos x="60" y="576"/>
              </a:cxn>
              <a:cxn ang="0">
                <a:pos x="76" y="602"/>
              </a:cxn>
              <a:cxn ang="0">
                <a:pos x="440" y="604"/>
              </a:cxn>
              <a:cxn ang="0">
                <a:pos x="468" y="576"/>
              </a:cxn>
              <a:cxn ang="0">
                <a:pos x="466" y="442"/>
              </a:cxn>
              <a:cxn ang="0">
                <a:pos x="454" y="418"/>
              </a:cxn>
              <a:cxn ang="0">
                <a:pos x="442" y="408"/>
              </a:cxn>
              <a:cxn ang="0">
                <a:pos x="388" y="408"/>
              </a:cxn>
              <a:cxn ang="0">
                <a:pos x="368" y="400"/>
              </a:cxn>
              <a:cxn ang="0">
                <a:pos x="358" y="378"/>
              </a:cxn>
              <a:cxn ang="0">
                <a:pos x="368" y="358"/>
              </a:cxn>
              <a:cxn ang="0">
                <a:pos x="388" y="350"/>
              </a:cxn>
              <a:cxn ang="0">
                <a:pos x="442" y="350"/>
              </a:cxn>
              <a:cxn ang="0">
                <a:pos x="480" y="362"/>
              </a:cxn>
              <a:cxn ang="0">
                <a:pos x="506" y="388"/>
              </a:cxn>
              <a:cxn ang="0">
                <a:pos x="522" y="418"/>
              </a:cxn>
              <a:cxn ang="0">
                <a:pos x="528" y="576"/>
              </a:cxn>
              <a:cxn ang="0">
                <a:pos x="512" y="624"/>
              </a:cxn>
              <a:cxn ang="0">
                <a:pos x="458" y="662"/>
              </a:cxn>
              <a:cxn ang="0">
                <a:pos x="86" y="664"/>
              </a:cxn>
            </a:cxnLst>
            <a:rect l="0" t="0" r="r" b="b"/>
            <a:pathLst>
              <a:path w="528" h="664">
                <a:moveTo>
                  <a:pt x="86" y="664"/>
                </a:moveTo>
                <a:lnTo>
                  <a:pt x="86" y="664"/>
                </a:lnTo>
                <a:lnTo>
                  <a:pt x="70" y="662"/>
                </a:lnTo>
                <a:lnTo>
                  <a:pt x="54" y="656"/>
                </a:lnTo>
                <a:lnTo>
                  <a:pt x="38" y="648"/>
                </a:lnTo>
                <a:lnTo>
                  <a:pt x="26" y="638"/>
                </a:lnTo>
                <a:lnTo>
                  <a:pt x="16" y="624"/>
                </a:lnTo>
                <a:lnTo>
                  <a:pt x="8" y="610"/>
                </a:lnTo>
                <a:lnTo>
                  <a:pt x="2" y="594"/>
                </a:lnTo>
                <a:lnTo>
                  <a:pt x="0" y="576"/>
                </a:lnTo>
                <a:lnTo>
                  <a:pt x="0" y="576"/>
                </a:lnTo>
                <a:lnTo>
                  <a:pt x="0" y="436"/>
                </a:lnTo>
                <a:lnTo>
                  <a:pt x="0" y="436"/>
                </a:lnTo>
                <a:lnTo>
                  <a:pt x="2" y="418"/>
                </a:lnTo>
                <a:lnTo>
                  <a:pt x="8" y="402"/>
                </a:lnTo>
                <a:lnTo>
                  <a:pt x="16" y="388"/>
                </a:lnTo>
                <a:lnTo>
                  <a:pt x="26" y="376"/>
                </a:lnTo>
                <a:lnTo>
                  <a:pt x="38" y="364"/>
                </a:lnTo>
                <a:lnTo>
                  <a:pt x="54" y="356"/>
                </a:lnTo>
                <a:lnTo>
                  <a:pt x="70" y="352"/>
                </a:lnTo>
                <a:lnTo>
                  <a:pt x="86" y="350"/>
                </a:lnTo>
                <a:lnTo>
                  <a:pt x="86" y="350"/>
                </a:lnTo>
                <a:lnTo>
                  <a:pt x="140" y="350"/>
                </a:lnTo>
                <a:lnTo>
                  <a:pt x="140" y="350"/>
                </a:lnTo>
                <a:lnTo>
                  <a:pt x="154" y="348"/>
                </a:lnTo>
                <a:lnTo>
                  <a:pt x="162" y="344"/>
                </a:lnTo>
                <a:lnTo>
                  <a:pt x="162" y="344"/>
                </a:lnTo>
                <a:lnTo>
                  <a:pt x="162" y="344"/>
                </a:lnTo>
                <a:lnTo>
                  <a:pt x="166" y="338"/>
                </a:lnTo>
                <a:lnTo>
                  <a:pt x="168" y="328"/>
                </a:lnTo>
                <a:lnTo>
                  <a:pt x="168" y="328"/>
                </a:lnTo>
                <a:lnTo>
                  <a:pt x="168" y="290"/>
                </a:lnTo>
                <a:lnTo>
                  <a:pt x="168" y="290"/>
                </a:lnTo>
                <a:lnTo>
                  <a:pt x="156" y="280"/>
                </a:lnTo>
                <a:lnTo>
                  <a:pt x="142" y="266"/>
                </a:lnTo>
                <a:lnTo>
                  <a:pt x="142" y="266"/>
                </a:lnTo>
                <a:lnTo>
                  <a:pt x="142" y="266"/>
                </a:lnTo>
                <a:lnTo>
                  <a:pt x="128" y="248"/>
                </a:lnTo>
                <a:lnTo>
                  <a:pt x="122" y="236"/>
                </a:lnTo>
                <a:lnTo>
                  <a:pt x="116" y="224"/>
                </a:lnTo>
                <a:lnTo>
                  <a:pt x="112" y="210"/>
                </a:lnTo>
                <a:lnTo>
                  <a:pt x="108" y="194"/>
                </a:lnTo>
                <a:lnTo>
                  <a:pt x="106" y="178"/>
                </a:lnTo>
                <a:lnTo>
                  <a:pt x="104" y="160"/>
                </a:lnTo>
                <a:lnTo>
                  <a:pt x="104" y="160"/>
                </a:lnTo>
                <a:lnTo>
                  <a:pt x="104" y="160"/>
                </a:lnTo>
                <a:lnTo>
                  <a:pt x="106" y="144"/>
                </a:lnTo>
                <a:lnTo>
                  <a:pt x="108" y="128"/>
                </a:lnTo>
                <a:lnTo>
                  <a:pt x="112" y="112"/>
                </a:lnTo>
                <a:lnTo>
                  <a:pt x="116" y="98"/>
                </a:lnTo>
                <a:lnTo>
                  <a:pt x="124" y="84"/>
                </a:lnTo>
                <a:lnTo>
                  <a:pt x="132" y="70"/>
                </a:lnTo>
                <a:lnTo>
                  <a:pt x="142" y="58"/>
                </a:lnTo>
                <a:lnTo>
                  <a:pt x="152" y="48"/>
                </a:lnTo>
                <a:lnTo>
                  <a:pt x="162" y="36"/>
                </a:lnTo>
                <a:lnTo>
                  <a:pt x="176" y="28"/>
                </a:lnTo>
                <a:lnTo>
                  <a:pt x="188" y="20"/>
                </a:lnTo>
                <a:lnTo>
                  <a:pt x="202" y="12"/>
                </a:lnTo>
                <a:lnTo>
                  <a:pt x="218" y="8"/>
                </a:lnTo>
                <a:lnTo>
                  <a:pt x="232" y="4"/>
                </a:lnTo>
                <a:lnTo>
                  <a:pt x="248" y="0"/>
                </a:lnTo>
                <a:lnTo>
                  <a:pt x="266" y="0"/>
                </a:lnTo>
                <a:lnTo>
                  <a:pt x="266" y="0"/>
                </a:lnTo>
                <a:lnTo>
                  <a:pt x="266" y="0"/>
                </a:lnTo>
                <a:lnTo>
                  <a:pt x="282" y="0"/>
                </a:lnTo>
                <a:lnTo>
                  <a:pt x="298" y="4"/>
                </a:lnTo>
                <a:lnTo>
                  <a:pt x="312" y="8"/>
                </a:lnTo>
                <a:lnTo>
                  <a:pt x="328" y="12"/>
                </a:lnTo>
                <a:lnTo>
                  <a:pt x="342" y="20"/>
                </a:lnTo>
                <a:lnTo>
                  <a:pt x="354" y="28"/>
                </a:lnTo>
                <a:lnTo>
                  <a:pt x="368" y="36"/>
                </a:lnTo>
                <a:lnTo>
                  <a:pt x="378" y="48"/>
                </a:lnTo>
                <a:lnTo>
                  <a:pt x="390" y="58"/>
                </a:lnTo>
                <a:lnTo>
                  <a:pt x="398" y="70"/>
                </a:lnTo>
                <a:lnTo>
                  <a:pt x="406" y="84"/>
                </a:lnTo>
                <a:lnTo>
                  <a:pt x="414" y="98"/>
                </a:lnTo>
                <a:lnTo>
                  <a:pt x="418" y="112"/>
                </a:lnTo>
                <a:lnTo>
                  <a:pt x="422" y="128"/>
                </a:lnTo>
                <a:lnTo>
                  <a:pt x="424" y="144"/>
                </a:lnTo>
                <a:lnTo>
                  <a:pt x="426" y="160"/>
                </a:lnTo>
                <a:lnTo>
                  <a:pt x="426" y="160"/>
                </a:lnTo>
                <a:lnTo>
                  <a:pt x="426" y="160"/>
                </a:lnTo>
                <a:lnTo>
                  <a:pt x="424" y="180"/>
                </a:lnTo>
                <a:lnTo>
                  <a:pt x="422" y="198"/>
                </a:lnTo>
                <a:lnTo>
                  <a:pt x="416" y="214"/>
                </a:lnTo>
                <a:lnTo>
                  <a:pt x="410" y="232"/>
                </a:lnTo>
                <a:lnTo>
                  <a:pt x="400" y="246"/>
                </a:lnTo>
                <a:lnTo>
                  <a:pt x="390" y="262"/>
                </a:lnTo>
                <a:lnTo>
                  <a:pt x="378" y="274"/>
                </a:lnTo>
                <a:lnTo>
                  <a:pt x="366" y="286"/>
                </a:lnTo>
                <a:lnTo>
                  <a:pt x="366" y="286"/>
                </a:lnTo>
                <a:lnTo>
                  <a:pt x="366" y="286"/>
                </a:lnTo>
                <a:lnTo>
                  <a:pt x="366" y="286"/>
                </a:lnTo>
                <a:lnTo>
                  <a:pt x="360" y="290"/>
                </a:lnTo>
                <a:lnTo>
                  <a:pt x="356" y="292"/>
                </a:lnTo>
                <a:lnTo>
                  <a:pt x="344" y="292"/>
                </a:lnTo>
                <a:lnTo>
                  <a:pt x="334" y="288"/>
                </a:lnTo>
                <a:lnTo>
                  <a:pt x="328" y="286"/>
                </a:lnTo>
                <a:lnTo>
                  <a:pt x="324" y="282"/>
                </a:lnTo>
                <a:lnTo>
                  <a:pt x="324" y="282"/>
                </a:lnTo>
                <a:lnTo>
                  <a:pt x="324" y="282"/>
                </a:lnTo>
                <a:lnTo>
                  <a:pt x="322" y="276"/>
                </a:lnTo>
                <a:lnTo>
                  <a:pt x="318" y="272"/>
                </a:lnTo>
                <a:lnTo>
                  <a:pt x="318" y="260"/>
                </a:lnTo>
                <a:lnTo>
                  <a:pt x="322" y="248"/>
                </a:lnTo>
                <a:lnTo>
                  <a:pt x="324" y="244"/>
                </a:lnTo>
                <a:lnTo>
                  <a:pt x="328" y="240"/>
                </a:lnTo>
                <a:lnTo>
                  <a:pt x="328" y="240"/>
                </a:lnTo>
                <a:lnTo>
                  <a:pt x="328" y="240"/>
                </a:lnTo>
                <a:lnTo>
                  <a:pt x="338" y="232"/>
                </a:lnTo>
                <a:lnTo>
                  <a:pt x="344" y="224"/>
                </a:lnTo>
                <a:lnTo>
                  <a:pt x="350" y="216"/>
                </a:lnTo>
                <a:lnTo>
                  <a:pt x="356" y="206"/>
                </a:lnTo>
                <a:lnTo>
                  <a:pt x="360" y="194"/>
                </a:lnTo>
                <a:lnTo>
                  <a:pt x="364" y="184"/>
                </a:lnTo>
                <a:lnTo>
                  <a:pt x="366" y="172"/>
                </a:lnTo>
                <a:lnTo>
                  <a:pt x="366" y="160"/>
                </a:lnTo>
                <a:lnTo>
                  <a:pt x="366" y="160"/>
                </a:lnTo>
                <a:lnTo>
                  <a:pt x="366" y="160"/>
                </a:lnTo>
                <a:lnTo>
                  <a:pt x="364" y="140"/>
                </a:lnTo>
                <a:lnTo>
                  <a:pt x="358" y="122"/>
                </a:lnTo>
                <a:lnTo>
                  <a:pt x="350" y="104"/>
                </a:lnTo>
                <a:lnTo>
                  <a:pt x="336" y="88"/>
                </a:lnTo>
                <a:lnTo>
                  <a:pt x="322" y="76"/>
                </a:lnTo>
                <a:lnTo>
                  <a:pt x="304" y="68"/>
                </a:lnTo>
                <a:lnTo>
                  <a:pt x="286" y="62"/>
                </a:lnTo>
                <a:lnTo>
                  <a:pt x="266" y="58"/>
                </a:lnTo>
                <a:lnTo>
                  <a:pt x="266" y="58"/>
                </a:lnTo>
                <a:lnTo>
                  <a:pt x="266" y="58"/>
                </a:lnTo>
                <a:lnTo>
                  <a:pt x="244" y="62"/>
                </a:lnTo>
                <a:lnTo>
                  <a:pt x="226" y="68"/>
                </a:lnTo>
                <a:lnTo>
                  <a:pt x="208" y="76"/>
                </a:lnTo>
                <a:lnTo>
                  <a:pt x="194" y="88"/>
                </a:lnTo>
                <a:lnTo>
                  <a:pt x="180" y="104"/>
                </a:lnTo>
                <a:lnTo>
                  <a:pt x="172" y="122"/>
                </a:lnTo>
                <a:lnTo>
                  <a:pt x="166" y="140"/>
                </a:lnTo>
                <a:lnTo>
                  <a:pt x="164" y="160"/>
                </a:lnTo>
                <a:lnTo>
                  <a:pt x="164" y="160"/>
                </a:lnTo>
                <a:lnTo>
                  <a:pt x="164" y="160"/>
                </a:lnTo>
                <a:lnTo>
                  <a:pt x="166" y="182"/>
                </a:lnTo>
                <a:lnTo>
                  <a:pt x="170" y="198"/>
                </a:lnTo>
                <a:lnTo>
                  <a:pt x="178" y="214"/>
                </a:lnTo>
                <a:lnTo>
                  <a:pt x="186" y="226"/>
                </a:lnTo>
                <a:lnTo>
                  <a:pt x="186" y="226"/>
                </a:lnTo>
                <a:lnTo>
                  <a:pt x="186" y="226"/>
                </a:lnTo>
                <a:lnTo>
                  <a:pt x="194" y="234"/>
                </a:lnTo>
                <a:lnTo>
                  <a:pt x="202" y="242"/>
                </a:lnTo>
                <a:lnTo>
                  <a:pt x="210" y="248"/>
                </a:lnTo>
                <a:lnTo>
                  <a:pt x="210" y="248"/>
                </a:lnTo>
                <a:lnTo>
                  <a:pt x="210" y="248"/>
                </a:lnTo>
                <a:lnTo>
                  <a:pt x="226" y="256"/>
                </a:lnTo>
                <a:lnTo>
                  <a:pt x="226" y="328"/>
                </a:lnTo>
                <a:lnTo>
                  <a:pt x="226" y="328"/>
                </a:lnTo>
                <a:lnTo>
                  <a:pt x="224" y="346"/>
                </a:lnTo>
                <a:lnTo>
                  <a:pt x="220" y="362"/>
                </a:lnTo>
                <a:lnTo>
                  <a:pt x="210" y="378"/>
                </a:lnTo>
                <a:lnTo>
                  <a:pt x="198" y="390"/>
                </a:lnTo>
                <a:lnTo>
                  <a:pt x="198" y="390"/>
                </a:lnTo>
                <a:lnTo>
                  <a:pt x="198" y="390"/>
                </a:lnTo>
                <a:lnTo>
                  <a:pt x="186" y="398"/>
                </a:lnTo>
                <a:lnTo>
                  <a:pt x="170" y="404"/>
                </a:lnTo>
                <a:lnTo>
                  <a:pt x="156" y="408"/>
                </a:lnTo>
                <a:lnTo>
                  <a:pt x="140" y="408"/>
                </a:lnTo>
                <a:lnTo>
                  <a:pt x="140" y="408"/>
                </a:lnTo>
                <a:lnTo>
                  <a:pt x="86" y="408"/>
                </a:lnTo>
                <a:lnTo>
                  <a:pt x="86" y="408"/>
                </a:lnTo>
                <a:lnTo>
                  <a:pt x="76" y="412"/>
                </a:lnTo>
                <a:lnTo>
                  <a:pt x="68" y="418"/>
                </a:lnTo>
                <a:lnTo>
                  <a:pt x="62" y="426"/>
                </a:lnTo>
                <a:lnTo>
                  <a:pt x="60" y="436"/>
                </a:lnTo>
                <a:lnTo>
                  <a:pt x="60" y="436"/>
                </a:lnTo>
                <a:lnTo>
                  <a:pt x="60" y="576"/>
                </a:lnTo>
                <a:lnTo>
                  <a:pt x="60" y="576"/>
                </a:lnTo>
                <a:lnTo>
                  <a:pt x="62" y="588"/>
                </a:lnTo>
                <a:lnTo>
                  <a:pt x="68" y="596"/>
                </a:lnTo>
                <a:lnTo>
                  <a:pt x="76" y="602"/>
                </a:lnTo>
                <a:lnTo>
                  <a:pt x="86" y="604"/>
                </a:lnTo>
                <a:lnTo>
                  <a:pt x="86" y="604"/>
                </a:lnTo>
                <a:lnTo>
                  <a:pt x="440" y="604"/>
                </a:lnTo>
                <a:lnTo>
                  <a:pt x="440" y="604"/>
                </a:lnTo>
                <a:lnTo>
                  <a:pt x="452" y="602"/>
                </a:lnTo>
                <a:lnTo>
                  <a:pt x="460" y="596"/>
                </a:lnTo>
                <a:lnTo>
                  <a:pt x="466" y="588"/>
                </a:lnTo>
                <a:lnTo>
                  <a:pt x="468" y="576"/>
                </a:lnTo>
                <a:lnTo>
                  <a:pt x="468" y="576"/>
                </a:lnTo>
                <a:lnTo>
                  <a:pt x="468" y="452"/>
                </a:lnTo>
                <a:lnTo>
                  <a:pt x="468" y="452"/>
                </a:lnTo>
                <a:lnTo>
                  <a:pt x="466" y="442"/>
                </a:lnTo>
                <a:lnTo>
                  <a:pt x="462" y="428"/>
                </a:lnTo>
                <a:lnTo>
                  <a:pt x="462" y="428"/>
                </a:lnTo>
                <a:lnTo>
                  <a:pt x="462" y="428"/>
                </a:lnTo>
                <a:lnTo>
                  <a:pt x="454" y="418"/>
                </a:lnTo>
                <a:lnTo>
                  <a:pt x="448" y="410"/>
                </a:lnTo>
                <a:lnTo>
                  <a:pt x="448" y="410"/>
                </a:lnTo>
                <a:lnTo>
                  <a:pt x="448" y="410"/>
                </a:lnTo>
                <a:lnTo>
                  <a:pt x="442" y="408"/>
                </a:lnTo>
                <a:lnTo>
                  <a:pt x="442" y="408"/>
                </a:lnTo>
                <a:lnTo>
                  <a:pt x="442" y="408"/>
                </a:lnTo>
                <a:lnTo>
                  <a:pt x="388" y="408"/>
                </a:lnTo>
                <a:lnTo>
                  <a:pt x="388" y="408"/>
                </a:lnTo>
                <a:lnTo>
                  <a:pt x="388" y="408"/>
                </a:lnTo>
                <a:lnTo>
                  <a:pt x="382" y="408"/>
                </a:lnTo>
                <a:lnTo>
                  <a:pt x="376" y="406"/>
                </a:lnTo>
                <a:lnTo>
                  <a:pt x="368" y="400"/>
                </a:lnTo>
                <a:lnTo>
                  <a:pt x="360" y="390"/>
                </a:lnTo>
                <a:lnTo>
                  <a:pt x="360" y="384"/>
                </a:lnTo>
                <a:lnTo>
                  <a:pt x="358" y="378"/>
                </a:lnTo>
                <a:lnTo>
                  <a:pt x="358" y="378"/>
                </a:lnTo>
                <a:lnTo>
                  <a:pt x="358" y="378"/>
                </a:lnTo>
                <a:lnTo>
                  <a:pt x="360" y="372"/>
                </a:lnTo>
                <a:lnTo>
                  <a:pt x="360" y="368"/>
                </a:lnTo>
                <a:lnTo>
                  <a:pt x="368" y="358"/>
                </a:lnTo>
                <a:lnTo>
                  <a:pt x="376" y="352"/>
                </a:lnTo>
                <a:lnTo>
                  <a:pt x="382" y="350"/>
                </a:lnTo>
                <a:lnTo>
                  <a:pt x="388" y="350"/>
                </a:lnTo>
                <a:lnTo>
                  <a:pt x="388" y="350"/>
                </a:lnTo>
                <a:lnTo>
                  <a:pt x="388" y="350"/>
                </a:lnTo>
                <a:lnTo>
                  <a:pt x="442" y="350"/>
                </a:lnTo>
                <a:lnTo>
                  <a:pt x="442" y="350"/>
                </a:lnTo>
                <a:lnTo>
                  <a:pt x="442" y="350"/>
                </a:lnTo>
                <a:lnTo>
                  <a:pt x="454" y="350"/>
                </a:lnTo>
                <a:lnTo>
                  <a:pt x="464" y="352"/>
                </a:lnTo>
                <a:lnTo>
                  <a:pt x="472" y="356"/>
                </a:lnTo>
                <a:lnTo>
                  <a:pt x="480" y="362"/>
                </a:lnTo>
                <a:lnTo>
                  <a:pt x="480" y="362"/>
                </a:lnTo>
                <a:lnTo>
                  <a:pt x="480" y="362"/>
                </a:lnTo>
                <a:lnTo>
                  <a:pt x="494" y="374"/>
                </a:lnTo>
                <a:lnTo>
                  <a:pt x="506" y="388"/>
                </a:lnTo>
                <a:lnTo>
                  <a:pt x="506" y="388"/>
                </a:lnTo>
                <a:lnTo>
                  <a:pt x="506" y="388"/>
                </a:lnTo>
                <a:lnTo>
                  <a:pt x="514" y="402"/>
                </a:lnTo>
                <a:lnTo>
                  <a:pt x="522" y="418"/>
                </a:lnTo>
                <a:lnTo>
                  <a:pt x="526" y="436"/>
                </a:lnTo>
                <a:lnTo>
                  <a:pt x="528" y="452"/>
                </a:lnTo>
                <a:lnTo>
                  <a:pt x="528" y="452"/>
                </a:lnTo>
                <a:lnTo>
                  <a:pt x="528" y="576"/>
                </a:lnTo>
                <a:lnTo>
                  <a:pt x="528" y="576"/>
                </a:lnTo>
                <a:lnTo>
                  <a:pt x="526" y="594"/>
                </a:lnTo>
                <a:lnTo>
                  <a:pt x="520" y="610"/>
                </a:lnTo>
                <a:lnTo>
                  <a:pt x="512" y="624"/>
                </a:lnTo>
                <a:lnTo>
                  <a:pt x="502" y="638"/>
                </a:lnTo>
                <a:lnTo>
                  <a:pt x="490" y="648"/>
                </a:lnTo>
                <a:lnTo>
                  <a:pt x="474" y="656"/>
                </a:lnTo>
                <a:lnTo>
                  <a:pt x="458" y="662"/>
                </a:lnTo>
                <a:lnTo>
                  <a:pt x="440" y="664"/>
                </a:lnTo>
                <a:lnTo>
                  <a:pt x="440" y="664"/>
                </a:lnTo>
                <a:lnTo>
                  <a:pt x="86" y="664"/>
                </a:lnTo>
                <a:lnTo>
                  <a:pt x="86" y="664"/>
                </a:lnTo>
                <a:close/>
              </a:path>
            </a:pathLst>
          </a:custGeom>
          <a:solidFill>
            <a:srgbClr val="0065A7"/>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pic>
        <p:nvPicPr>
          <p:cNvPr id="2062" name="Picture 14" descr="C:\Users\wushaoxia\AppData\Local\Microsoft\Windows\Temporary Internet Files\Content.IE5\OAP5OT9F\MC900441950[1].wmf"/>
          <p:cNvPicPr>
            <a:picLocks noChangeAspect="1" noChangeArrowheads="1"/>
          </p:cNvPicPr>
          <p:nvPr/>
        </p:nvPicPr>
        <p:blipFill>
          <a:blip r:embed="rId3" cstate="screen">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3024167" y="2285992"/>
            <a:ext cx="857256" cy="500066"/>
          </a:xfrm>
          <a:prstGeom prst="rect">
            <a:avLst/>
          </a:prstGeom>
          <a:noFill/>
        </p:spPr>
      </p:pic>
      <p:sp>
        <p:nvSpPr>
          <p:cNvPr id="32" name="椭圆 31"/>
          <p:cNvSpPr/>
          <p:nvPr/>
        </p:nvSpPr>
        <p:spPr>
          <a:xfrm>
            <a:off x="2838382" y="1920555"/>
            <a:ext cx="1269784" cy="1225076"/>
          </a:xfrm>
          <a:prstGeom prst="ellipse">
            <a:avLst/>
          </a:prstGeom>
          <a:solidFill>
            <a:srgbClr val="352F2F"/>
          </a:solidFill>
          <a:ln>
            <a:noFill/>
          </a:ln>
          <a:effectLst>
            <a:outerShdw blurRad="50800" dist="101600" dir="16200000" sx="99000" sy="99000"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altLang="zh-CN" sz="6000" b="1" dirty="0"/>
              <a:t>01</a:t>
            </a:r>
            <a:endParaRPr lang="zh-CN" altLang="en-US" sz="6000" b="1" dirty="0"/>
          </a:p>
        </p:txBody>
      </p:sp>
      <p:sp>
        <p:nvSpPr>
          <p:cNvPr id="34" name="椭圆 33"/>
          <p:cNvSpPr/>
          <p:nvPr/>
        </p:nvSpPr>
        <p:spPr>
          <a:xfrm>
            <a:off x="5511569" y="1739866"/>
            <a:ext cx="1250779" cy="1301977"/>
          </a:xfrm>
          <a:prstGeom prst="ellipse">
            <a:avLst/>
          </a:prstGeom>
          <a:solidFill>
            <a:srgbClr val="6CAC00"/>
          </a:solidFill>
          <a:ln>
            <a:noFill/>
          </a:ln>
          <a:effectLst>
            <a:outerShdw blurRad="50800" dist="101600" dir="16200000" sx="99000" sy="99000"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altLang="zh-CN" sz="6000" b="1" dirty="0" smtClean="0"/>
              <a:t>02</a:t>
            </a:r>
            <a:endParaRPr lang="zh-CN" altLang="en-US" sz="6000" b="1" dirty="0"/>
          </a:p>
        </p:txBody>
      </p:sp>
      <p:sp>
        <p:nvSpPr>
          <p:cNvPr id="35" name="椭圆 34"/>
          <p:cNvSpPr/>
          <p:nvPr/>
        </p:nvSpPr>
        <p:spPr>
          <a:xfrm>
            <a:off x="8143957" y="1870088"/>
            <a:ext cx="1292418" cy="1275543"/>
          </a:xfrm>
          <a:prstGeom prst="ellipse">
            <a:avLst/>
          </a:prstGeom>
          <a:solidFill>
            <a:srgbClr val="39A3CD"/>
          </a:solidFill>
          <a:ln>
            <a:noFill/>
          </a:ln>
          <a:effectLst>
            <a:outerShdw blurRad="63500" dist="127000" dir="5400000" sx="99000" sy="99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ctr"/>
            <a:r>
              <a:rPr lang="en-US" altLang="zh-CN" sz="6000" b="1" dirty="0" smtClean="0"/>
              <a:t>03</a:t>
            </a:r>
            <a:endParaRPr lang="zh-CN" altLang="en-US" sz="6000" b="1" dirty="0"/>
          </a:p>
        </p:txBody>
      </p:sp>
      <p:pic>
        <p:nvPicPr>
          <p:cNvPr id="1026" name="Picture 2" descr="C:\Users\ADMINI~1.CQC\AppData\Local\Temp\X@8}U9MLE}EBUE273)]9PGF.gif"/>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28700" y="5086640"/>
            <a:ext cx="266700" cy="26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43367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2106</TotalTime>
  <Words>1549</Words>
  <Application>Microsoft Office PowerPoint</Application>
  <PresentationFormat>自定义</PresentationFormat>
  <Paragraphs>139</Paragraphs>
  <Slides>13</Slides>
  <Notes>13</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11</cp:lastModifiedBy>
  <cp:revision>209</cp:revision>
  <dcterms:created xsi:type="dcterms:W3CDTF">2014-10-15T02:21:11Z</dcterms:created>
  <dcterms:modified xsi:type="dcterms:W3CDTF">2018-03-07T02:37:17Z</dcterms:modified>
</cp:coreProperties>
</file>