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427" r:id="rId3"/>
    <p:sldId id="441" r:id="rId5"/>
    <p:sldId id="454" r:id="rId6"/>
    <p:sldId id="455" r:id="rId7"/>
    <p:sldId id="456" r:id="rId8"/>
    <p:sldId id="457" r:id="rId9"/>
    <p:sldId id="458" r:id="rId10"/>
    <p:sldId id="459" r:id="rId11"/>
    <p:sldId id="460" r:id="rId12"/>
    <p:sldId id="461" r:id="rId13"/>
    <p:sldId id="462" r:id="rId14"/>
    <p:sldId id="463" r:id="rId15"/>
    <p:sldId id="464" r:id="rId16"/>
    <p:sldId id="410" r:id="rId17"/>
  </p:sldIdLst>
  <p:sldSz cx="8618220" cy="64643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1A4155"/>
    <a:srgbClr val="262626"/>
    <a:srgbClr val="6CCEE5"/>
    <a:srgbClr val="4E951D"/>
    <a:srgbClr val="1B4155"/>
    <a:srgbClr val="6A8ED5"/>
    <a:srgbClr val="0378B0"/>
    <a:srgbClr val="194155"/>
    <a:srgbClr val="307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6219" autoAdjust="0"/>
  </p:normalViewPr>
  <p:slideViewPr>
    <p:cSldViewPr snapToGrid="0">
      <p:cViewPr varScale="1">
        <p:scale>
          <a:sx n="107" d="100"/>
          <a:sy n="107" d="100"/>
        </p:scale>
        <p:origin x="1950" y="108"/>
      </p:cViewPr>
      <p:guideLst>
        <p:guide orient="horz" pos="2036"/>
        <p:guide pos="2686"/>
      </p:guideLst>
    </p:cSldViewPr>
  </p:slideViewPr>
  <p:notesTextViewPr>
    <p:cViewPr>
      <p:scale>
        <a:sx n="1" d="1"/>
        <a:sy n="1" d="1"/>
      </p:scale>
      <p:origin x="0" y="0"/>
    </p:cViewPr>
  </p:notesTextViewPr>
  <p:sorterViewPr>
    <p:cViewPr varScale="1">
      <p:scale>
        <a:sx n="100" d="100"/>
        <a:sy n="100" d="100"/>
      </p:scale>
      <p:origin x="0" y="-259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ACA597-42A6-46D6-AD84-1DBF8312B85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21C446-62AD-4D75-AB92-58C631DF85B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各位领导，各位评委大家下午好。我是来自</a:t>
            </a:r>
            <a:r>
              <a:rPr lang="en-US" altLang="zh-CN" dirty="0" smtClean="0"/>
              <a:t>IT</a:t>
            </a:r>
            <a:r>
              <a:rPr lang="zh-CN" altLang="en-US" dirty="0" smtClean="0"/>
              <a:t>及开源实验室</a:t>
            </a:r>
            <a:r>
              <a:rPr lang="en-US" altLang="zh-CN" dirty="0" smtClean="0"/>
              <a:t>-</a:t>
            </a:r>
            <a:r>
              <a:rPr lang="zh-CN" altLang="en-US" dirty="0" smtClean="0"/>
              <a:t>移动平台技术室的杨凡</a:t>
            </a:r>
            <a:endParaRPr lang="en-US" altLang="zh-CN" dirty="0" smtClean="0"/>
          </a:p>
          <a:p>
            <a:r>
              <a:rPr lang="zh-CN" altLang="en-US" dirty="0" smtClean="0"/>
              <a:t>下面，我开始我的答辩！</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以上就是我全部的答辩内容，我的答辩完毕，谢谢大家！</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b="20817"/>
          <a:stretch>
            <a:fillRect/>
          </a:stretch>
        </p:blipFill>
        <p:spPr>
          <a:xfrm>
            <a:off x="0" y="0"/>
            <a:ext cx="8618538" cy="5118652"/>
          </a:xfrm>
          <a:prstGeom prst="rect">
            <a:avLst/>
          </a:prstGeom>
        </p:spPr>
      </p:pic>
      <p:pic>
        <p:nvPicPr>
          <p:cNvPr id="4" name="Picture 2" descr="E:\钟秉良\logo\新标识\新标识组合\2.2V标左右结构.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99393" y="5538735"/>
            <a:ext cx="1440000" cy="4118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7" y="0"/>
            <a:ext cx="8618538" cy="6464300"/>
          </a:xfrm>
          <a:prstGeom prst="rect">
            <a:avLst/>
          </a:prstGeom>
        </p:spPr>
      </p:pic>
      <p:cxnSp>
        <p:nvCxnSpPr>
          <p:cNvPr id="6" name="直接连接符 5"/>
          <p:cNvCxnSpPr/>
          <p:nvPr userDrawn="1"/>
        </p:nvCxnSpPr>
        <p:spPr>
          <a:xfrm>
            <a:off x="1828803" y="507425"/>
            <a:ext cx="678848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4317" y="507425"/>
            <a:ext cx="47896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E:\钟秉良\logo\新标识\新标识组合\2.2V标左右结构.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9707" y="267207"/>
            <a:ext cx="1240234" cy="35467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descr="Slogan"/>
          <p:cNvPicPr>
            <a:picLocks noChangeAspect="1"/>
          </p:cNvPicPr>
          <p:nvPr userDrawn="1"/>
        </p:nvPicPr>
        <p:blipFill>
          <a:blip r:embed="rId4" cstate="print"/>
          <a:stretch>
            <a:fillRect/>
          </a:stretch>
        </p:blipFill>
        <p:spPr>
          <a:xfrm>
            <a:off x="6876415" y="139065"/>
            <a:ext cx="1741170" cy="328295"/>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7" y="0"/>
            <a:ext cx="8618538" cy="6464300"/>
          </a:xfrm>
          <a:prstGeom prst="rect">
            <a:avLst/>
          </a:prstGeom>
        </p:spPr>
      </p:pic>
      <p:cxnSp>
        <p:nvCxnSpPr>
          <p:cNvPr id="6" name="直接连接符 5"/>
          <p:cNvCxnSpPr/>
          <p:nvPr userDrawn="1"/>
        </p:nvCxnSpPr>
        <p:spPr>
          <a:xfrm>
            <a:off x="-22860" y="6287770"/>
            <a:ext cx="662178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8052435" y="6287770"/>
            <a:ext cx="56197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长安行天下 横"/>
          <p:cNvPicPr>
            <a:picLocks noChangeAspect="1" noChangeArrowheads="1"/>
          </p:cNvPicPr>
          <p:nvPr userDrawn="1"/>
        </p:nvPicPr>
        <p:blipFill>
          <a:blip r:embed="rId3" cstate="print"/>
          <a:srcRect/>
          <a:stretch>
            <a:fillRect/>
          </a:stretch>
        </p:blipFill>
        <p:spPr bwMode="auto">
          <a:xfrm>
            <a:off x="6693535" y="5927725"/>
            <a:ext cx="1304290" cy="45148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1687">
              <a:srgbClr val="B8D4ED"/>
            </a:gs>
            <a:gs pos="69375">
              <a:srgbClr val="BAD5EE"/>
            </a:gs>
            <a:gs pos="64750">
              <a:srgbClr val="BED7EF"/>
            </a:gs>
            <a:gs pos="55500">
              <a:srgbClr val="C6DCF1"/>
            </a:gs>
            <a:gs pos="37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92503" y="344164"/>
            <a:ext cx="7433214" cy="124946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92503" y="1720821"/>
            <a:ext cx="7433214" cy="4101539"/>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592503" y="5991448"/>
            <a:ext cx="1939099" cy="344164"/>
          </a:xfrm>
          <a:prstGeom prst="rect">
            <a:avLst/>
          </a:prstGeom>
        </p:spPr>
        <p:txBody>
          <a:bodyPr vert="horz" lIns="91440" tIns="45720" rIns="91440" bIns="45720" rtlCol="0" anchor="ctr"/>
          <a:lstStyle>
            <a:lvl1pPr algn="l">
              <a:defRPr sz="85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2854785" y="5991448"/>
            <a:ext cx="2908649" cy="344164"/>
          </a:xfrm>
          <a:prstGeom prst="rect">
            <a:avLst/>
          </a:prstGeom>
        </p:spPr>
        <p:txBody>
          <a:bodyPr vert="horz" lIns="91440" tIns="45720" rIns="91440" bIns="45720" rtlCol="0" anchor="ctr"/>
          <a:lstStyle>
            <a:lvl1pPr algn="ctr">
              <a:defRPr sz="85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086618" y="5991448"/>
            <a:ext cx="1939099" cy="344164"/>
          </a:xfrm>
          <a:prstGeom prst="rect">
            <a:avLst/>
          </a:prstGeom>
        </p:spPr>
        <p:txBody>
          <a:bodyPr vert="horz" lIns="91440" tIns="45720" rIns="91440" bIns="45720" rtlCol="0" anchor="ctr"/>
          <a:lstStyle>
            <a:lvl1pPr algn="r">
              <a:defRPr sz="85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46430" rtl="0" eaLnBrk="1" latinLnBrk="0" hangingPunct="1">
        <a:lnSpc>
          <a:spcPct val="90000"/>
        </a:lnSpc>
        <a:spcBef>
          <a:spcPct val="0"/>
        </a:spcBef>
        <a:buNone/>
        <a:defRPr sz="3110" kern="1200">
          <a:solidFill>
            <a:schemeClr val="tx1"/>
          </a:solidFill>
          <a:latin typeface="+mj-lt"/>
          <a:ea typeface="+mj-ea"/>
          <a:cs typeface="+mj-cs"/>
        </a:defRPr>
      </a:lvl1pPr>
    </p:titleStyle>
    <p:bodyStyle>
      <a:lvl1pPr marL="161290" indent="-160655" algn="l" defTabSz="646430" rtl="0" eaLnBrk="1" latinLnBrk="0" hangingPunct="1">
        <a:lnSpc>
          <a:spcPct val="90000"/>
        </a:lnSpc>
        <a:spcBef>
          <a:spcPts val="705"/>
        </a:spcBef>
        <a:buFont typeface="Arial" panose="020B0604020202020204" pitchFamily="34" charset="0"/>
        <a:buChar char="•"/>
        <a:defRPr sz="1980" kern="1200">
          <a:solidFill>
            <a:schemeClr val="tx1"/>
          </a:solidFill>
          <a:latin typeface="+mn-lt"/>
          <a:ea typeface="+mn-ea"/>
          <a:cs typeface="+mn-cs"/>
        </a:defRPr>
      </a:lvl1pPr>
      <a:lvl2pPr marL="484505" indent="-160655" algn="l" defTabSz="646430" rtl="0" eaLnBrk="1" latinLnBrk="0" hangingPunct="1">
        <a:lnSpc>
          <a:spcPct val="90000"/>
        </a:lnSpc>
        <a:spcBef>
          <a:spcPct val="71000"/>
        </a:spcBef>
        <a:buFont typeface="Arial" panose="020B0604020202020204" pitchFamily="34" charset="0"/>
        <a:buChar char="•"/>
        <a:defRPr sz="1695" kern="1200">
          <a:solidFill>
            <a:schemeClr val="tx1"/>
          </a:solidFill>
          <a:latin typeface="+mn-lt"/>
          <a:ea typeface="+mn-ea"/>
          <a:cs typeface="+mn-cs"/>
        </a:defRPr>
      </a:lvl2pPr>
      <a:lvl3pPr marL="807720" indent="-160655" algn="l" defTabSz="646430" rtl="0" eaLnBrk="1" latinLnBrk="0" hangingPunct="1">
        <a:lnSpc>
          <a:spcPct val="90000"/>
        </a:lnSpc>
        <a:spcBef>
          <a:spcPct val="71000"/>
        </a:spcBef>
        <a:buFont typeface="Arial" panose="020B0604020202020204" pitchFamily="34" charset="0"/>
        <a:buChar char="•"/>
        <a:defRPr sz="1415" kern="1200">
          <a:solidFill>
            <a:schemeClr val="tx1"/>
          </a:solidFill>
          <a:latin typeface="+mn-lt"/>
          <a:ea typeface="+mn-ea"/>
          <a:cs typeface="+mn-cs"/>
        </a:defRPr>
      </a:lvl3pPr>
      <a:lvl4pPr marL="1130935"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4pPr>
      <a:lvl5pPr marL="1454150"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5pPr>
      <a:lvl6pPr marL="1777365"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6pPr>
      <a:lvl7pPr marL="2100580"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7pPr>
      <a:lvl8pPr marL="2423795"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8pPr>
      <a:lvl9pPr marL="2747010"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9pPr>
    </p:bodyStyle>
    <p:otherStyle>
      <a:defPPr>
        <a:defRPr lang="zh-CN"/>
      </a:defPPr>
      <a:lvl1pPr marL="0" algn="l" defTabSz="646430" rtl="0" eaLnBrk="1" latinLnBrk="0" hangingPunct="1">
        <a:defRPr sz="1270" kern="1200">
          <a:solidFill>
            <a:schemeClr val="tx1"/>
          </a:solidFill>
          <a:latin typeface="+mn-lt"/>
          <a:ea typeface="+mn-ea"/>
          <a:cs typeface="+mn-cs"/>
        </a:defRPr>
      </a:lvl1pPr>
      <a:lvl2pPr marL="323215" algn="l" defTabSz="646430" rtl="0" eaLnBrk="1" latinLnBrk="0" hangingPunct="1">
        <a:defRPr sz="1270" kern="1200">
          <a:solidFill>
            <a:schemeClr val="tx1"/>
          </a:solidFill>
          <a:latin typeface="+mn-lt"/>
          <a:ea typeface="+mn-ea"/>
          <a:cs typeface="+mn-cs"/>
        </a:defRPr>
      </a:lvl2pPr>
      <a:lvl3pPr marL="646430" algn="l" defTabSz="646430" rtl="0" eaLnBrk="1" latinLnBrk="0" hangingPunct="1">
        <a:defRPr sz="1270" kern="1200">
          <a:solidFill>
            <a:schemeClr val="tx1"/>
          </a:solidFill>
          <a:latin typeface="+mn-lt"/>
          <a:ea typeface="+mn-ea"/>
          <a:cs typeface="+mn-cs"/>
        </a:defRPr>
      </a:lvl3pPr>
      <a:lvl4pPr marL="969645" algn="l" defTabSz="646430" rtl="0" eaLnBrk="1" latinLnBrk="0" hangingPunct="1">
        <a:defRPr sz="1270" kern="1200">
          <a:solidFill>
            <a:schemeClr val="tx1"/>
          </a:solidFill>
          <a:latin typeface="+mn-lt"/>
          <a:ea typeface="+mn-ea"/>
          <a:cs typeface="+mn-cs"/>
        </a:defRPr>
      </a:lvl4pPr>
      <a:lvl5pPr marL="1292860" algn="l" defTabSz="646430" rtl="0" eaLnBrk="1" latinLnBrk="0" hangingPunct="1">
        <a:defRPr sz="1270" kern="1200">
          <a:solidFill>
            <a:schemeClr val="tx1"/>
          </a:solidFill>
          <a:latin typeface="+mn-lt"/>
          <a:ea typeface="+mn-ea"/>
          <a:cs typeface="+mn-cs"/>
        </a:defRPr>
      </a:lvl5pPr>
      <a:lvl6pPr marL="1616075" algn="l" defTabSz="646430" rtl="0" eaLnBrk="1" latinLnBrk="0" hangingPunct="1">
        <a:defRPr sz="1270" kern="1200">
          <a:solidFill>
            <a:schemeClr val="tx1"/>
          </a:solidFill>
          <a:latin typeface="+mn-lt"/>
          <a:ea typeface="+mn-ea"/>
          <a:cs typeface="+mn-cs"/>
        </a:defRPr>
      </a:lvl6pPr>
      <a:lvl7pPr marL="1939290" algn="l" defTabSz="646430" rtl="0" eaLnBrk="1" latinLnBrk="0" hangingPunct="1">
        <a:defRPr sz="1270" kern="1200">
          <a:solidFill>
            <a:schemeClr val="tx1"/>
          </a:solidFill>
          <a:latin typeface="+mn-lt"/>
          <a:ea typeface="+mn-ea"/>
          <a:cs typeface="+mn-cs"/>
        </a:defRPr>
      </a:lvl7pPr>
      <a:lvl8pPr marL="2262505" algn="l" defTabSz="646430" rtl="0" eaLnBrk="1" latinLnBrk="0" hangingPunct="1">
        <a:defRPr sz="1270" kern="1200">
          <a:solidFill>
            <a:schemeClr val="tx1"/>
          </a:solidFill>
          <a:latin typeface="+mn-lt"/>
          <a:ea typeface="+mn-ea"/>
          <a:cs typeface="+mn-cs"/>
        </a:defRPr>
      </a:lvl8pPr>
      <a:lvl9pPr marL="2585720" algn="l" defTabSz="646430" rtl="0" eaLnBrk="1" latinLnBrk="0" hangingPunct="1">
        <a:defRPr sz="12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3"/>
          <p:cNvSpPr txBox="1"/>
          <p:nvPr/>
        </p:nvSpPr>
        <p:spPr>
          <a:xfrm>
            <a:off x="703791" y="1368988"/>
            <a:ext cx="7335992" cy="830997"/>
          </a:xfrm>
          <a:prstGeom prst="rect">
            <a:avLst/>
          </a:prstGeom>
          <a:noFill/>
        </p:spPr>
        <p:txBody>
          <a:bodyPr wrap="square" rtlCol="0">
            <a:spAutoFit/>
          </a:bodyPr>
          <a:lstStyle/>
          <a:p>
            <a:pPr algn="ctr"/>
            <a:r>
              <a:rPr lang="zh-CN" altLang="en-US" sz="4800" dirty="0" smtClean="0">
                <a:solidFill>
                  <a:schemeClr val="accent1">
                    <a:lumMod val="50000"/>
                  </a:schemeClr>
                </a:solidFill>
                <a:latin typeface="微软雅黑" panose="020B0503020204020204" pitchFamily="34" charset="-122"/>
                <a:ea typeface="微软雅黑" panose="020B0503020204020204" pitchFamily="34" charset="-122"/>
              </a:rPr>
              <a:t>曾经埋过的坑</a:t>
            </a:r>
            <a:endParaRPr lang="zh-CN" altLang="en-US" sz="48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59" name="文本框 4"/>
          <p:cNvSpPr txBox="1"/>
          <p:nvPr/>
        </p:nvSpPr>
        <p:spPr>
          <a:xfrm>
            <a:off x="999252" y="3114312"/>
            <a:ext cx="6960821" cy="400110"/>
          </a:xfrm>
          <a:prstGeom prst="rect">
            <a:avLst/>
          </a:prstGeom>
          <a:noFill/>
        </p:spPr>
        <p:txBody>
          <a:bodyPr wrap="square" rtlCol="0">
            <a:spAutoFit/>
          </a:bodyPr>
          <a:lstStyle/>
          <a:p>
            <a:pPr algn="ctr"/>
            <a:r>
              <a:rPr lang="zh-CN" altLang="en-US" sz="2000" b="1" dirty="0">
                <a:solidFill>
                  <a:srgbClr val="1F4E79"/>
                </a:solidFill>
                <a:latin typeface="微软雅黑" panose="020B0503020204020204" pitchFamily="34" charset="-122"/>
                <a:ea typeface="微软雅黑" panose="020B0503020204020204" pitchFamily="34" charset="-122"/>
              </a:rPr>
              <a:t>创新研究处</a:t>
            </a:r>
            <a:r>
              <a:rPr lang="en-US" altLang="zh-CN" sz="2000" b="1" dirty="0">
                <a:solidFill>
                  <a:srgbClr val="1F4E79"/>
                </a:solidFill>
                <a:latin typeface="微软雅黑" panose="020B0503020204020204" pitchFamily="34" charset="-122"/>
                <a:ea typeface="微软雅黑" panose="020B0503020204020204" pitchFamily="34" charset="-122"/>
              </a:rPr>
              <a:t>-</a:t>
            </a:r>
            <a:r>
              <a:rPr lang="zh-CN" altLang="en-US" sz="2000" b="1" dirty="0">
                <a:solidFill>
                  <a:srgbClr val="1F4E79"/>
                </a:solidFill>
                <a:latin typeface="微软雅黑" panose="020B0503020204020204" pitchFamily="34" charset="-122"/>
                <a:ea typeface="微软雅黑" panose="020B0503020204020204" pitchFamily="34" charset="-122"/>
              </a:rPr>
              <a:t>创新研究处新设立电商平台技术室</a:t>
            </a:r>
            <a:endParaRPr lang="en-US" altLang="zh-CN" sz="2000" b="1" dirty="0">
              <a:solidFill>
                <a:srgbClr val="1F4E79"/>
              </a:solidFill>
              <a:latin typeface="微软雅黑" panose="020B0503020204020204" pitchFamily="34" charset="-122"/>
              <a:ea typeface="微软雅黑" panose="020B0503020204020204" pitchFamily="34" charset="-122"/>
            </a:endParaRPr>
          </a:p>
        </p:txBody>
      </p:sp>
      <p:sp>
        <p:nvSpPr>
          <p:cNvPr id="61" name="文本框 4"/>
          <p:cNvSpPr txBox="1"/>
          <p:nvPr/>
        </p:nvSpPr>
        <p:spPr>
          <a:xfrm>
            <a:off x="891376" y="3568270"/>
            <a:ext cx="6960821" cy="400110"/>
          </a:xfrm>
          <a:prstGeom prst="rect">
            <a:avLst/>
          </a:prstGeom>
          <a:noFill/>
        </p:spPr>
        <p:txBody>
          <a:bodyPr wrap="square" rtlCol="0">
            <a:spAutoFit/>
          </a:bodyPr>
          <a:lstStyle/>
          <a:p>
            <a:pPr algn="ctr"/>
            <a:r>
              <a:rPr lang="zh-CN" altLang="en-US" sz="2000" b="1" dirty="0" smtClean="0">
                <a:solidFill>
                  <a:srgbClr val="1F4E79"/>
                </a:solidFill>
                <a:latin typeface="微软雅黑" panose="020B0503020204020204" pitchFamily="34" charset="-122"/>
                <a:ea typeface="微软雅黑" panose="020B0503020204020204" pitchFamily="34" charset="-122"/>
              </a:rPr>
              <a:t>杨凡</a:t>
            </a:r>
            <a:endParaRPr lang="en-US" altLang="zh-CN" sz="2000" b="1" dirty="0" smtClean="0">
              <a:solidFill>
                <a:srgbClr val="1F4E79"/>
              </a:solidFill>
              <a:latin typeface="微软雅黑" panose="020B0503020204020204" pitchFamily="34" charset="-122"/>
              <a:ea typeface="微软雅黑" panose="020B0503020204020204" pitchFamily="34" charset="-122"/>
            </a:endParaRPr>
          </a:p>
        </p:txBody>
      </p:sp>
      <p:sp>
        <p:nvSpPr>
          <p:cNvPr id="62" name="文本框 4"/>
          <p:cNvSpPr txBox="1"/>
          <p:nvPr/>
        </p:nvSpPr>
        <p:spPr>
          <a:xfrm>
            <a:off x="891376" y="5336665"/>
            <a:ext cx="6960821" cy="400110"/>
          </a:xfrm>
          <a:prstGeom prst="rect">
            <a:avLst/>
          </a:prstGeom>
          <a:noFill/>
        </p:spPr>
        <p:txBody>
          <a:bodyPr wrap="square" rtlCol="0">
            <a:spAutoFit/>
          </a:bodyPr>
          <a:lstStyle/>
          <a:p>
            <a:pPr algn="ctr"/>
            <a:r>
              <a:rPr lang="en-US" altLang="zh-CN" sz="2000" b="1" dirty="0" smtClean="0">
                <a:solidFill>
                  <a:srgbClr val="1F4E79"/>
                </a:solidFill>
                <a:latin typeface="微软雅黑" panose="020B0503020204020204" pitchFamily="34" charset="-122"/>
                <a:ea typeface="微软雅黑" panose="020B0503020204020204" pitchFamily="34" charset="-122"/>
              </a:rPr>
              <a:t>2018.03.01</a:t>
            </a:r>
            <a:endParaRPr lang="en-US" altLang="zh-CN" sz="2000" b="1" dirty="0" smtClean="0">
              <a:solidFill>
                <a:srgbClr val="1F4E7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fld>
            <a:r>
              <a:rPr lang="en-US" altLang="zh-CN" dirty="0" smtClean="0"/>
              <a:t>/7</a:t>
            </a:r>
            <a:endParaRPr lang="zh-CN" altLang="en-US" dirty="0"/>
          </a:p>
        </p:txBody>
      </p:sp>
      <p:sp>
        <p:nvSpPr>
          <p:cNvPr id="7" name="Lorem Ipsum"/>
          <p:cNvSpPr/>
          <p:nvPr/>
        </p:nvSpPr>
        <p:spPr bwMode="auto">
          <a:xfrm>
            <a:off x="355545" y="1185115"/>
            <a:ext cx="7909913" cy="325663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dirty="0" err="1">
                <a:solidFill>
                  <a:schemeClr val="tx1"/>
                </a:solidFill>
                <a:latin typeface="微软雅黑" panose="020B0503020204020204" pitchFamily="34" charset="-122"/>
                <a:ea typeface="微软雅黑" panose="020B0503020204020204" pitchFamily="34" charset="-122"/>
              </a:rPr>
              <a:t>StringBuffer</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sb</a:t>
            </a:r>
            <a:r>
              <a:rPr lang="en-US" altLang="zh-CN" sz="1600" dirty="0">
                <a:solidFill>
                  <a:schemeClr val="tx1"/>
                </a:solidFill>
                <a:latin typeface="微软雅黑" panose="020B0503020204020204" pitchFamily="34" charset="-122"/>
                <a:ea typeface="微软雅黑" panose="020B0503020204020204" pitchFamily="34" charset="-122"/>
              </a:rPr>
              <a:t> = </a:t>
            </a:r>
            <a:r>
              <a:rPr lang="en-US" altLang="zh-CN" sz="1600" b="1" dirty="0">
                <a:solidFill>
                  <a:schemeClr val="tx1"/>
                </a:solidFill>
                <a:latin typeface="微软雅黑" panose="020B0503020204020204" pitchFamily="34" charset="-122"/>
                <a:ea typeface="微软雅黑" panose="020B0503020204020204" pitchFamily="34" charset="-122"/>
              </a:rPr>
              <a:t>new</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StringBuffer</a:t>
            </a:r>
            <a:r>
              <a:rPr lang="en-US" altLang="zh-CN" sz="1600" dirty="0">
                <a:solidFill>
                  <a:schemeClr val="tx1"/>
                </a:solidFill>
                <a:latin typeface="微软雅黑" panose="020B0503020204020204" pitchFamily="34" charset="-122"/>
                <a:ea typeface="微软雅黑" panose="020B0503020204020204" pitchFamily="34" charset="-122"/>
              </a:rPr>
              <a:t>('E');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err="1">
                <a:solidFill>
                  <a:schemeClr val="tx1"/>
                </a:solidFill>
                <a:latin typeface="微软雅黑" panose="020B0503020204020204" pitchFamily="34" charset="-122"/>
                <a:ea typeface="微软雅黑" panose="020B0503020204020204" pitchFamily="34" charset="-122"/>
              </a:rPr>
              <a:t>sb.append</a:t>
            </a:r>
            <a:r>
              <a:rPr lang="en-US" altLang="zh-CN" sz="1600" dirty="0">
                <a:solidFill>
                  <a:schemeClr val="tx1"/>
                </a:solidFill>
                <a:latin typeface="微软雅黑" panose="020B0503020204020204" pitchFamily="34" charset="-122"/>
                <a:ea typeface="微软雅黑" panose="020B0503020204020204" pitchFamily="34" charset="-122"/>
              </a:rPr>
              <a:t>('M');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err="1">
                <a:solidFill>
                  <a:schemeClr val="tx1"/>
                </a:solidFill>
                <a:latin typeface="微软雅黑" panose="020B0503020204020204" pitchFamily="34" charset="-122"/>
                <a:ea typeface="微软雅黑" panose="020B0503020204020204" pitchFamily="34" charset="-122"/>
              </a:rPr>
              <a:t>sb.appent</a:t>
            </a:r>
            <a:r>
              <a:rPr lang="en-US" altLang="zh-CN" sz="1600" dirty="0">
                <a:solidFill>
                  <a:schemeClr val="tx1"/>
                </a:solidFill>
                <a:latin typeface="微软雅黑" panose="020B0503020204020204" pitchFamily="34" charset="-122"/>
                <a:ea typeface="微软雅黑" panose="020B0503020204020204" pitchFamily="34" charset="-122"/>
              </a:rPr>
              <a:t>('S');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err="1">
                <a:solidFill>
                  <a:schemeClr val="tx1"/>
                </a:solidFill>
                <a:latin typeface="微软雅黑" panose="020B0503020204020204" pitchFamily="34" charset="-122"/>
                <a:ea typeface="微软雅黑" panose="020B0503020204020204" pitchFamily="34" charset="-122"/>
              </a:rPr>
              <a:t>System.out.println</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sb.toString</a:t>
            </a:r>
            <a:r>
              <a:rPr lang="en-US" altLang="zh-CN" sz="1600" dirty="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endParaRPr lang="en-US" altLang="zh-CN"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当你满心欢喜的运行上面代码的时候，会发现它并没有如你所愿的输出</a:t>
            </a:r>
            <a:r>
              <a:rPr lang="en-US" altLang="zh-CN" sz="1600" dirty="0">
                <a:solidFill>
                  <a:schemeClr val="tx1"/>
                </a:solidFill>
                <a:latin typeface="微软雅黑" panose="020B0503020204020204" pitchFamily="34" charset="-122"/>
                <a:ea typeface="微软雅黑" panose="020B0503020204020204" pitchFamily="34" charset="-122"/>
              </a:rPr>
              <a:t>EMS</a:t>
            </a:r>
            <a:r>
              <a:rPr lang="zh-CN" altLang="en-US" sz="1600" dirty="0">
                <a:solidFill>
                  <a:schemeClr val="tx1"/>
                </a:solidFill>
                <a:latin typeface="微软雅黑" panose="020B0503020204020204" pitchFamily="34" charset="-122"/>
                <a:ea typeface="微软雅黑" panose="020B0503020204020204" pitchFamily="34" charset="-122"/>
              </a:rPr>
              <a:t>，而是输出了</a:t>
            </a:r>
            <a:r>
              <a:rPr lang="en-US" altLang="zh-CN" sz="1600" dirty="0">
                <a:solidFill>
                  <a:schemeClr val="tx1"/>
                </a:solidFill>
                <a:latin typeface="微软雅黑" panose="020B0503020204020204" pitchFamily="34" charset="-122"/>
                <a:ea typeface="微软雅黑" panose="020B0503020204020204" pitchFamily="34" charset="-122"/>
              </a:rPr>
              <a:t>MS</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E</a:t>
            </a:r>
            <a:r>
              <a:rPr lang="zh-CN" altLang="en-US" sz="1600" dirty="0">
                <a:solidFill>
                  <a:schemeClr val="tx1"/>
                </a:solidFill>
                <a:latin typeface="微软雅黑" panose="020B0503020204020204" pitchFamily="34" charset="-122"/>
                <a:ea typeface="微软雅黑" panose="020B0503020204020204" pitchFamily="34" charset="-122"/>
              </a:rPr>
              <a:t>呢</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endParaRPr lang="en-US" altLang="zh-CN"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看来是</a:t>
            </a:r>
            <a:r>
              <a:rPr lang="en-US" altLang="zh-CN" sz="1600" dirty="0" err="1">
                <a:solidFill>
                  <a:schemeClr val="tx1"/>
                </a:solidFill>
                <a:latin typeface="微软雅黑" panose="020B0503020204020204" pitchFamily="34" charset="-122"/>
                <a:ea typeface="微软雅黑" panose="020B0503020204020204" pitchFamily="34" charset="-122"/>
              </a:rPr>
              <a:t>StringBuffer</a:t>
            </a:r>
            <a:r>
              <a:rPr lang="zh-CN" altLang="en-US" sz="1600" dirty="0">
                <a:solidFill>
                  <a:schemeClr val="tx1"/>
                </a:solidFill>
                <a:latin typeface="微软雅黑" panose="020B0503020204020204" pitchFamily="34" charset="-122"/>
                <a:ea typeface="微软雅黑" panose="020B0503020204020204" pitchFamily="34" charset="-122"/>
              </a:rPr>
              <a:t>的构造器出问题，当你查看</a:t>
            </a:r>
            <a:r>
              <a:rPr lang="en-US" altLang="zh-CN" sz="1600" dirty="0" err="1">
                <a:solidFill>
                  <a:schemeClr val="tx1"/>
                </a:solidFill>
                <a:latin typeface="微软雅黑" panose="020B0503020204020204" pitchFamily="34" charset="-122"/>
                <a:ea typeface="微软雅黑" panose="020B0503020204020204" pitchFamily="34" charset="-122"/>
              </a:rPr>
              <a:t>StringBuffer</a:t>
            </a:r>
            <a:r>
              <a:rPr lang="zh-CN" altLang="en-US" sz="1600" dirty="0">
                <a:solidFill>
                  <a:schemeClr val="tx1"/>
                </a:solidFill>
                <a:latin typeface="微软雅黑" panose="020B0503020204020204" pitchFamily="34" charset="-122"/>
                <a:ea typeface="微软雅黑" panose="020B0503020204020204" pitchFamily="34" charset="-122"/>
              </a:rPr>
              <a:t>的构造函数的时候，你会惊奇的发现它并不提供</a:t>
            </a:r>
            <a:r>
              <a:rPr lang="en-US" altLang="zh-CN" sz="1600" dirty="0">
                <a:solidFill>
                  <a:schemeClr val="tx1"/>
                </a:solidFill>
                <a:latin typeface="微软雅黑" panose="020B0503020204020204" pitchFamily="34" charset="-122"/>
                <a:ea typeface="微软雅黑" panose="020B0503020204020204" pitchFamily="34" charset="-122"/>
              </a:rPr>
              <a:t>char</a:t>
            </a:r>
            <a:r>
              <a:rPr lang="zh-CN" altLang="en-US" sz="1600" dirty="0">
                <a:solidFill>
                  <a:schemeClr val="tx1"/>
                </a:solidFill>
                <a:latin typeface="微软雅黑" panose="020B0503020204020204" pitchFamily="34" charset="-122"/>
                <a:ea typeface="微软雅黑" panose="020B0503020204020204" pitchFamily="34" charset="-122"/>
              </a:rPr>
              <a:t>型参数的构造器，这是怎么回事</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如果你使用</a:t>
            </a:r>
            <a:r>
              <a:rPr lang="en-US" altLang="zh-CN" sz="1600" dirty="0">
                <a:solidFill>
                  <a:schemeClr val="tx1"/>
                </a:solidFill>
                <a:latin typeface="微软雅黑" panose="020B0503020204020204" pitchFamily="34" charset="-122"/>
                <a:ea typeface="微软雅黑" panose="020B0503020204020204" pitchFamily="34" charset="-122"/>
              </a:rPr>
              <a:t>eclipse</a:t>
            </a:r>
            <a:r>
              <a:rPr lang="zh-CN" altLang="en-US" sz="1600" dirty="0">
                <a:solidFill>
                  <a:schemeClr val="tx1"/>
                </a:solidFill>
                <a:latin typeface="微软雅黑" panose="020B0503020204020204" pitchFamily="34" charset="-122"/>
                <a:ea typeface="微软雅黑" panose="020B0503020204020204" pitchFamily="34" charset="-122"/>
              </a:rPr>
              <a:t>或者其他</a:t>
            </a:r>
            <a:r>
              <a:rPr lang="en-US" altLang="zh-CN" sz="1600" dirty="0">
                <a:solidFill>
                  <a:schemeClr val="tx1"/>
                </a:solidFill>
                <a:latin typeface="微软雅黑" panose="020B0503020204020204" pitchFamily="34" charset="-122"/>
                <a:ea typeface="微软雅黑" panose="020B0503020204020204" pitchFamily="34" charset="-122"/>
              </a:rPr>
              <a:t>IDE</a:t>
            </a:r>
            <a:r>
              <a:rPr lang="zh-CN" altLang="en-US" sz="1600" dirty="0">
                <a:solidFill>
                  <a:schemeClr val="tx1"/>
                </a:solidFill>
                <a:latin typeface="微软雅黑" panose="020B0503020204020204" pitchFamily="34" charset="-122"/>
                <a:ea typeface="微软雅黑" panose="020B0503020204020204" pitchFamily="34" charset="-122"/>
              </a:rPr>
              <a:t>点进入的时候，会发现</a:t>
            </a:r>
            <a:r>
              <a:rPr lang="en-US" altLang="zh-CN" sz="1600" dirty="0">
                <a:solidFill>
                  <a:schemeClr val="tx1"/>
                </a:solidFill>
                <a:latin typeface="微软雅黑" panose="020B0503020204020204" pitchFamily="34" charset="-122"/>
                <a:ea typeface="微软雅黑" panose="020B0503020204020204" pitchFamily="34" charset="-122"/>
              </a:rPr>
              <a:t>new </a:t>
            </a:r>
            <a:r>
              <a:rPr lang="en-US" altLang="zh-CN" sz="1600" dirty="0" err="1">
                <a:solidFill>
                  <a:schemeClr val="tx1"/>
                </a:solidFill>
                <a:latin typeface="微软雅黑" panose="020B0503020204020204" pitchFamily="34" charset="-122"/>
                <a:ea typeface="微软雅黑" panose="020B0503020204020204" pitchFamily="34" charset="-122"/>
              </a:rPr>
              <a:t>StringBuffer</a:t>
            </a:r>
            <a:r>
              <a:rPr lang="en-US" altLang="zh-CN" sz="1600" dirty="0">
                <a:solidFill>
                  <a:schemeClr val="tx1"/>
                </a:solidFill>
                <a:latin typeface="微软雅黑" panose="020B0503020204020204" pitchFamily="34" charset="-122"/>
                <a:ea typeface="微软雅黑" panose="020B0503020204020204" pitchFamily="34" charset="-122"/>
              </a:rPr>
              <a:t>('E');</a:t>
            </a:r>
            <a:r>
              <a:rPr lang="zh-CN" altLang="en-US" sz="1600" dirty="0">
                <a:solidFill>
                  <a:schemeClr val="tx1"/>
                </a:solidFill>
                <a:latin typeface="微软雅黑" panose="020B0503020204020204" pitchFamily="34" charset="-122"/>
                <a:ea typeface="微软雅黑" panose="020B0503020204020204" pitchFamily="34" charset="-122"/>
              </a:rPr>
              <a:t>进入的是</a:t>
            </a:r>
            <a:r>
              <a:rPr lang="en-US" altLang="zh-CN" sz="1600" dirty="0" err="1">
                <a:solidFill>
                  <a:schemeClr val="tx1"/>
                </a:solidFill>
                <a:latin typeface="微软雅黑" panose="020B0503020204020204" pitchFamily="34" charset="-122"/>
                <a:ea typeface="微软雅黑" panose="020B0503020204020204" pitchFamily="34" charset="-122"/>
              </a:rPr>
              <a:t>StringBuffer</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int</a:t>
            </a:r>
            <a:r>
              <a:rPr lang="zh-CN" altLang="en-US" sz="1600" dirty="0">
                <a:solidFill>
                  <a:schemeClr val="tx1"/>
                </a:solidFill>
                <a:latin typeface="微软雅黑" panose="020B0503020204020204" pitchFamily="34" charset="-122"/>
                <a:ea typeface="微软雅黑" panose="020B0503020204020204" pitchFamily="34" charset="-122"/>
              </a:rPr>
              <a:t>）的构造器，这个构造器只是初始化了一下缓冲区大小</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到这里应该都明白了，所以使用</a:t>
            </a:r>
            <a:r>
              <a:rPr lang="en-US" altLang="zh-CN" sz="1600" dirty="0">
                <a:solidFill>
                  <a:schemeClr val="tx1"/>
                </a:solidFill>
                <a:latin typeface="微软雅黑" panose="020B0503020204020204" pitchFamily="34" charset="-122"/>
                <a:ea typeface="微软雅黑" panose="020B0503020204020204" pitchFamily="34" charset="-122"/>
              </a:rPr>
              <a:t>char</a:t>
            </a:r>
            <a:r>
              <a:rPr lang="zh-CN" altLang="en-US" sz="1600" dirty="0">
                <a:solidFill>
                  <a:schemeClr val="tx1"/>
                </a:solidFill>
                <a:latin typeface="微软雅黑" panose="020B0503020204020204" pitchFamily="34" charset="-122"/>
                <a:ea typeface="微软雅黑" panose="020B0503020204020204" pitchFamily="34" charset="-122"/>
              </a:rPr>
              <a:t>的时候要注意，它有时候更像是</a:t>
            </a:r>
            <a:r>
              <a:rPr lang="en-US" altLang="zh-CN" sz="1600" dirty="0" err="1">
                <a:solidFill>
                  <a:schemeClr val="tx1"/>
                </a:solidFill>
                <a:latin typeface="微软雅黑" panose="020B0503020204020204" pitchFamily="34" charset="-122"/>
                <a:ea typeface="微软雅黑" panose="020B0503020204020204" pitchFamily="34" charset="-122"/>
              </a:rPr>
              <a:t>int</a:t>
            </a:r>
            <a:r>
              <a:rPr lang="zh-CN" altLang="en-US" sz="1600" dirty="0">
                <a:solidFill>
                  <a:schemeClr val="tx1"/>
                </a:solidFill>
                <a:latin typeface="微软雅黑" panose="020B0503020204020204" pitchFamily="34" charset="-122"/>
                <a:ea typeface="微软雅黑" panose="020B0503020204020204" pitchFamily="34" charset="-122"/>
              </a:rPr>
              <a:t>而不是</a:t>
            </a:r>
            <a:r>
              <a:rPr lang="en-US" altLang="zh-CN" sz="1600" dirty="0">
                <a:solidFill>
                  <a:schemeClr val="tx1"/>
                </a:solidFill>
                <a:latin typeface="微软雅黑" panose="020B0503020204020204" pitchFamily="34" charset="-122"/>
                <a:ea typeface="微软雅黑" panose="020B0503020204020204" pitchFamily="34" charset="-122"/>
              </a:rPr>
              <a:t>String</a:t>
            </a:r>
            <a:r>
              <a:rPr lang="zh-CN" altLang="en-US" sz="1600" dirty="0">
                <a:solidFill>
                  <a:schemeClr val="tx1"/>
                </a:solidFill>
                <a:latin typeface="微软雅黑" panose="020B0503020204020204" pitchFamily="34" charset="-122"/>
                <a:ea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311493" y="708741"/>
            <a:ext cx="239681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5</a:t>
            </a:r>
            <a:r>
              <a:rPr lang="zh-CN" altLang="zh-CN"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E</a:t>
            </a:r>
            <a:r>
              <a:rPr lang="zh-CN" altLang="en-US" sz="2400" b="1" dirty="0" smtClean="0">
                <a:latin typeface="微软雅黑" panose="020B0503020204020204" pitchFamily="34" charset="-122"/>
                <a:ea typeface="微软雅黑" panose="020B0503020204020204" pitchFamily="34" charset="-122"/>
              </a:rPr>
              <a:t>去哪里了？</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168058" y="654953"/>
            <a:ext cx="2727029" cy="461665"/>
          </a:xfrm>
          <a:prstGeom prst="rect">
            <a:avLst/>
          </a:prstGeom>
        </p:spPr>
        <p:txBody>
          <a:bodyPr wrap="none">
            <a:spAutoFit/>
          </a:bodyPr>
          <a:lstStyle/>
          <a:p>
            <a:r>
              <a:rPr lang="en-US" altLang="zh-CN" sz="2400" b="1" dirty="0" smtClean="0">
                <a:latin typeface="微软雅黑" panose="020B0503020204020204" pitchFamily="34" charset="-122"/>
                <a:ea typeface="微软雅黑" panose="020B0503020204020204" pitchFamily="34" charset="-122"/>
              </a:rPr>
              <a:t>10</a:t>
            </a:r>
            <a:r>
              <a:rPr lang="zh-CN"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靠，出错了？</a:t>
            </a:r>
            <a:endParaRPr lang="zh-CN" altLang="en-US" sz="2400"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fld>
            <a:r>
              <a:rPr lang="en-US" altLang="zh-CN" dirty="0" smtClean="0"/>
              <a:t>/7</a:t>
            </a:r>
            <a:endParaRPr lang="zh-CN" altLang="en-US" dirty="0"/>
          </a:p>
        </p:txBody>
      </p:sp>
      <p:sp>
        <p:nvSpPr>
          <p:cNvPr id="8" name="Lorem Ipsum"/>
          <p:cNvSpPr/>
          <p:nvPr/>
        </p:nvSpPr>
        <p:spPr bwMode="auto">
          <a:xfrm>
            <a:off x="319687" y="1203044"/>
            <a:ext cx="7909913" cy="24042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200" b="1" dirty="0"/>
              <a:t>进入、跳出和返回</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1" name="Lorem Ipsum"/>
          <p:cNvSpPr/>
          <p:nvPr/>
        </p:nvSpPr>
        <p:spPr bwMode="auto">
          <a:xfrm>
            <a:off x="319687" y="1203044"/>
            <a:ext cx="7909913" cy="405685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b="1" dirty="0">
                <a:solidFill>
                  <a:schemeClr val="tx1"/>
                </a:solidFill>
                <a:latin typeface="微软雅黑" panose="020B0503020204020204" pitchFamily="34" charset="-122"/>
                <a:ea typeface="微软雅黑" panose="020B0503020204020204" pitchFamily="34" charset="-122"/>
              </a:rPr>
              <a:t>public</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static</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void</a:t>
            </a:r>
            <a:r>
              <a:rPr lang="en-US" altLang="zh-CN" sz="1600" dirty="0">
                <a:solidFill>
                  <a:schemeClr val="tx1"/>
                </a:solidFill>
                <a:latin typeface="微软雅黑" panose="020B0503020204020204" pitchFamily="34" charset="-122"/>
                <a:ea typeface="微软雅黑" panose="020B0503020204020204" pitchFamily="34" charset="-122"/>
              </a:rPr>
              <a:t> main(String[] </a:t>
            </a:r>
            <a:r>
              <a:rPr lang="en-US" altLang="zh-CN" sz="1600" dirty="0" err="1">
                <a:solidFill>
                  <a:schemeClr val="tx1"/>
                </a:solidFill>
                <a:latin typeface="微软雅黑" panose="020B0503020204020204" pitchFamily="34" charset="-122"/>
                <a:ea typeface="微软雅黑" panose="020B0503020204020204" pitchFamily="34" charset="-122"/>
              </a:rPr>
              <a:t>args</a:t>
            </a:r>
            <a:r>
              <a:rPr lang="en-US" altLang="zh-CN" sz="1600" dirty="0">
                <a:solidFill>
                  <a:schemeClr val="tx1"/>
                </a:solidFill>
                <a:latin typeface="微软雅黑" panose="020B0503020204020204" pitchFamily="34" charset="-122"/>
                <a:ea typeface="微软雅黑" panose="020B0503020204020204" pitchFamily="34" charset="-122"/>
              </a:rPr>
              <a:t>) {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List&lt;String&gt; </a:t>
            </a:r>
            <a:r>
              <a:rPr lang="en-US" altLang="zh-CN" sz="1600" dirty="0" err="1">
                <a:solidFill>
                  <a:schemeClr val="tx1"/>
                </a:solidFill>
                <a:latin typeface="微软雅黑" panose="020B0503020204020204" pitchFamily="34" charset="-122"/>
                <a:ea typeface="微软雅黑" panose="020B0503020204020204" pitchFamily="34" charset="-122"/>
              </a:rPr>
              <a:t>aaa</a:t>
            </a:r>
            <a:r>
              <a:rPr lang="en-US" altLang="zh-CN" sz="1600" dirty="0">
                <a:solidFill>
                  <a:schemeClr val="tx1"/>
                </a:solidFill>
                <a:latin typeface="微软雅黑" panose="020B0503020204020204" pitchFamily="34" charset="-122"/>
                <a:ea typeface="微软雅黑" panose="020B0503020204020204" pitchFamily="34" charset="-122"/>
              </a:rPr>
              <a:t> = </a:t>
            </a:r>
            <a:r>
              <a:rPr lang="en-US" altLang="zh-CN" sz="1600" b="1" dirty="0">
                <a:solidFill>
                  <a:schemeClr val="tx1"/>
                </a:solidFill>
                <a:latin typeface="微软雅黑" panose="020B0503020204020204" pitchFamily="34" charset="-122"/>
                <a:ea typeface="微软雅黑" panose="020B0503020204020204" pitchFamily="34" charset="-122"/>
              </a:rPr>
              <a:t>new</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ArrayList</a:t>
            </a:r>
            <a:r>
              <a:rPr lang="en-US" altLang="zh-CN" sz="1600" dirty="0">
                <a:solidFill>
                  <a:schemeClr val="tx1"/>
                </a:solidFill>
                <a:latin typeface="微软雅黑" panose="020B0503020204020204" pitchFamily="34" charset="-122"/>
                <a:ea typeface="微软雅黑" panose="020B0503020204020204" pitchFamily="34" charset="-122"/>
              </a:rPr>
              <a:t>&lt;String&gt;();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aaa.add</a:t>
            </a:r>
            <a:r>
              <a:rPr lang="en-US" altLang="zh-CN" sz="1600" dirty="0">
                <a:solidFill>
                  <a:schemeClr val="tx1"/>
                </a:solidFill>
                <a:latin typeface="微软雅黑" panose="020B0503020204020204" pitchFamily="34" charset="-122"/>
                <a:ea typeface="微软雅黑" panose="020B0503020204020204" pitchFamily="34" charset="-122"/>
              </a:rPr>
              <a:t>("1");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test(</a:t>
            </a:r>
            <a:r>
              <a:rPr lang="en-US" altLang="zh-CN" sz="1600" dirty="0" err="1">
                <a:solidFill>
                  <a:schemeClr val="tx1"/>
                </a:solidFill>
                <a:latin typeface="微软雅黑" panose="020B0503020204020204" pitchFamily="34" charset="-122"/>
                <a:ea typeface="微软雅黑" panose="020B0503020204020204" pitchFamily="34" charset="-122"/>
              </a:rPr>
              <a:t>aaa</a:t>
            </a:r>
            <a:r>
              <a:rPr lang="en-US" altLang="zh-CN" sz="1600" dirty="0">
                <a:solidFill>
                  <a:schemeClr val="tx1"/>
                </a:solidFill>
                <a:latin typeface="微软雅黑" panose="020B0503020204020204" pitchFamily="34" charset="-122"/>
                <a:ea typeface="微软雅黑" panose="020B0503020204020204" pitchFamily="34" charset="-122"/>
              </a:rPr>
              <a:t>);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public</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static</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void</a:t>
            </a:r>
            <a:r>
              <a:rPr lang="en-US" altLang="zh-CN" sz="1600" dirty="0">
                <a:solidFill>
                  <a:schemeClr val="tx1"/>
                </a:solidFill>
                <a:latin typeface="微软雅黑" panose="020B0503020204020204" pitchFamily="34" charset="-122"/>
                <a:ea typeface="微软雅黑" panose="020B0503020204020204" pitchFamily="34" charset="-122"/>
              </a:rPr>
              <a:t> test(List&lt;Object&gt; </a:t>
            </a:r>
            <a:r>
              <a:rPr lang="en-US" altLang="zh-CN" sz="1600" dirty="0" err="1">
                <a:solidFill>
                  <a:schemeClr val="tx1"/>
                </a:solidFill>
                <a:latin typeface="微软雅黑" panose="020B0503020204020204" pitchFamily="34" charset="-122"/>
                <a:ea typeface="微软雅黑" panose="020B0503020204020204" pitchFamily="34" charset="-122"/>
              </a:rPr>
              <a:t>lst</a:t>
            </a:r>
            <a:r>
              <a:rPr lang="en-US" altLang="zh-CN" sz="1600" dirty="0">
                <a:solidFill>
                  <a:schemeClr val="tx1"/>
                </a:solidFill>
                <a:latin typeface="微软雅黑" panose="020B0503020204020204" pitchFamily="34" charset="-122"/>
                <a:ea typeface="微软雅黑" panose="020B0503020204020204" pitchFamily="34" charset="-122"/>
              </a:rPr>
              <a:t>) {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System.out.println</a:t>
            </a:r>
            <a:r>
              <a:rPr lang="en-US" altLang="zh-CN" sz="1600" dirty="0">
                <a:solidFill>
                  <a:schemeClr val="tx1"/>
                </a:solidFill>
                <a:latin typeface="微软雅黑" panose="020B0503020204020204" pitchFamily="34" charset="-122"/>
                <a:ea typeface="微软雅黑" panose="020B0503020204020204" pitchFamily="34" charset="-122"/>
              </a:rPr>
              <a:t>("List&lt;Object&gt; </a:t>
            </a:r>
            <a:r>
              <a:rPr lang="en-US" altLang="zh-CN" sz="1600" dirty="0" err="1">
                <a:solidFill>
                  <a:schemeClr val="tx1"/>
                </a:solidFill>
                <a:latin typeface="微软雅黑" panose="020B0503020204020204" pitchFamily="34" charset="-122"/>
                <a:ea typeface="微软雅黑" panose="020B0503020204020204" pitchFamily="34" charset="-122"/>
              </a:rPr>
              <a:t>lst</a:t>
            </a:r>
            <a:r>
              <a:rPr lang="en-US" altLang="zh-CN" sz="1600" dirty="0">
                <a:solidFill>
                  <a:schemeClr val="tx1"/>
                </a:solidFill>
                <a:latin typeface="微软雅黑" panose="020B0503020204020204" pitchFamily="34" charset="-122"/>
                <a:ea typeface="微软雅黑" panose="020B0503020204020204" pitchFamily="34" charset="-122"/>
              </a:rPr>
              <a:t>");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public</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static</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void</a:t>
            </a:r>
            <a:r>
              <a:rPr lang="en-US" altLang="zh-CN" sz="1600" dirty="0">
                <a:solidFill>
                  <a:schemeClr val="tx1"/>
                </a:solidFill>
                <a:latin typeface="微软雅黑" panose="020B0503020204020204" pitchFamily="34" charset="-122"/>
                <a:ea typeface="微软雅黑" panose="020B0503020204020204" pitchFamily="34" charset="-122"/>
              </a:rPr>
              <a:t> test(Object </a:t>
            </a:r>
            <a:r>
              <a:rPr lang="en-US" altLang="zh-CN" sz="1600" dirty="0" err="1">
                <a:solidFill>
                  <a:schemeClr val="tx1"/>
                </a:solidFill>
                <a:latin typeface="微软雅黑" panose="020B0503020204020204" pitchFamily="34" charset="-122"/>
                <a:ea typeface="微软雅黑" panose="020B0503020204020204" pitchFamily="34" charset="-122"/>
              </a:rPr>
              <a:t>obj</a:t>
            </a:r>
            <a:r>
              <a:rPr lang="en-US" altLang="zh-CN" sz="1600" dirty="0">
                <a:solidFill>
                  <a:schemeClr val="tx1"/>
                </a:solidFill>
                <a:latin typeface="微软雅黑" panose="020B0503020204020204" pitchFamily="34" charset="-122"/>
                <a:ea typeface="微软雅黑" panose="020B0503020204020204" pitchFamily="34" charset="-122"/>
              </a:rPr>
              <a:t>) {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System.out.println</a:t>
            </a:r>
            <a:r>
              <a:rPr lang="en-US" altLang="zh-CN" sz="1600" dirty="0">
                <a:solidFill>
                  <a:schemeClr val="tx1"/>
                </a:solidFill>
                <a:latin typeface="微软雅黑" panose="020B0503020204020204" pitchFamily="34" charset="-122"/>
                <a:ea typeface="微软雅黑" panose="020B0503020204020204" pitchFamily="34" charset="-122"/>
              </a:rPr>
              <a:t>("Object </a:t>
            </a:r>
            <a:r>
              <a:rPr lang="en-US" altLang="zh-CN" sz="1600" dirty="0" err="1">
                <a:solidFill>
                  <a:schemeClr val="tx1"/>
                </a:solidFill>
                <a:latin typeface="微软雅黑" panose="020B0503020204020204" pitchFamily="34" charset="-122"/>
                <a:ea typeface="微软雅黑" panose="020B0503020204020204" pitchFamily="34" charset="-122"/>
              </a:rPr>
              <a:t>obj</a:t>
            </a:r>
            <a:r>
              <a:rPr lang="en-US" altLang="zh-CN" sz="1600" dirty="0">
                <a:solidFill>
                  <a:schemeClr val="tx1"/>
                </a:solidFill>
                <a:latin typeface="微软雅黑" panose="020B0503020204020204" pitchFamily="34" charset="-122"/>
                <a:ea typeface="微软雅黑" panose="020B0503020204020204" pitchFamily="34" charset="-122"/>
              </a:rPr>
              <a:t>");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endParaRPr lang="en-US" altLang="zh-CN"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当你想当然的认为输出</a:t>
            </a:r>
            <a:r>
              <a:rPr lang="en-US" altLang="zh-CN" sz="1600" dirty="0">
                <a:solidFill>
                  <a:schemeClr val="tx1"/>
                </a:solidFill>
                <a:latin typeface="微软雅黑" panose="020B0503020204020204" pitchFamily="34" charset="-122"/>
                <a:ea typeface="微软雅黑" panose="020B0503020204020204" pitchFamily="34" charset="-122"/>
              </a:rPr>
              <a:t>List&lt;Object&gt; </a:t>
            </a:r>
            <a:r>
              <a:rPr lang="en-US" altLang="zh-CN" sz="1600" dirty="0" err="1">
                <a:solidFill>
                  <a:schemeClr val="tx1"/>
                </a:solidFill>
                <a:latin typeface="微软雅黑" panose="020B0503020204020204" pitchFamily="34" charset="-122"/>
                <a:ea typeface="微软雅黑" panose="020B0503020204020204" pitchFamily="34" charset="-122"/>
              </a:rPr>
              <a:t>lst</a:t>
            </a:r>
            <a:r>
              <a:rPr lang="zh-CN" altLang="en-US" sz="1600" dirty="0">
                <a:solidFill>
                  <a:schemeClr val="tx1"/>
                </a:solidFill>
                <a:latin typeface="微软雅黑" panose="020B0503020204020204" pitchFamily="34" charset="-122"/>
                <a:ea typeface="微软雅黑" panose="020B0503020204020204" pitchFamily="34" charset="-122"/>
              </a:rPr>
              <a:t>的时候，却输出了</a:t>
            </a:r>
            <a:r>
              <a:rPr lang="en-US" altLang="zh-CN" sz="1600" dirty="0">
                <a:solidFill>
                  <a:schemeClr val="tx1"/>
                </a:solidFill>
                <a:latin typeface="微软雅黑" panose="020B0503020204020204" pitchFamily="34" charset="-122"/>
                <a:ea typeface="微软雅黑" panose="020B0503020204020204" pitchFamily="34" charset="-122"/>
              </a:rPr>
              <a:t>Object </a:t>
            </a:r>
            <a:r>
              <a:rPr lang="en-US" altLang="zh-CN" sz="1600" dirty="0" err="1">
                <a:solidFill>
                  <a:schemeClr val="tx1"/>
                </a:solidFill>
                <a:latin typeface="微软雅黑" panose="020B0503020204020204" pitchFamily="34" charset="-122"/>
                <a:ea typeface="微软雅黑" panose="020B0503020204020204" pitchFamily="34" charset="-122"/>
              </a:rPr>
              <a:t>obj</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难道</a:t>
            </a:r>
            <a:r>
              <a:rPr lang="en-US" altLang="zh-CN" sz="1600" dirty="0">
                <a:solidFill>
                  <a:schemeClr val="tx1"/>
                </a:solidFill>
                <a:latin typeface="微软雅黑" panose="020B0503020204020204" pitchFamily="34" charset="-122"/>
                <a:ea typeface="微软雅黑" panose="020B0503020204020204" pitchFamily="34" charset="-122"/>
              </a:rPr>
              <a:t>List&lt;String&gt;</a:t>
            </a:r>
            <a:r>
              <a:rPr lang="zh-CN" altLang="en-US" sz="1600" dirty="0">
                <a:solidFill>
                  <a:schemeClr val="tx1"/>
                </a:solidFill>
                <a:latin typeface="微软雅黑" panose="020B0503020204020204" pitchFamily="34" charset="-122"/>
                <a:ea typeface="微软雅黑" panose="020B0503020204020204" pitchFamily="34" charset="-122"/>
              </a:rPr>
              <a:t>不是</a:t>
            </a:r>
            <a:r>
              <a:rPr lang="en-US" altLang="zh-CN" sz="1600" dirty="0">
                <a:solidFill>
                  <a:schemeClr val="tx1"/>
                </a:solidFill>
                <a:latin typeface="微软雅黑" panose="020B0503020204020204" pitchFamily="34" charset="-122"/>
                <a:ea typeface="微软雅黑" panose="020B0503020204020204" pitchFamily="34" charset="-122"/>
              </a:rPr>
              <a:t>List&lt;Object&gt;</a:t>
            </a:r>
            <a:r>
              <a:rPr lang="zh-CN" altLang="en-US" sz="1600" dirty="0">
                <a:solidFill>
                  <a:schemeClr val="tx1"/>
                </a:solidFill>
                <a:latin typeface="微软雅黑" panose="020B0503020204020204" pitchFamily="34" charset="-122"/>
                <a:ea typeface="微软雅黑" panose="020B0503020204020204" pitchFamily="34" charset="-122"/>
              </a:rPr>
              <a:t>的子类</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通过查看规范发现确实</a:t>
            </a:r>
            <a:r>
              <a:rPr lang="en-US" altLang="zh-CN" sz="1600" dirty="0">
                <a:solidFill>
                  <a:schemeClr val="tx1"/>
                </a:solidFill>
                <a:latin typeface="微软雅黑" panose="020B0503020204020204" pitchFamily="34" charset="-122"/>
                <a:ea typeface="微软雅黑" panose="020B0503020204020204" pitchFamily="34" charset="-122"/>
              </a:rPr>
              <a:t>List&lt;String&gt;</a:t>
            </a:r>
            <a:r>
              <a:rPr lang="zh-CN" altLang="en-US" sz="1600" dirty="0">
                <a:solidFill>
                  <a:schemeClr val="tx1"/>
                </a:solidFill>
                <a:latin typeface="微软雅黑" panose="020B0503020204020204" pitchFamily="34" charset="-122"/>
                <a:ea typeface="微软雅黑" panose="020B0503020204020204" pitchFamily="34" charset="-122"/>
              </a:rPr>
              <a:t>不是</a:t>
            </a:r>
            <a:r>
              <a:rPr lang="en-US" altLang="zh-CN" sz="1600" dirty="0">
                <a:solidFill>
                  <a:schemeClr val="tx1"/>
                </a:solidFill>
                <a:latin typeface="微软雅黑" panose="020B0503020204020204" pitchFamily="34" charset="-122"/>
                <a:ea typeface="微软雅黑" panose="020B0503020204020204" pitchFamily="34" charset="-122"/>
              </a:rPr>
              <a:t>List&lt;Object&gt;</a:t>
            </a:r>
            <a:r>
              <a:rPr lang="zh-CN" altLang="en-US" sz="1600" dirty="0">
                <a:solidFill>
                  <a:schemeClr val="tx1"/>
                </a:solidFill>
                <a:latin typeface="微软雅黑" panose="020B0503020204020204" pitchFamily="34" charset="-122"/>
                <a:ea typeface="微软雅黑" panose="020B0503020204020204" pitchFamily="34" charset="-122"/>
              </a:rPr>
              <a:t>的子类，它俩没啥关系。。。编译器直接就指向了</a:t>
            </a:r>
            <a:r>
              <a:rPr lang="en-US" altLang="zh-CN" sz="1600" dirty="0">
                <a:solidFill>
                  <a:schemeClr val="tx1"/>
                </a:solidFill>
                <a:latin typeface="微软雅黑" panose="020B0503020204020204" pitchFamily="34" charset="-122"/>
                <a:ea typeface="微软雅黑" panose="020B0503020204020204" pitchFamily="34" charset="-122"/>
              </a:rPr>
              <a:t>test(Object </a:t>
            </a:r>
            <a:r>
              <a:rPr lang="en-US" altLang="zh-CN" sz="1600" dirty="0" err="1">
                <a:solidFill>
                  <a:schemeClr val="tx1"/>
                </a:solidFill>
                <a:latin typeface="微软雅黑" panose="020B0503020204020204" pitchFamily="34" charset="-122"/>
                <a:ea typeface="微软雅黑" panose="020B0503020204020204" pitchFamily="34" charset="-122"/>
              </a:rPr>
              <a:t>obj</a:t>
            </a:r>
            <a:r>
              <a:rPr lang="en-US" altLang="zh-CN" sz="1600" dirty="0">
                <a:solidFill>
                  <a:schemeClr val="tx1"/>
                </a:solidFill>
                <a:latin typeface="微软雅黑" panose="020B0503020204020204" pitchFamily="34" charset="-122"/>
                <a:ea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78411" y="654953"/>
            <a:ext cx="3425938" cy="461665"/>
          </a:xfrm>
          <a:prstGeom prst="rect">
            <a:avLst/>
          </a:prstGeom>
        </p:spPr>
        <p:txBody>
          <a:bodyPr wrap="none">
            <a:spAutoFit/>
          </a:bodyPr>
          <a:lstStyle/>
          <a:p>
            <a:r>
              <a:rPr lang="en-US" altLang="zh-CN" sz="2400" b="1" dirty="0" smtClean="0">
                <a:latin typeface="微软雅黑" panose="020B0503020204020204" pitchFamily="34" charset="-122"/>
                <a:ea typeface="微软雅黑" panose="020B0503020204020204" pitchFamily="34" charset="-122"/>
              </a:rPr>
              <a:t>11</a:t>
            </a:r>
            <a:r>
              <a:rPr lang="zh-CN"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你是骗子！</a:t>
            </a:r>
            <a:r>
              <a:rPr lang="en-US" altLang="zh-CN" sz="2400" b="1" dirty="0" smtClean="0">
                <a:latin typeface="微软雅黑" panose="020B0503020204020204" pitchFamily="34" charset="-122"/>
                <a:ea typeface="微软雅黑" panose="020B0503020204020204" pitchFamily="34" charset="-122"/>
              </a:rPr>
              <a:t>Object</a:t>
            </a:r>
            <a:endParaRPr lang="zh-CN" altLang="en-US" sz="2400"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fld>
            <a:r>
              <a:rPr lang="en-US" altLang="zh-CN" dirty="0" smtClean="0"/>
              <a:t>/7</a:t>
            </a:r>
            <a:endParaRPr lang="zh-CN" altLang="en-US" dirty="0"/>
          </a:p>
        </p:txBody>
      </p:sp>
      <p:sp>
        <p:nvSpPr>
          <p:cNvPr id="8" name="Lorem Ipsum"/>
          <p:cNvSpPr/>
          <p:nvPr/>
        </p:nvSpPr>
        <p:spPr bwMode="auto">
          <a:xfrm>
            <a:off x="319687" y="1203044"/>
            <a:ext cx="7909913" cy="24042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200" b="1" dirty="0"/>
              <a:t>进入、跳出和返回</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1" name="Lorem Ipsum"/>
          <p:cNvSpPr/>
          <p:nvPr/>
        </p:nvSpPr>
        <p:spPr bwMode="auto">
          <a:xfrm>
            <a:off x="319687" y="1203044"/>
            <a:ext cx="7909913" cy="5472627"/>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b="1" dirty="0">
                <a:solidFill>
                  <a:schemeClr val="tx1"/>
                </a:solidFill>
                <a:latin typeface="微软雅黑" panose="020B0503020204020204" pitchFamily="34" charset="-122"/>
                <a:ea typeface="微软雅黑" panose="020B0503020204020204" pitchFamily="34" charset="-122"/>
              </a:rPr>
              <a:t>public</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static</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void</a:t>
            </a:r>
            <a:r>
              <a:rPr lang="en-US" altLang="zh-CN" sz="1600" dirty="0">
                <a:solidFill>
                  <a:schemeClr val="tx1"/>
                </a:solidFill>
                <a:latin typeface="微软雅黑" panose="020B0503020204020204" pitchFamily="34" charset="-122"/>
                <a:ea typeface="微软雅黑" panose="020B0503020204020204" pitchFamily="34" charset="-122"/>
              </a:rPr>
              <a:t> main(String[] </a:t>
            </a:r>
            <a:r>
              <a:rPr lang="en-US" altLang="zh-CN" sz="1600" dirty="0" err="1">
                <a:solidFill>
                  <a:schemeClr val="tx1"/>
                </a:solidFill>
                <a:latin typeface="微软雅黑" panose="020B0503020204020204" pitchFamily="34" charset="-122"/>
                <a:ea typeface="微软雅黑" panose="020B0503020204020204" pitchFamily="34" charset="-122"/>
              </a:rPr>
              <a:t>args</a:t>
            </a:r>
            <a:r>
              <a:rPr lang="en-US" altLang="zh-CN" sz="1600" dirty="0">
                <a:solidFill>
                  <a:schemeClr val="tx1"/>
                </a:solidFill>
                <a:latin typeface="微软雅黑" panose="020B0503020204020204" pitchFamily="34" charset="-122"/>
                <a:ea typeface="微软雅黑" panose="020B0503020204020204" pitchFamily="34" charset="-122"/>
              </a:rPr>
              <a:t>) {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List&lt;Object&gt; </a:t>
            </a:r>
            <a:r>
              <a:rPr lang="en-US" altLang="zh-CN" sz="1600" dirty="0" err="1">
                <a:solidFill>
                  <a:schemeClr val="tx1"/>
                </a:solidFill>
                <a:latin typeface="微软雅黑" panose="020B0503020204020204" pitchFamily="34" charset="-122"/>
                <a:ea typeface="微软雅黑" panose="020B0503020204020204" pitchFamily="34" charset="-122"/>
              </a:rPr>
              <a:t>strList</a:t>
            </a:r>
            <a:r>
              <a:rPr lang="en-US" altLang="zh-CN" sz="1600" dirty="0">
                <a:solidFill>
                  <a:schemeClr val="tx1"/>
                </a:solidFill>
                <a:latin typeface="微软雅黑" panose="020B0503020204020204" pitchFamily="34" charset="-122"/>
                <a:ea typeface="微软雅黑" panose="020B0503020204020204" pitchFamily="34" charset="-122"/>
              </a:rPr>
              <a:t> = </a:t>
            </a:r>
            <a:r>
              <a:rPr lang="en-US" altLang="zh-CN" sz="1600" b="1" dirty="0">
                <a:solidFill>
                  <a:schemeClr val="tx1"/>
                </a:solidFill>
                <a:latin typeface="微软雅黑" panose="020B0503020204020204" pitchFamily="34" charset="-122"/>
                <a:ea typeface="微软雅黑" panose="020B0503020204020204" pitchFamily="34" charset="-122"/>
              </a:rPr>
              <a:t>new</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ArrayList</a:t>
            </a:r>
            <a:r>
              <a:rPr lang="en-US" altLang="zh-CN" sz="1600" dirty="0">
                <a:solidFill>
                  <a:schemeClr val="tx1"/>
                </a:solidFill>
                <a:latin typeface="微软雅黑" panose="020B0503020204020204" pitchFamily="34" charset="-122"/>
                <a:ea typeface="微软雅黑" panose="020B0503020204020204" pitchFamily="34" charset="-122"/>
              </a:rPr>
              <a:t>&lt;Object&gt;();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strList.add</a:t>
            </a:r>
            <a:r>
              <a:rPr lang="en-US" altLang="zh-CN" sz="1600" dirty="0">
                <a:solidFill>
                  <a:schemeClr val="tx1"/>
                </a:solidFill>
                <a:latin typeface="微软雅黑" panose="020B0503020204020204" pitchFamily="34" charset="-122"/>
                <a:ea typeface="微软雅黑" panose="020B0503020204020204" pitchFamily="34" charset="-122"/>
              </a:rPr>
              <a:t>("1");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strList.add</a:t>
            </a:r>
            <a:r>
              <a:rPr lang="en-US" altLang="zh-CN" sz="1600" dirty="0">
                <a:solidFill>
                  <a:schemeClr val="tx1"/>
                </a:solidFill>
                <a:latin typeface="微软雅黑" panose="020B0503020204020204" pitchFamily="34" charset="-122"/>
                <a:ea typeface="微软雅黑" panose="020B0503020204020204" pitchFamily="34" charset="-122"/>
              </a:rPr>
              <a:t>("2");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String[] arrA1 = </a:t>
            </a:r>
            <a:r>
              <a:rPr lang="en-US" altLang="zh-CN" sz="1600" dirty="0" err="1">
                <a:solidFill>
                  <a:schemeClr val="tx1"/>
                </a:solidFill>
                <a:latin typeface="微软雅黑" panose="020B0503020204020204" pitchFamily="34" charset="-122"/>
                <a:ea typeface="微软雅黑" panose="020B0503020204020204" pitchFamily="34" charset="-122"/>
              </a:rPr>
              <a:t>strList.toArray</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b="1" dirty="0">
                <a:solidFill>
                  <a:schemeClr val="tx1"/>
                </a:solidFill>
                <a:latin typeface="微软雅黑" panose="020B0503020204020204" pitchFamily="34" charset="-122"/>
                <a:ea typeface="微软雅黑" panose="020B0503020204020204" pitchFamily="34" charset="-122"/>
              </a:rPr>
              <a:t>new</a:t>
            </a:r>
            <a:r>
              <a:rPr lang="en-US" altLang="zh-CN" sz="1600" dirty="0">
                <a:solidFill>
                  <a:schemeClr val="tx1"/>
                </a:solidFill>
                <a:latin typeface="微软雅黑" panose="020B0503020204020204" pitchFamily="34" charset="-122"/>
                <a:ea typeface="微软雅黑" panose="020B0503020204020204" pitchFamily="34" charset="-122"/>
              </a:rPr>
              <a:t> String[0]);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System.out.println</a:t>
            </a:r>
            <a:r>
              <a:rPr lang="en-US" altLang="zh-CN" sz="1600" dirty="0">
                <a:solidFill>
                  <a:schemeClr val="tx1"/>
                </a:solidFill>
                <a:latin typeface="微软雅黑" panose="020B0503020204020204" pitchFamily="34" charset="-122"/>
                <a:ea typeface="微软雅黑" panose="020B0503020204020204" pitchFamily="34" charset="-122"/>
              </a:rPr>
              <a:t>(arrA1.length);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String[] arrA2 = (String[]) </a:t>
            </a:r>
            <a:r>
              <a:rPr lang="en-US" altLang="zh-CN" sz="1600" dirty="0" err="1">
                <a:solidFill>
                  <a:schemeClr val="tx1"/>
                </a:solidFill>
                <a:latin typeface="微软雅黑" panose="020B0503020204020204" pitchFamily="34" charset="-122"/>
                <a:ea typeface="微软雅黑" panose="020B0503020204020204" pitchFamily="34" charset="-122"/>
              </a:rPr>
              <a:t>strList.toArray</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b="1" dirty="0">
                <a:solidFill>
                  <a:schemeClr val="tx1"/>
                </a:solidFill>
                <a:latin typeface="微软雅黑" panose="020B0503020204020204" pitchFamily="34" charset="-122"/>
                <a:ea typeface="微软雅黑" panose="020B0503020204020204" pitchFamily="34" charset="-122"/>
              </a:rPr>
              <a:t>new</a:t>
            </a:r>
            <a:r>
              <a:rPr lang="en-US" altLang="zh-CN" sz="1600" dirty="0">
                <a:solidFill>
                  <a:schemeClr val="tx1"/>
                </a:solidFill>
                <a:latin typeface="微软雅黑" panose="020B0503020204020204" pitchFamily="34" charset="-122"/>
                <a:ea typeface="微软雅黑" panose="020B0503020204020204" pitchFamily="34" charset="-122"/>
              </a:rPr>
              <a:t> Object[0]);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System.out.println</a:t>
            </a:r>
            <a:r>
              <a:rPr lang="en-US" altLang="zh-CN" sz="1600" dirty="0">
                <a:solidFill>
                  <a:schemeClr val="tx1"/>
                </a:solidFill>
                <a:latin typeface="微软雅黑" panose="020B0503020204020204" pitchFamily="34" charset="-122"/>
                <a:ea typeface="微软雅黑" panose="020B0503020204020204" pitchFamily="34" charset="-122"/>
              </a:rPr>
              <a:t>(arrA2.length);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上面的代码你可能认为第一个</a:t>
            </a:r>
            <a:r>
              <a:rPr lang="en-US" altLang="zh-CN" sz="1600" dirty="0" err="1">
                <a:solidFill>
                  <a:schemeClr val="tx1"/>
                </a:solidFill>
                <a:latin typeface="微软雅黑" panose="020B0503020204020204" pitchFamily="34" charset="-122"/>
                <a:ea typeface="微软雅黑" panose="020B0503020204020204" pitchFamily="34" charset="-122"/>
              </a:rPr>
              <a:t>toArray</a:t>
            </a:r>
            <a:r>
              <a:rPr lang="zh-CN" altLang="en-US" sz="1600" dirty="0">
                <a:solidFill>
                  <a:schemeClr val="tx1"/>
                </a:solidFill>
                <a:latin typeface="微软雅黑" panose="020B0503020204020204" pitchFamily="34" charset="-122"/>
                <a:ea typeface="微软雅黑" panose="020B0503020204020204" pitchFamily="34" charset="-122"/>
              </a:rPr>
              <a:t>会报错，因为</a:t>
            </a:r>
            <a:r>
              <a:rPr lang="en-US" altLang="zh-CN" sz="1600" dirty="0">
                <a:solidFill>
                  <a:schemeClr val="tx1"/>
                </a:solidFill>
                <a:latin typeface="微软雅黑" panose="020B0503020204020204" pitchFamily="34" charset="-122"/>
                <a:ea typeface="微软雅黑" panose="020B0503020204020204" pitchFamily="34" charset="-122"/>
              </a:rPr>
              <a:t>list</a:t>
            </a:r>
            <a:r>
              <a:rPr lang="zh-CN" altLang="en-US" sz="1600" dirty="0">
                <a:solidFill>
                  <a:schemeClr val="tx1"/>
                </a:solidFill>
                <a:latin typeface="微软雅黑" panose="020B0503020204020204" pitchFamily="34" charset="-122"/>
                <a:ea typeface="微软雅黑" panose="020B0503020204020204" pitchFamily="34" charset="-122"/>
              </a:rPr>
              <a:t>声明为</a:t>
            </a:r>
            <a:r>
              <a:rPr lang="en-US" altLang="zh-CN" sz="1600" dirty="0">
                <a:solidFill>
                  <a:schemeClr val="tx1"/>
                </a:solidFill>
                <a:latin typeface="微软雅黑" panose="020B0503020204020204" pitchFamily="34" charset="-122"/>
                <a:ea typeface="微软雅黑" panose="020B0503020204020204" pitchFamily="34" charset="-122"/>
              </a:rPr>
              <a:t>Object</a:t>
            </a:r>
            <a:r>
              <a:rPr lang="zh-CN" altLang="en-US" sz="1600" dirty="0">
                <a:solidFill>
                  <a:schemeClr val="tx1"/>
                </a:solidFill>
                <a:latin typeface="微软雅黑" panose="020B0503020204020204" pitchFamily="34" charset="-122"/>
                <a:ea typeface="微软雅黑" panose="020B0503020204020204" pitchFamily="34" charset="-122"/>
              </a:rPr>
              <a:t>，转化为</a:t>
            </a:r>
            <a:r>
              <a:rPr lang="en-US" altLang="zh-CN" sz="1600" dirty="0">
                <a:solidFill>
                  <a:schemeClr val="tx1"/>
                </a:solidFill>
                <a:latin typeface="微软雅黑" panose="020B0503020204020204" pitchFamily="34" charset="-122"/>
                <a:ea typeface="微软雅黑" panose="020B0503020204020204" pitchFamily="34" charset="-122"/>
              </a:rPr>
              <a:t>String</a:t>
            </a:r>
            <a:r>
              <a:rPr lang="zh-CN" altLang="en-US" sz="1600" dirty="0">
                <a:solidFill>
                  <a:schemeClr val="tx1"/>
                </a:solidFill>
                <a:latin typeface="微软雅黑" panose="020B0503020204020204" pitchFamily="34" charset="-122"/>
                <a:ea typeface="微软雅黑" panose="020B0503020204020204" pitchFamily="34" charset="-122"/>
              </a:rPr>
              <a:t>会错误，但运行你会发现它正确的输出了</a:t>
            </a: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en-US" sz="1600" dirty="0">
                <a:solidFill>
                  <a:schemeClr val="tx1"/>
                </a:solidFill>
                <a:latin typeface="微软雅黑" panose="020B0503020204020204" pitchFamily="34" charset="-122"/>
                <a:ea typeface="微软雅黑" panose="020B0503020204020204" pitchFamily="34" charset="-122"/>
              </a:rPr>
              <a:t>，这是</a:t>
            </a:r>
            <a:r>
              <a:rPr lang="zh-CN" altLang="en-US" sz="1600" dirty="0" smtClean="0">
                <a:solidFill>
                  <a:schemeClr val="tx1"/>
                </a:solidFill>
                <a:latin typeface="微软雅黑" panose="020B0503020204020204" pitchFamily="34" charset="-122"/>
                <a:ea typeface="微软雅黑" panose="020B0503020204020204" pitchFamily="34" charset="-122"/>
              </a:rPr>
              <a:t>因为泛</a:t>
            </a:r>
            <a:r>
              <a:rPr lang="zh-CN" altLang="en-US" sz="1600" dirty="0">
                <a:solidFill>
                  <a:schemeClr val="tx1"/>
                </a:solidFill>
                <a:latin typeface="微软雅黑" panose="020B0503020204020204" pitchFamily="34" charset="-122"/>
                <a:ea typeface="微软雅黑" panose="020B0503020204020204" pitchFamily="34" charset="-122"/>
              </a:rPr>
              <a:t>型的类型擦除的原因，运行时没有</a:t>
            </a:r>
            <a:r>
              <a:rPr lang="en-US" altLang="zh-CN" sz="1600" dirty="0">
                <a:solidFill>
                  <a:schemeClr val="tx1"/>
                </a:solidFill>
                <a:latin typeface="微软雅黑" panose="020B0503020204020204" pitchFamily="34" charset="-122"/>
                <a:ea typeface="微软雅黑" panose="020B0503020204020204" pitchFamily="34" charset="-122"/>
              </a:rPr>
              <a:t>Object</a:t>
            </a:r>
            <a:r>
              <a:rPr lang="zh-CN" altLang="en-US" sz="1600" dirty="0">
                <a:solidFill>
                  <a:schemeClr val="tx1"/>
                </a:solidFill>
                <a:latin typeface="微软雅黑" panose="020B0503020204020204" pitchFamily="34" charset="-122"/>
                <a:ea typeface="微软雅黑" panose="020B0503020204020204" pitchFamily="34" charset="-122"/>
              </a:rPr>
              <a:t>的声明，只会根据运行态的类型进行转化。</a:t>
            </a:r>
            <a:endParaRPr lang="zh-CN" altLang="en-US"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而第二个</a:t>
            </a:r>
            <a:r>
              <a:rPr lang="en-US" altLang="zh-CN" sz="1600" dirty="0" err="1">
                <a:solidFill>
                  <a:schemeClr val="tx1"/>
                </a:solidFill>
                <a:latin typeface="微软雅黑" panose="020B0503020204020204" pitchFamily="34" charset="-122"/>
                <a:ea typeface="微软雅黑" panose="020B0503020204020204" pitchFamily="34" charset="-122"/>
              </a:rPr>
              <a:t>toArray</a:t>
            </a:r>
            <a:r>
              <a:rPr lang="zh-CN" altLang="en-US" sz="1600" dirty="0">
                <a:solidFill>
                  <a:schemeClr val="tx1"/>
                </a:solidFill>
                <a:latin typeface="微软雅黑" panose="020B0503020204020204" pitchFamily="34" charset="-122"/>
                <a:ea typeface="微软雅黑" panose="020B0503020204020204" pitchFamily="34" charset="-122"/>
              </a:rPr>
              <a:t>却会报错（类型转化异常），为啥？</a:t>
            </a:r>
            <a:endParaRPr lang="zh-CN" altLang="en-US"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这种写法</a:t>
            </a:r>
            <a:r>
              <a:rPr lang="zh-CN" altLang="en-US" sz="1600" dirty="0" smtClean="0">
                <a:solidFill>
                  <a:schemeClr val="tx1"/>
                </a:solidFill>
                <a:latin typeface="微软雅黑" panose="020B0503020204020204" pitchFamily="34" charset="-122"/>
                <a:ea typeface="微软雅黑" panose="020B0503020204020204" pitchFamily="34" charset="-122"/>
              </a:rPr>
              <a:t>相当于</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Object[] o = </a:t>
            </a:r>
            <a:r>
              <a:rPr lang="en-US" altLang="zh-CN" sz="1600" b="1" dirty="0">
                <a:solidFill>
                  <a:schemeClr val="tx1"/>
                </a:solidFill>
                <a:latin typeface="微软雅黑" panose="020B0503020204020204" pitchFamily="34" charset="-122"/>
                <a:ea typeface="微软雅黑" panose="020B0503020204020204" pitchFamily="34" charset="-122"/>
              </a:rPr>
              <a:t>new</a:t>
            </a:r>
            <a:r>
              <a:rPr lang="en-US" altLang="zh-CN" sz="1600" dirty="0">
                <a:solidFill>
                  <a:schemeClr val="tx1"/>
                </a:solidFill>
                <a:latin typeface="微软雅黑" panose="020B0503020204020204" pitchFamily="34" charset="-122"/>
                <a:ea typeface="微软雅黑" panose="020B0503020204020204" pitchFamily="34" charset="-122"/>
              </a:rPr>
              <a:t> Object[]{"1", "2"};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String[] </a:t>
            </a:r>
            <a:r>
              <a:rPr lang="en-US" altLang="zh-CN" sz="1600" dirty="0" err="1">
                <a:solidFill>
                  <a:schemeClr val="tx1"/>
                </a:solidFill>
                <a:latin typeface="微软雅黑" panose="020B0503020204020204" pitchFamily="34" charset="-122"/>
                <a:ea typeface="微软雅黑" panose="020B0503020204020204" pitchFamily="34" charset="-122"/>
              </a:rPr>
              <a:t>arrO</a:t>
            </a:r>
            <a:r>
              <a:rPr lang="en-US" altLang="zh-CN" sz="1600" dirty="0">
                <a:solidFill>
                  <a:schemeClr val="tx1"/>
                </a:solidFill>
                <a:latin typeface="微软雅黑" panose="020B0503020204020204" pitchFamily="34" charset="-122"/>
                <a:ea typeface="微软雅黑" panose="020B0503020204020204" pitchFamily="34" charset="-122"/>
              </a:rPr>
              <a:t> = (String[]) 0;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err="1">
                <a:solidFill>
                  <a:schemeClr val="tx1"/>
                </a:solidFill>
                <a:latin typeface="微软雅黑" panose="020B0503020204020204" pitchFamily="34" charset="-122"/>
                <a:ea typeface="微软雅黑" panose="020B0503020204020204" pitchFamily="34" charset="-122"/>
              </a:rPr>
              <a:t>System.out.println</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arrO.length</a:t>
            </a:r>
            <a:r>
              <a:rPr lang="en-US" altLang="zh-CN" sz="1600" dirty="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endParaRPr lang="en-US" altLang="zh-CN"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这回看出来了吧，要转化的数组和声明后的数组类型不一样（虽然存储的数据确实是</a:t>
            </a:r>
            <a:r>
              <a:rPr lang="en-US" altLang="zh-CN" sz="1600" dirty="0">
                <a:solidFill>
                  <a:schemeClr val="tx1"/>
                </a:solidFill>
                <a:latin typeface="微软雅黑" panose="020B0503020204020204" pitchFamily="34" charset="-122"/>
                <a:ea typeface="微软雅黑" panose="020B0503020204020204" pitchFamily="34" charset="-122"/>
              </a:rPr>
              <a:t>String</a:t>
            </a:r>
            <a:r>
              <a:rPr lang="zh-CN" altLang="en-US" sz="1600" dirty="0">
                <a:solidFill>
                  <a:schemeClr val="tx1"/>
                </a:solidFill>
                <a:latin typeface="微软雅黑" panose="020B0503020204020204" pitchFamily="34" charset="-122"/>
                <a:ea typeface="微软雅黑" panose="020B0503020204020204" pitchFamily="34" charset="-122"/>
              </a:rPr>
              <a:t>的），直接就报数组的类型转化错误。</a:t>
            </a:r>
            <a:endParaRPr lang="zh-CN" altLang="en-US" sz="1600" dirty="0">
              <a:solidFill>
                <a:schemeClr val="tx1"/>
              </a:solidFill>
              <a:latin typeface="微软雅黑" panose="020B0503020204020204" pitchFamily="34" charset="-122"/>
              <a:ea typeface="微软雅黑" panose="020B0503020204020204" pitchFamily="34" charset="-122"/>
            </a:endParaRPr>
          </a:p>
          <a:p>
            <a:endParaRPr lang="en-US" altLang="zh-CN" sz="1600" dirty="0">
              <a:solidFill>
                <a:schemeClr val="tx1"/>
              </a:solidFill>
              <a:latin typeface="微软雅黑" panose="020B0503020204020204" pitchFamily="34" charset="-122"/>
              <a:ea typeface="微软雅黑" panose="020B0503020204020204" pitchFamily="34" charset="-122"/>
            </a:endParaRPr>
          </a:p>
          <a:p>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78411" y="654953"/>
            <a:ext cx="3419654" cy="461665"/>
          </a:xfrm>
          <a:prstGeom prst="rect">
            <a:avLst/>
          </a:prstGeom>
        </p:spPr>
        <p:txBody>
          <a:bodyPr wrap="none">
            <a:spAutoFit/>
          </a:bodyPr>
          <a:lstStyle/>
          <a:p>
            <a:r>
              <a:rPr lang="en-US" altLang="zh-CN" sz="2400" b="1" dirty="0" smtClean="0">
                <a:latin typeface="微软雅黑" panose="020B0503020204020204" pitchFamily="34" charset="-122"/>
                <a:ea typeface="微软雅黑" panose="020B0503020204020204" pitchFamily="34" charset="-122"/>
              </a:rPr>
              <a:t>12</a:t>
            </a:r>
            <a:r>
              <a:rPr lang="zh-CN" altLang="zh-CN" sz="2400" b="1" dirty="0" smtClean="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replaceAll</a:t>
            </a:r>
            <a:r>
              <a:rPr lang="zh-CN" altLang="en-US" sz="2400" b="1" dirty="0">
                <a:latin typeface="微软雅黑" panose="020B0503020204020204" pitchFamily="34" charset="-122"/>
                <a:ea typeface="微软雅黑" panose="020B0503020204020204" pitchFamily="34" charset="-122"/>
              </a:rPr>
              <a:t>的使用</a:t>
            </a:r>
            <a:endParaRPr lang="zh-CN" altLang="en-US" sz="2400"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fld>
            <a:r>
              <a:rPr lang="en-US" altLang="zh-CN" dirty="0" smtClean="0"/>
              <a:t>/7</a:t>
            </a:r>
            <a:endParaRPr lang="zh-CN" altLang="en-US" dirty="0"/>
          </a:p>
        </p:txBody>
      </p:sp>
      <p:sp>
        <p:nvSpPr>
          <p:cNvPr id="8" name="Lorem Ipsum"/>
          <p:cNvSpPr/>
          <p:nvPr/>
        </p:nvSpPr>
        <p:spPr bwMode="auto">
          <a:xfrm>
            <a:off x="319687" y="1203044"/>
            <a:ext cx="7909913" cy="24042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200" b="1" dirty="0"/>
              <a:t>进入、跳出和返回</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1" name="Lorem Ipsum"/>
          <p:cNvSpPr/>
          <p:nvPr/>
        </p:nvSpPr>
        <p:spPr bwMode="auto">
          <a:xfrm>
            <a:off x="319687" y="1203044"/>
            <a:ext cx="7909913" cy="177930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dirty="0">
                <a:solidFill>
                  <a:schemeClr val="tx1"/>
                </a:solidFill>
                <a:latin typeface="微软雅黑" panose="020B0503020204020204" pitchFamily="34" charset="-122"/>
                <a:ea typeface="微软雅黑" panose="020B0503020204020204" pitchFamily="34" charset="-122"/>
              </a:rPr>
              <a:t>String </a:t>
            </a:r>
            <a:r>
              <a:rPr lang="en-US" altLang="zh-CN" sz="1600" dirty="0" err="1">
                <a:solidFill>
                  <a:schemeClr val="tx1"/>
                </a:solidFill>
                <a:latin typeface="微软雅黑" panose="020B0503020204020204" pitchFamily="34" charset="-122"/>
                <a:ea typeface="微软雅黑" panose="020B0503020204020204" pitchFamily="34" charset="-122"/>
              </a:rPr>
              <a:t>str</a:t>
            </a:r>
            <a:r>
              <a:rPr lang="en-US" altLang="zh-CN" sz="1600" dirty="0">
                <a:solidFill>
                  <a:schemeClr val="tx1"/>
                </a:solidFill>
                <a:latin typeface="微软雅黑" panose="020B0503020204020204" pitchFamily="34" charset="-122"/>
                <a:ea typeface="微软雅黑" panose="020B0503020204020204" pitchFamily="34" charset="-122"/>
              </a:rPr>
              <a:t>="34.ff4.455434</a:t>
            </a:r>
            <a:r>
              <a:rPr lang="en-US" altLang="zh-CN"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String </a:t>
            </a:r>
            <a:r>
              <a:rPr lang="en-US" altLang="zh-CN" sz="1600" dirty="0" err="1">
                <a:solidFill>
                  <a:schemeClr val="tx1"/>
                </a:solidFill>
                <a:latin typeface="微软雅黑" panose="020B0503020204020204" pitchFamily="34" charset="-122"/>
                <a:ea typeface="微软雅黑" panose="020B0503020204020204" pitchFamily="34" charset="-122"/>
              </a:rPr>
              <a:t>mt</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str.replaceAll</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结果到测试时候才发现得到的结果是个空的</a:t>
            </a:r>
            <a:r>
              <a:rPr lang="zh-CN" altLang="en-US" sz="1600" dirty="0" smtClean="0">
                <a:solidFill>
                  <a:schemeClr val="tx1"/>
                </a:solidFill>
                <a:latin typeface="微软雅黑" panose="020B0503020204020204" pitchFamily="34" charset="-122"/>
                <a:ea typeface="微软雅黑" panose="020B0503020204020204" pitchFamily="34" charset="-122"/>
              </a:rPr>
              <a:t>字符串</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改成</a:t>
            </a:r>
            <a:r>
              <a:rPr lang="en-US" altLang="zh-CN" sz="1600" dirty="0">
                <a:solidFill>
                  <a:schemeClr val="tx1"/>
                </a:solidFill>
                <a:latin typeface="微软雅黑" panose="020B0503020204020204" pitchFamily="34" charset="-122"/>
                <a:ea typeface="微软雅黑" panose="020B0503020204020204" pitchFamily="34" charset="-122"/>
              </a:rPr>
              <a:t>String </a:t>
            </a:r>
            <a:r>
              <a:rPr lang="en-US" altLang="zh-CN" sz="1600" dirty="0" err="1">
                <a:solidFill>
                  <a:schemeClr val="tx1"/>
                </a:solidFill>
                <a:latin typeface="微软雅黑" panose="020B0503020204020204" pitchFamily="34" charset="-122"/>
                <a:ea typeface="微软雅黑" panose="020B0503020204020204" pitchFamily="34" charset="-122"/>
              </a:rPr>
              <a:t>mt</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str.replaceAll</a:t>
            </a:r>
            <a:r>
              <a:rPr lang="en-US" altLang="zh-CN"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err="1" smtClean="0">
                <a:solidFill>
                  <a:schemeClr val="tx1"/>
                </a:solidFill>
                <a:latin typeface="微软雅黑" panose="020B0503020204020204" pitchFamily="34" charset="-122"/>
                <a:ea typeface="微软雅黑" panose="020B0503020204020204" pitchFamily="34" charset="-122"/>
              </a:rPr>
              <a:t>str.replaceAll</a:t>
            </a:r>
            <a:r>
              <a:rPr lang="zh-CN" altLang="en-US" sz="1600" dirty="0">
                <a:solidFill>
                  <a:schemeClr val="tx1"/>
                </a:solidFill>
                <a:latin typeface="微软雅黑" panose="020B0503020204020204" pitchFamily="34" charset="-122"/>
                <a:ea typeface="微软雅黑" panose="020B0503020204020204" pitchFamily="34" charset="-122"/>
              </a:rPr>
              <a:t>第一</a:t>
            </a:r>
            <a:r>
              <a:rPr lang="zh-CN" altLang="en-US" sz="1600" dirty="0" smtClean="0">
                <a:solidFill>
                  <a:schemeClr val="tx1"/>
                </a:solidFill>
                <a:latin typeface="微软雅黑" panose="020B0503020204020204" pitchFamily="34" charset="-122"/>
                <a:ea typeface="微软雅黑" panose="020B0503020204020204" pitchFamily="34" charset="-122"/>
              </a:rPr>
              <a:t>个参数是一个正则表达式，所以在字符串替换的时候一定要注意。就像把一个字符串中的</a:t>
            </a:r>
            <a:r>
              <a:rPr lang="en-US" altLang="zh-CN" sz="1600" dirty="0" smtClean="0">
                <a:solidFill>
                  <a:schemeClr val="tx1"/>
                </a:solidFill>
                <a:latin typeface="微软雅黑" panose="020B0503020204020204" pitchFamily="34" charset="-122"/>
                <a:ea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rPr>
              <a:t>替换成</a:t>
            </a:r>
            <a:r>
              <a:rPr lang="en-US" altLang="zh-CN" sz="1600" dirty="0" smtClean="0">
                <a:solidFill>
                  <a:schemeClr val="tx1"/>
                </a:solidFill>
                <a:latin typeface="微软雅黑" panose="020B0503020204020204" pitchFamily="34" charset="-122"/>
                <a:ea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rPr>
              <a:t>一样，经常会出现异常。</a:t>
            </a:r>
            <a:endParaRPr lang="en-US" altLang="zh-CN" sz="1600" dirty="0" smtClean="0">
              <a:solidFill>
                <a:schemeClr val="tx1"/>
              </a:solidFill>
              <a:latin typeface="微软雅黑" panose="020B0503020204020204" pitchFamily="34" charset="-122"/>
              <a:ea typeface="微软雅黑" panose="020B0503020204020204" pitchFamily="34" charset="-122"/>
            </a:endParaRPr>
          </a:p>
          <a:p>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1" cstate="print"/>
          <a:srcRect/>
          <a:stretch>
            <a:fillRect/>
          </a:stretch>
        </p:blipFill>
        <p:spPr bwMode="auto">
          <a:xfrm>
            <a:off x="1585526" y="1242439"/>
            <a:ext cx="5461000" cy="1800225"/>
          </a:xfrm>
          <a:prstGeom prst="rect">
            <a:avLst/>
          </a:prstGeom>
          <a:noFill/>
          <a:ln w="9525">
            <a:noFill/>
            <a:miter lim="800000"/>
            <a:headEnd/>
            <a:tailEnd/>
          </a:ln>
        </p:spPr>
      </p:pic>
      <p:sp>
        <p:nvSpPr>
          <p:cNvPr id="5" name="Text Box 3"/>
          <p:cNvSpPr txBox="1">
            <a:spLocks noChangeArrowheads="1"/>
          </p:cNvSpPr>
          <p:nvPr/>
        </p:nvSpPr>
        <p:spPr bwMode="gray">
          <a:xfrm>
            <a:off x="1352164" y="3235805"/>
            <a:ext cx="5927725" cy="579438"/>
          </a:xfrm>
          <a:prstGeom prst="rect">
            <a:avLst/>
          </a:prstGeom>
          <a:noFill/>
          <a:ln w="9525" algn="ctr">
            <a:noFill/>
            <a:miter lim="800000"/>
          </a:ln>
        </p:spPr>
        <p:txBody>
          <a:bodyPr>
            <a:spAutoFit/>
          </a:bodyPr>
          <a:lstStyle/>
          <a:p>
            <a:pPr algn="ctr">
              <a:spcBef>
                <a:spcPct val="50000"/>
              </a:spcBef>
            </a:pPr>
            <a:r>
              <a:rPr lang="en-US" altLang="zh-CN" sz="3200" b="1" dirty="0" err="1">
                <a:ea typeface="黑体" panose="02010609060101010101" pitchFamily="2" charset="-122"/>
              </a:rPr>
              <a:t>Changan</a:t>
            </a:r>
            <a:r>
              <a:rPr lang="en-US" altLang="zh-CN" sz="3200" b="1" dirty="0">
                <a:ea typeface="黑体" panose="02010609060101010101" pitchFamily="2" charset="-122"/>
              </a:rPr>
              <a:t> Drives The World</a:t>
            </a:r>
            <a:endParaRPr lang="en-US" altLang="zh-CN" sz="3200" b="1"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33587" y="520482"/>
            <a:ext cx="2462534" cy="1975926"/>
          </a:xfrm>
          <a:prstGeom prst="rect">
            <a:avLst/>
          </a:prstGeom>
        </p:spPr>
        <p:txBody>
          <a:bodyPr wrap="none">
            <a:spAutoFit/>
          </a:bodyPr>
          <a:lstStyle/>
          <a:p>
            <a:pPr>
              <a:lnSpc>
                <a:spcPct val="170000"/>
              </a:lnSpc>
            </a:pPr>
            <a:r>
              <a:rPr lang="en-US" altLang="zh-CN" sz="2400" b="1" dirty="0" smtClean="0">
                <a:solidFill>
                  <a:srgbClr val="1B4155"/>
                </a:solidFill>
                <a:latin typeface="微软雅黑" panose="020B0503020204020204" pitchFamily="34" charset="-122"/>
                <a:ea typeface="微软雅黑" panose="020B0503020204020204" pitchFamily="34" charset="-122"/>
              </a:rPr>
              <a:t>1</a:t>
            </a:r>
            <a:r>
              <a:rPr lang="zh-CN" altLang="zh-CN" sz="2400" b="1" dirty="0" smtClean="0">
                <a:solidFill>
                  <a:srgbClr val="1B4155"/>
                </a:solidFill>
                <a:latin typeface="微软雅黑" panose="020B0503020204020204" pitchFamily="34" charset="-122"/>
                <a:ea typeface="微软雅黑" panose="020B0503020204020204" pitchFamily="34" charset="-122"/>
              </a:rPr>
              <a:t>、</a:t>
            </a:r>
            <a:r>
              <a:rPr lang="en-US" altLang="zh-CN" sz="2400" b="1" dirty="0" smtClean="0">
                <a:solidFill>
                  <a:srgbClr val="1B4155"/>
                </a:solidFill>
                <a:latin typeface="微软雅黑" panose="020B0503020204020204" pitchFamily="34" charset="-122"/>
                <a:ea typeface="微软雅黑" panose="020B0503020204020204" pitchFamily="34" charset="-122"/>
              </a:rPr>
              <a:t>==</a:t>
            </a:r>
            <a:r>
              <a:rPr lang="zh-CN" altLang="en-US" sz="2400" b="1" dirty="0" smtClean="0">
                <a:solidFill>
                  <a:srgbClr val="1B4155"/>
                </a:solidFill>
                <a:latin typeface="微软雅黑" panose="020B0503020204020204" pitchFamily="34" charset="-122"/>
                <a:ea typeface="微软雅黑" panose="020B0503020204020204" pitchFamily="34" charset="-122"/>
              </a:rPr>
              <a:t>与</a:t>
            </a:r>
            <a:r>
              <a:rPr lang="en-US" altLang="zh-CN" sz="2400" b="1" dirty="0" smtClean="0">
                <a:solidFill>
                  <a:srgbClr val="1B4155"/>
                </a:solidFill>
                <a:latin typeface="微软雅黑" panose="020B0503020204020204" pitchFamily="34" charset="-122"/>
                <a:ea typeface="微软雅黑" panose="020B0503020204020204" pitchFamily="34" charset="-122"/>
              </a:rPr>
              <a:t>equals</a:t>
            </a:r>
            <a:endParaRPr lang="zh-CN" altLang="en-US" sz="2400" b="1" dirty="0">
              <a:latin typeface="微软雅黑" panose="020B0503020204020204" pitchFamily="34" charset="-122"/>
              <a:ea typeface="微软雅黑" panose="020B0503020204020204" pitchFamily="34" charset="-122"/>
            </a:endParaRPr>
          </a:p>
          <a:p>
            <a:pPr>
              <a:lnSpc>
                <a:spcPct val="170000"/>
              </a:lnSpc>
            </a:pP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a:p>
            <a:pPr>
              <a:lnSpc>
                <a:spcPct val="170000"/>
              </a:lnSpc>
            </a:pPr>
            <a:endParaRPr lang="zh-CN" altLang="zh-CN" sz="2400" b="1" dirty="0">
              <a:solidFill>
                <a:srgbClr val="1B4155"/>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latin typeface="微软雅黑" panose="020B0503020204020204" pitchFamily="34" charset="-122"/>
                <a:ea typeface="微软雅黑" panose="020B0503020204020204" pitchFamily="34" charset="-122"/>
              </a:rPr>
            </a:fld>
            <a:r>
              <a:rPr lang="en-US" altLang="zh-CN" dirty="0" smtClean="0">
                <a:latin typeface="微软雅黑" panose="020B0503020204020204" pitchFamily="34" charset="-122"/>
                <a:ea typeface="微软雅黑" panose="020B0503020204020204" pitchFamily="34" charset="-122"/>
              </a:rPr>
              <a:t>/7</a:t>
            </a:r>
            <a:endParaRPr lang="zh-CN" altLang="en-US" dirty="0">
              <a:latin typeface="微软雅黑" panose="020B0503020204020204" pitchFamily="34" charset="-122"/>
              <a:ea typeface="微软雅黑" panose="020B0503020204020204" pitchFamily="34" charset="-122"/>
            </a:endParaRPr>
          </a:p>
        </p:txBody>
      </p:sp>
      <p:sp>
        <p:nvSpPr>
          <p:cNvPr id="8" name="Lorem Ipsum"/>
          <p:cNvSpPr/>
          <p:nvPr/>
        </p:nvSpPr>
        <p:spPr bwMode="auto">
          <a:xfrm>
            <a:off x="319687" y="1203044"/>
            <a:ext cx="7909913" cy="917534"/>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400" dirty="0">
                <a:solidFill>
                  <a:schemeClr val="tx1"/>
                </a:solidFill>
                <a:latin typeface="微软雅黑" panose="020B0503020204020204" pitchFamily="34" charset="-122"/>
                <a:ea typeface="微软雅黑" panose="020B0503020204020204" pitchFamily="34" charset="-122"/>
              </a:rPr>
              <a:t>在</a:t>
            </a:r>
            <a:r>
              <a:rPr lang="en-US" altLang="zh-CN" sz="1400" dirty="0">
                <a:solidFill>
                  <a:schemeClr val="tx1"/>
                </a:solidFill>
                <a:latin typeface="微软雅黑" panose="020B0503020204020204" pitchFamily="34" charset="-122"/>
                <a:ea typeface="微软雅黑" panose="020B0503020204020204" pitchFamily="34" charset="-122"/>
              </a:rPr>
              <a:t>Java</a:t>
            </a:r>
            <a:r>
              <a:rPr lang="zh-CN" altLang="en-US" sz="1400" dirty="0">
                <a:solidFill>
                  <a:schemeClr val="tx1"/>
                </a:solidFill>
                <a:latin typeface="微软雅黑" panose="020B0503020204020204" pitchFamily="34" charset="-122"/>
                <a:ea typeface="微软雅黑" panose="020B0503020204020204" pitchFamily="34" charset="-122"/>
              </a:rPr>
              <a:t>开发中，我们经常使用到“</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和“</a:t>
            </a:r>
            <a:r>
              <a:rPr lang="en-US" altLang="zh-CN" sz="1400" dirty="0">
                <a:solidFill>
                  <a:schemeClr val="tx1"/>
                </a:solidFill>
                <a:latin typeface="微软雅黑" panose="020B0503020204020204" pitchFamily="34" charset="-122"/>
                <a:ea typeface="微软雅黑" panose="020B0503020204020204" pitchFamily="34" charset="-122"/>
              </a:rPr>
              <a:t>equals”</a:t>
            </a:r>
            <a:r>
              <a:rPr lang="zh-CN" altLang="en-US" sz="1400" dirty="0">
                <a:solidFill>
                  <a:schemeClr val="tx1"/>
                </a:solidFill>
                <a:latin typeface="微软雅黑" panose="020B0503020204020204" pitchFamily="34" charset="-122"/>
                <a:ea typeface="微软雅黑" panose="020B0503020204020204" pitchFamily="34" charset="-122"/>
              </a:rPr>
              <a:t>去判断是否相等。那么在使用的过程中，是否有踩过一些坑，因为这些坑导致我们写的程序出现莫名其妙的</a:t>
            </a:r>
            <a:r>
              <a:rPr lang="en-US" altLang="zh-CN" sz="1400" dirty="0">
                <a:solidFill>
                  <a:schemeClr val="tx1"/>
                </a:solidFill>
                <a:latin typeface="微软雅黑" panose="020B0503020204020204" pitchFamily="34" charset="-122"/>
                <a:ea typeface="微软雅黑" panose="020B0503020204020204" pitchFamily="34" charset="-122"/>
              </a:rPr>
              <a:t>bug</a:t>
            </a:r>
            <a:r>
              <a:rPr lang="zh-CN" altLang="en-US" sz="1400" dirty="0">
                <a:solidFill>
                  <a:schemeClr val="tx1"/>
                </a:solidFill>
                <a:latin typeface="微软雅黑" panose="020B0503020204020204" pitchFamily="34" charset="-122"/>
                <a:ea typeface="微软雅黑" panose="020B0503020204020204" pitchFamily="34" charset="-122"/>
              </a:rPr>
              <a:t>，使我们烧脑过度</a:t>
            </a:r>
            <a:r>
              <a:rPr lang="en-US" altLang="zh-CN" sz="1400" dirty="0">
                <a:solidFill>
                  <a:schemeClr val="tx1"/>
                </a:solidFill>
                <a:latin typeface="微软雅黑" panose="020B0503020204020204" pitchFamily="34" charset="-122"/>
                <a:ea typeface="微软雅黑" panose="020B0503020204020204" pitchFamily="34" charset="-122"/>
              </a:rPr>
              <a:t>debug</a:t>
            </a:r>
            <a:r>
              <a:rPr lang="zh-CN" altLang="en-US" sz="1400" dirty="0">
                <a:solidFill>
                  <a:schemeClr val="tx1"/>
                </a:solidFill>
                <a:latin typeface="微软雅黑" panose="020B0503020204020204" pitchFamily="34" charset="-122"/>
                <a:ea typeface="微软雅黑" panose="020B0503020204020204" pitchFamily="34" charset="-122"/>
              </a:rPr>
              <a:t>去查找</a:t>
            </a:r>
            <a:r>
              <a:rPr lang="en-US" altLang="zh-CN" sz="1400" dirty="0">
                <a:solidFill>
                  <a:schemeClr val="tx1"/>
                </a:solidFill>
                <a:latin typeface="微软雅黑" panose="020B0503020204020204" pitchFamily="34" charset="-122"/>
                <a:ea typeface="微软雅黑" panose="020B0503020204020204" pitchFamily="34" charset="-122"/>
              </a:rPr>
              <a:t>bug</a:t>
            </a:r>
            <a:r>
              <a:rPr lang="zh-CN" altLang="en-US" sz="1400" dirty="0">
                <a:solidFill>
                  <a:schemeClr val="tx1"/>
                </a:solidFill>
                <a:latin typeface="微软雅黑" panose="020B0503020204020204" pitchFamily="34" charset="-122"/>
                <a:ea typeface="微软雅黑" panose="020B0503020204020204" pitchFamily="34" charset="-122"/>
              </a:rPr>
              <a:t>的位置</a:t>
            </a:r>
            <a:r>
              <a:rPr lang="zh-CN" altLang="en-US" sz="1400" dirty="0" smtClean="0">
                <a:solidFill>
                  <a:schemeClr val="tx1"/>
                </a:solidFill>
                <a:latin typeface="微软雅黑" panose="020B0503020204020204" pitchFamily="34" charset="-122"/>
                <a:ea typeface="微软雅黑" panose="020B0503020204020204" pitchFamily="34" charset="-122"/>
              </a:rPr>
              <a:t>。</a:t>
            </a:r>
            <a:endParaRPr lang="en-US" altLang="zh-CN" sz="1400" dirty="0" smtClean="0">
              <a:solidFill>
                <a:schemeClr val="tx1"/>
              </a:solidFill>
              <a:latin typeface="微软雅黑" panose="020B0503020204020204" pitchFamily="34" charset="-122"/>
              <a:ea typeface="微软雅黑" panose="020B0503020204020204" pitchFamily="34" charset="-122"/>
            </a:endParaRPr>
          </a:p>
          <a:p>
            <a:r>
              <a:rPr lang="zh-CN" altLang="en-US" sz="1400" b="1" dirty="0" smtClean="0">
                <a:solidFill>
                  <a:schemeClr val="tx1"/>
                </a:solidFill>
                <a:latin typeface="微软雅黑" panose="020B0503020204020204" pitchFamily="34" charset="-122"/>
                <a:ea typeface="微软雅黑" panose="020B0503020204020204" pitchFamily="34" charset="-122"/>
              </a:rPr>
              <a:t>什么</a:t>
            </a:r>
            <a:r>
              <a:rPr lang="zh-CN" altLang="en-US" sz="1400" b="1" dirty="0">
                <a:solidFill>
                  <a:schemeClr val="tx1"/>
                </a:solidFill>
                <a:latin typeface="微软雅黑" panose="020B0503020204020204" pitchFamily="34" charset="-122"/>
                <a:ea typeface="微软雅黑" panose="020B0503020204020204" pitchFamily="34" charset="-122"/>
              </a:rPr>
              <a:t>情况下可以使用“</a:t>
            </a:r>
            <a:r>
              <a:rPr lang="en-US" altLang="zh-CN" sz="1400" b="1" dirty="0">
                <a:solidFill>
                  <a:schemeClr val="tx1"/>
                </a:solidFill>
                <a:latin typeface="微软雅黑" panose="020B0503020204020204" pitchFamily="34" charset="-122"/>
                <a:ea typeface="微软雅黑" panose="020B0503020204020204" pitchFamily="34" charset="-122"/>
              </a:rPr>
              <a:t>==”</a:t>
            </a:r>
            <a:r>
              <a:rPr lang="zh-CN" altLang="en-US" sz="1400" b="1" dirty="0">
                <a:solidFill>
                  <a:schemeClr val="tx1"/>
                </a:solidFill>
                <a:latin typeface="微软雅黑" panose="020B0503020204020204" pitchFamily="34" charset="-122"/>
                <a:ea typeface="微软雅黑" panose="020B0503020204020204" pitchFamily="34" charset="-122"/>
              </a:rPr>
              <a:t>去判断，什么情况下应该使用“</a:t>
            </a:r>
            <a:r>
              <a:rPr lang="en-US" altLang="zh-CN" sz="1400" b="1" dirty="0">
                <a:solidFill>
                  <a:schemeClr val="tx1"/>
                </a:solidFill>
                <a:latin typeface="微软雅黑" panose="020B0503020204020204" pitchFamily="34" charset="-122"/>
                <a:ea typeface="微软雅黑" panose="020B0503020204020204" pitchFamily="34" charset="-122"/>
              </a:rPr>
              <a:t>equals”</a:t>
            </a:r>
            <a:r>
              <a:rPr lang="zh-CN" altLang="en-US" sz="1400" b="1" dirty="0">
                <a:solidFill>
                  <a:schemeClr val="tx1"/>
                </a:solidFill>
                <a:latin typeface="微软雅黑" panose="020B0503020204020204" pitchFamily="34" charset="-122"/>
                <a:ea typeface="微软雅黑" panose="020B0503020204020204" pitchFamily="34" charset="-122"/>
              </a:rPr>
              <a:t>去判断呢</a:t>
            </a:r>
            <a:r>
              <a:rPr lang="zh-CN" altLang="en-US" sz="1400" dirty="0">
                <a:solidFill>
                  <a:schemeClr val="tx1"/>
                </a:solidFill>
                <a:latin typeface="微软雅黑" panose="020B0503020204020204" pitchFamily="34" charset="-122"/>
                <a:ea typeface="微软雅黑" panose="020B0503020204020204" pitchFamily="34" charset="-122"/>
              </a:rPr>
              <a:t> </a:t>
            </a:r>
            <a:r>
              <a:rPr lang="zh-CN" altLang="en-US" sz="1400" dirty="0" smtClean="0">
                <a:solidFill>
                  <a:schemeClr val="tx1"/>
                </a:solidFill>
                <a:latin typeface="微软雅黑" panose="020B0503020204020204" pitchFamily="34" charset="-122"/>
                <a:ea typeface="微软雅黑" panose="020B0503020204020204" pitchFamily="34" charset="-122"/>
              </a:rPr>
              <a:t> </a:t>
            </a:r>
            <a:endParaRPr lang="en-US" sz="1400" b="1" dirty="0">
              <a:solidFill>
                <a:schemeClr val="tx1"/>
              </a:solidFill>
              <a:latin typeface="微软雅黑" panose="020B0503020204020204" pitchFamily="34" charset="-122"/>
              <a:ea typeface="微软雅黑" panose="020B0503020204020204" pitchFamily="34" charset="-122"/>
            </a:endParaRPr>
          </a:p>
        </p:txBody>
      </p:sp>
      <p:sp>
        <p:nvSpPr>
          <p:cNvPr id="10" name="Lorem Ipsum"/>
          <p:cNvSpPr/>
          <p:nvPr/>
        </p:nvSpPr>
        <p:spPr bwMode="auto">
          <a:xfrm>
            <a:off x="310724" y="3973136"/>
            <a:ext cx="7909913" cy="27120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400" b="1" dirty="0">
                <a:solidFill>
                  <a:schemeClr val="tx1"/>
                </a:solidFill>
                <a:latin typeface="微软雅黑" panose="020B0503020204020204" pitchFamily="34" charset="-122"/>
                <a:ea typeface="微软雅黑" panose="020B0503020204020204" pitchFamily="34" charset="-122"/>
              </a:rPr>
              <a:t>说到这下面我们通过例子来具体分析“</a:t>
            </a:r>
            <a:r>
              <a:rPr lang="en-US" altLang="zh-CN" sz="1400" b="1" dirty="0">
                <a:solidFill>
                  <a:schemeClr val="tx1"/>
                </a:solidFill>
                <a:latin typeface="微软雅黑" panose="020B0503020204020204" pitchFamily="34" charset="-122"/>
                <a:ea typeface="微软雅黑" panose="020B0503020204020204" pitchFamily="34" charset="-122"/>
              </a:rPr>
              <a:t>==”</a:t>
            </a:r>
            <a:r>
              <a:rPr lang="zh-CN" altLang="en-US" sz="1400" b="1" dirty="0">
                <a:solidFill>
                  <a:schemeClr val="tx1"/>
                </a:solidFill>
                <a:latin typeface="微软雅黑" panose="020B0503020204020204" pitchFamily="34" charset="-122"/>
                <a:ea typeface="微软雅黑" panose="020B0503020204020204" pitchFamily="34" charset="-122"/>
              </a:rPr>
              <a:t>和“</a:t>
            </a:r>
            <a:r>
              <a:rPr lang="en-US" altLang="zh-CN" sz="1400" b="1" dirty="0">
                <a:solidFill>
                  <a:schemeClr val="tx1"/>
                </a:solidFill>
                <a:latin typeface="微软雅黑" panose="020B0503020204020204" pitchFamily="34" charset="-122"/>
                <a:ea typeface="微软雅黑" panose="020B0503020204020204" pitchFamily="34" charset="-122"/>
              </a:rPr>
              <a:t>equals”</a:t>
            </a:r>
            <a:r>
              <a:rPr lang="zh-CN" altLang="en-US" sz="1400" b="1" dirty="0">
                <a:solidFill>
                  <a:schemeClr val="tx1"/>
                </a:solidFill>
                <a:latin typeface="微软雅黑" panose="020B0503020204020204" pitchFamily="34" charset="-122"/>
                <a:ea typeface="微软雅黑" panose="020B0503020204020204" pitchFamily="34" charset="-122"/>
              </a:rPr>
              <a:t>的区别</a:t>
            </a:r>
            <a:r>
              <a:rPr lang="zh-CN" altLang="en-US" sz="1400" dirty="0">
                <a:solidFill>
                  <a:schemeClr val="tx1"/>
                </a:solidFill>
                <a:latin typeface="微软雅黑" panose="020B0503020204020204" pitchFamily="34" charset="-122"/>
                <a:ea typeface="微软雅黑" panose="020B0503020204020204" pitchFamily="34" charset="-122"/>
              </a:rPr>
              <a:t> </a:t>
            </a:r>
            <a:endParaRPr lang="en-US" sz="1400" b="1" dirty="0">
              <a:solidFill>
                <a:schemeClr val="tx1"/>
              </a:solidFill>
              <a:latin typeface="微软雅黑" panose="020B0503020204020204" pitchFamily="34" charset="-122"/>
              <a:ea typeface="微软雅黑" panose="020B0503020204020204" pitchFamily="34" charset="-122"/>
            </a:endParaRPr>
          </a:p>
        </p:txBody>
      </p:sp>
      <p:sp>
        <p:nvSpPr>
          <p:cNvPr id="11" name="Lorem Ipsum"/>
          <p:cNvSpPr/>
          <p:nvPr/>
        </p:nvSpPr>
        <p:spPr bwMode="auto">
          <a:xfrm>
            <a:off x="301759" y="2377421"/>
            <a:ext cx="7909913" cy="1348421"/>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400" dirty="0">
                <a:solidFill>
                  <a:schemeClr val="tx1"/>
                </a:solidFill>
                <a:latin typeface="微软雅黑" panose="020B0503020204020204" pitchFamily="34" charset="-122"/>
                <a:ea typeface="微软雅黑" panose="020B0503020204020204" pitchFamily="34" charset="-122"/>
              </a:rPr>
              <a:t>要找出答案，首先我们从</a:t>
            </a:r>
            <a:r>
              <a:rPr lang="en-US" altLang="zh-CN" sz="1400" dirty="0">
                <a:solidFill>
                  <a:schemeClr val="tx1"/>
                </a:solidFill>
                <a:latin typeface="微软雅黑" panose="020B0503020204020204" pitchFamily="34" charset="-122"/>
                <a:ea typeface="微软雅黑" panose="020B0503020204020204" pitchFamily="34" charset="-122"/>
              </a:rPr>
              <a:t>JVM</a:t>
            </a:r>
            <a:r>
              <a:rPr lang="zh-CN" altLang="en-US" sz="1400" dirty="0">
                <a:solidFill>
                  <a:schemeClr val="tx1"/>
                </a:solidFill>
                <a:latin typeface="微软雅黑" panose="020B0503020204020204" pitchFamily="34" charset="-122"/>
                <a:ea typeface="微软雅黑" panose="020B0503020204020204" pitchFamily="34" charset="-122"/>
              </a:rPr>
              <a:t>开始分析；在</a:t>
            </a:r>
            <a:r>
              <a:rPr lang="en-US" altLang="zh-CN" sz="1400" dirty="0">
                <a:solidFill>
                  <a:schemeClr val="tx1"/>
                </a:solidFill>
                <a:latin typeface="微软雅黑" panose="020B0503020204020204" pitchFamily="34" charset="-122"/>
                <a:ea typeface="微软雅黑" panose="020B0503020204020204" pitchFamily="34" charset="-122"/>
              </a:rPr>
              <a:t>JVM</a:t>
            </a:r>
            <a:r>
              <a:rPr lang="zh-CN" altLang="en-US" sz="1400" dirty="0">
                <a:solidFill>
                  <a:schemeClr val="tx1"/>
                </a:solidFill>
                <a:latin typeface="微软雅黑" panose="020B0503020204020204" pitchFamily="34" charset="-122"/>
                <a:ea typeface="微软雅黑" panose="020B0503020204020204" pitchFamily="34" charset="-122"/>
              </a:rPr>
              <a:t>中内存分为栈内存和堆内存，当我们</a:t>
            </a:r>
            <a:r>
              <a:rPr lang="en-US" altLang="zh-CN" sz="1400" dirty="0">
                <a:solidFill>
                  <a:schemeClr val="tx1"/>
                </a:solidFill>
                <a:latin typeface="微软雅黑" panose="020B0503020204020204" pitchFamily="34" charset="-122"/>
                <a:ea typeface="微软雅黑" panose="020B0503020204020204" pitchFamily="34" charset="-122"/>
              </a:rPr>
              <a:t>new</a:t>
            </a:r>
            <a:r>
              <a:rPr lang="zh-CN" altLang="en-US" sz="1400" dirty="0">
                <a:solidFill>
                  <a:schemeClr val="tx1"/>
                </a:solidFill>
                <a:latin typeface="微软雅黑" panose="020B0503020204020204" pitchFamily="34" charset="-122"/>
                <a:ea typeface="微软雅黑" panose="020B0503020204020204" pitchFamily="34" charset="-122"/>
              </a:rPr>
              <a:t>一个对象时候，就会调用对象的构造函数来开辟空间，将对象数据存储到堆内存中，与此同时在栈内存中生成对应的引用，当我们在后续代码中调用的时候用的都是栈内存中的引用。说到栈内存我们应该联想到</a:t>
            </a:r>
            <a:r>
              <a:rPr lang="en-US" altLang="zh-CN" sz="1400" dirty="0">
                <a:solidFill>
                  <a:schemeClr val="tx1"/>
                </a:solidFill>
                <a:latin typeface="微软雅黑" panose="020B0503020204020204" pitchFamily="34" charset="-122"/>
                <a:ea typeface="微软雅黑" panose="020B0503020204020204" pitchFamily="34" charset="-122"/>
              </a:rPr>
              <a:t>Java</a:t>
            </a:r>
            <a:r>
              <a:rPr lang="zh-CN" altLang="en-US" sz="1400" dirty="0">
                <a:solidFill>
                  <a:schemeClr val="tx1"/>
                </a:solidFill>
                <a:latin typeface="微软雅黑" panose="020B0503020204020204" pitchFamily="34" charset="-122"/>
                <a:ea typeface="微软雅黑" panose="020B0503020204020204" pitchFamily="34" charset="-122"/>
              </a:rPr>
              <a:t>的基本数据类型：</a:t>
            </a:r>
            <a:r>
              <a:rPr lang="en-US" altLang="zh-CN" sz="1400" dirty="0">
                <a:solidFill>
                  <a:schemeClr val="tx1"/>
                </a:solidFill>
                <a:latin typeface="微软雅黑" panose="020B0503020204020204" pitchFamily="34" charset="-122"/>
                <a:ea typeface="微软雅黑" panose="020B0503020204020204" pitchFamily="34" charset="-122"/>
              </a:rPr>
              <a:t>byte</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short</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char</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err="1">
                <a:solidFill>
                  <a:schemeClr val="tx1"/>
                </a:solidFill>
                <a:latin typeface="微软雅黑" panose="020B0503020204020204" pitchFamily="34" charset="-122"/>
                <a:ea typeface="微软雅黑" panose="020B0503020204020204" pitchFamily="34" charset="-122"/>
              </a:rPr>
              <a:t>int</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long</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float</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double</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err="1">
                <a:solidFill>
                  <a:schemeClr val="tx1"/>
                </a:solidFill>
                <a:latin typeface="微软雅黑" panose="020B0503020204020204" pitchFamily="34" charset="-122"/>
                <a:ea typeface="微软雅黑" panose="020B0503020204020204" pitchFamily="34" charset="-122"/>
              </a:rPr>
              <a:t>boolean</a:t>
            </a:r>
            <a:r>
              <a:rPr lang="zh-CN" altLang="en-US" sz="1400" dirty="0">
                <a:solidFill>
                  <a:schemeClr val="tx1"/>
                </a:solidFill>
                <a:latin typeface="微软雅黑" panose="020B0503020204020204" pitchFamily="34" charset="-122"/>
                <a:ea typeface="微软雅黑" panose="020B0503020204020204" pitchFamily="34" charset="-122"/>
              </a:rPr>
              <a:t>；这些基本数据类型在</a:t>
            </a:r>
            <a:r>
              <a:rPr lang="en-US" altLang="zh-CN" sz="1400" dirty="0">
                <a:solidFill>
                  <a:schemeClr val="tx1"/>
                </a:solidFill>
                <a:latin typeface="微软雅黑" panose="020B0503020204020204" pitchFamily="34" charset="-122"/>
                <a:ea typeface="微软雅黑" panose="020B0503020204020204" pitchFamily="34" charset="-122"/>
              </a:rPr>
              <a:t>JVM</a:t>
            </a:r>
            <a:r>
              <a:rPr lang="zh-CN" altLang="en-US" sz="1400" dirty="0">
                <a:solidFill>
                  <a:schemeClr val="tx1"/>
                </a:solidFill>
                <a:latin typeface="微软雅黑" panose="020B0503020204020204" pitchFamily="34" charset="-122"/>
                <a:ea typeface="微软雅黑" panose="020B0503020204020204" pitchFamily="34" charset="-122"/>
              </a:rPr>
              <a:t>加载</a:t>
            </a:r>
            <a:r>
              <a:rPr lang="en-US" altLang="zh-CN" sz="1400" dirty="0">
                <a:solidFill>
                  <a:schemeClr val="tx1"/>
                </a:solidFill>
                <a:latin typeface="微软雅黑" panose="020B0503020204020204" pitchFamily="34" charset="-122"/>
                <a:ea typeface="微软雅黑" panose="020B0503020204020204" pitchFamily="34" charset="-122"/>
              </a:rPr>
              <a:t>class</a:t>
            </a:r>
            <a:r>
              <a:rPr lang="zh-CN" altLang="en-US" sz="1400" dirty="0">
                <a:solidFill>
                  <a:schemeClr val="tx1"/>
                </a:solidFill>
                <a:latin typeface="微软雅黑" panose="020B0503020204020204" pitchFamily="34" charset="-122"/>
                <a:ea typeface="微软雅黑" panose="020B0503020204020204" pitchFamily="34" charset="-122"/>
              </a:rPr>
              <a:t>文件的时候，都是存储在栈内存的，因此我们在代码中调用基本数据类型是直接用栈内存中的值。 </a:t>
            </a:r>
            <a:endParaRPr lang="en-US" altLang="zh-CN" sz="1400" dirty="0" smtClean="0">
              <a:solidFill>
                <a:schemeClr val="tx1"/>
              </a:solidFill>
              <a:latin typeface="微软雅黑" panose="020B0503020204020204" pitchFamily="34" charset="-122"/>
              <a:ea typeface="微软雅黑" panose="020B0503020204020204" pitchFamily="34" charset="-122"/>
            </a:endParaRPr>
          </a:p>
        </p:txBody>
      </p:sp>
      <p:sp>
        <p:nvSpPr>
          <p:cNvPr id="7" name="Lorem Ipsum"/>
          <p:cNvSpPr/>
          <p:nvPr/>
        </p:nvSpPr>
        <p:spPr bwMode="auto">
          <a:xfrm>
            <a:off x="310723" y="4304831"/>
            <a:ext cx="7909913" cy="1563864"/>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400" dirty="0">
                <a:solidFill>
                  <a:schemeClr val="tx1"/>
                </a:solidFill>
                <a:latin typeface="微软雅黑" panose="020B0503020204020204" pitchFamily="34" charset="-122"/>
                <a:ea typeface="微软雅黑" panose="020B0503020204020204" pitchFamily="34" charset="-122"/>
              </a:rPr>
              <a:t>public void </a:t>
            </a:r>
            <a:r>
              <a:rPr lang="en-US" altLang="zh-CN" sz="1400" dirty="0" err="1">
                <a:solidFill>
                  <a:schemeClr val="tx1"/>
                </a:solidFill>
                <a:latin typeface="微软雅黑" panose="020B0503020204020204" pitchFamily="34" charset="-122"/>
                <a:ea typeface="微软雅黑" panose="020B0503020204020204" pitchFamily="34" charset="-122"/>
              </a:rPr>
              <a:t>testCaseA</a:t>
            </a:r>
            <a:r>
              <a:rPr lang="en-US" altLang="zh-CN"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     String </a:t>
            </a:r>
            <a:r>
              <a:rPr lang="en-US" altLang="zh-CN" sz="1400" dirty="0" err="1">
                <a:solidFill>
                  <a:schemeClr val="tx1"/>
                </a:solidFill>
                <a:latin typeface="微软雅黑" panose="020B0503020204020204" pitchFamily="34" charset="-122"/>
                <a:ea typeface="微软雅黑" panose="020B0503020204020204" pitchFamily="34" charset="-122"/>
              </a:rPr>
              <a:t>str_a</a:t>
            </a:r>
            <a:r>
              <a:rPr lang="en-US" altLang="zh-CN" sz="1400" dirty="0">
                <a:solidFill>
                  <a:schemeClr val="tx1"/>
                </a:solidFill>
                <a:latin typeface="微软雅黑" panose="020B0503020204020204" pitchFamily="34" charset="-122"/>
                <a:ea typeface="微软雅黑" panose="020B0503020204020204" pitchFamily="34" charset="-122"/>
              </a:rPr>
              <a:t> ="java";</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     String </a:t>
            </a:r>
            <a:r>
              <a:rPr lang="en-US" altLang="zh-CN" sz="1400" dirty="0" err="1">
                <a:solidFill>
                  <a:schemeClr val="tx1"/>
                </a:solidFill>
                <a:latin typeface="微软雅黑" panose="020B0503020204020204" pitchFamily="34" charset="-122"/>
                <a:ea typeface="微软雅黑" panose="020B0503020204020204" pitchFamily="34" charset="-122"/>
              </a:rPr>
              <a:t>str_b</a:t>
            </a:r>
            <a:r>
              <a:rPr lang="en-US" altLang="zh-CN" sz="1400" dirty="0">
                <a:solidFill>
                  <a:schemeClr val="tx1"/>
                </a:solidFill>
                <a:latin typeface="微软雅黑" panose="020B0503020204020204" pitchFamily="34" charset="-122"/>
                <a:ea typeface="微软雅黑" panose="020B0503020204020204" pitchFamily="34" charset="-122"/>
              </a:rPr>
              <a:t> ="java";</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输出判断结果</a:t>
            </a:r>
            <a:endParaRPr lang="zh-CN" altLang="en-US" sz="1400" dirty="0">
              <a:solidFill>
                <a:schemeClr val="tx1"/>
              </a:solidFill>
              <a:latin typeface="微软雅黑" panose="020B0503020204020204" pitchFamily="34" charset="-122"/>
              <a:ea typeface="微软雅黑" panose="020B0503020204020204" pitchFamily="34" charset="-122"/>
            </a:endParaRPr>
          </a:p>
          <a:p>
            <a:r>
              <a:rPr lang="zh-CN" altLang="en-US" sz="1400" dirty="0">
                <a:solidFill>
                  <a:schemeClr val="tx1"/>
                </a:solidFill>
                <a:latin typeface="微软雅黑" panose="020B0503020204020204" pitchFamily="34" charset="-122"/>
                <a:ea typeface="微软雅黑" panose="020B0503020204020204" pitchFamily="34" charset="-122"/>
              </a:rPr>
              <a:t>     </a:t>
            </a:r>
            <a:r>
              <a:rPr lang="en-US" altLang="zh-CN" sz="1400" dirty="0" err="1">
                <a:solidFill>
                  <a:schemeClr val="tx1"/>
                </a:solidFill>
                <a:latin typeface="微软雅黑" panose="020B0503020204020204" pitchFamily="34" charset="-122"/>
                <a:ea typeface="微软雅黑" panose="020B0503020204020204" pitchFamily="34" charset="-122"/>
              </a:rPr>
              <a:t>System.out.println</a:t>
            </a:r>
            <a:r>
              <a:rPr lang="en-US" altLang="zh-CN" sz="1400" dirty="0">
                <a:solidFill>
                  <a:schemeClr val="tx1"/>
                </a:solidFill>
                <a:latin typeface="微软雅黑" panose="020B0503020204020204" pitchFamily="34" charset="-122"/>
                <a:ea typeface="微软雅黑" panose="020B0503020204020204" pitchFamily="34" charset="-122"/>
              </a:rPr>
              <a:t>(</a:t>
            </a:r>
            <a:r>
              <a:rPr lang="en-US" altLang="zh-CN" sz="1400" dirty="0" err="1">
                <a:solidFill>
                  <a:schemeClr val="tx1"/>
                </a:solidFill>
                <a:latin typeface="微软雅黑" panose="020B0503020204020204" pitchFamily="34" charset="-122"/>
                <a:ea typeface="微软雅黑" panose="020B0503020204020204" pitchFamily="34" charset="-122"/>
              </a:rPr>
              <a:t>str_a</a:t>
            </a:r>
            <a:r>
              <a:rPr lang="en-US" altLang="zh-CN" sz="1400" dirty="0">
                <a:solidFill>
                  <a:schemeClr val="tx1"/>
                </a:solidFill>
                <a:latin typeface="微软雅黑" panose="020B0503020204020204" pitchFamily="34" charset="-122"/>
                <a:ea typeface="微软雅黑" panose="020B0503020204020204" pitchFamily="34" charset="-122"/>
              </a:rPr>
              <a:t> == </a:t>
            </a:r>
            <a:r>
              <a:rPr lang="en-US" altLang="zh-CN" sz="1400" dirty="0" err="1">
                <a:solidFill>
                  <a:schemeClr val="tx1"/>
                </a:solidFill>
                <a:latin typeface="微软雅黑" panose="020B0503020204020204" pitchFamily="34" charset="-122"/>
                <a:ea typeface="微软雅黑" panose="020B0503020204020204" pitchFamily="34" charset="-122"/>
              </a:rPr>
              <a:t>str_b</a:t>
            </a:r>
            <a:r>
              <a:rPr lang="en-US" altLang="zh-CN"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     </a:t>
            </a:r>
            <a:r>
              <a:rPr lang="en-US" altLang="zh-CN" sz="1400" dirty="0" err="1">
                <a:solidFill>
                  <a:schemeClr val="tx1"/>
                </a:solidFill>
                <a:latin typeface="微软雅黑" panose="020B0503020204020204" pitchFamily="34" charset="-122"/>
                <a:ea typeface="微软雅黑" panose="020B0503020204020204" pitchFamily="34" charset="-122"/>
              </a:rPr>
              <a:t>System.out.println</a:t>
            </a:r>
            <a:r>
              <a:rPr lang="en-US" altLang="zh-CN" sz="1400" dirty="0">
                <a:solidFill>
                  <a:schemeClr val="tx1"/>
                </a:solidFill>
                <a:latin typeface="微软雅黑" panose="020B0503020204020204" pitchFamily="34" charset="-122"/>
                <a:ea typeface="微软雅黑" panose="020B0503020204020204" pitchFamily="34" charset="-122"/>
              </a:rPr>
              <a:t>(</a:t>
            </a:r>
            <a:r>
              <a:rPr lang="en-US" altLang="zh-CN" sz="1400" dirty="0" err="1">
                <a:solidFill>
                  <a:schemeClr val="tx1"/>
                </a:solidFill>
                <a:latin typeface="微软雅黑" panose="020B0503020204020204" pitchFamily="34" charset="-122"/>
                <a:ea typeface="微软雅黑" panose="020B0503020204020204" pitchFamily="34" charset="-122"/>
              </a:rPr>
              <a:t>str_a.equals</a:t>
            </a:r>
            <a:r>
              <a:rPr lang="en-US" altLang="zh-CN" sz="1400" dirty="0">
                <a:solidFill>
                  <a:schemeClr val="tx1"/>
                </a:solidFill>
                <a:latin typeface="微软雅黑" panose="020B0503020204020204" pitchFamily="34" charset="-122"/>
                <a:ea typeface="微软雅黑" panose="020B0503020204020204" pitchFamily="34" charset="-122"/>
              </a:rPr>
              <a:t>(</a:t>
            </a:r>
            <a:r>
              <a:rPr lang="en-US" altLang="zh-CN" sz="1400" dirty="0" err="1">
                <a:solidFill>
                  <a:schemeClr val="tx1"/>
                </a:solidFill>
                <a:latin typeface="微软雅黑" panose="020B0503020204020204" pitchFamily="34" charset="-122"/>
                <a:ea typeface="微软雅黑" panose="020B0503020204020204" pitchFamily="34" charset="-122"/>
              </a:rPr>
              <a:t>str_b</a:t>
            </a:r>
            <a:r>
              <a:rPr lang="en-US" altLang="zh-CN"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fld>
            <a:r>
              <a:rPr lang="en-US" altLang="zh-CN" dirty="0" smtClean="0"/>
              <a:t>/7</a:t>
            </a:r>
            <a:endParaRPr lang="zh-CN" altLang="en-US" dirty="0"/>
          </a:p>
        </p:txBody>
      </p:sp>
      <p:sp>
        <p:nvSpPr>
          <p:cNvPr id="8" name="Lorem Ipsum"/>
          <p:cNvSpPr/>
          <p:nvPr/>
        </p:nvSpPr>
        <p:spPr bwMode="auto">
          <a:xfrm>
            <a:off x="301758" y="925139"/>
            <a:ext cx="7909913" cy="1132977"/>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400" dirty="0">
                <a:solidFill>
                  <a:schemeClr val="tx1"/>
                </a:solidFill>
                <a:latin typeface="微软雅黑" panose="020B0503020204020204" pitchFamily="34" charset="-122"/>
                <a:ea typeface="微软雅黑" panose="020B0503020204020204" pitchFamily="34" charset="-122"/>
              </a:rPr>
              <a:t>例</a:t>
            </a:r>
            <a:r>
              <a:rPr lang="en-US" altLang="zh-CN" sz="1400" dirty="0">
                <a:solidFill>
                  <a:schemeClr val="tx1"/>
                </a:solidFill>
                <a:latin typeface="微软雅黑" panose="020B0503020204020204" pitchFamily="34" charset="-122"/>
                <a:ea typeface="微软雅黑" panose="020B0503020204020204" pitchFamily="34" charset="-122"/>
              </a:rPr>
              <a:t>-1</a:t>
            </a:r>
            <a:r>
              <a:rPr lang="zh-CN" altLang="en-US" sz="1400" dirty="0">
                <a:solidFill>
                  <a:schemeClr val="tx1"/>
                </a:solidFill>
                <a:latin typeface="微软雅黑" panose="020B0503020204020204" pitchFamily="34" charset="-122"/>
                <a:ea typeface="微软雅黑" panose="020B0503020204020204" pitchFamily="34" charset="-122"/>
              </a:rPr>
              <a:t>中定义了两个字符串（</a:t>
            </a:r>
            <a:r>
              <a:rPr lang="en-US" altLang="zh-CN" sz="1400" dirty="0">
                <a:solidFill>
                  <a:schemeClr val="tx1"/>
                </a:solidFill>
                <a:latin typeface="微软雅黑" panose="020B0503020204020204" pitchFamily="34" charset="-122"/>
                <a:ea typeface="微软雅黑" panose="020B0503020204020204" pitchFamily="34" charset="-122"/>
              </a:rPr>
              <a:t>String</a:t>
            </a:r>
            <a:r>
              <a:rPr lang="zh-CN" altLang="en-US" sz="1400" dirty="0">
                <a:solidFill>
                  <a:schemeClr val="tx1"/>
                </a:solidFill>
                <a:latin typeface="微软雅黑" panose="020B0503020204020204" pitchFamily="34" charset="-122"/>
                <a:ea typeface="微软雅黑" panose="020B0503020204020204" pitchFamily="34" charset="-122"/>
              </a:rPr>
              <a:t>）类型常量：</a:t>
            </a:r>
            <a:r>
              <a:rPr lang="en-US" altLang="zh-CN" sz="1400" dirty="0" err="1">
                <a:solidFill>
                  <a:schemeClr val="tx1"/>
                </a:solidFill>
                <a:latin typeface="微软雅黑" panose="020B0503020204020204" pitchFamily="34" charset="-122"/>
                <a:ea typeface="微软雅黑" panose="020B0503020204020204" pitchFamily="34" charset="-122"/>
              </a:rPr>
              <a:t>str_a</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err="1">
                <a:solidFill>
                  <a:schemeClr val="tx1"/>
                </a:solidFill>
                <a:latin typeface="微软雅黑" panose="020B0503020204020204" pitchFamily="34" charset="-122"/>
                <a:ea typeface="微软雅黑" panose="020B0503020204020204" pitchFamily="34" charset="-122"/>
              </a:rPr>
              <a:t>str_b</a:t>
            </a:r>
            <a:r>
              <a:rPr lang="zh-CN" altLang="en-US" sz="1400" dirty="0">
                <a:solidFill>
                  <a:schemeClr val="tx1"/>
                </a:solidFill>
                <a:latin typeface="微软雅黑" panose="020B0503020204020204" pitchFamily="34" charset="-122"/>
                <a:ea typeface="微软雅黑" panose="020B0503020204020204" pitchFamily="34" charset="-122"/>
              </a:rPr>
              <a:t>，且初始化的值都是“</a:t>
            </a:r>
            <a:r>
              <a:rPr lang="en-US" altLang="zh-CN" sz="1400" dirty="0">
                <a:solidFill>
                  <a:schemeClr val="tx1"/>
                </a:solidFill>
                <a:latin typeface="微软雅黑" panose="020B0503020204020204" pitchFamily="34" charset="-122"/>
                <a:ea typeface="微软雅黑" panose="020B0503020204020204" pitchFamily="34" charset="-122"/>
              </a:rPr>
              <a:t>java”</a:t>
            </a:r>
            <a:r>
              <a:rPr lang="zh-CN" altLang="en-US" sz="1400" dirty="0">
                <a:solidFill>
                  <a:schemeClr val="tx1"/>
                </a:solidFill>
                <a:latin typeface="微软雅黑" panose="020B0503020204020204" pitchFamily="34" charset="-122"/>
                <a:ea typeface="微软雅黑" panose="020B0503020204020204" pitchFamily="34" charset="-122"/>
              </a:rPr>
              <a:t>；通过控制台打印出判断是否相等，输出的结果为： </a:t>
            </a:r>
            <a:endParaRPr lang="en-US" altLang="zh-CN" sz="1400" dirty="0" smtClean="0">
              <a:solidFill>
                <a:schemeClr val="tx1"/>
              </a:solidFill>
              <a:latin typeface="微软雅黑" panose="020B0503020204020204" pitchFamily="34" charset="-122"/>
              <a:ea typeface="微软雅黑" panose="020B0503020204020204" pitchFamily="34" charset="-122"/>
            </a:endParaRPr>
          </a:p>
          <a:p>
            <a:r>
              <a:rPr lang="en-US" altLang="zh-CN" sz="1400" dirty="0">
                <a:solidFill>
                  <a:srgbClr val="FF0000"/>
                </a:solidFill>
                <a:latin typeface="微软雅黑" panose="020B0503020204020204" pitchFamily="34" charset="-122"/>
                <a:ea typeface="微软雅黑" panose="020B0503020204020204" pitchFamily="34" charset="-122"/>
              </a:rPr>
              <a:t>true</a:t>
            </a:r>
            <a:endParaRPr lang="en-US" altLang="zh-CN" sz="1400" dirty="0">
              <a:solidFill>
                <a:srgbClr val="FF0000"/>
              </a:solidFill>
              <a:latin typeface="微软雅黑" panose="020B0503020204020204" pitchFamily="34" charset="-122"/>
              <a:ea typeface="微软雅黑" panose="020B0503020204020204" pitchFamily="34" charset="-122"/>
            </a:endParaRPr>
          </a:p>
          <a:p>
            <a:r>
              <a:rPr lang="en-US" altLang="zh-CN" sz="1400" dirty="0">
                <a:solidFill>
                  <a:srgbClr val="FF0000"/>
                </a:solidFill>
                <a:latin typeface="微软雅黑" panose="020B0503020204020204" pitchFamily="34" charset="-122"/>
                <a:ea typeface="微软雅黑" panose="020B0503020204020204" pitchFamily="34" charset="-122"/>
              </a:rPr>
              <a:t>true</a:t>
            </a:r>
            <a:endParaRPr lang="en-US" altLang="zh-CN" sz="1400" dirty="0">
              <a:solidFill>
                <a:srgbClr val="FF0000"/>
              </a:solidFill>
              <a:latin typeface="微软雅黑" panose="020B0503020204020204" pitchFamily="34" charset="-122"/>
              <a:ea typeface="微软雅黑" panose="020B0503020204020204" pitchFamily="34" charset="-122"/>
            </a:endParaRPr>
          </a:p>
          <a:p>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2" name="Lorem Ipsum"/>
          <p:cNvSpPr/>
          <p:nvPr/>
        </p:nvSpPr>
        <p:spPr bwMode="auto">
          <a:xfrm>
            <a:off x="328651" y="2251917"/>
            <a:ext cx="7909913" cy="328741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400" b="1" dirty="0">
                <a:solidFill>
                  <a:schemeClr val="tx1"/>
                </a:solidFill>
                <a:latin typeface="微软雅黑" panose="020B0503020204020204" pitchFamily="34" charset="-122"/>
                <a:ea typeface="微软雅黑" panose="020B0503020204020204" pitchFamily="34" charset="-122"/>
              </a:rPr>
              <a:t>例子</a:t>
            </a:r>
            <a:r>
              <a:rPr lang="en-US" altLang="zh-CN" sz="1400" b="1" dirty="0">
                <a:solidFill>
                  <a:schemeClr val="tx1"/>
                </a:solidFill>
                <a:latin typeface="微软雅黑" panose="020B0503020204020204" pitchFamily="34" charset="-122"/>
                <a:ea typeface="微软雅黑" panose="020B0503020204020204" pitchFamily="34" charset="-122"/>
              </a:rPr>
              <a:t>2</a:t>
            </a:r>
            <a:r>
              <a:rPr lang="zh-CN" altLang="en-US" sz="1400" b="1" dirty="0" smtClean="0">
                <a:solidFill>
                  <a:schemeClr val="tx1"/>
                </a:solidFill>
                <a:latin typeface="微软雅黑" panose="020B0503020204020204" pitchFamily="34" charset="-122"/>
                <a:ea typeface="微软雅黑" panose="020B0503020204020204" pitchFamily="34" charset="-122"/>
              </a:rPr>
              <a:t>：</a:t>
            </a:r>
            <a:endParaRPr lang="en-US" altLang="zh-CN" sz="1400" b="1" dirty="0" smtClean="0">
              <a:solidFill>
                <a:schemeClr val="tx1"/>
              </a:solidFill>
              <a:latin typeface="微软雅黑" panose="020B0503020204020204" pitchFamily="34" charset="-122"/>
              <a:ea typeface="微软雅黑" panose="020B0503020204020204" pitchFamily="34" charset="-122"/>
            </a:endParaRPr>
          </a:p>
          <a:p>
            <a:r>
              <a:rPr lang="zh-CN" altLang="en-US" sz="1400" dirty="0" smtClean="0">
                <a:solidFill>
                  <a:schemeClr val="tx1"/>
                </a:solidFill>
                <a:latin typeface="微软雅黑" panose="020B0503020204020204" pitchFamily="34" charset="-122"/>
                <a:ea typeface="微软雅黑" panose="020B0503020204020204" pitchFamily="34" charset="-122"/>
              </a:rPr>
              <a:t> </a:t>
            </a:r>
            <a:r>
              <a:rPr lang="en-US" altLang="zh-CN" sz="1400" dirty="0">
                <a:solidFill>
                  <a:schemeClr val="tx1"/>
                </a:solidFill>
                <a:latin typeface="微软雅黑" panose="020B0503020204020204" pitchFamily="34" charset="-122"/>
                <a:ea typeface="微软雅黑" panose="020B0503020204020204" pitchFamily="34" charset="-122"/>
              </a:rPr>
              <a:t>public void </a:t>
            </a:r>
            <a:r>
              <a:rPr lang="en-US" altLang="zh-CN" sz="1400" dirty="0" err="1">
                <a:solidFill>
                  <a:schemeClr val="tx1"/>
                </a:solidFill>
                <a:latin typeface="微软雅黑" panose="020B0503020204020204" pitchFamily="34" charset="-122"/>
                <a:ea typeface="微软雅黑" panose="020B0503020204020204" pitchFamily="34" charset="-122"/>
              </a:rPr>
              <a:t>testCaseB</a:t>
            </a:r>
            <a:r>
              <a:rPr lang="en-US" altLang="zh-CN"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     String </a:t>
            </a:r>
            <a:r>
              <a:rPr lang="en-US" altLang="zh-CN" sz="1400" dirty="0" err="1">
                <a:solidFill>
                  <a:schemeClr val="tx1"/>
                </a:solidFill>
                <a:latin typeface="微软雅黑" panose="020B0503020204020204" pitchFamily="34" charset="-122"/>
                <a:ea typeface="微软雅黑" panose="020B0503020204020204" pitchFamily="34" charset="-122"/>
              </a:rPr>
              <a:t>str_c</a:t>
            </a:r>
            <a:r>
              <a:rPr lang="en-US" altLang="zh-CN" sz="1400" dirty="0">
                <a:solidFill>
                  <a:schemeClr val="tx1"/>
                </a:solidFill>
                <a:latin typeface="微软雅黑" panose="020B0503020204020204" pitchFamily="34" charset="-122"/>
                <a:ea typeface="微软雅黑" panose="020B0503020204020204" pitchFamily="34" charset="-122"/>
              </a:rPr>
              <a:t> ="java";</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     String </a:t>
            </a:r>
            <a:r>
              <a:rPr lang="en-US" altLang="zh-CN" sz="1400" dirty="0" err="1">
                <a:solidFill>
                  <a:schemeClr val="tx1"/>
                </a:solidFill>
                <a:latin typeface="微软雅黑" panose="020B0503020204020204" pitchFamily="34" charset="-122"/>
                <a:ea typeface="微软雅黑" panose="020B0503020204020204" pitchFamily="34" charset="-122"/>
              </a:rPr>
              <a:t>str_d</a:t>
            </a:r>
            <a:r>
              <a:rPr lang="en-US" altLang="zh-CN" sz="1400" dirty="0">
                <a:solidFill>
                  <a:schemeClr val="tx1"/>
                </a:solidFill>
                <a:latin typeface="微软雅黑" panose="020B0503020204020204" pitchFamily="34" charset="-122"/>
                <a:ea typeface="微软雅黑" panose="020B0503020204020204" pitchFamily="34" charset="-122"/>
              </a:rPr>
              <a:t> =new String("java");</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输出判断结果</a:t>
            </a:r>
            <a:endParaRPr lang="zh-CN" altLang="en-US" sz="1400" dirty="0">
              <a:solidFill>
                <a:schemeClr val="tx1"/>
              </a:solidFill>
              <a:latin typeface="微软雅黑" panose="020B0503020204020204" pitchFamily="34" charset="-122"/>
              <a:ea typeface="微软雅黑" panose="020B0503020204020204" pitchFamily="34" charset="-122"/>
            </a:endParaRPr>
          </a:p>
          <a:p>
            <a:r>
              <a:rPr lang="zh-CN" altLang="en-US" sz="1400" dirty="0">
                <a:solidFill>
                  <a:schemeClr val="tx1"/>
                </a:solidFill>
                <a:latin typeface="微软雅黑" panose="020B0503020204020204" pitchFamily="34" charset="-122"/>
                <a:ea typeface="微软雅黑" panose="020B0503020204020204" pitchFamily="34" charset="-122"/>
              </a:rPr>
              <a:t>     </a:t>
            </a:r>
            <a:r>
              <a:rPr lang="en-US" altLang="zh-CN" sz="1400" dirty="0" err="1">
                <a:solidFill>
                  <a:schemeClr val="tx1"/>
                </a:solidFill>
                <a:latin typeface="微软雅黑" panose="020B0503020204020204" pitchFamily="34" charset="-122"/>
                <a:ea typeface="微软雅黑" panose="020B0503020204020204" pitchFamily="34" charset="-122"/>
              </a:rPr>
              <a:t>System.out.println</a:t>
            </a:r>
            <a:r>
              <a:rPr lang="en-US" altLang="zh-CN" sz="1400" dirty="0">
                <a:solidFill>
                  <a:schemeClr val="tx1"/>
                </a:solidFill>
                <a:latin typeface="微软雅黑" panose="020B0503020204020204" pitchFamily="34" charset="-122"/>
                <a:ea typeface="微软雅黑" panose="020B0503020204020204" pitchFamily="34" charset="-122"/>
              </a:rPr>
              <a:t>(</a:t>
            </a:r>
            <a:r>
              <a:rPr lang="en-US" altLang="zh-CN" sz="1400" dirty="0" err="1">
                <a:solidFill>
                  <a:schemeClr val="tx1"/>
                </a:solidFill>
                <a:latin typeface="微软雅黑" panose="020B0503020204020204" pitchFamily="34" charset="-122"/>
                <a:ea typeface="微软雅黑" panose="020B0503020204020204" pitchFamily="34" charset="-122"/>
              </a:rPr>
              <a:t>str_c</a:t>
            </a:r>
            <a:r>
              <a:rPr lang="en-US" altLang="zh-CN" sz="1400" dirty="0">
                <a:solidFill>
                  <a:schemeClr val="tx1"/>
                </a:solidFill>
                <a:latin typeface="微软雅黑" panose="020B0503020204020204" pitchFamily="34" charset="-122"/>
                <a:ea typeface="微软雅黑" panose="020B0503020204020204" pitchFamily="34" charset="-122"/>
              </a:rPr>
              <a:t> == </a:t>
            </a:r>
            <a:r>
              <a:rPr lang="en-US" altLang="zh-CN" sz="1400" dirty="0" err="1">
                <a:solidFill>
                  <a:schemeClr val="tx1"/>
                </a:solidFill>
                <a:latin typeface="微软雅黑" panose="020B0503020204020204" pitchFamily="34" charset="-122"/>
                <a:ea typeface="微软雅黑" panose="020B0503020204020204" pitchFamily="34" charset="-122"/>
              </a:rPr>
              <a:t>str_d</a:t>
            </a:r>
            <a:r>
              <a:rPr lang="en-US" altLang="zh-CN"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     </a:t>
            </a:r>
            <a:r>
              <a:rPr lang="en-US" altLang="zh-CN" sz="1400" dirty="0" err="1">
                <a:solidFill>
                  <a:schemeClr val="tx1"/>
                </a:solidFill>
                <a:latin typeface="微软雅黑" panose="020B0503020204020204" pitchFamily="34" charset="-122"/>
                <a:ea typeface="微软雅黑" panose="020B0503020204020204" pitchFamily="34" charset="-122"/>
              </a:rPr>
              <a:t>System.out.println</a:t>
            </a:r>
            <a:r>
              <a:rPr lang="en-US" altLang="zh-CN" sz="1400" dirty="0">
                <a:solidFill>
                  <a:schemeClr val="tx1"/>
                </a:solidFill>
                <a:latin typeface="微软雅黑" panose="020B0503020204020204" pitchFamily="34" charset="-122"/>
                <a:ea typeface="微软雅黑" panose="020B0503020204020204" pitchFamily="34" charset="-122"/>
              </a:rPr>
              <a:t>(</a:t>
            </a:r>
            <a:r>
              <a:rPr lang="en-US" altLang="zh-CN" sz="1400" dirty="0" err="1">
                <a:solidFill>
                  <a:schemeClr val="tx1"/>
                </a:solidFill>
                <a:latin typeface="微软雅黑" panose="020B0503020204020204" pitchFamily="34" charset="-122"/>
                <a:ea typeface="微软雅黑" panose="020B0503020204020204" pitchFamily="34" charset="-122"/>
              </a:rPr>
              <a:t>str_c.equals</a:t>
            </a:r>
            <a:r>
              <a:rPr lang="en-US" altLang="zh-CN" sz="1400" dirty="0">
                <a:solidFill>
                  <a:schemeClr val="tx1"/>
                </a:solidFill>
                <a:latin typeface="微软雅黑" panose="020B0503020204020204" pitchFamily="34" charset="-122"/>
                <a:ea typeface="微软雅黑" panose="020B0503020204020204" pitchFamily="34" charset="-122"/>
              </a:rPr>
              <a:t>(</a:t>
            </a:r>
            <a:r>
              <a:rPr lang="en-US" altLang="zh-CN" sz="1400" dirty="0" err="1">
                <a:solidFill>
                  <a:schemeClr val="tx1"/>
                </a:solidFill>
                <a:latin typeface="微软雅黑" panose="020B0503020204020204" pitchFamily="34" charset="-122"/>
                <a:ea typeface="微软雅黑" panose="020B0503020204020204" pitchFamily="34" charset="-122"/>
              </a:rPr>
              <a:t>str_d</a:t>
            </a:r>
            <a:r>
              <a:rPr lang="en-US" altLang="zh-CN"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smtClean="0">
                <a:solidFill>
                  <a:schemeClr val="tx1"/>
                </a:solidFill>
                <a:latin typeface="微软雅黑" panose="020B0503020204020204" pitchFamily="34" charset="-122"/>
                <a:ea typeface="微软雅黑" panose="020B0503020204020204" pitchFamily="34" charset="-122"/>
              </a:rPr>
              <a:t>}</a:t>
            </a:r>
            <a:endParaRPr lang="en-US" altLang="zh-CN" sz="1400" dirty="0" smtClean="0">
              <a:solidFill>
                <a:schemeClr val="tx1"/>
              </a:solidFill>
              <a:latin typeface="微软雅黑" panose="020B0503020204020204" pitchFamily="34" charset="-122"/>
              <a:ea typeface="微软雅黑" panose="020B0503020204020204" pitchFamily="34" charset="-122"/>
            </a:endParaRPr>
          </a:p>
          <a:p>
            <a:endParaRPr lang="en-US" altLang="zh-CN" sz="1400" dirty="0" smtClean="0">
              <a:solidFill>
                <a:schemeClr val="tx1"/>
              </a:solidFill>
              <a:latin typeface="微软雅黑" panose="020B0503020204020204" pitchFamily="34" charset="-122"/>
              <a:ea typeface="微软雅黑" panose="020B0503020204020204" pitchFamily="34" charset="-122"/>
            </a:endParaRPr>
          </a:p>
          <a:p>
            <a:r>
              <a:rPr lang="zh-CN" altLang="en-US" sz="1400" dirty="0">
                <a:solidFill>
                  <a:schemeClr val="tx1"/>
                </a:solidFill>
                <a:latin typeface="微软雅黑" panose="020B0503020204020204" pitchFamily="34" charset="-122"/>
                <a:ea typeface="微软雅黑" panose="020B0503020204020204" pitchFamily="34" charset="-122"/>
              </a:rPr>
              <a:t>结果大家有想到了吗，情况不一样了，直接贴出结果来</a:t>
            </a:r>
            <a:endParaRPr lang="zh-CN" altLang="en-US"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rgbClr val="FF0000"/>
                </a:solidFill>
                <a:latin typeface="微软雅黑" panose="020B0503020204020204" pitchFamily="34" charset="-122"/>
                <a:ea typeface="微软雅黑" panose="020B0503020204020204" pitchFamily="34" charset="-122"/>
              </a:rPr>
              <a:t>false</a:t>
            </a:r>
            <a:endParaRPr lang="zh-CN" altLang="en-US" sz="1400" dirty="0">
              <a:solidFill>
                <a:srgbClr val="FF0000"/>
              </a:solidFill>
              <a:latin typeface="微软雅黑" panose="020B0503020204020204" pitchFamily="34" charset="-122"/>
              <a:ea typeface="微软雅黑" panose="020B0503020204020204" pitchFamily="34" charset="-122"/>
            </a:endParaRPr>
          </a:p>
          <a:p>
            <a:r>
              <a:rPr lang="en-US" altLang="zh-CN" sz="1400" dirty="0" smtClean="0">
                <a:solidFill>
                  <a:srgbClr val="FF0000"/>
                </a:solidFill>
                <a:latin typeface="微软雅黑" panose="020B0503020204020204" pitchFamily="34" charset="-122"/>
                <a:ea typeface="微软雅黑" panose="020B0503020204020204" pitchFamily="34" charset="-122"/>
              </a:rPr>
              <a:t>true</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endParaRPr lang="en-US" altLang="zh-CN" sz="1400" dirty="0" smtClean="0">
              <a:solidFill>
                <a:srgbClr val="FF0000"/>
              </a:solidFill>
              <a:latin typeface="微软雅黑" panose="020B0503020204020204" pitchFamily="34" charset="-122"/>
              <a:ea typeface="微软雅黑" panose="020B0503020204020204" pitchFamily="34" charset="-122"/>
            </a:endParaRPr>
          </a:p>
          <a:p>
            <a:r>
              <a:rPr lang="zh-CN" altLang="en-US" sz="1400" dirty="0">
                <a:solidFill>
                  <a:schemeClr val="tx1"/>
                </a:solidFill>
                <a:latin typeface="微软雅黑" panose="020B0503020204020204" pitchFamily="34" charset="-122"/>
                <a:ea typeface="微软雅黑" panose="020B0503020204020204" pitchFamily="34" charset="-122"/>
              </a:rPr>
              <a:t>有没有疑惑呢？“</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的结果为：</a:t>
            </a:r>
            <a:r>
              <a:rPr lang="en-US" altLang="zh-CN" sz="1400" dirty="0">
                <a:solidFill>
                  <a:schemeClr val="tx1"/>
                </a:solidFill>
                <a:latin typeface="微软雅黑" panose="020B0503020204020204" pitchFamily="34" charset="-122"/>
                <a:ea typeface="微软雅黑" panose="020B0503020204020204" pitchFamily="34" charset="-122"/>
              </a:rPr>
              <a:t>false</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equals”</a:t>
            </a:r>
            <a:r>
              <a:rPr lang="zh-CN" altLang="en-US" sz="1400" dirty="0">
                <a:solidFill>
                  <a:schemeClr val="tx1"/>
                </a:solidFill>
                <a:latin typeface="微软雅黑" panose="020B0503020204020204" pitchFamily="34" charset="-122"/>
                <a:ea typeface="微软雅黑" panose="020B0503020204020204" pitchFamily="34" charset="-122"/>
              </a:rPr>
              <a:t>的结果为：</a:t>
            </a:r>
            <a:r>
              <a:rPr lang="en-US" altLang="zh-CN" sz="1400" dirty="0">
                <a:solidFill>
                  <a:schemeClr val="tx1"/>
                </a:solidFill>
                <a:latin typeface="微软雅黑" panose="020B0503020204020204" pitchFamily="34" charset="-122"/>
                <a:ea typeface="微软雅黑" panose="020B0503020204020204" pitchFamily="34" charset="-122"/>
              </a:rPr>
              <a:t>true</a:t>
            </a:r>
            <a:r>
              <a:rPr lang="zh-CN" altLang="en-US" sz="1400" dirty="0">
                <a:solidFill>
                  <a:schemeClr val="tx1"/>
                </a:solidFill>
                <a:latin typeface="微软雅黑" panose="020B0503020204020204" pitchFamily="34" charset="-122"/>
                <a:ea typeface="微软雅黑" panose="020B0503020204020204" pitchFamily="34" charset="-122"/>
              </a:rPr>
              <a:t>； </a:t>
            </a:r>
            <a:endParaRPr lang="zh-CN" altLang="en-US" sz="1400" dirty="0">
              <a:solidFill>
                <a:schemeClr val="tx1"/>
              </a:solidFill>
              <a:latin typeface="微软雅黑" panose="020B0503020204020204" pitchFamily="34" charset="-122"/>
              <a:ea typeface="微软雅黑" panose="020B0503020204020204" pitchFamily="34" charset="-122"/>
            </a:endParaRPr>
          </a:p>
          <a:p>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latin typeface="微软雅黑" panose="020B0503020204020204" pitchFamily="34" charset="-122"/>
                <a:ea typeface="微软雅黑" panose="020B0503020204020204" pitchFamily="34" charset="-122"/>
              </a:rPr>
            </a:fld>
            <a:r>
              <a:rPr lang="en-US" altLang="zh-CN" dirty="0" smtClean="0">
                <a:latin typeface="微软雅黑" panose="020B0503020204020204" pitchFamily="34" charset="-122"/>
                <a:ea typeface="微软雅黑" panose="020B0503020204020204" pitchFamily="34" charset="-122"/>
              </a:rPr>
              <a:t>/7</a:t>
            </a:r>
            <a:endParaRPr lang="zh-CN" altLang="en-US" dirty="0">
              <a:latin typeface="微软雅黑" panose="020B0503020204020204" pitchFamily="34" charset="-122"/>
              <a:ea typeface="微软雅黑" panose="020B0503020204020204" pitchFamily="34" charset="-122"/>
            </a:endParaRPr>
          </a:p>
        </p:txBody>
      </p:sp>
      <p:sp>
        <p:nvSpPr>
          <p:cNvPr id="8" name="Lorem Ipsum"/>
          <p:cNvSpPr/>
          <p:nvPr/>
        </p:nvSpPr>
        <p:spPr bwMode="auto">
          <a:xfrm>
            <a:off x="337616" y="835491"/>
            <a:ext cx="7909913" cy="177930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600" dirty="0">
                <a:solidFill>
                  <a:schemeClr val="tx1"/>
                </a:solidFill>
                <a:latin typeface="微软雅黑" panose="020B0503020204020204" pitchFamily="34" charset="-122"/>
                <a:ea typeface="微软雅黑" panose="020B0503020204020204" pitchFamily="34" charset="-122"/>
              </a:rPr>
              <a:t>在例</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中定义了两个字符串</a:t>
            </a:r>
            <a:r>
              <a:rPr lang="zh-CN" altLang="en-US" sz="1600" b="1" dirty="0">
                <a:solidFill>
                  <a:schemeClr val="tx1"/>
                </a:solidFill>
                <a:latin typeface="微软雅黑" panose="020B0503020204020204" pitchFamily="34" charset="-122"/>
                <a:ea typeface="微软雅黑" panose="020B0503020204020204" pitchFamily="34" charset="-122"/>
              </a:rPr>
              <a:t>常量</a:t>
            </a:r>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str_a</a:t>
            </a:r>
            <a:r>
              <a:rPr lang="zh-CN" altLang="en-US" sz="1600" dirty="0">
                <a:solidFill>
                  <a:schemeClr val="tx1"/>
                </a:solidFill>
                <a:latin typeface="微软雅黑" panose="020B0503020204020204" pitchFamily="34" charset="-122"/>
                <a:ea typeface="微软雅黑" panose="020B0503020204020204" pitchFamily="34" charset="-122"/>
              </a:rPr>
              <a:t>和</a:t>
            </a:r>
            <a:r>
              <a:rPr lang="en-US" altLang="zh-CN" sz="1600" dirty="0" err="1">
                <a:solidFill>
                  <a:schemeClr val="tx1"/>
                </a:solidFill>
                <a:latin typeface="微软雅黑" panose="020B0503020204020204" pitchFamily="34" charset="-122"/>
                <a:ea typeface="微软雅黑" panose="020B0503020204020204" pitchFamily="34" charset="-122"/>
              </a:rPr>
              <a:t>str_b</a:t>
            </a:r>
            <a:r>
              <a:rPr lang="zh-CN" altLang="en-US" sz="1600" dirty="0">
                <a:solidFill>
                  <a:schemeClr val="tx1"/>
                </a:solidFill>
                <a:latin typeface="微软雅黑" panose="020B0503020204020204" pitchFamily="34" charset="-122"/>
                <a:ea typeface="微软雅黑" panose="020B0503020204020204" pitchFamily="34" charset="-122"/>
              </a:rPr>
              <a:t>，在</a:t>
            </a:r>
            <a:r>
              <a:rPr lang="en-US" altLang="zh-CN" sz="1600" dirty="0">
                <a:solidFill>
                  <a:schemeClr val="tx1"/>
                </a:solidFill>
                <a:latin typeface="微软雅黑" panose="020B0503020204020204" pitchFamily="34" charset="-122"/>
                <a:ea typeface="微软雅黑" panose="020B0503020204020204" pitchFamily="34" charset="-122"/>
              </a:rPr>
              <a:t>JVM</a:t>
            </a:r>
            <a:r>
              <a:rPr lang="zh-CN" altLang="en-US" sz="1600" dirty="0">
                <a:solidFill>
                  <a:schemeClr val="tx1"/>
                </a:solidFill>
                <a:latin typeface="微软雅黑" panose="020B0503020204020204" pitchFamily="34" charset="-122"/>
                <a:ea typeface="微软雅黑" panose="020B0503020204020204" pitchFamily="34" charset="-122"/>
              </a:rPr>
              <a:t>中常量会分配在常量池中，常量池存储在堆内存中；两个字符串常量的值都是“</a:t>
            </a:r>
            <a:r>
              <a:rPr lang="en-US" altLang="zh-CN" sz="1600" dirty="0">
                <a:solidFill>
                  <a:schemeClr val="tx1"/>
                </a:solidFill>
                <a:latin typeface="微软雅黑" panose="020B0503020204020204" pitchFamily="34" charset="-122"/>
                <a:ea typeface="微软雅黑" panose="020B0503020204020204" pitchFamily="34" charset="-122"/>
              </a:rPr>
              <a:t>java”</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JVM</a:t>
            </a:r>
            <a:r>
              <a:rPr lang="zh-CN" altLang="en-US" sz="1600" dirty="0">
                <a:solidFill>
                  <a:schemeClr val="tx1"/>
                </a:solidFill>
                <a:latin typeface="微软雅黑" panose="020B0503020204020204" pitchFamily="34" charset="-122"/>
                <a:ea typeface="微软雅黑" panose="020B0503020204020204" pitchFamily="34" charset="-122"/>
              </a:rPr>
              <a:t>在维护常量的时候，如果一个字符串已经存在常量池中，将不再重复创建一个相同的对象，而是直接将</a:t>
            </a:r>
            <a:r>
              <a:rPr lang="en-US" altLang="zh-CN" sz="1600" dirty="0" err="1">
                <a:solidFill>
                  <a:schemeClr val="tx1"/>
                </a:solidFill>
                <a:latin typeface="微软雅黑" panose="020B0503020204020204" pitchFamily="34" charset="-122"/>
                <a:ea typeface="微软雅黑" panose="020B0503020204020204" pitchFamily="34" charset="-122"/>
              </a:rPr>
              <a:t>str_b</a:t>
            </a:r>
            <a:r>
              <a:rPr lang="zh-CN" altLang="en-US" sz="1600" dirty="0">
                <a:solidFill>
                  <a:schemeClr val="tx1"/>
                </a:solidFill>
                <a:latin typeface="微软雅黑" panose="020B0503020204020204" pitchFamily="34" charset="-122"/>
                <a:ea typeface="微软雅黑" panose="020B0503020204020204" pitchFamily="34" charset="-122"/>
              </a:rPr>
              <a:t>也指向“</a:t>
            </a:r>
            <a:r>
              <a:rPr lang="en-US" altLang="zh-CN" sz="1600" dirty="0">
                <a:solidFill>
                  <a:schemeClr val="tx1"/>
                </a:solidFill>
                <a:latin typeface="微软雅黑" panose="020B0503020204020204" pitchFamily="34" charset="-122"/>
                <a:ea typeface="微软雅黑" panose="020B0503020204020204" pitchFamily="34" charset="-122"/>
              </a:rPr>
              <a:t>java”</a:t>
            </a:r>
            <a:r>
              <a:rPr lang="zh-CN" altLang="en-US" sz="1600" dirty="0">
                <a:solidFill>
                  <a:schemeClr val="tx1"/>
                </a:solidFill>
                <a:latin typeface="微软雅黑" panose="020B0503020204020204" pitchFamily="34" charset="-122"/>
                <a:ea typeface="微软雅黑" panose="020B0503020204020204" pitchFamily="34" charset="-122"/>
              </a:rPr>
              <a:t>；因此在堆内存中字符串“</a:t>
            </a:r>
            <a:r>
              <a:rPr lang="en-US" altLang="zh-CN" sz="1600" dirty="0">
                <a:solidFill>
                  <a:schemeClr val="tx1"/>
                </a:solidFill>
                <a:latin typeface="微软雅黑" panose="020B0503020204020204" pitchFamily="34" charset="-122"/>
                <a:ea typeface="微软雅黑" panose="020B0503020204020204" pitchFamily="34" charset="-122"/>
              </a:rPr>
              <a:t>java”</a:t>
            </a:r>
            <a:r>
              <a:rPr lang="zh-CN" altLang="en-US" sz="1600" dirty="0">
                <a:solidFill>
                  <a:schemeClr val="tx1"/>
                </a:solidFill>
                <a:latin typeface="微软雅黑" panose="020B0503020204020204" pitchFamily="34" charset="-122"/>
                <a:ea typeface="微软雅黑" panose="020B0503020204020204" pitchFamily="34" charset="-122"/>
              </a:rPr>
              <a:t>占用的内存地址，有两个对象同时指向它（“</a:t>
            </a:r>
            <a:r>
              <a:rPr lang="en-US" altLang="zh-CN" sz="1600" dirty="0">
                <a:solidFill>
                  <a:schemeClr val="tx1"/>
                </a:solidFill>
                <a:latin typeface="微软雅黑" panose="020B0503020204020204" pitchFamily="34" charset="-122"/>
                <a:ea typeface="微软雅黑" panose="020B0503020204020204" pitchFamily="34" charset="-122"/>
              </a:rPr>
              <a:t>java”</a:t>
            </a:r>
            <a:r>
              <a:rPr lang="zh-CN" altLang="en-US" sz="1600" dirty="0">
                <a:solidFill>
                  <a:schemeClr val="tx1"/>
                </a:solidFill>
                <a:latin typeface="微软雅黑" panose="020B0503020204020204" pitchFamily="34" charset="-122"/>
                <a:ea typeface="微软雅黑" panose="020B0503020204020204" pitchFamily="34" charset="-122"/>
              </a:rPr>
              <a:t>），在栈内存中生成对应的一个引用，在代码中调用的也是同一个对象，这就好比一个人有两个名字，叫两个名字指的是同一个人。在进行双等号（</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）运算的时候，比较的是</a:t>
            </a:r>
            <a:r>
              <a:rPr lang="en-US" altLang="zh-CN" sz="1600" dirty="0" err="1">
                <a:solidFill>
                  <a:schemeClr val="tx1"/>
                </a:solidFill>
                <a:latin typeface="微软雅黑" panose="020B0503020204020204" pitchFamily="34" charset="-122"/>
                <a:ea typeface="微软雅黑" panose="020B0503020204020204" pitchFamily="34" charset="-122"/>
              </a:rPr>
              <a:t>str_a</a:t>
            </a:r>
            <a:r>
              <a:rPr lang="zh-CN" altLang="en-US" sz="1600" dirty="0">
                <a:solidFill>
                  <a:schemeClr val="tx1"/>
                </a:solidFill>
                <a:latin typeface="微软雅黑" panose="020B0503020204020204" pitchFamily="34" charset="-122"/>
                <a:ea typeface="微软雅黑" panose="020B0503020204020204" pitchFamily="34" charset="-122"/>
              </a:rPr>
              <a:t>和</a:t>
            </a:r>
            <a:r>
              <a:rPr lang="en-US" altLang="zh-CN" sz="1600" dirty="0" err="1">
                <a:solidFill>
                  <a:schemeClr val="tx1"/>
                </a:solidFill>
                <a:latin typeface="微软雅黑" panose="020B0503020204020204" pitchFamily="34" charset="-122"/>
                <a:ea typeface="微软雅黑" panose="020B0503020204020204" pitchFamily="34" charset="-122"/>
              </a:rPr>
              <a:t>str_b</a:t>
            </a:r>
            <a:r>
              <a:rPr lang="zh-CN" altLang="en-US" sz="1600" dirty="0">
                <a:solidFill>
                  <a:schemeClr val="tx1"/>
                </a:solidFill>
                <a:latin typeface="微软雅黑" panose="020B0503020204020204" pitchFamily="34" charset="-122"/>
                <a:ea typeface="微软雅黑" panose="020B0503020204020204" pitchFamily="34" charset="-122"/>
              </a:rPr>
              <a:t>的内存地址，所以的得出的结果是：</a:t>
            </a:r>
            <a:r>
              <a:rPr lang="en-US" altLang="zh-CN" sz="1600" dirty="0">
                <a:solidFill>
                  <a:schemeClr val="tx1"/>
                </a:solidFill>
                <a:latin typeface="微软雅黑" panose="020B0503020204020204" pitchFamily="34" charset="-122"/>
                <a:ea typeface="微软雅黑" panose="020B0503020204020204" pitchFamily="34" charset="-122"/>
              </a:rPr>
              <a:t>true</a:t>
            </a:r>
            <a:r>
              <a:rPr lang="zh-CN" altLang="en-US" sz="1600" dirty="0">
                <a:solidFill>
                  <a:schemeClr val="tx1"/>
                </a:solidFill>
                <a:latin typeface="微软雅黑" panose="020B0503020204020204" pitchFamily="34" charset="-122"/>
                <a:ea typeface="微软雅黑" panose="020B0503020204020204" pitchFamily="34" charset="-122"/>
              </a:rPr>
              <a:t>。 </a:t>
            </a:r>
            <a:endParaRPr lang="en-US" sz="1600" b="1" dirty="0">
              <a:solidFill>
                <a:schemeClr val="tx1"/>
              </a:solidFill>
              <a:latin typeface="微软雅黑" panose="020B0503020204020204" pitchFamily="34" charset="-122"/>
              <a:ea typeface="微软雅黑" panose="020B0503020204020204" pitchFamily="34" charset="-122"/>
            </a:endParaRPr>
          </a:p>
        </p:txBody>
      </p:sp>
      <p:sp>
        <p:nvSpPr>
          <p:cNvPr id="11" name="Lorem Ipsum"/>
          <p:cNvSpPr/>
          <p:nvPr/>
        </p:nvSpPr>
        <p:spPr bwMode="auto">
          <a:xfrm>
            <a:off x="346581" y="3049774"/>
            <a:ext cx="7909913" cy="2025529"/>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在例</a:t>
            </a: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en-US" sz="1600" dirty="0">
                <a:solidFill>
                  <a:schemeClr val="tx1"/>
                </a:solidFill>
                <a:latin typeface="微软雅黑" panose="020B0503020204020204" pitchFamily="34" charset="-122"/>
                <a:ea typeface="微软雅黑" panose="020B0503020204020204" pitchFamily="34" charset="-122"/>
              </a:rPr>
              <a:t>中定义了一个字符串</a:t>
            </a:r>
            <a:r>
              <a:rPr lang="zh-CN" altLang="en-US" sz="1600" b="1" dirty="0">
                <a:solidFill>
                  <a:schemeClr val="tx1"/>
                </a:solidFill>
                <a:latin typeface="微软雅黑" panose="020B0503020204020204" pitchFamily="34" charset="-122"/>
                <a:ea typeface="微软雅黑" panose="020B0503020204020204" pitchFamily="34" charset="-122"/>
              </a:rPr>
              <a:t>常量</a:t>
            </a:r>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str_c</a:t>
            </a:r>
            <a:r>
              <a:rPr lang="zh-CN" altLang="en-US" sz="1600" dirty="0">
                <a:solidFill>
                  <a:schemeClr val="tx1"/>
                </a:solidFill>
                <a:latin typeface="微软雅黑" panose="020B0503020204020204" pitchFamily="34" charset="-122"/>
                <a:ea typeface="微软雅黑" panose="020B0503020204020204" pitchFamily="34" charset="-122"/>
              </a:rPr>
              <a:t>和一个字符串</a:t>
            </a:r>
            <a:r>
              <a:rPr lang="zh-CN" altLang="en-US" sz="1600" b="1" dirty="0">
                <a:solidFill>
                  <a:schemeClr val="tx1"/>
                </a:solidFill>
                <a:latin typeface="微软雅黑" panose="020B0503020204020204" pitchFamily="34" charset="-122"/>
                <a:ea typeface="微软雅黑" panose="020B0503020204020204" pitchFamily="34" charset="-122"/>
              </a:rPr>
              <a:t>变量</a:t>
            </a:r>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str_d</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new</a:t>
            </a:r>
            <a:r>
              <a:rPr lang="zh-CN" altLang="en-US" sz="1600" dirty="0">
                <a:solidFill>
                  <a:schemeClr val="tx1"/>
                </a:solidFill>
                <a:latin typeface="微软雅黑" panose="020B0503020204020204" pitchFamily="34" charset="-122"/>
                <a:ea typeface="微软雅黑" panose="020B0503020204020204" pitchFamily="34" charset="-122"/>
              </a:rPr>
              <a:t>出来的）；两个对象的内容（“</a:t>
            </a:r>
            <a:r>
              <a:rPr lang="en-US" altLang="zh-CN" sz="1600" dirty="0">
                <a:solidFill>
                  <a:schemeClr val="tx1"/>
                </a:solidFill>
                <a:latin typeface="微软雅黑" panose="020B0503020204020204" pitchFamily="34" charset="-122"/>
                <a:ea typeface="微软雅黑" panose="020B0503020204020204" pitchFamily="34" charset="-122"/>
              </a:rPr>
              <a:t>java”</a:t>
            </a:r>
            <a:r>
              <a:rPr lang="zh-CN" altLang="en-US" sz="1600" dirty="0">
                <a:solidFill>
                  <a:schemeClr val="tx1"/>
                </a:solidFill>
                <a:latin typeface="微软雅黑" panose="020B0503020204020204" pitchFamily="34" charset="-122"/>
                <a:ea typeface="微软雅黑" panose="020B0503020204020204" pitchFamily="34" charset="-122"/>
              </a:rPr>
              <a:t>）是一样的；前面说到，常量</a:t>
            </a:r>
            <a:r>
              <a:rPr lang="en-US" altLang="zh-CN" sz="1600" dirty="0">
                <a:solidFill>
                  <a:schemeClr val="tx1"/>
                </a:solidFill>
                <a:latin typeface="微软雅黑" panose="020B0503020204020204" pitchFamily="34" charset="-122"/>
                <a:ea typeface="微软雅黑" panose="020B0503020204020204" pitchFamily="34" charset="-122"/>
              </a:rPr>
              <a:t>JVM</a:t>
            </a:r>
            <a:r>
              <a:rPr lang="zh-CN" altLang="en-US" sz="1600" dirty="0">
                <a:solidFill>
                  <a:schemeClr val="tx1"/>
                </a:solidFill>
                <a:latin typeface="微软雅黑" panose="020B0503020204020204" pitchFamily="34" charset="-122"/>
                <a:ea typeface="微软雅黑" panose="020B0503020204020204" pitchFamily="34" charset="-122"/>
              </a:rPr>
              <a:t>会分配到常量池中，存储在堆内存中；那么</a:t>
            </a:r>
            <a:r>
              <a:rPr lang="en-US" altLang="zh-CN" sz="1600" dirty="0">
                <a:solidFill>
                  <a:schemeClr val="tx1"/>
                </a:solidFill>
                <a:latin typeface="微软雅黑" panose="020B0503020204020204" pitchFamily="34" charset="-122"/>
                <a:ea typeface="微软雅黑" panose="020B0503020204020204" pitchFamily="34" charset="-122"/>
              </a:rPr>
              <a:t>new</a:t>
            </a:r>
            <a:r>
              <a:rPr lang="zh-CN" altLang="en-US" sz="1600" dirty="0">
                <a:solidFill>
                  <a:schemeClr val="tx1"/>
                </a:solidFill>
                <a:latin typeface="微软雅黑" panose="020B0503020204020204" pitchFamily="34" charset="-122"/>
                <a:ea typeface="微软雅黑" panose="020B0503020204020204" pitchFamily="34" charset="-122"/>
              </a:rPr>
              <a:t>来的对象呢，</a:t>
            </a:r>
            <a:r>
              <a:rPr lang="en-US" altLang="zh-CN" sz="1600" dirty="0">
                <a:solidFill>
                  <a:schemeClr val="tx1"/>
                </a:solidFill>
                <a:latin typeface="微软雅黑" panose="020B0503020204020204" pitchFamily="34" charset="-122"/>
                <a:ea typeface="微软雅黑" panose="020B0503020204020204" pitchFamily="34" charset="-122"/>
              </a:rPr>
              <a:t>JVM</a:t>
            </a:r>
            <a:r>
              <a:rPr lang="zh-CN" altLang="en-US" sz="1600" dirty="0">
                <a:solidFill>
                  <a:schemeClr val="tx1"/>
                </a:solidFill>
                <a:latin typeface="微软雅黑" panose="020B0503020204020204" pitchFamily="34" charset="-122"/>
                <a:ea typeface="微软雅黑" panose="020B0503020204020204" pitchFamily="34" charset="-122"/>
              </a:rPr>
              <a:t>会怎么分配呢？</a:t>
            </a:r>
            <a:r>
              <a:rPr lang="en-US" altLang="zh-CN" sz="1600" dirty="0">
                <a:solidFill>
                  <a:schemeClr val="tx1"/>
                </a:solidFill>
                <a:latin typeface="微软雅黑" panose="020B0503020204020204" pitchFamily="34" charset="-122"/>
                <a:ea typeface="微软雅黑" panose="020B0503020204020204" pitchFamily="34" charset="-122"/>
              </a:rPr>
              <a:t>JVM</a:t>
            </a:r>
            <a:r>
              <a:rPr lang="zh-CN" altLang="en-US" sz="1600" dirty="0">
                <a:solidFill>
                  <a:schemeClr val="tx1"/>
                </a:solidFill>
                <a:latin typeface="微软雅黑" panose="020B0503020204020204" pitchFamily="34" charset="-122"/>
                <a:ea typeface="微软雅黑" panose="020B0503020204020204" pitchFamily="34" charset="-122"/>
              </a:rPr>
              <a:t>会调用</a:t>
            </a:r>
            <a:r>
              <a:rPr lang="en-US" altLang="zh-CN" sz="1600" dirty="0">
                <a:solidFill>
                  <a:schemeClr val="tx1"/>
                </a:solidFill>
                <a:latin typeface="微软雅黑" panose="020B0503020204020204" pitchFamily="34" charset="-122"/>
                <a:ea typeface="微软雅黑" panose="020B0503020204020204" pitchFamily="34" charset="-122"/>
              </a:rPr>
              <a:t>new</a:t>
            </a:r>
            <a:r>
              <a:rPr lang="zh-CN" altLang="en-US" sz="1600" dirty="0">
                <a:solidFill>
                  <a:schemeClr val="tx1"/>
                </a:solidFill>
                <a:latin typeface="微软雅黑" panose="020B0503020204020204" pitchFamily="34" charset="-122"/>
                <a:ea typeface="微软雅黑" panose="020B0503020204020204" pitchFamily="34" charset="-122"/>
              </a:rPr>
              <a:t>来的对象的构造函数来开辟空间，将对象数据存储到堆内存中，与此同时在栈内存中生成对应的引用。到此大家应该有一个共同的结论了吧，</a:t>
            </a:r>
            <a:r>
              <a:rPr lang="en-US" altLang="zh-CN" sz="1600" dirty="0" err="1">
                <a:solidFill>
                  <a:schemeClr val="tx1"/>
                </a:solidFill>
                <a:latin typeface="微软雅黑" panose="020B0503020204020204" pitchFamily="34" charset="-122"/>
                <a:ea typeface="微软雅黑" panose="020B0503020204020204" pitchFamily="34" charset="-122"/>
              </a:rPr>
              <a:t>str_c</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和</a:t>
            </a:r>
            <a:r>
              <a:rPr lang="en-US" altLang="zh-CN" sz="1600" dirty="0" err="1">
                <a:solidFill>
                  <a:schemeClr val="tx1"/>
                </a:solidFill>
                <a:latin typeface="微软雅黑" panose="020B0503020204020204" pitchFamily="34" charset="-122"/>
                <a:ea typeface="微软雅黑" panose="020B0503020204020204" pitchFamily="34" charset="-122"/>
              </a:rPr>
              <a:t>str_d</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在堆内存中指向的是两个不同的内存地址，对应的在栈内存中也是一对一的两个不同的内存地址；在进行双等号（</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）运算的时候，比较的是</a:t>
            </a:r>
            <a:r>
              <a:rPr lang="en-US" altLang="zh-CN" sz="1600" dirty="0" err="1">
                <a:solidFill>
                  <a:schemeClr val="tx1"/>
                </a:solidFill>
                <a:latin typeface="微软雅黑" panose="020B0503020204020204" pitchFamily="34" charset="-122"/>
                <a:ea typeface="微软雅黑" panose="020B0503020204020204" pitchFamily="34" charset="-122"/>
              </a:rPr>
              <a:t>str_c</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和</a:t>
            </a:r>
            <a:r>
              <a:rPr lang="en-US" altLang="zh-CN" sz="1600" dirty="0" err="1">
                <a:solidFill>
                  <a:schemeClr val="tx1"/>
                </a:solidFill>
                <a:latin typeface="微软雅黑" panose="020B0503020204020204" pitchFamily="34" charset="-122"/>
                <a:ea typeface="微软雅黑" panose="020B0503020204020204" pitchFamily="34" charset="-122"/>
              </a:rPr>
              <a:t>str_c</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的内存地址，而内存地址是不同，所以的得出的结果是：</a:t>
            </a:r>
            <a:r>
              <a:rPr lang="en-US" altLang="zh-CN" sz="1600" dirty="0">
                <a:solidFill>
                  <a:schemeClr val="tx1"/>
                </a:solidFill>
                <a:latin typeface="微软雅黑" panose="020B0503020204020204" pitchFamily="34" charset="-122"/>
                <a:ea typeface="微软雅黑" panose="020B0503020204020204" pitchFamily="34" charset="-122"/>
              </a:rPr>
              <a:t>false</a:t>
            </a:r>
            <a:r>
              <a:rPr lang="zh-CN" altLang="en-US" sz="1600" dirty="0">
                <a:solidFill>
                  <a:schemeClr val="tx1"/>
                </a:solidFill>
                <a:latin typeface="微软雅黑" panose="020B0503020204020204" pitchFamily="34" charset="-122"/>
                <a:ea typeface="微软雅黑" panose="020B0503020204020204" pitchFamily="34" charset="-122"/>
              </a:rPr>
              <a:t>。 </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latin typeface="微软雅黑" panose="020B0503020204020204" pitchFamily="34" charset="-122"/>
                <a:ea typeface="微软雅黑" panose="020B0503020204020204" pitchFamily="34" charset="-122"/>
              </a:rPr>
            </a:fld>
            <a:r>
              <a:rPr lang="en-US" altLang="zh-CN" dirty="0" smtClean="0">
                <a:latin typeface="微软雅黑" panose="020B0503020204020204" pitchFamily="34" charset="-122"/>
                <a:ea typeface="微软雅黑" panose="020B0503020204020204" pitchFamily="34" charset="-122"/>
              </a:rPr>
              <a:t>/7</a:t>
            </a:r>
            <a:endParaRPr lang="zh-CN" altLang="en-US" dirty="0">
              <a:latin typeface="微软雅黑" panose="020B0503020204020204" pitchFamily="34" charset="-122"/>
              <a:ea typeface="微软雅黑" panose="020B0503020204020204" pitchFamily="34" charset="-122"/>
            </a:endParaRPr>
          </a:p>
        </p:txBody>
      </p:sp>
      <p:sp>
        <p:nvSpPr>
          <p:cNvPr id="8" name="Lorem Ipsum"/>
          <p:cNvSpPr/>
          <p:nvPr/>
        </p:nvSpPr>
        <p:spPr bwMode="auto">
          <a:xfrm>
            <a:off x="283828" y="656198"/>
            <a:ext cx="7909913" cy="301981"/>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b="1" dirty="0">
                <a:solidFill>
                  <a:schemeClr val="tx1"/>
                </a:solidFill>
                <a:latin typeface="微软雅黑" panose="020B0503020204020204" pitchFamily="34" charset="-122"/>
                <a:ea typeface="微软雅黑" panose="020B0503020204020204" pitchFamily="34" charset="-122"/>
              </a:rPr>
              <a:t>此有人会问，为什么“</a:t>
            </a:r>
            <a:r>
              <a:rPr lang="en-US" altLang="zh-CN" sz="1600" b="1" dirty="0">
                <a:solidFill>
                  <a:schemeClr val="tx1"/>
                </a:solidFill>
                <a:latin typeface="微软雅黑" panose="020B0503020204020204" pitchFamily="34" charset="-122"/>
                <a:ea typeface="微软雅黑" panose="020B0503020204020204" pitchFamily="34" charset="-122"/>
              </a:rPr>
              <a:t>equals”</a:t>
            </a:r>
            <a:r>
              <a:rPr lang="zh-CN" altLang="en-US" sz="1600" b="1" dirty="0">
                <a:solidFill>
                  <a:schemeClr val="tx1"/>
                </a:solidFill>
                <a:latin typeface="微软雅黑" panose="020B0503020204020204" pitchFamily="34" charset="-122"/>
                <a:ea typeface="微软雅黑" panose="020B0503020204020204" pitchFamily="34" charset="-122"/>
              </a:rPr>
              <a:t>的结果都为：</a:t>
            </a:r>
            <a:r>
              <a:rPr lang="en-US" altLang="zh-CN" sz="1600" b="1" dirty="0">
                <a:solidFill>
                  <a:schemeClr val="tx1"/>
                </a:solidFill>
                <a:latin typeface="微软雅黑" panose="020B0503020204020204" pitchFamily="34" charset="-122"/>
                <a:ea typeface="微软雅黑" panose="020B0503020204020204" pitchFamily="34" charset="-122"/>
              </a:rPr>
              <a:t>true</a:t>
            </a:r>
            <a:r>
              <a:rPr lang="en-US" altLang="zh-CN" sz="1600" dirty="0">
                <a:solidFill>
                  <a:schemeClr val="tx1"/>
                </a:solidFill>
                <a:latin typeface="微软雅黑" panose="020B0503020204020204" pitchFamily="34" charset="-122"/>
                <a:ea typeface="微软雅黑" panose="020B0503020204020204" pitchFamily="34" charset="-122"/>
              </a:rPr>
              <a:t> </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2" name="Lorem Ipsum"/>
          <p:cNvSpPr/>
          <p:nvPr/>
        </p:nvSpPr>
        <p:spPr bwMode="auto">
          <a:xfrm>
            <a:off x="561734" y="4690315"/>
            <a:ext cx="7909913" cy="24042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a:off x="340658" y="1016769"/>
            <a:ext cx="783515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sz="1400" dirty="0">
                <a:latin typeface="微软雅黑" panose="020B0503020204020204" pitchFamily="34" charset="-122"/>
                <a:ea typeface="微软雅黑" panose="020B0503020204020204" pitchFamily="34" charset="-122"/>
              </a:rPr>
              <a:t>要找出答案，得追踪到</a:t>
            </a:r>
            <a:r>
              <a:rPr lang="en-US" altLang="zh-CN" sz="1400" dirty="0">
                <a:latin typeface="微软雅黑" panose="020B0503020204020204" pitchFamily="34" charset="-122"/>
                <a:ea typeface="微软雅黑" panose="020B0503020204020204" pitchFamily="34" charset="-122"/>
              </a:rPr>
              <a:t>Java</a:t>
            </a:r>
            <a:r>
              <a:rPr lang="zh-CN" altLang="en-US" sz="1400" dirty="0">
                <a:latin typeface="微软雅黑" panose="020B0503020204020204" pitchFamily="34" charset="-122"/>
                <a:ea typeface="微软雅黑" panose="020B0503020204020204" pitchFamily="34" charset="-122"/>
              </a:rPr>
              <a:t>中所有类的祖宗类：</a:t>
            </a:r>
            <a:r>
              <a:rPr lang="en-US" altLang="zh-CN" sz="1400" dirty="0">
                <a:latin typeface="微软雅黑" panose="020B0503020204020204" pitchFamily="34" charset="-122"/>
                <a:ea typeface="微软雅黑" panose="020B0503020204020204" pitchFamily="34" charset="-122"/>
              </a:rPr>
              <a:t>Object</a:t>
            </a: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JAVA</a:t>
            </a:r>
            <a:r>
              <a:rPr lang="zh-CN" altLang="en-US" sz="1400" dirty="0">
                <a:latin typeface="微软雅黑" panose="020B0503020204020204" pitchFamily="34" charset="-122"/>
                <a:ea typeface="微软雅黑" panose="020B0503020204020204" pitchFamily="34" charset="-122"/>
              </a:rPr>
              <a:t>当中，所有的类都是继承于</a:t>
            </a:r>
            <a:r>
              <a:rPr lang="en-US" altLang="zh-CN" sz="1400" dirty="0">
                <a:latin typeface="微软雅黑" panose="020B0503020204020204" pitchFamily="34" charset="-122"/>
                <a:ea typeface="微软雅黑" panose="020B0503020204020204" pitchFamily="34" charset="-122"/>
              </a:rPr>
              <a:t>Object</a:t>
            </a:r>
            <a:r>
              <a:rPr lang="zh-CN" altLang="en-US" sz="1400" dirty="0">
                <a:latin typeface="微软雅黑" panose="020B0503020204020204" pitchFamily="34" charset="-122"/>
                <a:ea typeface="微软雅黑" panose="020B0503020204020204" pitchFamily="34" charset="-122"/>
              </a:rPr>
              <a:t>这个基类的，在</a:t>
            </a:r>
            <a:r>
              <a:rPr lang="en-US" altLang="zh-CN" sz="1400" dirty="0">
                <a:latin typeface="微软雅黑" panose="020B0503020204020204" pitchFamily="34" charset="-122"/>
                <a:ea typeface="微软雅黑" panose="020B0503020204020204" pitchFamily="34" charset="-122"/>
              </a:rPr>
              <a:t>Object</a:t>
            </a:r>
            <a:r>
              <a:rPr lang="zh-CN" altLang="en-US" sz="1400" dirty="0">
                <a:latin typeface="微软雅黑" panose="020B0503020204020204" pitchFamily="34" charset="-122"/>
                <a:ea typeface="微软雅黑" panose="020B0503020204020204" pitchFamily="34" charset="-122"/>
              </a:rPr>
              <a:t>基类中定义了一个</a:t>
            </a:r>
            <a:r>
              <a:rPr lang="en-US" altLang="zh-CN" sz="1400" dirty="0">
                <a:latin typeface="微软雅黑" panose="020B0503020204020204" pitchFamily="34" charset="-122"/>
                <a:ea typeface="微软雅黑" panose="020B0503020204020204" pitchFamily="34" charset="-122"/>
              </a:rPr>
              <a:t>equals</a:t>
            </a:r>
            <a:r>
              <a:rPr lang="zh-CN" altLang="en-US" sz="1400" dirty="0">
                <a:latin typeface="微软雅黑" panose="020B0503020204020204" pitchFamily="34" charset="-122"/>
                <a:ea typeface="微软雅黑" panose="020B0503020204020204" pitchFamily="34" charset="-122"/>
              </a:rPr>
              <a:t>的方法，这个方法的初始行为是比较对象的内存地址，但在</a:t>
            </a:r>
            <a:r>
              <a:rPr lang="en-US" altLang="zh-CN" sz="1400" dirty="0">
                <a:latin typeface="微软雅黑" panose="020B0503020204020204" pitchFamily="34" charset="-122"/>
                <a:ea typeface="微软雅黑" panose="020B0503020204020204" pitchFamily="34" charset="-122"/>
              </a:rPr>
              <a:t>Object</a:t>
            </a:r>
            <a:r>
              <a:rPr lang="zh-CN" altLang="en-US" sz="1400" dirty="0">
                <a:latin typeface="微软雅黑" panose="020B0503020204020204" pitchFamily="34" charset="-122"/>
                <a:ea typeface="微软雅黑" panose="020B0503020204020204" pitchFamily="34" charset="-122"/>
              </a:rPr>
              <a:t>的子类中这个方法有的被重写了，如</a:t>
            </a:r>
            <a:r>
              <a:rPr lang="en-US" altLang="zh-CN" sz="1400" dirty="0">
                <a:latin typeface="微软雅黑" panose="020B0503020204020204" pitchFamily="34" charset="-122"/>
                <a:ea typeface="微软雅黑" panose="020B0503020204020204" pitchFamily="34" charset="-122"/>
              </a:rPr>
              <a:t>String</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Integer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Boolean</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Date……</a:t>
            </a:r>
            <a:r>
              <a:rPr lang="zh-CN" altLang="en-US" sz="1400" dirty="0">
                <a:latin typeface="微软雅黑" panose="020B0503020204020204" pitchFamily="34" charset="-122"/>
                <a:ea typeface="微软雅黑" panose="020B0503020204020204" pitchFamily="34" charset="-122"/>
              </a:rPr>
              <a:t>在这些类当中</a:t>
            </a:r>
            <a:r>
              <a:rPr lang="en-US" altLang="zh-CN" sz="1400" dirty="0">
                <a:latin typeface="微软雅黑" panose="020B0503020204020204" pitchFamily="34" charset="-122"/>
                <a:ea typeface="微软雅黑" panose="020B0503020204020204" pitchFamily="34" charset="-122"/>
              </a:rPr>
              <a:t>equals</a:t>
            </a:r>
            <a:r>
              <a:rPr lang="zh-CN" altLang="en-US" sz="1400" dirty="0">
                <a:latin typeface="微软雅黑" panose="020B0503020204020204" pitchFamily="34" charset="-122"/>
                <a:ea typeface="微软雅黑" panose="020B0503020204020204" pitchFamily="34" charset="-122"/>
              </a:rPr>
              <a:t>有其自身的实现，而不再是比较类在内存中的存储地址了。到此咱再贴出</a:t>
            </a:r>
            <a:r>
              <a:rPr lang="en-US" altLang="zh-CN" sz="1400" dirty="0">
                <a:latin typeface="微软雅黑" panose="020B0503020204020204" pitchFamily="34" charset="-122"/>
                <a:ea typeface="微软雅黑" panose="020B0503020204020204" pitchFamily="34" charset="-122"/>
              </a:rPr>
              <a:t>String</a:t>
            </a:r>
            <a:r>
              <a:rPr lang="zh-CN" altLang="en-US" sz="1400" dirty="0">
                <a:latin typeface="微软雅黑" panose="020B0503020204020204" pitchFamily="34" charset="-122"/>
                <a:ea typeface="微软雅黑" panose="020B0503020204020204" pitchFamily="34" charset="-122"/>
              </a:rPr>
              <a:t>类的</a:t>
            </a:r>
            <a:r>
              <a:rPr lang="en-US" altLang="zh-CN" sz="1400" dirty="0">
                <a:latin typeface="微软雅黑" panose="020B0503020204020204" pitchFamily="34" charset="-122"/>
                <a:ea typeface="微软雅黑" panose="020B0503020204020204" pitchFamily="34" charset="-122"/>
              </a:rPr>
              <a:t>equals</a:t>
            </a:r>
            <a:r>
              <a:rPr lang="zh-CN" altLang="en-US" sz="1400" dirty="0">
                <a:latin typeface="微软雅黑" panose="020B0503020204020204" pitchFamily="34" charset="-122"/>
                <a:ea typeface="微软雅黑" panose="020B0503020204020204" pitchFamily="34" charset="-122"/>
              </a:rPr>
              <a:t>方法的实现代码： </a:t>
            </a:r>
            <a:endParaRPr kumimoji="0" lang="zh-CN" altLang="zh-CN" sz="1400" b="0"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340657" y="2085853"/>
            <a:ext cx="7835154"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1100" dirty="0">
                <a:latin typeface="微软雅黑" panose="020B0503020204020204" pitchFamily="34" charset="-122"/>
                <a:ea typeface="微软雅黑" panose="020B0503020204020204" pitchFamily="34" charset="-122"/>
              </a:rPr>
              <a:t>public </a:t>
            </a:r>
            <a:r>
              <a:rPr lang="en-US" altLang="zh-CN" sz="1100" dirty="0" err="1">
                <a:latin typeface="微软雅黑" panose="020B0503020204020204" pitchFamily="34" charset="-122"/>
                <a:ea typeface="微软雅黑" panose="020B0503020204020204" pitchFamily="34" charset="-122"/>
              </a:rPr>
              <a:t>boolean</a:t>
            </a:r>
            <a:r>
              <a:rPr lang="en-US" altLang="zh-CN" sz="1100" dirty="0">
                <a:latin typeface="微软雅黑" panose="020B0503020204020204" pitchFamily="34" charset="-122"/>
                <a:ea typeface="微软雅黑" panose="020B0503020204020204" pitchFamily="34" charset="-122"/>
              </a:rPr>
              <a:t> equals(Object </a:t>
            </a:r>
            <a:r>
              <a:rPr lang="en-US" altLang="zh-CN" sz="1100" dirty="0" err="1">
                <a:latin typeface="微软雅黑" panose="020B0503020204020204" pitchFamily="34" charset="-122"/>
                <a:ea typeface="微软雅黑" panose="020B0503020204020204" pitchFamily="34" charset="-122"/>
              </a:rPr>
              <a:t>anObject</a:t>
            </a:r>
            <a:r>
              <a:rPr lang="en-US" altLang="zh-CN" sz="1100" dirty="0">
                <a:latin typeface="微软雅黑" panose="020B0503020204020204" pitchFamily="34" charset="-122"/>
                <a:ea typeface="微软雅黑" panose="020B0503020204020204" pitchFamily="34" charset="-122"/>
              </a:rPr>
              <a:t>)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if(this== </a:t>
            </a:r>
            <a:r>
              <a:rPr lang="en-US" altLang="zh-CN" sz="1100" dirty="0" err="1">
                <a:latin typeface="微软雅黑" panose="020B0503020204020204" pitchFamily="34" charset="-122"/>
                <a:ea typeface="微软雅黑" panose="020B0503020204020204" pitchFamily="34" charset="-122"/>
              </a:rPr>
              <a:t>anObject</a:t>
            </a:r>
            <a:r>
              <a:rPr lang="en-US" altLang="zh-CN" sz="1100" dirty="0">
                <a:latin typeface="微软雅黑" panose="020B0503020204020204" pitchFamily="34" charset="-122"/>
                <a:ea typeface="微软雅黑" panose="020B0503020204020204" pitchFamily="34" charset="-122"/>
              </a:rPr>
              <a:t>)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return true;</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}if(</a:t>
            </a:r>
            <a:r>
              <a:rPr lang="en-US" altLang="zh-CN" sz="1100" dirty="0" err="1">
                <a:latin typeface="微软雅黑" panose="020B0503020204020204" pitchFamily="34" charset="-122"/>
                <a:ea typeface="微软雅黑" panose="020B0503020204020204" pitchFamily="34" charset="-122"/>
              </a:rPr>
              <a:t>anObject</a:t>
            </a:r>
            <a:r>
              <a:rPr lang="en-US" altLang="zh-CN" sz="1100" dirty="0">
                <a:latin typeface="微软雅黑" panose="020B0503020204020204" pitchFamily="34" charset="-122"/>
                <a:ea typeface="微软雅黑" panose="020B0503020204020204" pitchFamily="34" charset="-122"/>
              </a:rPr>
              <a:t> </a:t>
            </a:r>
            <a:r>
              <a:rPr lang="en-US" altLang="zh-CN" sz="1100" dirty="0" err="1">
                <a:latin typeface="微软雅黑" panose="020B0503020204020204" pitchFamily="34" charset="-122"/>
                <a:ea typeface="微软雅黑" panose="020B0503020204020204" pitchFamily="34" charset="-122"/>
              </a:rPr>
              <a:t>instanceof</a:t>
            </a:r>
            <a:r>
              <a:rPr lang="en-US" altLang="zh-CN" sz="1100" dirty="0">
                <a:latin typeface="微软雅黑" panose="020B0503020204020204" pitchFamily="34" charset="-122"/>
                <a:ea typeface="微软雅黑" panose="020B0503020204020204" pitchFamily="34" charset="-122"/>
              </a:rPr>
              <a:t> String)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String </a:t>
            </a:r>
            <a:r>
              <a:rPr lang="en-US" altLang="zh-CN" sz="1100" dirty="0" err="1">
                <a:latin typeface="微软雅黑" panose="020B0503020204020204" pitchFamily="34" charset="-122"/>
                <a:ea typeface="微软雅黑" panose="020B0503020204020204" pitchFamily="34" charset="-122"/>
              </a:rPr>
              <a:t>anotherString</a:t>
            </a:r>
            <a:r>
              <a:rPr lang="en-US" altLang="zh-CN" sz="1100" dirty="0">
                <a:latin typeface="微软雅黑" panose="020B0503020204020204" pitchFamily="34" charset="-122"/>
                <a:ea typeface="微软雅黑" panose="020B0503020204020204" pitchFamily="34" charset="-122"/>
              </a:rPr>
              <a:t> = (String)</a:t>
            </a:r>
            <a:r>
              <a:rPr lang="en-US" altLang="zh-CN" sz="1100" dirty="0" err="1">
                <a:latin typeface="微软雅黑" panose="020B0503020204020204" pitchFamily="34" charset="-122"/>
                <a:ea typeface="微软雅黑" panose="020B0503020204020204" pitchFamily="34" charset="-122"/>
              </a:rPr>
              <a:t>anObject</a:t>
            </a:r>
            <a:r>
              <a:rPr lang="en-US" altLang="zh-CN" sz="1100" dirty="0">
                <a:latin typeface="微软雅黑" panose="020B0503020204020204" pitchFamily="34" charset="-122"/>
                <a:ea typeface="微软雅黑" panose="020B0503020204020204" pitchFamily="34" charset="-122"/>
              </a:rPr>
              <a:t>;</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a:t>
            </a:r>
            <a:r>
              <a:rPr lang="en-US" altLang="zh-CN" sz="1100" dirty="0" err="1">
                <a:latin typeface="微软雅黑" panose="020B0503020204020204" pitchFamily="34" charset="-122"/>
                <a:ea typeface="微软雅黑" panose="020B0503020204020204" pitchFamily="34" charset="-122"/>
              </a:rPr>
              <a:t>int</a:t>
            </a:r>
            <a:r>
              <a:rPr lang="en-US" altLang="zh-CN" sz="1100" dirty="0">
                <a:latin typeface="微软雅黑" panose="020B0503020204020204" pitchFamily="34" charset="-122"/>
                <a:ea typeface="微软雅黑" panose="020B0503020204020204" pitchFamily="34" charset="-122"/>
              </a:rPr>
              <a:t> n = </a:t>
            </a:r>
            <a:r>
              <a:rPr lang="en-US" altLang="zh-CN" sz="1100" dirty="0" err="1">
                <a:latin typeface="微软雅黑" panose="020B0503020204020204" pitchFamily="34" charset="-122"/>
                <a:ea typeface="微软雅黑" panose="020B0503020204020204" pitchFamily="34" charset="-122"/>
              </a:rPr>
              <a:t>value.length</a:t>
            </a:r>
            <a:r>
              <a:rPr lang="en-US" altLang="zh-CN" sz="1100" dirty="0">
                <a:latin typeface="微软雅黑" panose="020B0503020204020204" pitchFamily="34" charset="-122"/>
                <a:ea typeface="微软雅黑" panose="020B0503020204020204" pitchFamily="34" charset="-122"/>
              </a:rPr>
              <a:t>;</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if(n == </a:t>
            </a:r>
            <a:r>
              <a:rPr lang="en-US" altLang="zh-CN" sz="1100" dirty="0" err="1">
                <a:latin typeface="微软雅黑" panose="020B0503020204020204" pitchFamily="34" charset="-122"/>
                <a:ea typeface="微软雅黑" panose="020B0503020204020204" pitchFamily="34" charset="-122"/>
              </a:rPr>
              <a:t>anotherString.value.length</a:t>
            </a:r>
            <a:r>
              <a:rPr lang="en-US" altLang="zh-CN" sz="1100" dirty="0">
                <a:latin typeface="微软雅黑" panose="020B0503020204020204" pitchFamily="34" charset="-122"/>
                <a:ea typeface="微软雅黑" panose="020B0503020204020204" pitchFamily="34" charset="-122"/>
              </a:rPr>
              <a:t>)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charv1[] = value;</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charv2[] = </a:t>
            </a:r>
            <a:r>
              <a:rPr lang="en-US" altLang="zh-CN" sz="1100" dirty="0" err="1">
                <a:latin typeface="微软雅黑" panose="020B0503020204020204" pitchFamily="34" charset="-122"/>
                <a:ea typeface="微软雅黑" panose="020B0503020204020204" pitchFamily="34" charset="-122"/>
              </a:rPr>
              <a:t>anotherString.value</a:t>
            </a:r>
            <a:r>
              <a:rPr lang="en-US" altLang="zh-CN" sz="1100" dirty="0">
                <a:latin typeface="微软雅黑" panose="020B0503020204020204" pitchFamily="34" charset="-122"/>
                <a:ea typeface="微软雅黑" panose="020B0503020204020204" pitchFamily="34" charset="-122"/>
              </a:rPr>
              <a:t>;</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a:t>
            </a:r>
            <a:r>
              <a:rPr lang="en-US" altLang="zh-CN" sz="1100" dirty="0" err="1">
                <a:latin typeface="微软雅黑" panose="020B0503020204020204" pitchFamily="34" charset="-122"/>
                <a:ea typeface="微软雅黑" panose="020B0503020204020204" pitchFamily="34" charset="-122"/>
              </a:rPr>
              <a:t>int</a:t>
            </a:r>
            <a:r>
              <a:rPr lang="en-US" altLang="zh-CN" sz="1100" dirty="0">
                <a:latin typeface="微软雅黑" panose="020B0503020204020204" pitchFamily="34" charset="-122"/>
                <a:ea typeface="微软雅黑" panose="020B0503020204020204" pitchFamily="34" charset="-122"/>
              </a:rPr>
              <a:t> </a:t>
            </a:r>
            <a:r>
              <a:rPr lang="en-US" altLang="zh-CN" sz="1100" dirty="0" err="1">
                <a:latin typeface="微软雅黑" panose="020B0503020204020204" pitchFamily="34" charset="-122"/>
                <a:ea typeface="微软雅黑" panose="020B0503020204020204" pitchFamily="34" charset="-122"/>
              </a:rPr>
              <a:t>i</a:t>
            </a:r>
            <a:r>
              <a:rPr lang="en-US" altLang="zh-CN" sz="1100" dirty="0">
                <a:latin typeface="微软雅黑" panose="020B0503020204020204" pitchFamily="34" charset="-122"/>
                <a:ea typeface="微软雅黑" panose="020B0503020204020204" pitchFamily="34" charset="-122"/>
              </a:rPr>
              <a:t> =0;</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while(n-- !=0)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if(v1[</a:t>
            </a:r>
            <a:r>
              <a:rPr lang="en-US" altLang="zh-CN" sz="1100" dirty="0" err="1">
                <a:latin typeface="微软雅黑" panose="020B0503020204020204" pitchFamily="34" charset="-122"/>
                <a:ea typeface="微软雅黑" panose="020B0503020204020204" pitchFamily="34" charset="-122"/>
              </a:rPr>
              <a:t>i</a:t>
            </a:r>
            <a:r>
              <a:rPr lang="en-US" altLang="zh-CN" sz="1100" dirty="0">
                <a:latin typeface="微软雅黑" panose="020B0503020204020204" pitchFamily="34" charset="-122"/>
                <a:ea typeface="微软雅黑" panose="020B0503020204020204" pitchFamily="34" charset="-122"/>
              </a:rPr>
              <a:t>] != v2[</a:t>
            </a:r>
            <a:r>
              <a:rPr lang="en-US" altLang="zh-CN" sz="1100" dirty="0" err="1">
                <a:latin typeface="微软雅黑" panose="020B0503020204020204" pitchFamily="34" charset="-122"/>
                <a:ea typeface="微软雅黑" panose="020B0503020204020204" pitchFamily="34" charset="-122"/>
              </a:rPr>
              <a:t>i</a:t>
            </a:r>
            <a:r>
              <a:rPr lang="en-US" altLang="zh-CN" sz="1100" dirty="0">
                <a:latin typeface="微软雅黑" panose="020B0503020204020204" pitchFamily="34" charset="-122"/>
                <a:ea typeface="微软雅黑" panose="020B0503020204020204" pitchFamily="34" charset="-122"/>
              </a:rPr>
              <a:t>])</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return false;</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a:t>
            </a:r>
            <a:r>
              <a:rPr lang="en-US" altLang="zh-CN" sz="1100" dirty="0" err="1">
                <a:latin typeface="微软雅黑" panose="020B0503020204020204" pitchFamily="34" charset="-122"/>
                <a:ea typeface="微软雅黑" panose="020B0503020204020204" pitchFamily="34" charset="-122"/>
              </a:rPr>
              <a:t>i</a:t>
            </a:r>
            <a:r>
              <a:rPr lang="en-US" altLang="zh-CN" sz="1100" dirty="0">
                <a:latin typeface="微软雅黑" panose="020B0503020204020204" pitchFamily="34" charset="-122"/>
                <a:ea typeface="微软雅黑" panose="020B0503020204020204" pitchFamily="34" charset="-122"/>
              </a:rPr>
              <a:t>++;</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return true;</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return false;</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a:t>
            </a:r>
            <a:endParaRPr lang="en-US" altLang="zh-CN" sz="1100" dirty="0">
              <a:latin typeface="微软雅黑" panose="020B0503020204020204" pitchFamily="34" charset="-122"/>
              <a:ea typeface="微软雅黑" panose="020B0503020204020204" pitchFamily="34" charset="-122"/>
            </a:endParaRPr>
          </a:p>
        </p:txBody>
      </p:sp>
      <p:sp>
        <p:nvSpPr>
          <p:cNvPr id="9" name="Lorem Ipsum"/>
          <p:cNvSpPr/>
          <p:nvPr/>
        </p:nvSpPr>
        <p:spPr bwMode="auto">
          <a:xfrm>
            <a:off x="400369" y="5353703"/>
            <a:ext cx="7909913" cy="702090"/>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400" dirty="0">
                <a:solidFill>
                  <a:schemeClr val="tx1"/>
                </a:solidFill>
                <a:latin typeface="微软雅黑" panose="020B0503020204020204" pitchFamily="34" charset="-122"/>
                <a:ea typeface="微软雅黑" panose="020B0503020204020204" pitchFamily="34" charset="-122"/>
              </a:rPr>
              <a:t>我们在</a:t>
            </a:r>
            <a:r>
              <a:rPr lang="en-US" altLang="zh-CN" sz="1400" dirty="0">
                <a:solidFill>
                  <a:schemeClr val="tx1"/>
                </a:solidFill>
                <a:latin typeface="微软雅黑" panose="020B0503020204020204" pitchFamily="34" charset="-122"/>
                <a:ea typeface="微软雅黑" panose="020B0503020204020204" pitchFamily="34" charset="-122"/>
              </a:rPr>
              <a:t>String</a:t>
            </a:r>
            <a:r>
              <a:rPr lang="zh-CN" altLang="en-US" sz="1400" dirty="0">
                <a:solidFill>
                  <a:schemeClr val="tx1"/>
                </a:solidFill>
                <a:latin typeface="微软雅黑" panose="020B0503020204020204" pitchFamily="34" charset="-122"/>
                <a:ea typeface="微软雅黑" panose="020B0503020204020204" pitchFamily="34" charset="-122"/>
              </a:rPr>
              <a:t>类的</a:t>
            </a:r>
            <a:r>
              <a:rPr lang="en-US" altLang="zh-CN" sz="1400" dirty="0">
                <a:solidFill>
                  <a:schemeClr val="tx1"/>
                </a:solidFill>
                <a:latin typeface="微软雅黑" panose="020B0503020204020204" pitchFamily="34" charset="-122"/>
                <a:ea typeface="微软雅黑" panose="020B0503020204020204" pitchFamily="34" charset="-122"/>
              </a:rPr>
              <a:t>equals</a:t>
            </a:r>
            <a:r>
              <a:rPr lang="zh-CN" altLang="en-US" sz="1400" dirty="0">
                <a:solidFill>
                  <a:schemeClr val="tx1"/>
                </a:solidFill>
                <a:latin typeface="微软雅黑" panose="020B0503020204020204" pitchFamily="34" charset="-122"/>
                <a:ea typeface="微软雅黑" panose="020B0503020204020204" pitchFamily="34" charset="-122"/>
              </a:rPr>
              <a:t>实现中可看出比较的是字符串内容，用的是“</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的反义“！</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来循环（</a:t>
            </a:r>
            <a:r>
              <a:rPr lang="en-US" altLang="zh-CN" sz="1400" dirty="0">
                <a:solidFill>
                  <a:schemeClr val="tx1"/>
                </a:solidFill>
                <a:latin typeface="微软雅黑" panose="020B0503020204020204" pitchFamily="34" charset="-122"/>
                <a:ea typeface="微软雅黑" panose="020B0503020204020204" pitchFamily="34" charset="-122"/>
              </a:rPr>
              <a:t>while</a:t>
            </a:r>
            <a:r>
              <a:rPr lang="zh-CN" altLang="en-US" sz="1400" dirty="0">
                <a:solidFill>
                  <a:schemeClr val="tx1"/>
                </a:solidFill>
                <a:latin typeface="微软雅黑" panose="020B0503020204020204" pitchFamily="34" charset="-122"/>
                <a:ea typeface="微软雅黑" panose="020B0503020204020204" pitchFamily="34" charset="-122"/>
              </a:rPr>
              <a:t>）判断字符串的每个字符是否相等，所有的字符都相等返回：</a:t>
            </a:r>
            <a:r>
              <a:rPr lang="en-US" altLang="zh-CN" sz="1400" dirty="0">
                <a:solidFill>
                  <a:schemeClr val="tx1"/>
                </a:solidFill>
                <a:latin typeface="微软雅黑" panose="020B0503020204020204" pitchFamily="34" charset="-122"/>
                <a:ea typeface="微软雅黑" panose="020B0503020204020204" pitchFamily="34" charset="-122"/>
              </a:rPr>
              <a:t>true</a:t>
            </a:r>
            <a:r>
              <a:rPr lang="zh-CN" altLang="en-US" sz="1400" dirty="0">
                <a:solidFill>
                  <a:schemeClr val="tx1"/>
                </a:solidFill>
                <a:latin typeface="微软雅黑" panose="020B0503020204020204" pitchFamily="34" charset="-122"/>
                <a:ea typeface="微软雅黑" panose="020B0503020204020204" pitchFamily="34" charset="-122"/>
              </a:rPr>
              <a:t>，只要有一个不等或者字符串长度不等返回：</a:t>
            </a:r>
            <a:r>
              <a:rPr lang="en-US" altLang="zh-CN" sz="1400" dirty="0">
                <a:solidFill>
                  <a:schemeClr val="tx1"/>
                </a:solidFill>
                <a:latin typeface="微软雅黑" panose="020B0503020204020204" pitchFamily="34" charset="-122"/>
                <a:ea typeface="微软雅黑" panose="020B0503020204020204" pitchFamily="34" charset="-122"/>
              </a:rPr>
              <a:t>false</a:t>
            </a:r>
            <a:r>
              <a:rPr lang="zh-CN" altLang="en-US" sz="1400" dirty="0">
                <a:solidFill>
                  <a:schemeClr val="tx1"/>
                </a:solidFill>
                <a:latin typeface="微软雅黑" panose="020B0503020204020204" pitchFamily="34" charset="-122"/>
                <a:ea typeface="微软雅黑" panose="020B0503020204020204" pitchFamily="34" charset="-122"/>
              </a:rPr>
              <a:t>。 </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fld>
            <a:r>
              <a:rPr lang="en-US" altLang="zh-CN" dirty="0" smtClean="0"/>
              <a:t>/7</a:t>
            </a:r>
            <a:endParaRPr lang="zh-CN" altLang="en-US" dirty="0"/>
          </a:p>
        </p:txBody>
      </p:sp>
      <p:sp>
        <p:nvSpPr>
          <p:cNvPr id="8" name="Lorem Ipsum"/>
          <p:cNvSpPr/>
          <p:nvPr/>
        </p:nvSpPr>
        <p:spPr bwMode="auto">
          <a:xfrm>
            <a:off x="301758" y="745844"/>
            <a:ext cx="7909913" cy="301981"/>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b="1" dirty="0">
                <a:solidFill>
                  <a:schemeClr val="tx1"/>
                </a:solidFill>
                <a:latin typeface="微软雅黑" panose="020B0503020204020204" pitchFamily="34" charset="-122"/>
                <a:ea typeface="微软雅黑" panose="020B0503020204020204" pitchFamily="34" charset="-122"/>
              </a:rPr>
              <a:t>例子</a:t>
            </a:r>
            <a:r>
              <a:rPr lang="en-US" altLang="zh-CN" sz="1600" b="1" dirty="0">
                <a:solidFill>
                  <a:schemeClr val="tx1"/>
                </a:solidFill>
                <a:latin typeface="微软雅黑" panose="020B0503020204020204" pitchFamily="34" charset="-122"/>
                <a:ea typeface="微软雅黑" panose="020B0503020204020204" pitchFamily="34" charset="-122"/>
              </a:rPr>
              <a:t>3</a:t>
            </a:r>
            <a:r>
              <a:rPr lang="zh-CN" altLang="en-US" sz="1600" b="1"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 </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0" name="Lorem Ipsum"/>
          <p:cNvSpPr/>
          <p:nvPr/>
        </p:nvSpPr>
        <p:spPr bwMode="auto">
          <a:xfrm>
            <a:off x="328651" y="1140292"/>
            <a:ext cx="7909913" cy="227012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dirty="0">
                <a:solidFill>
                  <a:schemeClr val="tx1"/>
                </a:solidFill>
              </a:rPr>
              <a:t>public void </a:t>
            </a:r>
            <a:r>
              <a:rPr lang="en-US" altLang="zh-CN" sz="1600" dirty="0" err="1">
                <a:solidFill>
                  <a:schemeClr val="tx1"/>
                </a:solidFill>
              </a:rPr>
              <a:t>testCaseC</a:t>
            </a:r>
            <a:r>
              <a:rPr lang="en-US" altLang="zh-CN" sz="1600" dirty="0">
                <a:solidFill>
                  <a:schemeClr val="tx1"/>
                </a:solidFill>
              </a:rPr>
              <a:t>(){</a:t>
            </a:r>
            <a:endParaRPr lang="en-US" altLang="zh-CN" sz="1600" dirty="0">
              <a:solidFill>
                <a:schemeClr val="tx1"/>
              </a:solidFill>
            </a:endParaRPr>
          </a:p>
          <a:p>
            <a:r>
              <a:rPr lang="en-US" altLang="zh-CN" sz="1600" dirty="0">
                <a:solidFill>
                  <a:schemeClr val="tx1"/>
                </a:solidFill>
              </a:rPr>
              <a:t>     String </a:t>
            </a:r>
            <a:r>
              <a:rPr lang="en-US" altLang="zh-CN" sz="1600" dirty="0" err="1">
                <a:solidFill>
                  <a:schemeClr val="tx1"/>
                </a:solidFill>
              </a:rPr>
              <a:t>str_e</a:t>
            </a:r>
            <a:r>
              <a:rPr lang="en-US" altLang="zh-CN" sz="1600" dirty="0">
                <a:solidFill>
                  <a:schemeClr val="tx1"/>
                </a:solidFill>
              </a:rPr>
              <a:t> =new String("java");</a:t>
            </a:r>
            <a:endParaRPr lang="en-US" altLang="zh-CN" sz="1600" dirty="0">
              <a:solidFill>
                <a:schemeClr val="tx1"/>
              </a:solidFill>
            </a:endParaRPr>
          </a:p>
          <a:p>
            <a:r>
              <a:rPr lang="en-US" altLang="zh-CN" sz="1600" dirty="0">
                <a:solidFill>
                  <a:schemeClr val="tx1"/>
                </a:solidFill>
              </a:rPr>
              <a:t>     String </a:t>
            </a:r>
            <a:r>
              <a:rPr lang="en-US" altLang="zh-CN" sz="1600" dirty="0" err="1">
                <a:solidFill>
                  <a:schemeClr val="tx1"/>
                </a:solidFill>
              </a:rPr>
              <a:t>str_f</a:t>
            </a:r>
            <a:r>
              <a:rPr lang="en-US" altLang="zh-CN" sz="1600" dirty="0">
                <a:solidFill>
                  <a:schemeClr val="tx1"/>
                </a:solidFill>
              </a:rPr>
              <a:t> =new String("java");</a:t>
            </a:r>
            <a:endParaRPr lang="en-US" altLang="zh-CN" sz="1600" dirty="0">
              <a:solidFill>
                <a:schemeClr val="tx1"/>
              </a:solidFill>
            </a:endParaRPr>
          </a:p>
          <a:p>
            <a:r>
              <a:rPr lang="en-US" altLang="zh-CN" sz="1600" dirty="0">
                <a:solidFill>
                  <a:schemeClr val="tx1"/>
                </a:solidFill>
              </a:rPr>
              <a:t>     //</a:t>
            </a:r>
            <a:r>
              <a:rPr lang="zh-CN" altLang="en-US" sz="1600" dirty="0">
                <a:solidFill>
                  <a:schemeClr val="tx1"/>
                </a:solidFill>
              </a:rPr>
              <a:t>输出判断结果</a:t>
            </a:r>
            <a:endParaRPr lang="zh-CN" altLang="en-US" sz="1600" dirty="0">
              <a:solidFill>
                <a:schemeClr val="tx1"/>
              </a:solidFill>
            </a:endParaRPr>
          </a:p>
          <a:p>
            <a:r>
              <a:rPr lang="zh-CN" altLang="en-US" sz="1600" dirty="0">
                <a:solidFill>
                  <a:schemeClr val="tx1"/>
                </a:solidFill>
              </a:rPr>
              <a:t>     </a:t>
            </a:r>
            <a:r>
              <a:rPr lang="en-US" altLang="zh-CN" sz="1600" dirty="0" err="1">
                <a:solidFill>
                  <a:schemeClr val="tx1"/>
                </a:solidFill>
              </a:rPr>
              <a:t>System.out.println</a:t>
            </a:r>
            <a:r>
              <a:rPr lang="en-US" altLang="zh-CN" sz="1600" dirty="0">
                <a:solidFill>
                  <a:schemeClr val="tx1"/>
                </a:solidFill>
              </a:rPr>
              <a:t>(</a:t>
            </a:r>
            <a:r>
              <a:rPr lang="en-US" altLang="zh-CN" sz="1600" dirty="0" err="1">
                <a:solidFill>
                  <a:schemeClr val="tx1"/>
                </a:solidFill>
              </a:rPr>
              <a:t>str_e</a:t>
            </a:r>
            <a:r>
              <a:rPr lang="en-US" altLang="zh-CN" sz="1600" dirty="0">
                <a:solidFill>
                  <a:schemeClr val="tx1"/>
                </a:solidFill>
              </a:rPr>
              <a:t> == </a:t>
            </a:r>
            <a:r>
              <a:rPr lang="en-US" altLang="zh-CN" sz="1600" dirty="0" err="1">
                <a:solidFill>
                  <a:schemeClr val="tx1"/>
                </a:solidFill>
              </a:rPr>
              <a:t>str_f</a:t>
            </a:r>
            <a:r>
              <a:rPr lang="en-US" altLang="zh-CN" sz="1600" dirty="0">
                <a:solidFill>
                  <a:schemeClr val="tx1"/>
                </a:solidFill>
              </a:rPr>
              <a:t>);</a:t>
            </a:r>
            <a:endParaRPr lang="en-US" altLang="zh-CN" sz="1600" dirty="0">
              <a:solidFill>
                <a:schemeClr val="tx1"/>
              </a:solidFill>
            </a:endParaRPr>
          </a:p>
          <a:p>
            <a:r>
              <a:rPr lang="en-US" altLang="zh-CN" sz="1600" dirty="0">
                <a:solidFill>
                  <a:schemeClr val="tx1"/>
                </a:solidFill>
              </a:rPr>
              <a:t>     </a:t>
            </a:r>
            <a:r>
              <a:rPr lang="en-US" altLang="zh-CN" sz="1600" dirty="0" err="1">
                <a:solidFill>
                  <a:schemeClr val="tx1"/>
                </a:solidFill>
              </a:rPr>
              <a:t>System.out.println</a:t>
            </a:r>
            <a:r>
              <a:rPr lang="en-US" altLang="zh-CN" sz="1600" dirty="0">
                <a:solidFill>
                  <a:schemeClr val="tx1"/>
                </a:solidFill>
              </a:rPr>
              <a:t>(</a:t>
            </a:r>
            <a:r>
              <a:rPr lang="en-US" altLang="zh-CN" sz="1600" dirty="0" err="1">
                <a:solidFill>
                  <a:schemeClr val="tx1"/>
                </a:solidFill>
              </a:rPr>
              <a:t>str_e.equals</a:t>
            </a:r>
            <a:r>
              <a:rPr lang="en-US" altLang="zh-CN" sz="1600" dirty="0">
                <a:solidFill>
                  <a:schemeClr val="tx1"/>
                </a:solidFill>
              </a:rPr>
              <a:t>(</a:t>
            </a:r>
            <a:r>
              <a:rPr lang="en-US" altLang="zh-CN" sz="1600" dirty="0" err="1">
                <a:solidFill>
                  <a:schemeClr val="tx1"/>
                </a:solidFill>
              </a:rPr>
              <a:t>str_f</a:t>
            </a:r>
            <a:r>
              <a:rPr lang="en-US" altLang="zh-CN" sz="1600" dirty="0">
                <a:solidFill>
                  <a:schemeClr val="tx1"/>
                </a:solidFill>
              </a:rPr>
              <a:t>));</a:t>
            </a:r>
            <a:endParaRPr lang="en-US" altLang="zh-CN" sz="1600" dirty="0">
              <a:solidFill>
                <a:schemeClr val="tx1"/>
              </a:solidFill>
            </a:endParaRPr>
          </a:p>
          <a:p>
            <a:r>
              <a:rPr lang="en-US" altLang="zh-CN" sz="1600" dirty="0" smtClean="0">
                <a:solidFill>
                  <a:schemeClr val="tx1"/>
                </a:solidFill>
              </a:rPr>
              <a:t>}</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r>
              <a:rPr lang="en-US" altLang="zh-CN" sz="1600" dirty="0" smtClean="0">
                <a:solidFill>
                  <a:srgbClr val="FF0000"/>
                </a:solidFill>
                <a:latin typeface="微软雅黑" panose="020B0503020204020204" pitchFamily="34" charset="-122"/>
                <a:ea typeface="微软雅黑" panose="020B0503020204020204" pitchFamily="34" charset="-122"/>
              </a:rPr>
              <a:t>false</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r>
              <a:rPr lang="en-US" altLang="zh-CN" sz="1600" dirty="0">
                <a:solidFill>
                  <a:srgbClr val="FF0000"/>
                </a:solidFill>
                <a:latin typeface="微软雅黑" panose="020B0503020204020204" pitchFamily="34" charset="-122"/>
                <a:ea typeface="微软雅黑" panose="020B0503020204020204" pitchFamily="34" charset="-122"/>
              </a:rPr>
              <a:t>true</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6" name="Lorem Ipsum"/>
          <p:cNvSpPr/>
          <p:nvPr/>
        </p:nvSpPr>
        <p:spPr bwMode="auto">
          <a:xfrm>
            <a:off x="310722" y="3462151"/>
            <a:ext cx="7909913" cy="128686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看到这个结果，是否豁然开朗了许多。</a:t>
            </a:r>
            <a:endParaRPr lang="zh-CN" altLang="en-US"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同样的基础类型：</a:t>
            </a:r>
            <a:r>
              <a:rPr lang="en-US" altLang="zh-CN" sz="1600" dirty="0">
                <a:solidFill>
                  <a:schemeClr val="tx1"/>
                </a:solidFill>
                <a:latin typeface="微软雅黑" panose="020B0503020204020204" pitchFamily="34" charset="-122"/>
                <a:ea typeface="微软雅黑" panose="020B0503020204020204" pitchFamily="34" charset="-122"/>
              </a:rPr>
              <a:t>byte</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short</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char</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int</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long</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float</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double</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boolean</a:t>
            </a:r>
            <a:r>
              <a:rPr lang="zh-CN" altLang="en-US" sz="1600" dirty="0">
                <a:solidFill>
                  <a:schemeClr val="tx1"/>
                </a:solidFill>
                <a:latin typeface="微软雅黑" panose="020B0503020204020204" pitchFamily="34" charset="-122"/>
                <a:ea typeface="微软雅黑" panose="020B0503020204020204" pitchFamily="34" charset="-122"/>
              </a:rPr>
              <a:t>；对应的封装类型：</a:t>
            </a:r>
            <a:r>
              <a:rPr lang="en-US" altLang="zh-CN" sz="1600" dirty="0">
                <a:solidFill>
                  <a:schemeClr val="tx1"/>
                </a:solidFill>
                <a:latin typeface="微软雅黑" panose="020B0503020204020204" pitchFamily="34" charset="-122"/>
                <a:ea typeface="微软雅黑" panose="020B0503020204020204" pitchFamily="34" charset="-122"/>
              </a:rPr>
              <a:t>Byte</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Short</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Character</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Integer</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Long</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Float</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Double</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Boolean</a:t>
            </a:r>
            <a:r>
              <a:rPr lang="zh-CN" altLang="en-US" sz="1600" dirty="0">
                <a:solidFill>
                  <a:schemeClr val="tx1"/>
                </a:solidFill>
                <a:latin typeface="微软雅黑" panose="020B0503020204020204" pitchFamily="34" charset="-122"/>
                <a:ea typeface="微软雅黑" panose="020B0503020204020204" pitchFamily="34" charset="-122"/>
              </a:rPr>
              <a:t>，这些封装类型都对</a:t>
            </a:r>
            <a:r>
              <a:rPr lang="en-US" altLang="zh-CN" sz="1600" dirty="0">
                <a:solidFill>
                  <a:schemeClr val="tx1"/>
                </a:solidFill>
                <a:latin typeface="微软雅黑" panose="020B0503020204020204" pitchFamily="34" charset="-122"/>
                <a:ea typeface="微软雅黑" panose="020B0503020204020204" pitchFamily="34" charset="-122"/>
              </a:rPr>
              <a:t>equals</a:t>
            </a:r>
            <a:r>
              <a:rPr lang="zh-CN" altLang="en-US" sz="1600" dirty="0">
                <a:solidFill>
                  <a:schemeClr val="tx1"/>
                </a:solidFill>
                <a:latin typeface="微软雅黑" panose="020B0503020204020204" pitchFamily="34" charset="-122"/>
                <a:ea typeface="微软雅黑" panose="020B0503020204020204" pitchFamily="34" charset="-122"/>
              </a:rPr>
              <a:t>有自己的实现，客官们可以尝试比较“</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equals”</a:t>
            </a:r>
            <a:r>
              <a:rPr lang="zh-CN" altLang="en-US" sz="1600" dirty="0">
                <a:solidFill>
                  <a:schemeClr val="tx1"/>
                </a:solidFill>
                <a:latin typeface="微软雅黑" panose="020B0503020204020204" pitchFamily="34" charset="-122"/>
                <a:ea typeface="微软雅黑" panose="020B0503020204020204" pitchFamily="34" charset="-122"/>
              </a:rPr>
              <a:t>的区别。</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9" name="Lorem Ipsum"/>
          <p:cNvSpPr/>
          <p:nvPr/>
        </p:nvSpPr>
        <p:spPr bwMode="auto">
          <a:xfrm>
            <a:off x="283828" y="4779963"/>
            <a:ext cx="7909913" cy="548202"/>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rgbClr val="FF0000"/>
                </a:solidFill>
                <a:latin typeface="微软雅黑" panose="020B0503020204020204" pitchFamily="34" charset="-122"/>
                <a:ea typeface="微软雅黑" panose="020B0503020204020204" pitchFamily="34" charset="-122"/>
              </a:rPr>
              <a:t>曾经我在开发中踩过这个坑，两个</a:t>
            </a:r>
            <a:r>
              <a:rPr lang="en-US" altLang="zh-CN" sz="1600" dirty="0">
                <a:solidFill>
                  <a:srgbClr val="FF0000"/>
                </a:solidFill>
                <a:latin typeface="微软雅黑" panose="020B0503020204020204" pitchFamily="34" charset="-122"/>
                <a:ea typeface="微软雅黑" panose="020B0503020204020204" pitchFamily="34" charset="-122"/>
              </a:rPr>
              <a:t>Integer</a:t>
            </a:r>
            <a:r>
              <a:rPr lang="zh-CN" altLang="en-US" sz="1600" dirty="0">
                <a:solidFill>
                  <a:srgbClr val="FF0000"/>
                </a:solidFill>
                <a:latin typeface="微软雅黑" panose="020B0503020204020204" pitchFamily="34" charset="-122"/>
                <a:ea typeface="微软雅黑" panose="020B0503020204020204" pitchFamily="34" charset="-122"/>
              </a:rPr>
              <a:t>对象用“</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判断是否相等，结果出现异常的情况（</a:t>
            </a:r>
            <a:r>
              <a:rPr lang="en-US" altLang="zh-CN" sz="1600" dirty="0">
                <a:solidFill>
                  <a:srgbClr val="FF0000"/>
                </a:solidFill>
                <a:latin typeface="微软雅黑" panose="020B0503020204020204" pitchFamily="34" charset="-122"/>
                <a:ea typeface="微软雅黑" panose="020B0503020204020204" pitchFamily="34" charset="-122"/>
              </a:rPr>
              <a:t>bug</a:t>
            </a:r>
            <a:r>
              <a:rPr lang="zh-CN" altLang="en-US" sz="1600" dirty="0">
                <a:solidFill>
                  <a:srgbClr val="FF0000"/>
                </a:solidFill>
                <a:latin typeface="微软雅黑" panose="020B0503020204020204" pitchFamily="34" charset="-122"/>
                <a:ea typeface="微软雅黑" panose="020B0503020204020204" pitchFamily="34" charset="-122"/>
              </a:rPr>
              <a:t>），望各位客官们能避开这个坑。 </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114269" y="628059"/>
            <a:ext cx="4791696"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a:t>
            </a:r>
            <a:r>
              <a:rPr lang="zh-CN" altLang="zh-CN" sz="2400" b="1" dirty="0" smtClean="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Arrays.asList</a:t>
            </a:r>
            <a:r>
              <a:rPr lang="zh-CN" altLang="en-US" sz="2400" b="1" dirty="0">
                <a:latin typeface="微软雅黑" panose="020B0503020204020204" pitchFamily="34" charset="-122"/>
                <a:ea typeface="微软雅黑" panose="020B0503020204020204" pitchFamily="34" charset="-122"/>
              </a:rPr>
              <a:t>？可变长参数？</a:t>
            </a:r>
            <a:endParaRPr lang="en-US" altLang="zh-CN" sz="2400"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fld>
            <a:r>
              <a:rPr lang="en-US" altLang="zh-CN" dirty="0" smtClean="0"/>
              <a:t>/7</a:t>
            </a:r>
            <a:endParaRPr lang="zh-CN" altLang="en-US" dirty="0"/>
          </a:p>
        </p:txBody>
      </p:sp>
      <p:sp>
        <p:nvSpPr>
          <p:cNvPr id="8" name="Lorem Ipsum"/>
          <p:cNvSpPr/>
          <p:nvPr/>
        </p:nvSpPr>
        <p:spPr bwMode="auto">
          <a:xfrm>
            <a:off x="319687" y="1203044"/>
            <a:ext cx="7909913" cy="79442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从数据库里读出越多的数据，那么查询就会变得越慢。并且，如果你的数据库服务器和</a:t>
            </a:r>
            <a:r>
              <a:rPr lang="en-US" altLang="zh-CN" sz="1600" dirty="0">
                <a:solidFill>
                  <a:schemeClr val="tx1"/>
                </a:solidFill>
                <a:latin typeface="微软雅黑" panose="020B0503020204020204" pitchFamily="34" charset="-122"/>
                <a:ea typeface="微软雅黑" panose="020B0503020204020204" pitchFamily="34" charset="-122"/>
              </a:rPr>
              <a:t>WEB</a:t>
            </a:r>
            <a:r>
              <a:rPr lang="zh-CN" altLang="en-US" sz="1600" dirty="0">
                <a:solidFill>
                  <a:schemeClr val="tx1"/>
                </a:solidFill>
                <a:latin typeface="微软雅黑" panose="020B0503020204020204" pitchFamily="34" charset="-122"/>
                <a:ea typeface="微软雅黑" panose="020B0503020204020204" pitchFamily="34" charset="-122"/>
              </a:rPr>
              <a:t>服务器是两台独立的服务器的话，这还会增加网络传输的负载。</a:t>
            </a:r>
            <a:endParaRPr lang="zh-CN" altLang="en-US"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所以，你应该养成一个需要什么就取什么的好的习惯。</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9" name="Lorem Ipsum"/>
          <p:cNvSpPr/>
          <p:nvPr/>
        </p:nvSpPr>
        <p:spPr bwMode="auto">
          <a:xfrm>
            <a:off x="310722" y="2126409"/>
            <a:ext cx="7909913" cy="548202"/>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b="1" dirty="0" err="1">
                <a:solidFill>
                  <a:schemeClr val="tx1"/>
                </a:solidFill>
                <a:latin typeface="微软雅黑" panose="020B0503020204020204" pitchFamily="34" charset="-122"/>
                <a:ea typeface="微软雅黑" panose="020B0503020204020204" pitchFamily="34" charset="-122"/>
              </a:rPr>
              <a:t>int</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arr</a:t>
            </a:r>
            <a:r>
              <a:rPr lang="en-US" altLang="zh-CN" sz="1600" dirty="0">
                <a:solidFill>
                  <a:schemeClr val="tx1"/>
                </a:solidFill>
                <a:latin typeface="微软雅黑" panose="020B0503020204020204" pitchFamily="34" charset="-122"/>
                <a:ea typeface="微软雅黑" panose="020B0503020204020204" pitchFamily="34" charset="-122"/>
              </a:rPr>
              <a:t> = </a:t>
            </a:r>
            <a:r>
              <a:rPr lang="en-US" altLang="zh-CN" sz="1600" b="1" dirty="0">
                <a:solidFill>
                  <a:schemeClr val="tx1"/>
                </a:solidFill>
                <a:latin typeface="微软雅黑" panose="020B0503020204020204" pitchFamily="34" charset="-122"/>
                <a:ea typeface="微软雅黑" panose="020B0503020204020204" pitchFamily="34" charset="-122"/>
              </a:rPr>
              <a:t>new</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b="1" dirty="0" err="1">
                <a:solidFill>
                  <a:schemeClr val="tx1"/>
                </a:solidFill>
                <a:latin typeface="微软雅黑" panose="020B0503020204020204" pitchFamily="34" charset="-122"/>
                <a:ea typeface="微软雅黑" panose="020B0503020204020204" pitchFamily="34" charset="-122"/>
              </a:rPr>
              <a:t>int</a:t>
            </a:r>
            <a:r>
              <a:rPr lang="en-US" altLang="zh-CN" sz="1600" dirty="0">
                <a:solidFill>
                  <a:schemeClr val="tx1"/>
                </a:solidFill>
                <a:latin typeface="微软雅黑" panose="020B0503020204020204" pitchFamily="34" charset="-122"/>
                <a:ea typeface="微软雅黑" panose="020B0503020204020204" pitchFamily="34" charset="-122"/>
              </a:rPr>
              <a:t>[]{1,2,3};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err="1">
                <a:solidFill>
                  <a:schemeClr val="tx1"/>
                </a:solidFill>
                <a:latin typeface="微软雅黑" panose="020B0503020204020204" pitchFamily="34" charset="-122"/>
                <a:ea typeface="微软雅黑" panose="020B0503020204020204" pitchFamily="34" charset="-122"/>
              </a:rPr>
              <a:t>System.out.println</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Arrays.asList</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arr</a:t>
            </a:r>
            <a:r>
              <a:rPr lang="en-US" altLang="zh-CN" sz="1600" dirty="0">
                <a:solidFill>
                  <a:schemeClr val="tx1"/>
                </a:solidFill>
                <a:latin typeface="微软雅黑" panose="020B0503020204020204" pitchFamily="34" charset="-122"/>
                <a:ea typeface="微软雅黑" panose="020B0503020204020204" pitchFamily="34" charset="-122"/>
              </a:rPr>
              <a:t>).contains(1));</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6" name="Lorem Ipsum"/>
          <p:cNvSpPr/>
          <p:nvPr/>
        </p:nvSpPr>
        <p:spPr bwMode="auto">
          <a:xfrm>
            <a:off x="319687" y="2727045"/>
            <a:ext cx="7909913" cy="1533087"/>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输出什么？</a:t>
            </a:r>
            <a:endParaRPr lang="zh-CN" altLang="en-US"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大多数人的回答肯定是</a:t>
            </a:r>
            <a:r>
              <a:rPr lang="en-US" altLang="zh-CN" sz="1600" dirty="0">
                <a:solidFill>
                  <a:schemeClr val="tx1"/>
                </a:solidFill>
                <a:latin typeface="微软雅黑" panose="020B0503020204020204" pitchFamily="34" charset="-122"/>
                <a:ea typeface="微软雅黑" panose="020B0503020204020204" pitchFamily="34" charset="-122"/>
              </a:rPr>
              <a:t>true</a:t>
            </a:r>
            <a:r>
              <a:rPr lang="zh-CN" altLang="en-US" sz="1600" dirty="0">
                <a:solidFill>
                  <a:schemeClr val="tx1"/>
                </a:solidFill>
                <a:latin typeface="微软雅黑" panose="020B0503020204020204" pitchFamily="34" charset="-122"/>
                <a:ea typeface="微软雅黑" panose="020B0503020204020204" pitchFamily="34" charset="-122"/>
              </a:rPr>
              <a:t>，显而易见么。。但它输出的却是</a:t>
            </a:r>
            <a:r>
              <a:rPr lang="en-US" altLang="zh-CN" sz="1600" dirty="0">
                <a:solidFill>
                  <a:schemeClr val="tx1"/>
                </a:solidFill>
                <a:latin typeface="微软雅黑" panose="020B0503020204020204" pitchFamily="34" charset="-122"/>
                <a:ea typeface="微软雅黑" panose="020B0503020204020204" pitchFamily="34" charset="-122"/>
              </a:rPr>
              <a:t>false</a:t>
            </a:r>
            <a:r>
              <a:rPr lang="zh-CN" altLang="en-US" sz="1600" dirty="0">
                <a:solidFill>
                  <a:schemeClr val="tx1"/>
                </a:solidFill>
                <a:latin typeface="微软雅黑" panose="020B0503020204020204" pitchFamily="34" charset="-122"/>
                <a:ea typeface="微软雅黑" panose="020B0503020204020204" pitchFamily="34" charset="-122"/>
              </a:rPr>
              <a:t>，为什么，哪里出错了么？</a:t>
            </a:r>
            <a:endParaRPr lang="zh-CN" altLang="en-US"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分解一下表达式，先调用</a:t>
            </a:r>
            <a:r>
              <a:rPr lang="en-US" altLang="zh-CN" sz="1600" dirty="0" err="1">
                <a:solidFill>
                  <a:schemeClr val="tx1"/>
                </a:solidFill>
                <a:latin typeface="微软雅黑" panose="020B0503020204020204" pitchFamily="34" charset="-122"/>
                <a:ea typeface="微软雅黑" panose="020B0503020204020204" pitchFamily="34" charset="-122"/>
              </a:rPr>
              <a:t>Arrays.asList</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arr</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通过遍历或者</a:t>
            </a:r>
            <a:r>
              <a:rPr lang="en-US" altLang="zh-CN" sz="1600" dirty="0">
                <a:solidFill>
                  <a:schemeClr val="tx1"/>
                </a:solidFill>
                <a:latin typeface="微软雅黑" panose="020B0503020204020204" pitchFamily="34" charset="-122"/>
                <a:ea typeface="微软雅黑" panose="020B0503020204020204" pitchFamily="34" charset="-122"/>
              </a:rPr>
              <a:t>debug</a:t>
            </a:r>
            <a:r>
              <a:rPr lang="zh-CN" altLang="en-US" sz="1600" dirty="0">
                <a:solidFill>
                  <a:schemeClr val="tx1"/>
                </a:solidFill>
                <a:latin typeface="微软雅黑" panose="020B0503020204020204" pitchFamily="34" charset="-122"/>
                <a:ea typeface="微软雅黑" panose="020B0503020204020204" pitchFamily="34" charset="-122"/>
              </a:rPr>
              <a:t>你会发现里面的元素个数为</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，这又是什么原因呢，查看一下</a:t>
            </a:r>
            <a:r>
              <a:rPr lang="en-US" altLang="zh-CN" sz="1600" dirty="0">
                <a:solidFill>
                  <a:schemeClr val="tx1"/>
                </a:solidFill>
                <a:latin typeface="微软雅黑" panose="020B0503020204020204" pitchFamily="34" charset="-122"/>
                <a:ea typeface="微软雅黑" panose="020B0503020204020204" pitchFamily="34" charset="-122"/>
              </a:rPr>
              <a:t>API</a:t>
            </a:r>
            <a:r>
              <a:rPr lang="zh-CN" altLang="en-US" sz="1600" dirty="0">
                <a:solidFill>
                  <a:schemeClr val="tx1"/>
                </a:solidFill>
                <a:latin typeface="微软雅黑" panose="020B0503020204020204" pitchFamily="34" charset="-122"/>
                <a:ea typeface="微软雅黑" panose="020B0503020204020204" pitchFamily="34" charset="-122"/>
              </a:rPr>
              <a:t>或者源代码，发现它声明为</a:t>
            </a:r>
            <a:r>
              <a:rPr lang="en-US" altLang="zh-CN" sz="1600" dirty="0">
                <a:solidFill>
                  <a:schemeClr val="tx1"/>
                </a:solidFill>
                <a:latin typeface="微软雅黑" panose="020B0503020204020204" pitchFamily="34" charset="-122"/>
                <a:ea typeface="微软雅黑" panose="020B0503020204020204" pitchFamily="34" charset="-122"/>
              </a:rPr>
              <a:t>List&lt;T&gt; </a:t>
            </a:r>
            <a:r>
              <a:rPr lang="en-US" altLang="zh-CN" sz="1600" dirty="0" err="1">
                <a:solidFill>
                  <a:schemeClr val="tx1"/>
                </a:solidFill>
                <a:latin typeface="微软雅黑" panose="020B0503020204020204" pitchFamily="34" charset="-122"/>
                <a:ea typeface="微软雅黑" panose="020B0503020204020204" pitchFamily="34" charset="-122"/>
              </a:rPr>
              <a:t>Arrays.asList</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T... </a:t>
            </a:r>
            <a:r>
              <a:rPr lang="en-US" altLang="zh-CN" sz="1600" dirty="0" err="1">
                <a:solidFill>
                  <a:schemeClr val="tx1"/>
                </a:solidFill>
                <a:latin typeface="微软雅黑" panose="020B0503020204020204" pitchFamily="34" charset="-122"/>
                <a:ea typeface="微软雅黑" panose="020B0503020204020204" pitchFamily="34" charset="-122"/>
              </a:rPr>
              <a:t>args</a:t>
            </a:r>
            <a:r>
              <a:rPr lang="zh-CN" altLang="en-US" sz="1600" dirty="0">
                <a:solidFill>
                  <a:schemeClr val="tx1"/>
                </a:solidFill>
                <a:latin typeface="微软雅黑" panose="020B0503020204020204" pitchFamily="34" charset="-122"/>
                <a:ea typeface="微软雅黑" panose="020B0503020204020204" pitchFamily="34" charset="-122"/>
              </a:rPr>
              <a:t>），难道是可变长参数有问题？</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7" name="Lorem Ipsum"/>
          <p:cNvSpPr/>
          <p:nvPr/>
        </p:nvSpPr>
        <p:spPr bwMode="auto">
          <a:xfrm>
            <a:off x="310722" y="4367587"/>
            <a:ext cx="7909913" cy="301981"/>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做一</a:t>
            </a:r>
            <a:r>
              <a:rPr lang="zh-CN" altLang="en-US" sz="1600" dirty="0" smtClean="0">
                <a:solidFill>
                  <a:schemeClr val="tx1"/>
                </a:solidFill>
                <a:latin typeface="微软雅黑" panose="020B0503020204020204" pitchFamily="34" charset="-122"/>
                <a:ea typeface="微软雅黑" panose="020B0503020204020204" pitchFamily="34" charset="-122"/>
              </a:rPr>
              <a:t>个测试？</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0" name="Lorem Ipsum"/>
          <p:cNvSpPr/>
          <p:nvPr/>
        </p:nvSpPr>
        <p:spPr bwMode="auto">
          <a:xfrm>
            <a:off x="310722" y="4654458"/>
            <a:ext cx="7909913" cy="2025529"/>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b="1" dirty="0">
                <a:solidFill>
                  <a:schemeClr val="tx1"/>
                </a:solidFill>
                <a:latin typeface="微软雅黑" panose="020B0503020204020204" pitchFamily="34" charset="-122"/>
                <a:ea typeface="微软雅黑" panose="020B0503020204020204" pitchFamily="34" charset="-122"/>
              </a:rPr>
              <a:t>public</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static</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void</a:t>
            </a:r>
            <a:r>
              <a:rPr lang="en-US" altLang="zh-CN" sz="1600" dirty="0">
                <a:solidFill>
                  <a:schemeClr val="tx1"/>
                </a:solidFill>
                <a:latin typeface="微软雅黑" panose="020B0503020204020204" pitchFamily="34" charset="-122"/>
                <a:ea typeface="微软雅黑" panose="020B0503020204020204" pitchFamily="34" charset="-122"/>
              </a:rPr>
              <a:t> main(String[] </a:t>
            </a:r>
            <a:r>
              <a:rPr lang="en-US" altLang="zh-CN" sz="1600" dirty="0" err="1">
                <a:solidFill>
                  <a:schemeClr val="tx1"/>
                </a:solidFill>
                <a:latin typeface="微软雅黑" panose="020B0503020204020204" pitchFamily="34" charset="-122"/>
                <a:ea typeface="微软雅黑" panose="020B0503020204020204" pitchFamily="34" charset="-122"/>
              </a:rPr>
              <a:t>args</a:t>
            </a:r>
            <a:r>
              <a:rPr lang="en-US" altLang="zh-CN" sz="1600" dirty="0">
                <a:solidFill>
                  <a:schemeClr val="tx1"/>
                </a:solidFill>
                <a:latin typeface="微软雅黑" panose="020B0503020204020204" pitchFamily="34" charset="-122"/>
                <a:ea typeface="微软雅黑" panose="020B0503020204020204" pitchFamily="34" charset="-122"/>
              </a:rPr>
              <a:t>) {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b="1" dirty="0" err="1">
                <a:solidFill>
                  <a:schemeClr val="tx1"/>
                </a:solidFill>
                <a:latin typeface="微软雅黑" panose="020B0503020204020204" pitchFamily="34" charset="-122"/>
                <a:ea typeface="微软雅黑" panose="020B0503020204020204" pitchFamily="34" charset="-122"/>
              </a:rPr>
              <a:t>int</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arr</a:t>
            </a:r>
            <a:r>
              <a:rPr lang="en-US" altLang="zh-CN" sz="1600" dirty="0">
                <a:solidFill>
                  <a:schemeClr val="tx1"/>
                </a:solidFill>
                <a:latin typeface="微软雅黑" panose="020B0503020204020204" pitchFamily="34" charset="-122"/>
                <a:ea typeface="微软雅黑" panose="020B0503020204020204" pitchFamily="34" charset="-122"/>
              </a:rPr>
              <a:t> = </a:t>
            </a:r>
            <a:r>
              <a:rPr lang="en-US" altLang="zh-CN" sz="1600" b="1" dirty="0">
                <a:solidFill>
                  <a:schemeClr val="tx1"/>
                </a:solidFill>
                <a:latin typeface="微软雅黑" panose="020B0503020204020204" pitchFamily="34" charset="-122"/>
                <a:ea typeface="微软雅黑" panose="020B0503020204020204" pitchFamily="34" charset="-122"/>
              </a:rPr>
              <a:t>new</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b="1" dirty="0" err="1">
                <a:solidFill>
                  <a:schemeClr val="tx1"/>
                </a:solidFill>
                <a:latin typeface="微软雅黑" panose="020B0503020204020204" pitchFamily="34" charset="-122"/>
                <a:ea typeface="微软雅黑" panose="020B0503020204020204" pitchFamily="34" charset="-122"/>
              </a:rPr>
              <a:t>int</a:t>
            </a:r>
            <a:r>
              <a:rPr lang="en-US" altLang="zh-CN" sz="1600" dirty="0">
                <a:solidFill>
                  <a:schemeClr val="tx1"/>
                </a:solidFill>
                <a:latin typeface="微软雅黑" panose="020B0503020204020204" pitchFamily="34" charset="-122"/>
                <a:ea typeface="微软雅黑" panose="020B0503020204020204" pitchFamily="34" charset="-122"/>
              </a:rPr>
              <a:t>[]{1, 2, 3 };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test1(</a:t>
            </a:r>
            <a:r>
              <a:rPr lang="en-US" altLang="zh-CN" sz="1600" dirty="0" err="1">
                <a:solidFill>
                  <a:schemeClr val="tx1"/>
                </a:solidFill>
                <a:latin typeface="微软雅黑" panose="020B0503020204020204" pitchFamily="34" charset="-122"/>
                <a:ea typeface="微软雅黑" panose="020B0503020204020204" pitchFamily="34" charset="-122"/>
              </a:rPr>
              <a:t>arr</a:t>
            </a:r>
            <a:r>
              <a:rPr lang="en-US" altLang="zh-CN" sz="1600" dirty="0">
                <a:solidFill>
                  <a:schemeClr val="tx1"/>
                </a:solidFill>
                <a:latin typeface="微软雅黑" panose="020B0503020204020204" pitchFamily="34" charset="-122"/>
                <a:ea typeface="微软雅黑" panose="020B0503020204020204" pitchFamily="34" charset="-122"/>
              </a:rPr>
              <a:t>);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smtClean="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b="1" dirty="0" smtClean="0">
                <a:solidFill>
                  <a:schemeClr val="tx1"/>
                </a:solidFill>
                <a:latin typeface="微软雅黑" panose="020B0503020204020204" pitchFamily="34" charset="-122"/>
                <a:ea typeface="微软雅黑" panose="020B0503020204020204" pitchFamily="34" charset="-122"/>
              </a:rPr>
              <a:t>private</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static</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void</a:t>
            </a:r>
            <a:r>
              <a:rPr lang="en-US" altLang="zh-CN" sz="1600" dirty="0">
                <a:solidFill>
                  <a:schemeClr val="tx1"/>
                </a:solidFill>
                <a:latin typeface="微软雅黑" panose="020B0503020204020204" pitchFamily="34" charset="-122"/>
                <a:ea typeface="微软雅黑" panose="020B0503020204020204" pitchFamily="34" charset="-122"/>
              </a:rPr>
              <a:t> test1(Object... values) {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System.out.println</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values.length</a:t>
            </a:r>
            <a:r>
              <a:rPr lang="en-US" altLang="zh-CN" sz="1600" dirty="0">
                <a:solidFill>
                  <a:schemeClr val="tx1"/>
                </a:solidFill>
                <a:latin typeface="微软雅黑" panose="020B0503020204020204" pitchFamily="34" charset="-122"/>
                <a:ea typeface="微软雅黑" panose="020B0503020204020204" pitchFamily="34" charset="-122"/>
              </a:rPr>
              <a:t>);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smtClean="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 </a:t>
            </a:r>
            <a:endParaRPr lang="en-US" altLang="zh-CN" sz="1600" dirty="0">
              <a:solidFill>
                <a:schemeClr val="tx1"/>
              </a:solidFill>
              <a:latin typeface="微软雅黑" panose="020B0503020204020204" pitchFamily="34" charset="-122"/>
              <a:ea typeface="微软雅黑" panose="020B0503020204020204" pitchFamily="34" charset="-122"/>
            </a:endParaRPr>
          </a:p>
          <a:p>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fld>
            <a:r>
              <a:rPr lang="en-US" altLang="zh-CN" dirty="0" smtClean="0"/>
              <a:t>/7</a:t>
            </a:r>
            <a:endParaRPr lang="zh-CN" altLang="en-US" dirty="0"/>
          </a:p>
        </p:txBody>
      </p:sp>
      <p:sp>
        <p:nvSpPr>
          <p:cNvPr id="8" name="Lorem Ipsum"/>
          <p:cNvSpPr/>
          <p:nvPr/>
        </p:nvSpPr>
        <p:spPr bwMode="auto">
          <a:xfrm>
            <a:off x="247969" y="727915"/>
            <a:ext cx="7909913" cy="128686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smtClean="0">
                <a:solidFill>
                  <a:schemeClr val="tx1"/>
                </a:solidFill>
                <a:latin typeface="微软雅黑" panose="020B0503020204020204" pitchFamily="34" charset="-122"/>
                <a:ea typeface="微软雅黑" panose="020B0503020204020204" pitchFamily="34" charset="-122"/>
              </a:rPr>
              <a:t>输出：</a:t>
            </a:r>
            <a:r>
              <a:rPr lang="en-US" altLang="zh-CN" sz="1600" dirty="0" smtClean="0">
                <a:solidFill>
                  <a:srgbClr val="FF0000"/>
                </a:solidFill>
                <a:latin typeface="微软雅黑" panose="020B0503020204020204" pitchFamily="34" charset="-122"/>
                <a:ea typeface="微软雅黑" panose="020B0503020204020204" pitchFamily="34" charset="-122"/>
              </a:rPr>
              <a:t>1</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把</a:t>
            </a:r>
            <a:r>
              <a:rPr lang="en-US" altLang="zh-CN" sz="1600" dirty="0" err="1">
                <a:solidFill>
                  <a:schemeClr val="tx1"/>
                </a:solidFill>
                <a:latin typeface="微软雅黑" panose="020B0503020204020204" pitchFamily="34" charset="-122"/>
                <a:ea typeface="微软雅黑" panose="020B0503020204020204" pitchFamily="34" charset="-122"/>
              </a:rPr>
              <a:t>int</a:t>
            </a:r>
            <a:r>
              <a:rPr lang="zh-CN" altLang="en-US" sz="1600" dirty="0">
                <a:solidFill>
                  <a:schemeClr val="tx1"/>
                </a:solidFill>
                <a:latin typeface="微软雅黑" panose="020B0503020204020204" pitchFamily="34" charset="-122"/>
                <a:ea typeface="微软雅黑" panose="020B0503020204020204" pitchFamily="34" charset="-122"/>
              </a:rPr>
              <a:t>数组改为</a:t>
            </a:r>
            <a:r>
              <a:rPr lang="en-US" altLang="zh-CN" sz="1600" dirty="0">
                <a:solidFill>
                  <a:schemeClr val="tx1"/>
                </a:solidFill>
                <a:latin typeface="微软雅黑" panose="020B0503020204020204" pitchFamily="34" charset="-122"/>
                <a:ea typeface="微软雅黑" panose="020B0503020204020204" pitchFamily="34" charset="-122"/>
              </a:rPr>
              <a:t>Integer</a:t>
            </a:r>
            <a:r>
              <a:rPr lang="zh-CN" altLang="en-US" sz="1600" dirty="0">
                <a:solidFill>
                  <a:schemeClr val="tx1"/>
                </a:solidFill>
                <a:latin typeface="微软雅黑" panose="020B0503020204020204" pitchFamily="34" charset="-122"/>
                <a:ea typeface="微软雅黑" panose="020B0503020204020204" pitchFamily="34" charset="-122"/>
              </a:rPr>
              <a:t>数组后，</a:t>
            </a:r>
            <a:r>
              <a:rPr lang="zh-CN" altLang="en-US" sz="1600" dirty="0" smtClean="0">
                <a:solidFill>
                  <a:schemeClr val="tx1"/>
                </a:solidFill>
                <a:latin typeface="微软雅黑" panose="020B0503020204020204" pitchFamily="34" charset="-122"/>
                <a:ea typeface="微软雅黑" panose="020B0503020204020204" pitchFamily="34" charset="-122"/>
              </a:rPr>
              <a:t>输出：</a:t>
            </a:r>
            <a:r>
              <a:rPr lang="en-US" altLang="zh-CN" sz="1600" dirty="0" smtClean="0">
                <a:solidFill>
                  <a:srgbClr val="FF0000"/>
                </a:solidFill>
                <a:latin typeface="微软雅黑" panose="020B0503020204020204" pitchFamily="34" charset="-122"/>
                <a:ea typeface="微软雅黑" panose="020B0503020204020204" pitchFamily="34" charset="-122"/>
              </a:rPr>
              <a:t>3</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endParaRPr lang="en-US" altLang="zh-CN" sz="1600" dirty="0" smtClean="0">
              <a:solidFill>
                <a:srgbClr val="FF0000"/>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看来是基本类型的数组被当作了一个对象，而对象类型的数组的每个元素才能分别作为可变长参数方法的参数。</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212881" y="2178954"/>
            <a:ext cx="283603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3</a:t>
            </a:r>
            <a:r>
              <a:rPr lang="zh-CN"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我兜里的钱呢？</a:t>
            </a:r>
            <a:endParaRPr lang="en-US" altLang="zh-CN" sz="2400" b="1" dirty="0">
              <a:latin typeface="微软雅黑" panose="020B0503020204020204" pitchFamily="34" charset="-122"/>
              <a:ea typeface="微软雅黑" panose="020B0503020204020204" pitchFamily="34" charset="-122"/>
            </a:endParaRPr>
          </a:p>
        </p:txBody>
      </p:sp>
      <p:sp>
        <p:nvSpPr>
          <p:cNvPr id="6" name="Lorem Ipsum"/>
          <p:cNvSpPr/>
          <p:nvPr/>
        </p:nvSpPr>
        <p:spPr bwMode="auto">
          <a:xfrm>
            <a:off x="310722" y="2807728"/>
            <a:ext cx="7909913" cy="282574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b="1" dirty="0">
                <a:solidFill>
                  <a:schemeClr val="tx1"/>
                </a:solidFill>
                <a:latin typeface="微软雅黑" panose="020B0503020204020204" pitchFamily="34" charset="-122"/>
                <a:ea typeface="微软雅黑" panose="020B0503020204020204" pitchFamily="34" charset="-122"/>
              </a:rPr>
              <a:t>double</a:t>
            </a:r>
            <a:r>
              <a:rPr lang="en-US" altLang="zh-CN" sz="1600" dirty="0">
                <a:solidFill>
                  <a:schemeClr val="tx1"/>
                </a:solidFill>
                <a:latin typeface="微软雅黑" panose="020B0503020204020204" pitchFamily="34" charset="-122"/>
                <a:ea typeface="微软雅黑" panose="020B0503020204020204" pitchFamily="34" charset="-122"/>
              </a:rPr>
              <a:t> total = 2.0;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b="1" dirty="0">
                <a:solidFill>
                  <a:schemeClr val="tx1"/>
                </a:solidFill>
                <a:latin typeface="微软雅黑" panose="020B0503020204020204" pitchFamily="34" charset="-122"/>
                <a:ea typeface="微软雅黑" panose="020B0503020204020204" pitchFamily="34" charset="-122"/>
              </a:rPr>
              <a:t>double</a:t>
            </a:r>
            <a:r>
              <a:rPr lang="en-US" altLang="zh-CN" sz="1600" dirty="0">
                <a:solidFill>
                  <a:schemeClr val="tx1"/>
                </a:solidFill>
                <a:latin typeface="微软雅黑" panose="020B0503020204020204" pitchFamily="34" charset="-122"/>
                <a:ea typeface="微软雅黑" panose="020B0503020204020204" pitchFamily="34" charset="-122"/>
              </a:rPr>
              <a:t> price = 0.1;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b="1" dirty="0">
                <a:solidFill>
                  <a:schemeClr val="tx1"/>
                </a:solidFill>
                <a:latin typeface="微软雅黑" panose="020B0503020204020204" pitchFamily="34" charset="-122"/>
                <a:ea typeface="微软雅黑" panose="020B0503020204020204" pitchFamily="34" charset="-122"/>
              </a:rPr>
              <a:t>double</a:t>
            </a:r>
            <a:r>
              <a:rPr lang="en-US" altLang="zh-CN" sz="1600" dirty="0">
                <a:solidFill>
                  <a:schemeClr val="tx1"/>
                </a:solidFill>
                <a:latin typeface="微软雅黑" panose="020B0503020204020204" pitchFamily="34" charset="-122"/>
                <a:ea typeface="微软雅黑" panose="020B0503020204020204" pitchFamily="34" charset="-122"/>
              </a:rPr>
              <a:t> remaining = total;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b="1" dirty="0" err="1">
                <a:solidFill>
                  <a:schemeClr val="tx1"/>
                </a:solidFill>
                <a:latin typeface="微软雅黑" panose="020B0503020204020204" pitchFamily="34" charset="-122"/>
                <a:ea typeface="微软雅黑" panose="020B0503020204020204" pitchFamily="34" charset="-122"/>
              </a:rPr>
              <a:t>int</a:t>
            </a:r>
            <a:r>
              <a:rPr lang="en-US" altLang="zh-CN" sz="1600" dirty="0">
                <a:solidFill>
                  <a:schemeClr val="tx1"/>
                </a:solidFill>
                <a:latin typeface="微软雅黑" panose="020B0503020204020204" pitchFamily="34" charset="-122"/>
                <a:ea typeface="微软雅黑" panose="020B0503020204020204" pitchFamily="34" charset="-122"/>
              </a:rPr>
              <a:t> count = 0;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b="1" dirty="0">
                <a:solidFill>
                  <a:schemeClr val="tx1"/>
                </a:solidFill>
                <a:latin typeface="微软雅黑" panose="020B0503020204020204" pitchFamily="34" charset="-122"/>
                <a:ea typeface="微软雅黑" panose="020B0503020204020204" pitchFamily="34" charset="-122"/>
              </a:rPr>
              <a:t>while</a:t>
            </a:r>
            <a:r>
              <a:rPr lang="en-US" altLang="zh-CN" sz="1600" dirty="0">
                <a:solidFill>
                  <a:schemeClr val="tx1"/>
                </a:solidFill>
                <a:latin typeface="微软雅黑" panose="020B0503020204020204" pitchFamily="34" charset="-122"/>
                <a:ea typeface="微软雅黑" panose="020B0503020204020204" pitchFamily="34" charset="-122"/>
              </a:rPr>
              <a:t> (remaining &gt;= price) {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count++;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remaining -= price;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err="1">
                <a:solidFill>
                  <a:schemeClr val="tx1"/>
                </a:solidFill>
                <a:latin typeface="微软雅黑" panose="020B0503020204020204" pitchFamily="34" charset="-122"/>
                <a:ea typeface="微软雅黑" panose="020B0503020204020204" pitchFamily="34" charset="-122"/>
              </a:rPr>
              <a:t>System.out.println</a:t>
            </a:r>
            <a:r>
              <a:rPr lang="en-US" altLang="zh-CN" sz="1600" dirty="0">
                <a:solidFill>
                  <a:schemeClr val="tx1"/>
                </a:solidFill>
                <a:latin typeface="微软雅黑" panose="020B0503020204020204" pitchFamily="34" charset="-122"/>
                <a:ea typeface="微软雅黑" panose="020B0503020204020204" pitchFamily="34" charset="-122"/>
              </a:rPr>
              <a:t>(count);  </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err="1">
                <a:solidFill>
                  <a:schemeClr val="tx1"/>
                </a:solidFill>
                <a:latin typeface="微软雅黑" panose="020B0503020204020204" pitchFamily="34" charset="-122"/>
                <a:ea typeface="微软雅黑" panose="020B0503020204020204" pitchFamily="34" charset="-122"/>
              </a:rPr>
              <a:t>System.out.println</a:t>
            </a:r>
            <a:r>
              <a:rPr lang="en-US" altLang="zh-CN" sz="1600" dirty="0">
                <a:solidFill>
                  <a:schemeClr val="tx1"/>
                </a:solidFill>
                <a:latin typeface="微软雅黑" panose="020B0503020204020204" pitchFamily="34" charset="-122"/>
                <a:ea typeface="微软雅黑" panose="020B0503020204020204" pitchFamily="34" charset="-122"/>
              </a:rPr>
              <a:t>(remaining); </a:t>
            </a:r>
            <a:endParaRPr lang="en-US" altLang="zh-CN" sz="1600" dirty="0">
              <a:solidFill>
                <a:schemeClr val="tx1"/>
              </a:solidFill>
              <a:latin typeface="微软雅黑" panose="020B0503020204020204" pitchFamily="34" charset="-122"/>
              <a:ea typeface="微软雅黑" panose="020B0503020204020204" pitchFamily="34" charset="-122"/>
            </a:endParaRPr>
          </a:p>
          <a:p>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fld>
            <a:r>
              <a:rPr lang="en-US" altLang="zh-CN" dirty="0" smtClean="0"/>
              <a:t>/7</a:t>
            </a:r>
            <a:endParaRPr lang="zh-CN" altLang="en-US" dirty="0"/>
          </a:p>
        </p:txBody>
      </p:sp>
      <p:sp>
        <p:nvSpPr>
          <p:cNvPr id="8" name="Lorem Ipsum"/>
          <p:cNvSpPr/>
          <p:nvPr/>
        </p:nvSpPr>
        <p:spPr bwMode="auto">
          <a:xfrm>
            <a:off x="283828" y="763773"/>
            <a:ext cx="7909913" cy="2579527"/>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代码看起来没有问题，判断兜里的钱大于物品的价格就买一个，直到买不起为止，看起来应该输出</a:t>
            </a:r>
            <a:r>
              <a:rPr lang="en-US" altLang="zh-CN" sz="1600" dirty="0">
                <a:solidFill>
                  <a:schemeClr val="tx1"/>
                </a:solidFill>
                <a:latin typeface="微软雅黑" panose="020B0503020204020204" pitchFamily="34" charset="-122"/>
                <a:ea typeface="微软雅黑" panose="020B0503020204020204" pitchFamily="34" charset="-122"/>
              </a:rPr>
              <a:t>20</a:t>
            </a:r>
            <a:r>
              <a:rPr lang="zh-CN" altLang="en-US"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0.</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可运行后会发现输出</a:t>
            </a:r>
            <a:r>
              <a:rPr lang="en-US" altLang="zh-CN" sz="1600" dirty="0">
                <a:solidFill>
                  <a:schemeClr val="tx1"/>
                </a:solidFill>
                <a:latin typeface="微软雅黑" panose="020B0503020204020204" pitchFamily="34" charset="-122"/>
                <a:ea typeface="微软雅黑" panose="020B0503020204020204" pitchFamily="34" charset="-122"/>
              </a:rPr>
              <a:t>19</a:t>
            </a:r>
            <a:r>
              <a:rPr lang="zh-CN" altLang="en-US"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0.09999999999999937</a:t>
            </a:r>
            <a:r>
              <a:rPr lang="zh-CN" altLang="en-US" sz="1600" dirty="0">
                <a:solidFill>
                  <a:schemeClr val="tx1"/>
                </a:solidFill>
                <a:latin typeface="微软雅黑" panose="020B0503020204020204" pitchFamily="34" charset="-122"/>
                <a:ea typeface="微软雅黑" panose="020B0503020204020204" pitchFamily="34" charset="-122"/>
              </a:rPr>
              <a:t>（可能根据不同的机器这个余数略有差异）。</a:t>
            </a:r>
            <a:endParaRPr lang="zh-CN" altLang="en-US"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钱怎么少了</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endParaRPr lang="en-US" altLang="zh-CN"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这个原因，和二进制无法精确的表示某些浮点数</a:t>
            </a:r>
            <a:r>
              <a:rPr lang="zh-CN" altLang="en-US" sz="1600" dirty="0" smtClean="0">
                <a:solidFill>
                  <a:schemeClr val="tx1"/>
                </a:solidFill>
                <a:latin typeface="微软雅黑" panose="020B0503020204020204" pitchFamily="34" charset="-122"/>
                <a:ea typeface="微软雅黑" panose="020B0503020204020204" pitchFamily="34" charset="-122"/>
              </a:rPr>
              <a:t>有关。</a:t>
            </a:r>
            <a:endParaRPr lang="zh-CN" altLang="en-US"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所以，如果你想要精确的浮点数，请使用</a:t>
            </a:r>
            <a:r>
              <a:rPr lang="en-US" altLang="zh-CN" sz="1600" dirty="0" err="1">
                <a:solidFill>
                  <a:schemeClr val="tx1"/>
                </a:solidFill>
                <a:latin typeface="微软雅黑" panose="020B0503020204020204" pitchFamily="34" charset="-122"/>
                <a:ea typeface="微软雅黑" panose="020B0503020204020204" pitchFamily="34" charset="-122"/>
              </a:rPr>
              <a:t>BigDecimal</a:t>
            </a:r>
            <a:r>
              <a:rPr lang="zh-CN" altLang="en-US" sz="1600" dirty="0">
                <a:solidFill>
                  <a:schemeClr val="tx1"/>
                </a:solidFill>
                <a:latin typeface="微软雅黑" panose="020B0503020204020204" pitchFamily="34" charset="-122"/>
                <a:ea typeface="微软雅黑" panose="020B0503020204020204" pitchFamily="34" charset="-122"/>
              </a:rPr>
              <a:t>类进行运算，当然可能会慢一些，需要自己权衡</a:t>
            </a:r>
            <a:endParaRPr lang="zh-CN" altLang="en-US" sz="1600" dirty="0">
              <a:solidFill>
                <a:schemeClr val="tx1"/>
              </a:solidFill>
              <a:latin typeface="微软雅黑" panose="020B0503020204020204" pitchFamily="34" charset="-122"/>
              <a:ea typeface="微软雅黑" panose="020B0503020204020204" pitchFamily="34" charset="-122"/>
            </a:endParaRPr>
          </a:p>
          <a:p>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230810" y="3165071"/>
            <a:ext cx="222048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4</a:t>
            </a:r>
            <a:r>
              <a:rPr lang="zh-CN"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字符串连接</a:t>
            </a:r>
            <a:endParaRPr lang="en-US" altLang="zh-CN" sz="2400" b="1" dirty="0">
              <a:latin typeface="微软雅黑" panose="020B0503020204020204" pitchFamily="34" charset="-122"/>
              <a:ea typeface="微软雅黑" panose="020B0503020204020204" pitchFamily="34" charset="-122"/>
            </a:endParaRPr>
          </a:p>
        </p:txBody>
      </p:sp>
      <p:sp>
        <p:nvSpPr>
          <p:cNvPr id="6" name="Lorem Ipsum"/>
          <p:cNvSpPr/>
          <p:nvPr/>
        </p:nvSpPr>
        <p:spPr bwMode="auto">
          <a:xfrm>
            <a:off x="274863" y="3650408"/>
            <a:ext cx="7909913" cy="1533087"/>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dirty="0" err="1">
                <a:solidFill>
                  <a:schemeClr val="tx1"/>
                </a:solidFill>
                <a:latin typeface="微软雅黑" panose="020B0503020204020204" pitchFamily="34" charset="-122"/>
                <a:ea typeface="微软雅黑" panose="020B0503020204020204" pitchFamily="34" charset="-122"/>
              </a:rPr>
              <a:t>System.out.println</a:t>
            </a:r>
            <a:r>
              <a:rPr lang="en-US" altLang="zh-CN" sz="1600" dirty="0">
                <a:solidFill>
                  <a:schemeClr val="tx1"/>
                </a:solidFill>
                <a:latin typeface="微软雅黑" panose="020B0503020204020204" pitchFamily="34" charset="-122"/>
                <a:ea typeface="微软雅黑" panose="020B0503020204020204" pitchFamily="34" charset="-122"/>
              </a:rPr>
              <a:t>('N' + 'C</a:t>
            </a:r>
            <a:r>
              <a:rPr lang="en-US" altLang="zh-CN"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endParaRPr lang="en-US" altLang="zh-CN"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当你运行上面代码的时候，它不会如你所愿输出</a:t>
            </a:r>
            <a:r>
              <a:rPr lang="en-US" altLang="zh-CN" sz="1600" dirty="0">
                <a:solidFill>
                  <a:schemeClr val="tx1"/>
                </a:solidFill>
                <a:latin typeface="微软雅黑" panose="020B0503020204020204" pitchFamily="34" charset="-122"/>
                <a:ea typeface="微软雅黑" panose="020B0503020204020204" pitchFamily="34" charset="-122"/>
              </a:rPr>
              <a:t>NC</a:t>
            </a:r>
            <a:r>
              <a:rPr lang="zh-CN" altLang="en-US" sz="1600" dirty="0">
                <a:solidFill>
                  <a:schemeClr val="tx1"/>
                </a:solidFill>
                <a:latin typeface="微软雅黑" panose="020B0503020204020204" pitchFamily="34" charset="-122"/>
                <a:ea typeface="微软雅黑" panose="020B0503020204020204" pitchFamily="34" charset="-122"/>
              </a:rPr>
              <a:t>，而会输出</a:t>
            </a:r>
            <a:r>
              <a:rPr lang="en-US" altLang="zh-CN" sz="1600" dirty="0">
                <a:solidFill>
                  <a:schemeClr val="tx1"/>
                </a:solidFill>
                <a:latin typeface="微软雅黑" panose="020B0503020204020204" pitchFamily="34" charset="-122"/>
                <a:ea typeface="微软雅黑" panose="020B0503020204020204" pitchFamily="34" charset="-122"/>
              </a:rPr>
              <a:t>145</a:t>
            </a:r>
            <a:r>
              <a:rPr lang="zh-CN" altLang="en-US" sz="1600" dirty="0">
                <a:solidFill>
                  <a:schemeClr val="tx1"/>
                </a:solidFill>
                <a:latin typeface="微软雅黑" panose="020B0503020204020204" pitchFamily="34" charset="-122"/>
                <a:ea typeface="微软雅黑" panose="020B0503020204020204" pitchFamily="34" charset="-122"/>
              </a:rPr>
              <a:t>，这是怎么了？</a:t>
            </a:r>
            <a:endParaRPr lang="zh-CN" altLang="en-US"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char</a:t>
            </a:r>
            <a:r>
              <a:rPr lang="zh-CN" altLang="en-US" sz="1600" dirty="0">
                <a:solidFill>
                  <a:schemeClr val="tx1"/>
                </a:solidFill>
                <a:latin typeface="微软雅黑" panose="020B0503020204020204" pitchFamily="34" charset="-122"/>
                <a:ea typeface="微软雅黑" panose="020B0503020204020204" pitchFamily="34" charset="-122"/>
              </a:rPr>
              <a:t>型变量的加法不是连接字符，而是和</a:t>
            </a:r>
            <a:r>
              <a:rPr lang="en-US" altLang="zh-CN" sz="1600" dirty="0" err="1">
                <a:solidFill>
                  <a:schemeClr val="tx1"/>
                </a:solidFill>
                <a:latin typeface="微软雅黑" panose="020B0503020204020204" pitchFamily="34" charset="-122"/>
                <a:ea typeface="微软雅黑" panose="020B0503020204020204" pitchFamily="34" charset="-122"/>
              </a:rPr>
              <a:t>int</a:t>
            </a:r>
            <a:r>
              <a:rPr lang="zh-CN" altLang="en-US" sz="1600" dirty="0">
                <a:solidFill>
                  <a:schemeClr val="tx1"/>
                </a:solidFill>
                <a:latin typeface="微软雅黑" panose="020B0503020204020204" pitchFamily="34" charset="-122"/>
                <a:ea typeface="微软雅黑" panose="020B0503020204020204" pitchFamily="34" charset="-122"/>
              </a:rPr>
              <a:t>类似，但相加的是它的</a:t>
            </a:r>
            <a:r>
              <a:rPr lang="en-US" altLang="zh-CN" sz="1600" dirty="0">
                <a:solidFill>
                  <a:schemeClr val="tx1"/>
                </a:solidFill>
                <a:latin typeface="微软雅黑" panose="020B0503020204020204" pitchFamily="34" charset="-122"/>
                <a:ea typeface="微软雅黑" panose="020B0503020204020204" pitchFamily="34" charset="-122"/>
              </a:rPr>
              <a:t>ASCII</a:t>
            </a:r>
            <a:r>
              <a:rPr lang="zh-CN" altLang="en-US" sz="1600" dirty="0">
                <a:solidFill>
                  <a:schemeClr val="tx1"/>
                </a:solidFill>
                <a:latin typeface="微软雅黑" panose="020B0503020204020204" pitchFamily="34" charset="-122"/>
                <a:ea typeface="微软雅黑" panose="020B0503020204020204" pitchFamily="34" charset="-122"/>
              </a:rPr>
              <a:t>码，本例中输出</a:t>
            </a:r>
            <a:r>
              <a:rPr lang="en-US" altLang="zh-CN" sz="1600" dirty="0">
                <a:solidFill>
                  <a:schemeClr val="tx1"/>
                </a:solidFill>
                <a:latin typeface="微软雅黑" panose="020B0503020204020204" pitchFamily="34" charset="-122"/>
                <a:ea typeface="微软雅黑" panose="020B0503020204020204" pitchFamily="34" charset="-122"/>
              </a:rPr>
              <a:t>78+67=145</a:t>
            </a:r>
            <a:endParaRPr lang="en-US" altLang="zh-CN" sz="1600" dirty="0">
              <a:solidFill>
                <a:schemeClr val="tx1"/>
              </a:solidFill>
              <a:latin typeface="微软雅黑" panose="020B0503020204020204" pitchFamily="34" charset="-122"/>
              <a:ea typeface="微软雅黑" panose="020B0503020204020204" pitchFamily="34" charset="-122"/>
            </a:endParaRPr>
          </a:p>
          <a:p>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6011</Words>
  <Application>WPS 演示</Application>
  <PresentationFormat>自定义</PresentationFormat>
  <Paragraphs>247</Paragraphs>
  <Slides>14</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微软雅黑</vt:lpstr>
      <vt:lpstr>黑体</vt:lpstr>
      <vt:lpstr>Arial Unicode MS</vt:lpstr>
      <vt:lpstr>Calibri Light</vt:lpstr>
      <vt:lpstr>Calibri</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Mickey Jiang</dc:creator>
  <cp:lastModifiedBy>Administrator</cp:lastModifiedBy>
  <cp:revision>643</cp:revision>
  <dcterms:created xsi:type="dcterms:W3CDTF">2015-05-15T03:51:00Z</dcterms:created>
  <dcterms:modified xsi:type="dcterms:W3CDTF">2018-03-01T10:00:14Z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