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427" r:id="rId3"/>
    <p:sldId id="443" r:id="rId5"/>
    <p:sldId id="444" r:id="rId6"/>
    <p:sldId id="445" r:id="rId7"/>
    <p:sldId id="458" r:id="rId8"/>
    <p:sldId id="446" r:id="rId9"/>
    <p:sldId id="447" r:id="rId10"/>
    <p:sldId id="448" r:id="rId11"/>
    <p:sldId id="450" r:id="rId12"/>
    <p:sldId id="449" r:id="rId13"/>
    <p:sldId id="456" r:id="rId14"/>
    <p:sldId id="451" r:id="rId15"/>
    <p:sldId id="452" r:id="rId16"/>
    <p:sldId id="469" r:id="rId17"/>
    <p:sldId id="470" r:id="rId18"/>
    <p:sldId id="457" r:id="rId19"/>
    <p:sldId id="453" r:id="rId20"/>
    <p:sldId id="454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10" r:id="rId32"/>
  </p:sldIdLst>
  <p:sldSz cx="8618220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F4E79"/>
    <a:srgbClr val="1A4155"/>
    <a:srgbClr val="262626"/>
    <a:srgbClr val="6CCEE5"/>
    <a:srgbClr val="4E951D"/>
    <a:srgbClr val="1B4155"/>
    <a:srgbClr val="6A8ED5"/>
    <a:srgbClr val="0378B0"/>
    <a:srgbClr val="194155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219" autoAdjust="0"/>
  </p:normalViewPr>
  <p:slideViewPr>
    <p:cSldViewPr snapToGrid="0">
      <p:cViewPr varScale="1">
        <p:scale>
          <a:sx n="104" d="100"/>
          <a:sy n="104" d="100"/>
        </p:scale>
        <p:origin x="-2040" y="-90"/>
      </p:cViewPr>
      <p:guideLst>
        <p:guide orient="horz" pos="2036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4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93" y="5538735"/>
            <a:ext cx="1440000" cy="4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" y="267207"/>
            <a:ext cx="1240234" cy="3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703789" y="1597588"/>
            <a:ext cx="733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服务开发培训学习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891376" y="3568270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刘影  曾雷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4"/>
          <p:cNvSpPr txBox="1"/>
          <p:nvPr/>
        </p:nvSpPr>
        <p:spPr>
          <a:xfrm>
            <a:off x="891375" y="4102225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2018.01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216" y="841247"/>
            <a:ext cx="7443216" cy="5093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36" y="704447"/>
            <a:ext cx="6197924" cy="5118479"/>
            <a:chOff x="142983" y="192383"/>
            <a:chExt cx="3899523" cy="5118479"/>
          </a:xfrm>
        </p:grpSpPr>
        <p:sp>
          <p:nvSpPr>
            <p:cNvPr id="7" name="椭圆 6"/>
            <p:cNvSpPr/>
            <p:nvPr/>
          </p:nvSpPr>
          <p:spPr>
            <a:xfrm>
              <a:off x="1048995" y="2182008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48995" y="1410042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48995" y="2909006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1457812" y="1474051"/>
              <a:ext cx="774453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EDAS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7"/>
            <p:cNvSpPr txBox="1"/>
            <p:nvPr/>
          </p:nvSpPr>
          <p:spPr>
            <a:xfrm>
              <a:off x="1490864" y="2231017"/>
              <a:ext cx="1734920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HSF 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1492175" y="2952503"/>
              <a:ext cx="802007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DRDS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1490865" y="4683763"/>
              <a:ext cx="2551641" cy="627099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DUBBO </a:t>
              </a:r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重点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en-US" altLang="zh-CN" b="1" dirty="0" smtClean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 smtClean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42983" y="192383"/>
              <a:ext cx="3240544" cy="734821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endPara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  录</a:t>
              </a:r>
              <a:endParaRPr lang="zh-CN" altLang="en-US" sz="2400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48995" y="379251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1492329" y="3788674"/>
              <a:ext cx="1086419" cy="350100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中台</a:t>
              </a:r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MQ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的介绍</a:t>
              </a:r>
              <a:endPara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8995" y="463604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16" y="704087"/>
            <a:ext cx="7955280" cy="54352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636" y="4562855"/>
            <a:ext cx="14227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producer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6380" y="4639054"/>
            <a:ext cx="15355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consumer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6524" y="1606295"/>
            <a:ext cx="17549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NameServer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4060" y="4436469"/>
            <a:ext cx="16574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Brok</a:t>
            </a:r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</a:t>
            </a:r>
            <a:r>
              <a:rPr lang="zh-CN" alt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集群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1249443979\TIM\WinTemp\RichOle\IVD_N1APO_[W_CDG970D~W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786384"/>
            <a:ext cx="7891272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67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分布式事务解决思想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25" name="Picture 1" descr="C:\Users\Administrator\AppData\Roaming\Tencent\Users\1249443979\TIM\WinTemp\RichOle\4(6{L_R%CWZS5R`DEJ(KVO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1627631"/>
            <a:ext cx="5943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4448" y="4380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两阶段提交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3936" y="5029200"/>
            <a:ext cx="614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、两</a:t>
            </a:r>
            <a:r>
              <a:rPr lang="zh-CN" altLang="en-US" dirty="0"/>
              <a:t>阶段提交涉及多次节点间的网络通信，通信时间太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、事务</a:t>
            </a:r>
            <a:r>
              <a:rPr lang="zh-CN" altLang="en-US" dirty="0"/>
              <a:t>时间相对于变长了，锁定的资源的时间也变</a:t>
            </a:r>
            <a:r>
              <a:rPr lang="zh-CN" altLang="en-US" dirty="0" smtClean="0"/>
              <a:t>长</a:t>
            </a:r>
            <a:endParaRPr lang="zh-CN" altLang="en-US" dirty="0"/>
          </a:p>
        </p:txBody>
      </p:sp>
      <p:pic>
        <p:nvPicPr>
          <p:cNvPr id="1027" name="Picture 3" descr="http://img2.imgtn.bdimg.com/it/u=616805297,1038080811&amp;fm=200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8" y="4749688"/>
            <a:ext cx="1195324" cy="11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67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分布式事务解决思想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4448" y="43803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小事务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3936" y="5029200"/>
            <a:ext cx="67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、需要建立定时补偿的机制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、会造成消费</a:t>
            </a:r>
            <a:r>
              <a:rPr lang="zh-CN" altLang="en-US" dirty="0"/>
              <a:t>失败和消费</a:t>
            </a:r>
            <a:r>
              <a:rPr lang="zh-CN" altLang="en-US" dirty="0" smtClean="0"/>
              <a:t>超时，需要确保幂等性，防止重复支付</a:t>
            </a:r>
            <a:endParaRPr lang="zh-CN" altLang="en-US" dirty="0"/>
          </a:p>
        </p:txBody>
      </p:sp>
      <p:pic>
        <p:nvPicPr>
          <p:cNvPr id="1027" name="Picture 3" descr="http://img2.imgtn.bdimg.com/it/u=616805297,1038080811&amp;fm=200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8" y="4749688"/>
            <a:ext cx="1195324" cy="11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:\Users\Administrator\AppData\Roaming\Tencent\Users\1249443979\TIM\WinTemp\RichOle\G32{~EK9G`2ONKVZ9_69{Z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89" y="1472185"/>
            <a:ext cx="6700079" cy="29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36" y="704447"/>
            <a:ext cx="6197924" cy="5118479"/>
            <a:chOff x="142983" y="192383"/>
            <a:chExt cx="3899523" cy="5118479"/>
          </a:xfrm>
        </p:grpSpPr>
        <p:sp>
          <p:nvSpPr>
            <p:cNvPr id="7" name="椭圆 6"/>
            <p:cNvSpPr/>
            <p:nvPr/>
          </p:nvSpPr>
          <p:spPr>
            <a:xfrm>
              <a:off x="1048995" y="2182008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48995" y="1410042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48995" y="2909006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1457812" y="1474051"/>
              <a:ext cx="774453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EDAS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7"/>
            <p:cNvSpPr txBox="1"/>
            <p:nvPr/>
          </p:nvSpPr>
          <p:spPr>
            <a:xfrm>
              <a:off x="1490864" y="2231017"/>
              <a:ext cx="1734920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HSF 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1492175" y="2952503"/>
              <a:ext cx="802007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DRDS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1490865" y="4683763"/>
              <a:ext cx="2551641" cy="627099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DUBBO RPC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重点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 smtClean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42983" y="192383"/>
              <a:ext cx="3240544" cy="734821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endPara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  录</a:t>
              </a:r>
              <a:endParaRPr lang="zh-CN" altLang="en-US" sz="2400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48995" y="379251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1492329" y="3788674"/>
              <a:ext cx="1086419" cy="350100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中台</a:t>
              </a:r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MQ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8995" y="463604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2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3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5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6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7" descr="C:\Users\Administrator\AppData\Roaming\Tencent\Users\1249443979\TIM\WinTemp\RichOle\D91R2PO{U`4UIAB%NUUA&gt;.png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6" name="Picture 8" descr="C:\Users\Administrator\Desktop\D91R2PO{U`4UIAB%NUUA%3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3648"/>
            <a:ext cx="6812280" cy="43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5413248"/>
            <a:ext cx="637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mina1.1.7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tcp+nio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+ hessian3.2.1  </a:t>
            </a:r>
            <a:r>
              <a:rPr lang="zh-CN" altLang="en-US" dirty="0" smtClean="0">
                <a:solidFill>
                  <a:srgbClr val="FF0000"/>
                </a:solidFill>
              </a:rPr>
              <a:t>长连接   传输的数据包较小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00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注册中心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49" name="Picture 1" descr="C:\Users\Administrator\AppData\Roaming\Tencent\Users\1249443979\TIM\WinTemp\RichOle\$A%YPWOF`MLIEP_$W8QF_6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618488"/>
            <a:ext cx="661111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2184" y="4690871"/>
            <a:ext cx="54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CreateOrderService</a:t>
            </a:r>
            <a:r>
              <a:rPr lang="en-US" altLang="zh-CN" dirty="0" smtClean="0">
                <a:solidFill>
                  <a:srgbClr val="FF0000"/>
                </a:solidFill>
              </a:rPr>
              <a:t>/1.0.0/10.17.5.01:8088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CreateOrderService</a:t>
            </a:r>
            <a:r>
              <a:rPr lang="en-US" altLang="zh-CN" dirty="0" smtClean="0">
                <a:solidFill>
                  <a:srgbClr val="FF0000"/>
                </a:solidFill>
              </a:rPr>
              <a:t>/1.0.0/10.17.5.02:8088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621024" y="3264407"/>
            <a:ext cx="292608" cy="13350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00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集群容错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073" name="Picture 1" descr="C:\Users\Administrator\AppData\Roaming\Tencent\Users\1249443979\TIM\WinTemp\RichOle\WA}PXDSIKI63C_(LS${(G~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1379148"/>
            <a:ext cx="6547104" cy="31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376" y="4498848"/>
            <a:ext cx="7662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Failover</a:t>
            </a:r>
            <a:r>
              <a:rPr lang="zh-CN" altLang="en-US" sz="1600" dirty="0" smtClean="0"/>
              <a:t>：失败自动重试。  </a:t>
            </a:r>
            <a:r>
              <a:rPr lang="en-US" altLang="zh-CN" sz="1600" dirty="0" smtClean="0"/>
              <a:t>&lt;</a:t>
            </a:r>
            <a:r>
              <a:rPr lang="en-US" altLang="zh-CN" sz="1600" dirty="0" err="1"/>
              <a:t>dubbo:service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retries</a:t>
            </a:r>
            <a:r>
              <a:rPr lang="en-US" altLang="zh-CN" sz="1600" dirty="0"/>
              <a:t>="2" /&gt;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Failfast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快速失败，只发起一次调用，失败立即报</a:t>
            </a:r>
            <a:r>
              <a:rPr lang="zh-CN" altLang="en-US" sz="1600" dirty="0" smtClean="0"/>
              <a:t>错。（非幂等性的操作）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Failsafe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出现异常时，直接</a:t>
            </a:r>
            <a:r>
              <a:rPr lang="zh-CN" altLang="en-US" sz="1600" dirty="0" smtClean="0"/>
              <a:t>忽略。</a:t>
            </a:r>
            <a:r>
              <a:rPr lang="zh-CN" altLang="en-US" sz="1600" dirty="0"/>
              <a:t>通常用于写入审计日志等</a:t>
            </a:r>
            <a:r>
              <a:rPr lang="zh-CN" altLang="en-US" sz="1600" dirty="0" smtClean="0"/>
              <a:t>操作。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Failback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失败自动恢复，后台记录失败请求，定时重发。通常用于消息通知操作。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Forking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并行调用多个服务器，只要一个成功即返回。通常用于实时性要求较高的读操作，但需要浪费更多服务资源。可通过 </a:t>
            </a:r>
            <a:r>
              <a:rPr lang="en-US" altLang="zh-CN" sz="1600" dirty="0"/>
              <a:t>forks="2"</a:t>
            </a:r>
            <a:r>
              <a:rPr lang="zh-CN" altLang="en-US" sz="1600" dirty="0"/>
              <a:t> 来设置最大并行数。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5940" y="2975574"/>
            <a:ext cx="1673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Provider</a:t>
            </a:r>
            <a:r>
              <a:rPr lang="zh-CN" altLang="en-US" sz="1600" dirty="0" smtClean="0">
                <a:solidFill>
                  <a:srgbClr val="FF0000"/>
                </a:solidFill>
              </a:rPr>
              <a:t>的抽象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36" y="704447"/>
            <a:ext cx="6197924" cy="5118479"/>
            <a:chOff x="142983" y="192383"/>
            <a:chExt cx="3899523" cy="5118479"/>
          </a:xfrm>
        </p:grpSpPr>
        <p:sp>
          <p:nvSpPr>
            <p:cNvPr id="7" name="椭圆 6"/>
            <p:cNvSpPr/>
            <p:nvPr/>
          </p:nvSpPr>
          <p:spPr>
            <a:xfrm>
              <a:off x="1048995" y="2182008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48995" y="1410042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48995" y="2909006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1457812" y="1474051"/>
              <a:ext cx="1000676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EDAS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7"/>
            <p:cNvSpPr txBox="1"/>
            <p:nvPr/>
          </p:nvSpPr>
          <p:spPr>
            <a:xfrm>
              <a:off x="1490865" y="2231017"/>
              <a:ext cx="2241703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HSF RPC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1492175" y="2952503"/>
              <a:ext cx="1036279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DRDS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1490865" y="4683763"/>
              <a:ext cx="2551641" cy="627099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DUBBO </a:t>
              </a:r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重点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en-US" altLang="zh-CN" b="1" dirty="0" smtClean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 smtClean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42983" y="192383"/>
              <a:ext cx="3240544" cy="734821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endPara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  录</a:t>
              </a:r>
              <a:endParaRPr lang="zh-CN" altLang="en-US" sz="2400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48995" y="379251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1492329" y="3788674"/>
              <a:ext cx="1403770" cy="350100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中台</a:t>
              </a:r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MQ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8995" y="463604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00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负载均衡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016" y="1614916"/>
            <a:ext cx="6131052" cy="960644"/>
            <a:chOff x="1344168" y="1532620"/>
            <a:chExt cx="6131052" cy="960644"/>
          </a:xfrm>
        </p:grpSpPr>
        <p:sp>
          <p:nvSpPr>
            <p:cNvPr id="4" name="TextBox 3"/>
            <p:cNvSpPr txBox="1"/>
            <p:nvPr/>
          </p:nvSpPr>
          <p:spPr>
            <a:xfrm>
              <a:off x="1344168" y="1532620"/>
              <a:ext cx="2331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Random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LoadBalance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1396" y="1538192"/>
              <a:ext cx="275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RoundRobin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LoadBalance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4168" y="2123932"/>
              <a:ext cx="25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LeastActive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LoadBalance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1396" y="2114264"/>
              <a:ext cx="316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ConsistentHash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LoadBalance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4984" y="2754868"/>
            <a:ext cx="6743700" cy="3267164"/>
            <a:chOff x="731520" y="2754868"/>
            <a:chExt cx="6743700" cy="3267164"/>
          </a:xfrm>
        </p:grpSpPr>
        <p:sp>
          <p:nvSpPr>
            <p:cNvPr id="10" name="TextBox 9"/>
            <p:cNvSpPr txBox="1"/>
            <p:nvPr/>
          </p:nvSpPr>
          <p:spPr>
            <a:xfrm>
              <a:off x="731520" y="2754868"/>
              <a:ext cx="6670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</a:t>
              </a:r>
              <a:r>
                <a:rPr lang="en-US" altLang="zh-CN" dirty="0" err="1"/>
                <a:t>dubbo:service</a:t>
              </a:r>
              <a:r>
                <a:rPr lang="en-US" altLang="zh-CN" dirty="0"/>
                <a:t> interface="..." </a:t>
              </a:r>
              <a:r>
                <a:rPr lang="en-US" altLang="zh-CN" dirty="0" err="1"/>
                <a:t>loadbalance</a:t>
              </a:r>
              <a:r>
                <a:rPr lang="en-US" altLang="zh-CN" dirty="0"/>
                <a:t>="</a:t>
              </a:r>
              <a:r>
                <a:rPr lang="en-US" altLang="zh-CN" dirty="0" err="1"/>
                <a:t>roundrobin</a:t>
              </a:r>
              <a:r>
                <a:rPr lang="en-US" altLang="zh-CN" dirty="0"/>
                <a:t>" /&gt;</a:t>
              </a:r>
              <a:endParaRPr lang="en-US" altLang="zh-CN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4672" y="4551616"/>
              <a:ext cx="6670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</a:t>
              </a:r>
              <a:r>
                <a:rPr lang="en-US" altLang="zh-CN" dirty="0" err="1"/>
                <a:t>dubbo:service</a:t>
              </a:r>
              <a:r>
                <a:rPr lang="en-US" altLang="zh-CN" dirty="0"/>
                <a:t> interface="..." </a:t>
              </a:r>
              <a:r>
                <a:rPr lang="en-US" altLang="zh-CN" dirty="0" err="1"/>
                <a:t>loadbalance</a:t>
              </a:r>
              <a:r>
                <a:rPr lang="en-US" altLang="zh-CN" dirty="0"/>
                <a:t>="</a:t>
              </a:r>
              <a:r>
                <a:rPr lang="en-US" altLang="zh-CN" dirty="0" err="1"/>
                <a:t>roundrobin</a:t>
              </a:r>
              <a:r>
                <a:rPr lang="en-US" altLang="zh-CN" dirty="0"/>
                <a:t>" /&gt;</a:t>
              </a:r>
              <a:endParaRPr lang="en-US" altLang="zh-C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8096" y="3270504"/>
              <a:ext cx="6670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</a:t>
              </a:r>
              <a:r>
                <a:rPr lang="en-US" altLang="zh-CN" dirty="0" err="1"/>
                <a:t>dubbo:service</a:t>
              </a:r>
              <a:r>
                <a:rPr lang="en-US" altLang="zh-CN" dirty="0"/>
                <a:t> interface="..."&gt; 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&lt;</a:t>
              </a:r>
              <a:r>
                <a:rPr lang="en-US" altLang="zh-CN" dirty="0" err="1"/>
                <a:t>dubbo:method</a:t>
              </a:r>
              <a:r>
                <a:rPr lang="en-US" altLang="zh-CN" dirty="0"/>
                <a:t> name="..." </a:t>
              </a:r>
              <a:r>
                <a:rPr lang="en-US" altLang="zh-CN" dirty="0" err="1"/>
                <a:t>loadbalance</a:t>
              </a:r>
              <a:r>
                <a:rPr lang="en-US" altLang="zh-CN" dirty="0"/>
                <a:t>="</a:t>
              </a:r>
              <a:r>
                <a:rPr lang="en-US" altLang="zh-CN" dirty="0" err="1"/>
                <a:t>roundrobin</a:t>
              </a:r>
              <a:r>
                <a:rPr lang="en-US" altLang="zh-CN" dirty="0"/>
                <a:t>"/&gt; &lt;/</a:t>
              </a:r>
              <a:r>
                <a:rPr lang="en-US" altLang="zh-CN" dirty="0" err="1"/>
                <a:t>dubbo:service</a:t>
              </a:r>
              <a:r>
                <a:rPr lang="en-US" altLang="zh-CN" dirty="0"/>
                <a:t>&gt;</a:t>
              </a:r>
              <a:endParaRPr lang="en-US" altLang="zh-CN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672" y="5098702"/>
              <a:ext cx="6670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</a:t>
              </a:r>
              <a:r>
                <a:rPr lang="en-US" altLang="zh-CN" dirty="0" err="1"/>
                <a:t>dubbo:reference</a:t>
              </a:r>
              <a:r>
                <a:rPr lang="en-US" altLang="zh-CN" dirty="0"/>
                <a:t> interface="..."&gt; 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&lt;</a:t>
              </a:r>
              <a:r>
                <a:rPr lang="en-US" altLang="zh-CN" dirty="0" err="1"/>
                <a:t>dubbo:method</a:t>
              </a:r>
              <a:r>
                <a:rPr lang="en-US" altLang="zh-CN" dirty="0"/>
                <a:t> name="..." </a:t>
              </a:r>
              <a:r>
                <a:rPr lang="en-US" altLang="zh-CN" dirty="0" err="1"/>
                <a:t>loadbalance</a:t>
              </a:r>
              <a:r>
                <a:rPr lang="en-US" altLang="zh-CN" dirty="0" smtClean="0"/>
                <a:t>=“</a:t>
              </a:r>
              <a:r>
                <a:rPr lang="en-US" altLang="zh-CN" dirty="0" err="1" smtClean="0"/>
                <a:t>roundrobin</a:t>
              </a:r>
              <a:r>
                <a:rPr lang="en-US" altLang="zh-CN" dirty="0" smtClean="0"/>
                <a:t>”/&gt; </a:t>
              </a:r>
              <a:r>
                <a:rPr lang="en-US" altLang="zh-CN" dirty="0"/>
                <a:t>&lt;/</a:t>
              </a:r>
              <a:r>
                <a:rPr lang="en-US" altLang="zh-CN" dirty="0" err="1"/>
                <a:t>dubbo:reference</a:t>
              </a:r>
              <a:r>
                <a:rPr lang="en-US" altLang="zh-CN" dirty="0" smtClean="0"/>
                <a:t>&gt;</a:t>
              </a:r>
              <a:endParaRPr lang="en-US" altLang="zh-CN" b="1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00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线程模型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121" name="Picture 1" descr="C:\Users\Administrator\AppData\Roaming\Tencent\Users\1249443979\TIM\WinTemp\RichOle\RUXD46U4PV28OZW@YFEU0A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416206"/>
            <a:ext cx="7415784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AppData\Roaming\Tencent\Users\1249443979\TIM\WinTemp\RichOle\M6@_S59DF@(YM)T]EX]TV]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035808"/>
            <a:ext cx="62674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AppData\Roaming\Tencent\Users\1249443979\TIM\WinTemp\RichOle\3WSW(ZIPO%1G8UD3%VP9JG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3447669"/>
            <a:ext cx="7370064" cy="26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00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服务分组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Administrator\AppData\Roaming\Tencent\Users\1249443979\TIM\WinTemp\RichOle\RIO)R88@ZND1XT%F%TCI6O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463040"/>
            <a:ext cx="8110728" cy="43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服务分组聚合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169" name="Picture 1" descr="C:\Users\Administrator\AppData\Roaming\Tencent\Users\1249443979\TIM\WinTemp\RichOle\7W0{W`JN)4PM72@I6~8[8R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527048"/>
            <a:ext cx="62270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istrator\AppData\Roaming\Tencent\Users\1249443979\TIM\WinTemp\RichOle\T{55~5TOIAXKRV(ZAOX$G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12848"/>
            <a:ext cx="6524625" cy="6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AppData\Roaming\Tencent\Users\1249443979\TIM\WinTemp\RichOle\[%1TL50[6DEH[UUVP9938`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907792"/>
            <a:ext cx="5076825" cy="11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AppData\Roaming\Tencent\Users\1249443979\TIM\WinTemp\RichOle\Y_ZKCEY@H802LT]8UPOV[_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370832"/>
            <a:ext cx="5819775" cy="1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服务异步调用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193" name="Picture 1" descr="C:\Users\Administrator\AppData\Roaming\Tencent\Users\1249443979\TIM\WinTemp\RichOle\T$SNS66ASTC$EU1V$`TSE3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" y="1550028"/>
            <a:ext cx="6620256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istrator\AppData\Roaming\Tencent\Users\1249443979\TIM\WinTemp\RichOle\LAV[1LUVR4`6T@I%6HT5I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" y="3703320"/>
            <a:ext cx="6620256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服务并发控制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217" name="Picture 1" descr="C:\Users\Administrator\AppData\Roaming\Tencent\Users\1249443979\TIM\WinTemp\RichOle\JLOTWLDCDK(A_4ELH1{)Z{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645920"/>
            <a:ext cx="5991225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dministrator\AppData\Roaming\Tencent\Users\1249443979\TIM\WinTemp\RichOle\O{4EA2AY0[RN)E7$58899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459736"/>
            <a:ext cx="5114925" cy="11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dministrator\AppData\Roaming\Tencent\Users\1249443979\TIM\WinTemp\RichOle\W4H334Z9MO83DNAKTPFGC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8" y="3657600"/>
            <a:ext cx="4991100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AppData\Roaming\Tencent\Users\1249443979\TIM\WinTemp\RichOle\(H4BMG{F4D~SB$(J5R1)L9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7" y="4498848"/>
            <a:ext cx="4754119" cy="11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服务降级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696" y="180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42" name="Picture 2" descr="C:\Users\Administrator\AppData\Roaming\Tencent\Users\1249443979\TIM\WinTemp\RichOle\5571089MH%W}ZII(8]1D22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32715"/>
            <a:ext cx="7726681" cy="16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464" y="3319272"/>
            <a:ext cx="8147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mock=</a:t>
            </a:r>
            <a:r>
              <a:rPr lang="en-US" altLang="zh-CN" dirty="0" err="1">
                <a:solidFill>
                  <a:srgbClr val="FF0000"/>
                </a:solidFill>
              </a:rPr>
              <a:t>force:return+null</a:t>
            </a:r>
            <a:r>
              <a:rPr lang="en-US" altLang="zh-CN" dirty="0"/>
              <a:t> </a:t>
            </a:r>
            <a:r>
              <a:rPr lang="zh-CN" altLang="en-US" dirty="0"/>
              <a:t>表示消费方对该服务的方法调用都直接返回 </a:t>
            </a:r>
            <a:r>
              <a:rPr lang="en-US" altLang="zh-CN" dirty="0"/>
              <a:t>null </a:t>
            </a:r>
            <a:r>
              <a:rPr lang="zh-CN" altLang="en-US" dirty="0"/>
              <a:t>值，不发起远程调用。用来屏蔽不重要服务不可用时对调用方的影响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mock=</a:t>
            </a:r>
            <a:r>
              <a:rPr lang="en-US" altLang="zh-CN" dirty="0" err="1" smtClean="0">
                <a:solidFill>
                  <a:srgbClr val="FF0000"/>
                </a:solidFill>
              </a:rPr>
              <a:t>fail:return+null</a:t>
            </a:r>
            <a:r>
              <a:rPr lang="en-US" altLang="zh-CN" dirty="0"/>
              <a:t> </a:t>
            </a:r>
            <a:r>
              <a:rPr lang="zh-CN" altLang="en-US" dirty="0"/>
              <a:t>表示消费方对该服务的方法调用在失败后，再返回 </a:t>
            </a:r>
            <a:r>
              <a:rPr lang="en-US" altLang="zh-CN" dirty="0"/>
              <a:t>null </a:t>
            </a:r>
            <a:r>
              <a:rPr lang="zh-CN" altLang="en-US" dirty="0"/>
              <a:t>值，不抛异常。用来容忍不重要服务不稳定时对调用方的影响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zh-CN" altLang="en-US" dirty="0" smtClean="0">
                <a:solidFill>
                  <a:srgbClr val="FF0000"/>
                </a:solidFill>
              </a:rPr>
              <a:t>在代码进行判空的操作就显得尤为重要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97840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服务限流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696" y="180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4672" y="1461254"/>
            <a:ext cx="66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避免高并发下系统连接数超过资源阈值，造成系统不可用。</a:t>
            </a:r>
            <a:endParaRPr lang="zh-CN" altLang="en-US" dirty="0"/>
          </a:p>
        </p:txBody>
      </p:sp>
      <p:pic>
        <p:nvPicPr>
          <p:cNvPr id="11265" name="Picture 1" descr="C:\Users\Administrator\AppData\Roaming\Tencent\Users\1249443979\TIM\WinTemp\RichOle\P(G@T}B[G_}ZR8DF_S2@WX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" y="2170700"/>
            <a:ext cx="2996184" cy="288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dministrator\AppData\Roaming\Tencent\Users\1249443979\TIM\WinTemp\RichOle\4@B7T`K$8_YZDK6%3(BQI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28" y="2191607"/>
            <a:ext cx="4095750" cy="28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2224" y="5102352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漏桶算法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6874" y="5113282"/>
            <a:ext cx="13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令牌</a:t>
            </a:r>
            <a:r>
              <a:rPr lang="zh-CN" altLang="en-US" dirty="0" smtClean="0">
                <a:solidFill>
                  <a:srgbClr val="FF0000"/>
                </a:solidFill>
              </a:rPr>
              <a:t>桶算法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060" y="5650992"/>
            <a:ext cx="678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其他思路：池化思想、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限流、计数器算法、时间分片削峰等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106984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建议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696" y="180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672" y="1790438"/>
            <a:ext cx="65341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、开发过程之中，应对代码进行相应日志的打印，便于自己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其他</a:t>
            </a:r>
            <a:r>
              <a:rPr lang="zh-CN" altLang="en-US" dirty="0"/>
              <a:t>人员排除问题，增加可读性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、建立慢接口和慢</a:t>
            </a:r>
            <a:r>
              <a:rPr lang="en-US" altLang="zh-CN" dirty="0"/>
              <a:t>SQL TOP5</a:t>
            </a:r>
            <a:r>
              <a:rPr lang="zh-CN" altLang="en-US" dirty="0"/>
              <a:t>定期版本优化机制。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中间件缓存以服务的形式提供，不在各个板块自己创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建立代码互查机制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anose="02010609060101010101" pitchFamily="2" charset="-122"/>
              </a:rPr>
              <a:t>Changan</a:t>
            </a:r>
            <a:r>
              <a:rPr lang="en-US" altLang="zh-CN" sz="3200" b="1" dirty="0">
                <a:ea typeface="黑体" panose="02010609060101010101" pitchFamily="2" charset="-122"/>
              </a:rPr>
              <a:t> Drives The World</a:t>
            </a:r>
            <a:endParaRPr lang="en-US" altLang="zh-CN" sz="32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DA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808423"/>
            <a:ext cx="749808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36" y="704447"/>
            <a:ext cx="6197924" cy="5118479"/>
            <a:chOff x="142983" y="192383"/>
            <a:chExt cx="3899523" cy="5118479"/>
          </a:xfrm>
        </p:grpSpPr>
        <p:sp>
          <p:nvSpPr>
            <p:cNvPr id="7" name="椭圆 6"/>
            <p:cNvSpPr/>
            <p:nvPr/>
          </p:nvSpPr>
          <p:spPr>
            <a:xfrm>
              <a:off x="1048995" y="2182008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48995" y="1410042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48995" y="2909006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1457812" y="1474051"/>
              <a:ext cx="774453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EDAS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7"/>
            <p:cNvSpPr txBox="1"/>
            <p:nvPr/>
          </p:nvSpPr>
          <p:spPr>
            <a:xfrm>
              <a:off x="1490864" y="2231017"/>
              <a:ext cx="1734920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HSF RPC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</a:t>
              </a:r>
              <a:endPara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1492175" y="2952503"/>
              <a:ext cx="1036279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DRDS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1490865" y="4683763"/>
              <a:ext cx="2551641" cy="627099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DUBBO </a:t>
              </a:r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重点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en-US" altLang="zh-CN" b="1" dirty="0" smtClean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 smtClean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42983" y="192383"/>
              <a:ext cx="3240544" cy="734821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endPara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  录</a:t>
              </a:r>
              <a:endParaRPr lang="zh-CN" altLang="en-US" sz="2400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48995" y="379251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1492329" y="3788674"/>
              <a:ext cx="1403770" cy="350100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中台</a:t>
              </a:r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MQ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8995" y="463604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/>
        </p:nvSpPr>
        <p:spPr>
          <a:xfrm>
            <a:off x="784560" y="927689"/>
            <a:ext cx="69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RPC</a:t>
            </a:r>
            <a:r>
              <a:rPr lang="zh-CN" altLang="en-US" b="1" dirty="0" smtClean="0"/>
              <a:t>（</a:t>
            </a:r>
            <a:r>
              <a:rPr lang="en-US" altLang="zh-CN" dirty="0"/>
              <a:t>Remote Procedure Call</a:t>
            </a:r>
            <a:r>
              <a:rPr lang="zh-CN" altLang="en-US" b="1" dirty="0" smtClean="0"/>
              <a:t>）：</a:t>
            </a:r>
            <a:r>
              <a:rPr lang="zh-CN" altLang="en-US" dirty="0"/>
              <a:t>调用远程计算机上的服务，就像调用本地服务</a:t>
            </a:r>
            <a:r>
              <a:rPr lang="zh-CN" altLang="en-US" dirty="0" smtClean="0"/>
              <a:t>一样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RMI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WEBSERVICE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DUBBO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HSF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THRIFT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784560" y="1583727"/>
            <a:ext cx="740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底层核心概念：连接通信（</a:t>
            </a:r>
            <a:r>
              <a:rPr lang="en-US" altLang="zh-CN" b="1" dirty="0" smtClean="0">
                <a:solidFill>
                  <a:srgbClr val="FF0000"/>
                </a:solidFill>
              </a:rPr>
              <a:t>TCP/UDP+BIO/NIO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NETTY/MINA</a:t>
            </a:r>
            <a:r>
              <a:rPr lang="zh-CN" altLang="en-US" b="1" dirty="0" smtClean="0">
                <a:solidFill>
                  <a:srgbClr val="FF0000"/>
                </a:solidFill>
              </a:rPr>
              <a:t>、序列化等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025" name="Picture 1" descr="C:\Users\Administrator\AppData\Roaming\Tencent\Users\1249443979\TIM\WinTemp\RichOle\7NK}0AS4KQX`(K0CALN2]{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12" y="2070144"/>
            <a:ext cx="68964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/>
        </p:nvSpPr>
        <p:spPr>
          <a:xfrm>
            <a:off x="784560" y="927689"/>
            <a:ext cx="6969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、服务</a:t>
            </a:r>
            <a:r>
              <a:rPr lang="zh-CN" altLang="en-US" b="1" dirty="0" smtClean="0"/>
              <a:t>提供者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zh-CN" altLang="en-US" b="1" dirty="0" smtClean="0"/>
              <a:t>       </a:t>
            </a:r>
            <a:r>
              <a:rPr lang="zh-CN" altLang="en-US" dirty="0" smtClean="0"/>
              <a:t>在</a:t>
            </a:r>
            <a:r>
              <a:rPr lang="zh-CN" altLang="en-US" dirty="0"/>
              <a:t>服务框架中真正提供服务功能实现的应用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、服务</a:t>
            </a:r>
            <a:r>
              <a:rPr lang="zh-CN" altLang="en-US" b="1" dirty="0" smtClean="0"/>
              <a:t>调用者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zh-CN" altLang="en-US" dirty="0" smtClean="0"/>
              <a:t>      作为</a:t>
            </a:r>
            <a:r>
              <a:rPr lang="zh-CN" altLang="en-US" dirty="0"/>
              <a:t>服务的</a:t>
            </a:r>
            <a:r>
              <a:rPr lang="zh-CN" altLang="en-US" dirty="0" smtClean="0"/>
              <a:t>消费者。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、地址</a:t>
            </a:r>
            <a:r>
              <a:rPr lang="zh-CN" altLang="en-US" b="1" dirty="0" smtClean="0"/>
              <a:t>服务器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zh-CN" altLang="en-US" dirty="0" smtClean="0"/>
              <a:t>      肩负</a:t>
            </a:r>
            <a:r>
              <a:rPr lang="zh-CN" altLang="en-US" dirty="0"/>
              <a:t>着给服务提供者和服务调用者提供部署环境中所有配置服务器和 </a:t>
            </a:r>
            <a:r>
              <a:rPr lang="en-US" altLang="zh-CN" dirty="0"/>
              <a:t>Diamond </a:t>
            </a:r>
            <a:r>
              <a:rPr lang="zh-CN" altLang="en-US" dirty="0"/>
              <a:t>服务器的服务器列表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、配置</a:t>
            </a:r>
            <a:r>
              <a:rPr lang="zh-CN" altLang="en-US" b="1" dirty="0" smtClean="0"/>
              <a:t>服务器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zh-CN" altLang="en-US" dirty="0" smtClean="0"/>
              <a:t>      主要</a:t>
            </a:r>
            <a:r>
              <a:rPr lang="zh-CN" altLang="en-US" dirty="0"/>
              <a:t>负责记录环境内所有服务发布（服务提供者的 </a:t>
            </a:r>
            <a:r>
              <a:rPr lang="en-US" altLang="zh-CN" dirty="0"/>
              <a:t>IP </a:t>
            </a:r>
            <a:r>
              <a:rPr lang="zh-CN" altLang="en-US" dirty="0"/>
              <a:t>地址和服务端口信息）和服务订阅（服务调用者的 </a:t>
            </a:r>
            <a:r>
              <a:rPr lang="en-US" altLang="zh-CN" dirty="0"/>
              <a:t>IP </a:t>
            </a:r>
            <a:r>
              <a:rPr lang="zh-CN" altLang="en-US" dirty="0"/>
              <a:t>地址和服务端口信息）信息，并将服务相关信息推送到服务节点上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Diamond </a:t>
            </a:r>
            <a:r>
              <a:rPr lang="zh-CN" altLang="en-US" b="1" dirty="0" smtClean="0"/>
              <a:t>服务器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zh-CN" altLang="en-US" b="1" dirty="0" smtClean="0"/>
              <a:t>      </a:t>
            </a:r>
            <a:r>
              <a:rPr lang="en-US" altLang="zh-CN" dirty="0" smtClean="0"/>
              <a:t>Diamond </a:t>
            </a:r>
            <a:r>
              <a:rPr lang="zh-CN" altLang="en-US" dirty="0"/>
              <a:t>服务器是一个通用的统一配置管理</a:t>
            </a:r>
            <a:r>
              <a:rPr lang="zh-CN" altLang="en-US" dirty="0" smtClean="0"/>
              <a:t>服务。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81" y="965817"/>
            <a:ext cx="7073507" cy="4776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557" y="1115010"/>
            <a:ext cx="7505451" cy="4792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5836" y="704447"/>
            <a:ext cx="6197924" cy="5118479"/>
            <a:chOff x="142983" y="192383"/>
            <a:chExt cx="3899523" cy="5118479"/>
          </a:xfrm>
        </p:grpSpPr>
        <p:sp>
          <p:nvSpPr>
            <p:cNvPr id="7" name="椭圆 6"/>
            <p:cNvSpPr/>
            <p:nvPr/>
          </p:nvSpPr>
          <p:spPr>
            <a:xfrm>
              <a:off x="1048995" y="2182008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48995" y="1410042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48995" y="2909006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1457812" y="1474051"/>
              <a:ext cx="774453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EDAS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7"/>
            <p:cNvSpPr txBox="1"/>
            <p:nvPr/>
          </p:nvSpPr>
          <p:spPr>
            <a:xfrm>
              <a:off x="1490864" y="2231017"/>
              <a:ext cx="1734920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HSF 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1492175" y="2952503"/>
              <a:ext cx="802007" cy="627099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DRDS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1490865" y="4683763"/>
              <a:ext cx="2551641" cy="627099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DUBBO </a:t>
              </a:r>
              <a:r>
                <a:rPr lang="en-US" altLang="zh-CN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RPC</a:t>
              </a:r>
              <a:r>
                <a:rPr lang="zh-CN" altLang="en-US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分布式框架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介绍（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重点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en-US" altLang="zh-CN" b="1" dirty="0" smtClean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dirty="0" smtClean="0">
                  <a:ea typeface="微软雅黑" panose="020B0503020204020204" pitchFamily="34" charset="-122"/>
                </a:rPr>
                <a:t>         </a:t>
              </a:r>
              <a:endParaRPr lang="zh-CN" altLang="en-US" sz="100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42983" y="192383"/>
              <a:ext cx="3240544" cy="734821"/>
            </a:xfrm>
            <a:prstGeom prst="rect">
              <a:avLst/>
            </a:prstGeom>
            <a:noFill/>
          </p:spPr>
          <p:txBody>
            <a:bodyPr wrap="square" lIns="72393" tIns="36197" rIns="72393" bIns="36197" rtlCol="0">
              <a:spAutoFit/>
            </a:bodyPr>
            <a:lstStyle/>
            <a:p>
              <a:endPara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  录</a:t>
              </a:r>
              <a:endParaRPr lang="zh-CN" altLang="en-US" sz="2400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48995" y="379251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1492329" y="3788674"/>
              <a:ext cx="1403770" cy="350100"/>
            </a:xfrm>
            <a:prstGeom prst="rect">
              <a:avLst/>
            </a:prstGeom>
            <a:noFill/>
          </p:spPr>
          <p:txBody>
            <a:bodyPr wrap="none" lIns="72393" tIns="36197" rIns="72393" bIns="36197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中台</a:t>
              </a:r>
              <a:r>
                <a:rPr lang="en-US" altLang="zh-CN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MQ</a:t>
              </a:r>
              <a:r>
                <a:rPr lang="zh-CN" altLang="en-US" b="1" dirty="0" smtClean="0">
                  <a:solidFill>
                    <a:srgbClr val="2E8F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的介绍</a:t>
              </a:r>
              <a:endParaRPr lang="en-US" altLang="zh-CN" b="1" dirty="0">
                <a:solidFill>
                  <a:srgbClr val="2E8FD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8995" y="4636043"/>
              <a:ext cx="281595" cy="375484"/>
            </a:xfrm>
            <a:prstGeom prst="ellipse">
              <a:avLst/>
            </a:prstGeom>
            <a:solidFill>
              <a:srgbClr val="2E8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393" tIns="36197" rIns="72393" bIns="36197" rtlCol="0" anchor="ctr"/>
            <a:lstStyle/>
            <a:p>
              <a:pPr algn="ctr"/>
              <a:r>
                <a:rPr lang="en-US" altLang="zh-CN" sz="19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zh-CN" altLang="en-US" sz="19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2525</Words>
  <Application>WPS 演示</Application>
  <PresentationFormat>自定义</PresentationFormat>
  <Paragraphs>258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Administrator</cp:lastModifiedBy>
  <cp:revision>673</cp:revision>
  <dcterms:created xsi:type="dcterms:W3CDTF">2015-05-15T03:51:00Z</dcterms:created>
  <dcterms:modified xsi:type="dcterms:W3CDTF">2018-01-31T03:49:52Z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