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24" r:id="rId2"/>
    <p:sldId id="525" r:id="rId3"/>
    <p:sldId id="526" r:id="rId4"/>
    <p:sldId id="527" r:id="rId5"/>
    <p:sldId id="528" r:id="rId6"/>
    <p:sldId id="530" r:id="rId7"/>
    <p:sldId id="531" r:id="rId8"/>
    <p:sldId id="532" r:id="rId9"/>
    <p:sldId id="533" r:id="rId10"/>
    <p:sldId id="534" r:id="rId11"/>
    <p:sldId id="535" r:id="rId12"/>
    <p:sldId id="536" r:id="rId13"/>
  </p:sldIdLst>
  <p:sldSz cx="8618538" cy="64643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B4155"/>
    <a:srgbClr val="5B9BD5"/>
    <a:srgbClr val="FFFF00"/>
    <a:srgbClr val="F9F9FA"/>
    <a:srgbClr val="0099FF"/>
    <a:srgbClr val="0378B0"/>
    <a:srgbClr val="1A4155"/>
    <a:srgbClr val="262626"/>
    <a:srgbClr val="6CC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81452" autoAdjust="0"/>
  </p:normalViewPr>
  <p:slideViewPr>
    <p:cSldViewPr snapToGrid="0">
      <p:cViewPr varScale="1">
        <p:scale>
          <a:sx n="100" d="100"/>
          <a:sy n="100" d="100"/>
        </p:scale>
        <p:origin x="2262" y="84"/>
      </p:cViewPr>
      <p:guideLst>
        <p:guide orient="horz" pos="2041"/>
        <p:guide pos="27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592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661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A597-42A6-46D6-AD84-1DBF8312B858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1C446-62AD-4D75-AB92-58C631DF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30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84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以上就是我全部的答辩内容，我的答辩完毕，谢谢大家！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5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17"/>
          <a:stretch>
            <a:fillRect/>
          </a:stretch>
        </p:blipFill>
        <p:spPr>
          <a:xfrm>
            <a:off x="0" y="0"/>
            <a:ext cx="8618538" cy="5118652"/>
          </a:xfrm>
          <a:prstGeom prst="rect">
            <a:avLst/>
          </a:prstGeom>
        </p:spPr>
      </p:pic>
      <p:pic>
        <p:nvPicPr>
          <p:cNvPr id="2" name="图片 1" descr="联合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53958" y="4992528"/>
            <a:ext cx="2391643" cy="1345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1828803" y="507425"/>
            <a:ext cx="67884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-4317" y="507425"/>
            <a:ext cx="47896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Slogan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76415" y="139065"/>
            <a:ext cx="1741170" cy="328295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3149955" y="171905"/>
            <a:ext cx="2309097" cy="2626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</a:rPr>
              <a:t>内幕信息，未经披露，严格保密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" name="图片 2" descr="联合LOGO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2128" y="-163118"/>
            <a:ext cx="1843428" cy="1037757"/>
          </a:xfrm>
          <a:prstGeom prst="rect">
            <a:avLst/>
          </a:prstGeom>
        </p:spPr>
      </p:pic>
      <p:sp>
        <p:nvSpPr>
          <p:cNvPr id="8" name="灯片编号占位符 5"/>
          <p:cNvSpPr txBox="1"/>
          <p:nvPr userDrawn="1"/>
        </p:nvSpPr>
        <p:spPr>
          <a:xfrm>
            <a:off x="6679439" y="6120136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9BB5D0-35E4-459D-AEF3-FE4D7C45CC19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-22860" y="6287770"/>
            <a:ext cx="66217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8052435" y="6287770"/>
            <a:ext cx="561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长安行天下 横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3535" y="5927725"/>
            <a:ext cx="1304290" cy="4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3149955" y="171905"/>
            <a:ext cx="2309097" cy="2626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</a:rPr>
              <a:t>内幕信息，未经披露，严格保密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-22860" y="6287770"/>
            <a:ext cx="66217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8052435" y="6287770"/>
            <a:ext cx="561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长安行天下 横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3535" y="5927725"/>
            <a:ext cx="1304290" cy="4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1235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2503" y="344164"/>
            <a:ext cx="7433214" cy="124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2503" y="1720821"/>
            <a:ext cx="7433214" cy="410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2503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54785" y="5991448"/>
            <a:ext cx="290864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86618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646430" rtl="0" eaLnBrk="1" latinLnBrk="0" hangingPunct="1">
        <a:lnSpc>
          <a:spcPct val="90000"/>
        </a:lnSpc>
        <a:spcBef>
          <a:spcPct val="0"/>
        </a:spcBef>
        <a:buNone/>
        <a:defRPr sz="3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290" indent="-160655" algn="l" defTabSz="646430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48450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2pPr>
      <a:lvl3pPr marL="80772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13093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45415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77736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210058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42379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74701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1pPr>
      <a:lvl2pPr marL="32321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2pPr>
      <a:lvl3pPr marL="64643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96964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29286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61607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193929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26250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58572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3288525" y="2425431"/>
            <a:ext cx="4132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喂点“毒”鸡汤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1751" y="282731"/>
            <a:ext cx="5454532" cy="534374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三、我们应该享受工作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66775" y="1019175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期待工作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33400" y="1838325"/>
            <a:ext cx="50196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  有些时候，希望停留在周末，这样就不用回去上班了，而有些时候，又想假期快点结束，以便于早点回到工作岗位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      那么</a:t>
            </a:r>
            <a:r>
              <a:rPr lang="zh-CN" altLang="en-US" sz="1600" dirty="0"/>
              <a:t>，为什么会有两种截然相反的心情呢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     </a:t>
            </a:r>
            <a:r>
              <a:rPr lang="zh-CN" altLang="en-US" sz="1600" dirty="0" smtClean="0"/>
              <a:t>我归结于</a:t>
            </a:r>
            <a:r>
              <a:rPr lang="en-US" altLang="zh-CN" sz="1600" dirty="0" smtClean="0">
                <a:solidFill>
                  <a:srgbClr val="FF0000"/>
                </a:solidFill>
              </a:rPr>
              <a:t>——</a:t>
            </a:r>
            <a:r>
              <a:rPr lang="zh-CN" altLang="en-US" sz="1600" dirty="0" smtClean="0">
                <a:solidFill>
                  <a:srgbClr val="FF0000"/>
                </a:solidFill>
              </a:rPr>
              <a:t>期待，</a:t>
            </a:r>
            <a:r>
              <a:rPr lang="zh-CN" altLang="en-US" sz="1600" dirty="0" smtClean="0"/>
              <a:t>期待假期，或者，期待回到忙碌而兴奋工作状态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当对工作产生期待的时候，还会厌倦么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07803"/>
            <a:ext cx="3065462" cy="26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1751" y="282731"/>
            <a:ext cx="5454532" cy="534374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三、我们应该享受工作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66775" y="1019175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享受工作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1550" y="1819275"/>
            <a:ext cx="3362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你</a:t>
            </a:r>
            <a:r>
              <a:rPr lang="zh-CN" altLang="en-US" sz="1600" dirty="0"/>
              <a:t>选择做什么样的工作，其实就是选择了什么样的生活和什么样的</a:t>
            </a:r>
            <a:r>
              <a:rPr lang="zh-CN" altLang="en-US" sz="1600" dirty="0">
                <a:solidFill>
                  <a:srgbClr val="FF0000"/>
                </a:solidFill>
              </a:rPr>
              <a:t>工作感受</a:t>
            </a:r>
            <a:r>
              <a:rPr lang="zh-CN" altLang="en-US" sz="1600" dirty="0"/>
              <a:t>，这完全取决于你。所以，如果你想享受你的生活，那么你就应该</a:t>
            </a:r>
            <a:r>
              <a:rPr lang="zh-CN" altLang="en-US" sz="1600" dirty="0">
                <a:solidFill>
                  <a:srgbClr val="FF0000"/>
                </a:solidFill>
              </a:rPr>
              <a:t>喜欢上你的工作</a:t>
            </a:r>
            <a:r>
              <a:rPr lang="zh-CN" altLang="en-US" sz="1600" dirty="0"/>
              <a:t>。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824" y="1203841"/>
            <a:ext cx="4076190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中英文共用横版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526" y="1242439"/>
            <a:ext cx="5461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1352164" y="3235805"/>
            <a:ext cx="59277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err="1">
                <a:ea typeface="黑体" pitchFamily="2" charset="-122"/>
              </a:rPr>
              <a:t>Changan</a:t>
            </a:r>
            <a:r>
              <a:rPr lang="en-US" altLang="zh-CN" sz="3200" b="1" dirty="0">
                <a:ea typeface="黑体" pitchFamily="2" charset="-122"/>
              </a:rPr>
              <a:t> Drives The World</a:t>
            </a:r>
          </a:p>
        </p:txBody>
      </p:sp>
    </p:spTree>
    <p:extLst>
      <p:ext uri="{BB962C8B-B14F-4D97-AF65-F5344CB8AC3E}">
        <p14:creationId xmlns:p14="http://schemas.microsoft.com/office/powerpoint/2010/main" val="40018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9282" y="292366"/>
            <a:ext cx="5454532" cy="534374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一、程序员</a:t>
            </a: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96" y="3558012"/>
            <a:ext cx="3161411" cy="20175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04" y="1140955"/>
            <a:ext cx="3108042" cy="2111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49953" y="1827724"/>
            <a:ext cx="938463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程序员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74631" y="4566772"/>
            <a:ext cx="938463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码农</a:t>
            </a:r>
          </a:p>
        </p:txBody>
      </p:sp>
      <p:sp>
        <p:nvSpPr>
          <p:cNvPr id="11" name="右箭头 10"/>
          <p:cNvSpPr/>
          <p:nvPr/>
        </p:nvSpPr>
        <p:spPr>
          <a:xfrm>
            <a:off x="3186548" y="1919966"/>
            <a:ext cx="842211" cy="184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flipH="1">
            <a:off x="4596063" y="4652211"/>
            <a:ext cx="798093" cy="191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5076" y="406556"/>
            <a:ext cx="5454532" cy="53437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0020" y="1299411"/>
            <a:ext cx="6954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/>
              <a:t>码农</a:t>
            </a:r>
            <a:r>
              <a:rPr lang="zh-CN" altLang="en-US" sz="1600" dirty="0" smtClean="0"/>
              <a:t>写代码</a:t>
            </a:r>
            <a:r>
              <a:rPr lang="zh-CN" altLang="en-US" sz="1600" dirty="0"/>
              <a:t>，程序员写系统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770018" y="2147239"/>
            <a:ext cx="6954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思想与责任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770018" y="2995068"/>
            <a:ext cx="6954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自动写代码颠覆的是码农，而不是程序员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12" y="940220"/>
            <a:ext cx="2876457" cy="27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10801" y="212267"/>
            <a:ext cx="5454532" cy="534374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二、成为专业程序员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90575" y="933450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在你责怪别人之前，先检查自己的代码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7379" y="1404435"/>
            <a:ext cx="657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在你不分青红皂白的去认为是别人的锅的时候，先想一想福尔摩斯的这条建议：</a:t>
            </a:r>
            <a:r>
              <a:rPr lang="zh-CN" altLang="en-US" sz="1600" dirty="0" smtClean="0">
                <a:solidFill>
                  <a:srgbClr val="FF0000"/>
                </a:solidFill>
              </a:rPr>
              <a:t>一旦你排除了种种不可能，剩下的不管多么难以置信，一定就是真相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0575" y="2395872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b="1" dirty="0" smtClean="0"/>
              <a:t>不断学习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68377" y="2781076"/>
            <a:ext cx="6572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  随着</a:t>
            </a:r>
            <a:r>
              <a:rPr lang="zh-CN" altLang="en-US" sz="1600" dirty="0"/>
              <a:t>软件开发逐渐遍布全球各地，你会发现有很多人都可以干你的工作。所以你需要不断学习以保持竞争力。否则，你就会落伍，停滞不前，直到有一天，这份工作不再需要你，或外包给一些更廉价的</a:t>
            </a:r>
            <a:r>
              <a:rPr lang="zh-CN" altLang="en-US" sz="1600" dirty="0" smtClean="0"/>
              <a:t>劳动力，而我们要做的是什么：</a:t>
            </a:r>
            <a:r>
              <a:rPr lang="zh-CN" altLang="en-US" sz="1600" dirty="0" smtClean="0">
                <a:solidFill>
                  <a:srgbClr val="FF0000"/>
                </a:solidFill>
              </a:rPr>
              <a:t>让自己不可替代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11" y="3858294"/>
            <a:ext cx="2592489" cy="24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01276" y="225581"/>
            <a:ext cx="5454532" cy="53437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专业程序员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85800" y="885825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/>
              <a:t>不要害怕破坏东西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14425" y="1628775"/>
            <a:ext cx="6572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  我们做一个功能的时候，总是害怕修改代码会影响到其他功能，每次添加模块，总是想着尽可能少的改变代码，总是以敷墙的方式添加上去，但这座软件的摩天大厦随时都有坍塌的可能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       任何</a:t>
            </a:r>
            <a:r>
              <a:rPr lang="zh-CN" altLang="en-US" sz="1600" dirty="0"/>
              <a:t>一个外科医生都懂得，伤口要想愈合就必须得切除腐肉。虽然手术会带来痛苦，但绝对比任伤口发炎溃烂</a:t>
            </a:r>
            <a:r>
              <a:rPr lang="zh-CN" altLang="en-US" sz="1600" dirty="0" smtClean="0"/>
              <a:t>要好</a:t>
            </a:r>
            <a:endParaRPr lang="en-US" altLang="zh-CN" sz="1600" dirty="0" smtClean="0"/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而我们要应该考虑的是，让自己的代码存活时间更长一点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829050"/>
            <a:ext cx="3048160" cy="22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2226" y="235106"/>
            <a:ext cx="5454532" cy="53437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专业程序员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32894" y="933450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b="1" dirty="0" smtClean="0"/>
              <a:t>责任心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14425" y="1628775"/>
            <a:ext cx="657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专业</a:t>
            </a:r>
            <a:r>
              <a:rPr lang="zh-CN" altLang="en-US" sz="1600" dirty="0"/>
              <a:t>程序员会为他们的职业生涯、预算、日程安排承诺、错误、技能技巧负责。一个专业的程序员不会将责任推卸给别人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     专业</a:t>
            </a:r>
            <a:r>
              <a:rPr lang="zh-CN" altLang="en-US" sz="1600" dirty="0"/>
              <a:t>程序员也是好的团队成员。他们负责地对待整个团队的输出，而不是只顾自己的工作。他们乐于助人，善于向彼此学习，在需要的时候甚至会鼎力相助，为了项目前仆后继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94" y="3294234"/>
            <a:ext cx="3600000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3651" y="245020"/>
            <a:ext cx="5454532" cy="53437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成为专业程序员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85800" y="885825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关心代码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4425" y="1628775"/>
            <a:ext cx="6572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差强人意</a:t>
            </a:r>
            <a:r>
              <a:rPr lang="zh-CN" altLang="en-US" sz="1600" dirty="0"/>
              <a:t>的程序员和伟大的程序员之间的真正区别是：</a:t>
            </a:r>
            <a:r>
              <a:rPr lang="zh-CN" altLang="en-US" sz="1600" dirty="0">
                <a:solidFill>
                  <a:srgbClr val="FF0000"/>
                </a:solidFill>
              </a:rPr>
              <a:t>态度</a:t>
            </a:r>
            <a:r>
              <a:rPr lang="zh-CN" altLang="en-US" sz="1600" dirty="0"/>
              <a:t>。好的编程在于专业的方法，以及一种竭尽全力希望写出最好软件的期望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1600" dirty="0" smtClean="0"/>
              <a:t>     要</a:t>
            </a:r>
            <a:r>
              <a:rPr lang="zh-CN" altLang="en-US" sz="1600" dirty="0"/>
              <a:t>成为一个优秀的程序员，你必须对自己的代码负责，真正关心代码</a:t>
            </a:r>
            <a:r>
              <a:rPr lang="en-US" altLang="zh-CN" sz="1600" dirty="0"/>
              <a:t>——</a:t>
            </a:r>
            <a:r>
              <a:rPr lang="zh-CN" altLang="en-US" sz="1600" dirty="0">
                <a:solidFill>
                  <a:srgbClr val="FF0000"/>
                </a:solidFill>
              </a:rPr>
              <a:t>养成积极向上的心态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12" y="3325832"/>
            <a:ext cx="3803526" cy="26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1751" y="282731"/>
            <a:ext cx="5454532" cy="534374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三、我们应该享受工作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38200" y="1427460"/>
            <a:ext cx="6686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对于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我们许多人来说，工作是为了生活，但如果你愿意的话，工作并不会阻碍你感到快乐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0033"/>
            <a:ext cx="3937660" cy="29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1751" y="282731"/>
            <a:ext cx="5454532" cy="534374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三、我们应该享受工作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66775" y="1019175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b="1" dirty="0" smtClean="0"/>
              <a:t>走出舒适区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81075" y="2324100"/>
            <a:ext cx="30397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  进入</a:t>
            </a:r>
            <a:r>
              <a:rPr lang="zh-CN" altLang="en-US" sz="1600" dirty="0"/>
              <a:t>未知领域是迄今为止最好的学习方法。坚持老一套不会教你很多你所不知道的内容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       你</a:t>
            </a:r>
            <a:r>
              <a:rPr lang="zh-CN" altLang="en-US" sz="1600" dirty="0"/>
              <a:t>需要从</a:t>
            </a:r>
            <a:r>
              <a:rPr lang="zh-CN" altLang="en-US" sz="1600" dirty="0">
                <a:solidFill>
                  <a:srgbClr val="FF0000"/>
                </a:solidFill>
              </a:rPr>
              <a:t>不同的角度思考</a:t>
            </a:r>
            <a:r>
              <a:rPr lang="zh-CN" altLang="en-US" sz="1600" dirty="0"/>
              <a:t>，你需要用不同的工具</a:t>
            </a:r>
            <a:r>
              <a:rPr lang="zh-CN" altLang="en-US" sz="1600" dirty="0">
                <a:solidFill>
                  <a:srgbClr val="FF0000"/>
                </a:solidFill>
              </a:rPr>
              <a:t>解决不同的问题</a:t>
            </a:r>
            <a:r>
              <a:rPr lang="zh-CN" altLang="en-US" sz="1600" dirty="0"/>
              <a:t>，你需要</a:t>
            </a:r>
            <a:r>
              <a:rPr lang="zh-CN" altLang="en-US" sz="1600" dirty="0">
                <a:solidFill>
                  <a:srgbClr val="FF0000"/>
                </a:solidFill>
              </a:rPr>
              <a:t>扩展你的知识领域</a:t>
            </a:r>
            <a:r>
              <a:rPr lang="zh-CN" altLang="en-US" sz="1600" dirty="0"/>
              <a:t>，你会享受于其中的每一分钟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920" y="1466850"/>
            <a:ext cx="3882935" cy="36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710</Words>
  <Application>Microsoft Office PowerPoint</Application>
  <PresentationFormat>自定义</PresentationFormat>
  <Paragraphs>52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Microsoft YaHei</vt:lpstr>
      <vt:lpstr>Microsoft YaHei</vt:lpstr>
      <vt:lpstr>Arial</vt:lpstr>
      <vt:lpstr>Calibri</vt:lpstr>
      <vt:lpstr>Calibri Light</vt:lpstr>
      <vt:lpstr>自定义设计方案</vt:lpstr>
      <vt:lpstr>PowerPoint 演示文稿</vt:lpstr>
      <vt:lpstr>一、程序员or码农</vt:lpstr>
      <vt:lpstr>一、程序员or码农</vt:lpstr>
      <vt:lpstr>二、成为专业程序员</vt:lpstr>
      <vt:lpstr>二、成为专业程序员</vt:lpstr>
      <vt:lpstr>二、成为专业程序员</vt:lpstr>
      <vt:lpstr>二、成为专业程序员</vt:lpstr>
      <vt:lpstr>三、我们应该享受工作</vt:lpstr>
      <vt:lpstr>三、我们应该享受工作</vt:lpstr>
      <vt:lpstr>三、我们应该享受工作</vt:lpstr>
      <vt:lpstr>三、我们应该享受工作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Mickey Jiang</dc:creator>
  <cp:lastModifiedBy>1</cp:lastModifiedBy>
  <cp:revision>1909</cp:revision>
  <cp:lastPrinted>2017-02-12T05:58:00Z</cp:lastPrinted>
  <dcterms:created xsi:type="dcterms:W3CDTF">2015-05-15T03:51:00Z</dcterms:created>
  <dcterms:modified xsi:type="dcterms:W3CDTF">2018-06-12T12:49:27Z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2052-10.1.0.6759</vt:lpwstr>
  </property>
</Properties>
</file>