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27" r:id="rId2"/>
    <p:sldId id="443" r:id="rId3"/>
    <p:sldId id="444" r:id="rId4"/>
    <p:sldId id="445" r:id="rId5"/>
    <p:sldId id="446" r:id="rId6"/>
    <p:sldId id="447" r:id="rId7"/>
    <p:sldId id="448" r:id="rId8"/>
    <p:sldId id="449" r:id="rId9"/>
    <p:sldId id="450" r:id="rId10"/>
    <p:sldId id="451" r:id="rId11"/>
    <p:sldId id="452" r:id="rId12"/>
    <p:sldId id="453" r:id="rId13"/>
    <p:sldId id="410" r:id="rId14"/>
  </p:sldIdLst>
  <p:sldSz cx="8618538" cy="64643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36">
          <p15:clr>
            <a:srgbClr val="A4A3A4"/>
          </p15:clr>
        </p15:guide>
        <p15:guide id="2" pos="27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1A4155"/>
    <a:srgbClr val="262626"/>
    <a:srgbClr val="6CCEE5"/>
    <a:srgbClr val="4E951D"/>
    <a:srgbClr val="1B4155"/>
    <a:srgbClr val="6A8ED5"/>
    <a:srgbClr val="0378B0"/>
    <a:srgbClr val="194155"/>
    <a:srgbClr val="307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6219" autoAdjust="0"/>
  </p:normalViewPr>
  <p:slideViewPr>
    <p:cSldViewPr snapToGrid="0">
      <p:cViewPr varScale="1">
        <p:scale>
          <a:sx n="104" d="100"/>
          <a:sy n="104" d="100"/>
        </p:scale>
        <p:origin x="-2040" y="-90"/>
      </p:cViewPr>
      <p:guideLst>
        <p:guide orient="horz" pos="2036"/>
        <p:guide pos="27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5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2018/1/25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641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CA597-42A6-46D6-AD84-1DBF8312B858}" type="datetimeFigureOut">
              <a:rPr lang="zh-CN" altLang="en-US" smtClean="0"/>
              <a:pPr/>
              <a:t>2018/1/25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1C446-62AD-4D75-AB92-58C631DF85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36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65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319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319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319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249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319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319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319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319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319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319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319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31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17"/>
          <a:stretch>
            <a:fillRect/>
          </a:stretch>
        </p:blipFill>
        <p:spPr>
          <a:xfrm>
            <a:off x="0" y="0"/>
            <a:ext cx="8618538" cy="5118652"/>
          </a:xfrm>
          <a:prstGeom prst="rect">
            <a:avLst/>
          </a:prstGeom>
        </p:spPr>
      </p:pic>
      <p:pic>
        <p:nvPicPr>
          <p:cNvPr id="4" name="Picture 2" descr="E:\钟秉良\logo\新标识\新标识组合\2.2V标左右结构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393" y="5538735"/>
            <a:ext cx="1440000" cy="41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7" y="0"/>
            <a:ext cx="8618538" cy="6464300"/>
          </a:xfrm>
          <a:prstGeom prst="rect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>
            <a:off x="1828803" y="507425"/>
            <a:ext cx="678848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-4317" y="507425"/>
            <a:ext cx="47896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:\钟秉良\logo\新标识\新标识组合\2.2V标左右结构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07" y="267207"/>
            <a:ext cx="1240234" cy="35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Slogan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876415" y="139065"/>
            <a:ext cx="1741170" cy="328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7" y="0"/>
            <a:ext cx="8618538" cy="6464300"/>
          </a:xfrm>
          <a:prstGeom prst="rect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>
            <a:off x="-22860" y="6287770"/>
            <a:ext cx="66217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8052435" y="6287770"/>
            <a:ext cx="56197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长安行天下 横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3535" y="5927725"/>
            <a:ext cx="1304290" cy="451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1687">
              <a:srgbClr val="B8D4ED"/>
            </a:gs>
            <a:gs pos="69375">
              <a:srgbClr val="BAD5EE"/>
            </a:gs>
            <a:gs pos="64750">
              <a:srgbClr val="BED7EF"/>
            </a:gs>
            <a:gs pos="55500">
              <a:srgbClr val="C6DCF1"/>
            </a:gs>
            <a:gs pos="37000">
              <a:srgbClr val="D6E6F5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2503" y="344164"/>
            <a:ext cx="7433214" cy="1249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2503" y="1720821"/>
            <a:ext cx="7433214" cy="4101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92503" y="5991448"/>
            <a:ext cx="1939099" cy="34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54785" y="5991448"/>
            <a:ext cx="2908649" cy="34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86618" y="5991448"/>
            <a:ext cx="1939099" cy="34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646430" rtl="0" eaLnBrk="1" latinLnBrk="0" hangingPunct="1">
        <a:lnSpc>
          <a:spcPct val="90000"/>
        </a:lnSpc>
        <a:spcBef>
          <a:spcPct val="0"/>
        </a:spcBef>
        <a:buNone/>
        <a:defRPr sz="31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290" indent="-160655" algn="l" defTabSz="646430" rtl="0" eaLnBrk="1" latinLnBrk="0" hangingPunct="1">
        <a:lnSpc>
          <a:spcPct val="90000"/>
        </a:lnSpc>
        <a:spcBef>
          <a:spcPts val="705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484505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695" kern="1200">
          <a:solidFill>
            <a:schemeClr val="tx1"/>
          </a:solidFill>
          <a:latin typeface="+mn-lt"/>
          <a:ea typeface="+mn-ea"/>
          <a:cs typeface="+mn-cs"/>
        </a:defRPr>
      </a:lvl2pPr>
      <a:lvl3pPr marL="807720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3pPr>
      <a:lvl4pPr marL="1130935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4pPr>
      <a:lvl5pPr marL="1454150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5pPr>
      <a:lvl6pPr marL="1777365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6pPr>
      <a:lvl7pPr marL="2100580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7pPr>
      <a:lvl8pPr marL="2423795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8pPr>
      <a:lvl9pPr marL="2747010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1pPr>
      <a:lvl2pPr marL="323215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2pPr>
      <a:lvl3pPr marL="646430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3pPr>
      <a:lvl4pPr marL="969645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4pPr>
      <a:lvl5pPr marL="1292860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5pPr>
      <a:lvl6pPr marL="1616075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6pPr>
      <a:lvl7pPr marL="1939290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7pPr>
      <a:lvl8pPr marL="2262505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8pPr>
      <a:lvl9pPr marL="2585720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3"/>
          <p:cNvSpPr txBox="1"/>
          <p:nvPr/>
        </p:nvSpPr>
        <p:spPr>
          <a:xfrm>
            <a:off x="703789" y="1597588"/>
            <a:ext cx="7335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电商主平台读写分离</a:t>
            </a:r>
            <a:endParaRPr lang="zh-CN" altLang="en-US" sz="4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4"/>
          <p:cNvSpPr txBox="1"/>
          <p:nvPr/>
        </p:nvSpPr>
        <p:spPr>
          <a:xfrm>
            <a:off x="891376" y="3568270"/>
            <a:ext cx="6960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  雷</a:t>
            </a:r>
            <a:endParaRPr lang="en-US" altLang="zh-CN" sz="2000" b="1" dirty="0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4"/>
          <p:cNvSpPr txBox="1"/>
          <p:nvPr/>
        </p:nvSpPr>
        <p:spPr>
          <a:xfrm>
            <a:off x="891375" y="4102225"/>
            <a:ext cx="6960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2433" y="906091"/>
            <a:ext cx="4929687" cy="6364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zh-CN" sz="2400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400" b="1" dirty="0" smtClean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</a:t>
            </a:r>
            <a:r>
              <a:rPr lang="zh-CN" altLang="en-US" sz="2400" b="1" dirty="0" smtClean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商平台读写分离的实现方案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5" name="Picture 1" descr="C:\Users\Administrator\AppData\Roaming\Tencent\Users\1249443979\TIM\WinTemp\RichOle\3%IX]N}GHSPHPQMEL2S{MS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4" y="2127763"/>
            <a:ext cx="7434072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976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2433" y="906091"/>
            <a:ext cx="5432607" cy="7201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zh-CN" sz="2400" b="1" dirty="0" smtClean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2400" b="1" dirty="0" smtClean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</a:t>
            </a:r>
            <a:r>
              <a:rPr lang="zh-CN" altLang="en-US" sz="2400" b="1" dirty="0" smtClean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商平台读写分离的开发注意细节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45753" y="2409182"/>
            <a:ext cx="6037743" cy="1908572"/>
            <a:chOff x="886968" y="1865376"/>
            <a:chExt cx="6037743" cy="1908572"/>
          </a:xfrm>
        </p:grpSpPr>
        <p:sp>
          <p:nvSpPr>
            <p:cNvPr id="2" name="TextBox 1"/>
            <p:cNvSpPr txBox="1"/>
            <p:nvPr/>
          </p:nvSpPr>
          <p:spPr>
            <a:xfrm>
              <a:off x="886968" y="1865376"/>
              <a:ext cx="6037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r>
                <a:rPr lang="zh-CN" altLang="en-US" dirty="0" smtClean="0"/>
                <a:t>、</a:t>
              </a:r>
              <a:r>
                <a:rPr lang="en-US" altLang="zh-CN" dirty="0" smtClean="0"/>
                <a:t>service</a:t>
              </a:r>
              <a:r>
                <a:rPr lang="zh-CN" altLang="en-US" dirty="0" smtClean="0"/>
                <a:t>方法里面涉及到增删改的操作不可以读写分离。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96112" y="2593848"/>
              <a:ext cx="5610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r>
                <a:rPr lang="zh-CN" altLang="en-US" dirty="0" smtClean="0"/>
                <a:t>、</a:t>
              </a:r>
              <a:r>
                <a:rPr lang="zh-CN" altLang="en-US" dirty="0"/>
                <a:t>实时</a:t>
              </a:r>
              <a:r>
                <a:rPr lang="zh-CN" altLang="en-US" dirty="0" smtClean="0"/>
                <a:t>性和一致性要求较高的业务不可以读写分离。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41832" y="3404616"/>
              <a:ext cx="5841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</a:t>
              </a:r>
              <a:r>
                <a:rPr lang="zh-CN" altLang="en-US" dirty="0" smtClean="0"/>
                <a:t>、尽量能用缓存的先用缓存查询，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缓存自动定时更新</a:t>
              </a:r>
              <a:r>
                <a:rPr lang="zh-CN" altLang="en-US" dirty="0" smtClean="0"/>
                <a:t>。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224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2433" y="695779"/>
            <a:ext cx="5432607" cy="6364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zh-CN" sz="2400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zh-CN" sz="2400" b="1" dirty="0" smtClean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 smtClean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个人总结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2434" y="1432086"/>
            <a:ext cx="74717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dubbo</a:t>
            </a:r>
            <a:r>
              <a:rPr lang="zh-CN" altLang="en-US" dirty="0"/>
              <a:t>服务的粒度尽可能大，每个服务应该对应一个功能，而不是一个方法。否则需要面临分布式事务（</a:t>
            </a:r>
            <a:r>
              <a:rPr lang="en-US" altLang="zh-CN" dirty="0" err="1"/>
              <a:t>dubbo</a:t>
            </a:r>
            <a:r>
              <a:rPr lang="zh-CN" altLang="en-US" dirty="0"/>
              <a:t>不支持分布式事务）。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try catch</a:t>
            </a:r>
            <a:r>
              <a:rPr lang="zh-CN" altLang="en-US" dirty="0"/>
              <a:t>建议加在合适的边界。抛异常时建议不要返回结果码，应该返回异常信息，以及语义化更好。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、服务提供者</a:t>
            </a:r>
            <a:r>
              <a:rPr lang="en-US" altLang="zh-CN" dirty="0"/>
              <a:t>provider</a:t>
            </a:r>
            <a:r>
              <a:rPr lang="zh-CN" altLang="en-US" dirty="0"/>
              <a:t>建议对所有的参数进行校验。提高服务的健壮性。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、建议多研究</a:t>
            </a:r>
            <a:r>
              <a:rPr lang="en-US" altLang="zh-CN" dirty="0" err="1"/>
              <a:t>dubbo</a:t>
            </a:r>
            <a:r>
              <a:rPr lang="zh-CN" altLang="en-US" dirty="0"/>
              <a:t>的高级特性，如超时、重试、多注册中心、线程模型、负载均衡、服务分组、服务降级、服务治理、异步调用、连接控制、集群容错等。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、大数据量批处理建议采用多线程开发、线程池核心参数的调优，如</a:t>
            </a:r>
            <a:r>
              <a:rPr lang="en-US" altLang="zh-CN" dirty="0" err="1"/>
              <a:t>corepoolsize</a:t>
            </a:r>
            <a:r>
              <a:rPr lang="zh-CN" altLang="en-US" dirty="0"/>
              <a:t>、</a:t>
            </a:r>
            <a:r>
              <a:rPr lang="en-US" altLang="zh-CN" dirty="0" err="1"/>
              <a:t>maxpoolsize</a:t>
            </a:r>
            <a:r>
              <a:rPr lang="zh-CN" altLang="en-US" dirty="0"/>
              <a:t>、</a:t>
            </a:r>
            <a:r>
              <a:rPr lang="en-US" altLang="zh-CN" dirty="0" err="1"/>
              <a:t>workerqueue</a:t>
            </a:r>
            <a:r>
              <a:rPr lang="zh-CN" altLang="en-US" dirty="0"/>
              <a:t>、</a:t>
            </a:r>
            <a:r>
              <a:rPr lang="en-US" altLang="zh-CN" dirty="0" err="1"/>
              <a:t>keepalivetime</a:t>
            </a:r>
            <a:r>
              <a:rPr lang="zh-CN" altLang="en-US" dirty="0"/>
              <a:t>、</a:t>
            </a:r>
            <a:r>
              <a:rPr lang="en-US" altLang="zh-CN" dirty="0" err="1"/>
              <a:t>rejectedExecutionHandler</a:t>
            </a:r>
            <a:r>
              <a:rPr lang="zh-CN" altLang="en-US" dirty="0"/>
              <a:t>等。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、对于并发较大的服务，建议代码层面采用如下方法提高并发，如缩短事务的执行时间、采用锁（不跨</a:t>
            </a:r>
            <a:r>
              <a:rPr lang="en-US" altLang="zh-CN" dirty="0" err="1"/>
              <a:t>jvm</a:t>
            </a:r>
            <a:r>
              <a:rPr lang="zh-CN" altLang="en-US" dirty="0"/>
              <a:t>：</a:t>
            </a:r>
            <a:r>
              <a:rPr lang="en-US" altLang="zh-CN" dirty="0" err="1"/>
              <a:t>reentrantlock</a:t>
            </a:r>
            <a:r>
              <a:rPr lang="zh-CN" altLang="en-US" dirty="0"/>
              <a:t>，跨</a:t>
            </a:r>
            <a:r>
              <a:rPr lang="en-US" altLang="zh-CN" dirty="0" err="1"/>
              <a:t>jvm</a:t>
            </a:r>
            <a:r>
              <a:rPr lang="zh-CN" altLang="en-US" dirty="0"/>
              <a:t>：分布式锁、乐观锁等）控制共享资源</a:t>
            </a:r>
            <a:r>
              <a:rPr lang="zh-CN" altLang="en-US" dirty="0" smtClean="0"/>
              <a:t>。具体</a:t>
            </a:r>
            <a:r>
              <a:rPr lang="zh-CN" altLang="en-US" dirty="0"/>
              <a:t>场景具体分析。</a:t>
            </a:r>
          </a:p>
          <a:p>
            <a:r>
              <a:rPr lang="en-US" altLang="zh-CN" dirty="0"/>
              <a:t>7</a:t>
            </a:r>
            <a:r>
              <a:rPr lang="zh-CN" altLang="en-US" dirty="0"/>
              <a:t>、对于异步消息处理的逻辑建议具有幂等性、防止重复处理。</a:t>
            </a:r>
          </a:p>
        </p:txBody>
      </p:sp>
    </p:spTree>
    <p:extLst>
      <p:ext uri="{BB962C8B-B14F-4D97-AF65-F5344CB8AC3E}">
        <p14:creationId xmlns:p14="http://schemas.microsoft.com/office/powerpoint/2010/main" val="1446952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中英文共用横版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5526" y="1242439"/>
            <a:ext cx="5461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gray">
          <a:xfrm>
            <a:off x="1352164" y="3235805"/>
            <a:ext cx="592772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 dirty="0" err="1">
                <a:ea typeface="黑体" pitchFamily="2" charset="-122"/>
              </a:rPr>
              <a:t>Changan</a:t>
            </a:r>
            <a:r>
              <a:rPr lang="en-US" altLang="zh-CN" sz="3200" b="1" dirty="0">
                <a:ea typeface="黑体" pitchFamily="2" charset="-122"/>
              </a:rPr>
              <a:t> Drives The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2433" y="906091"/>
            <a:ext cx="3704389" cy="6364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zh-CN" sz="2400" b="1" dirty="0" smtClean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b="1" dirty="0" smtClean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 smtClean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电商主平台线上痛点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3816" y="2130552"/>
            <a:ext cx="329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/>
              <a:t>7</a:t>
            </a:r>
            <a:r>
              <a:rPr lang="zh-CN" altLang="en-US" dirty="0" smtClean="0"/>
              <a:t>月 </a:t>
            </a:r>
            <a:endParaRPr lang="en-US" altLang="zh-CN" dirty="0" smtClean="0"/>
          </a:p>
          <a:p>
            <a:r>
              <a:rPr lang="zh-CN" altLang="en-US" dirty="0" smtClean="0"/>
              <a:t>因运营端精品订单导出列表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查询缓慢，导致</a:t>
            </a:r>
            <a:r>
              <a:rPr lang="zh-CN" altLang="en-US" dirty="0" smtClean="0">
                <a:solidFill>
                  <a:srgbClr val="FF0000"/>
                </a:solidFill>
              </a:rPr>
              <a:t>整站可用性极差。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3816" y="3885906"/>
            <a:ext cx="329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 </a:t>
            </a:r>
            <a:endParaRPr lang="en-US" altLang="zh-CN" dirty="0" smtClean="0"/>
          </a:p>
          <a:p>
            <a:r>
              <a:rPr lang="zh-CN" altLang="en-US" dirty="0" smtClean="0"/>
              <a:t>因用户端积分商品查询列表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查询缓慢，导致</a:t>
            </a:r>
            <a:r>
              <a:rPr lang="zh-CN" altLang="en-US" dirty="0" smtClean="0">
                <a:solidFill>
                  <a:srgbClr val="FF0000"/>
                </a:solidFill>
              </a:rPr>
              <a:t>整站可用性极差。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pic.pptbz.com/201505/20150615737722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176" y="2467343"/>
            <a:ext cx="2455167" cy="241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9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2433" y="906091"/>
            <a:ext cx="3704389" cy="6364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zh-CN" sz="2400" b="1" dirty="0" smtClean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400" b="1" dirty="0" smtClean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 smtClean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读写分离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https://timgsa.baidu.com/timg?image&amp;quality=80&amp;size=b9999_10000&amp;sec=1516100381050&amp;di=2b084658edeb46dc3b30a4eeb5639cf9&amp;imgtype=0&amp;src=http%3A%2F%2Fwww.th7.cn%2Fd%2Ffile%2Fp%2F2014%2F12%2F06%2F4cbc6227cd2dd7ce9137a9a9d135f08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2" y="1856232"/>
            <a:ext cx="6766560" cy="378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927830" y="5404103"/>
            <a:ext cx="10535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89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11566" y="5404103"/>
            <a:ext cx="10535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90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52930" y="5236786"/>
            <a:ext cx="164144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Mysql</a:t>
            </a:r>
            <a:r>
              <a:rPr lang="en-US" altLang="zh-CN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20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Binlog</a:t>
            </a:r>
            <a:endParaRPr lang="zh-CN" altLang="en-US" sz="2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308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2433" y="906091"/>
            <a:ext cx="4929687" cy="7201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zh-CN" sz="2400" b="1" dirty="0" smtClean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400" b="1" dirty="0" smtClean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 smtClean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主流的读写分离解决方案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67712" y="4004072"/>
            <a:ext cx="5714193" cy="1395032"/>
            <a:chOff x="1078992" y="3176016"/>
            <a:chExt cx="5714193" cy="1395032"/>
          </a:xfrm>
        </p:grpSpPr>
        <p:sp>
          <p:nvSpPr>
            <p:cNvPr id="9" name="TextBox 8"/>
            <p:cNvSpPr txBox="1"/>
            <p:nvPr/>
          </p:nvSpPr>
          <p:spPr>
            <a:xfrm>
              <a:off x="1078992" y="3176016"/>
              <a:ext cx="57141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/>
                <a:t>基于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数据库中间件</a:t>
              </a:r>
              <a:r>
                <a:rPr lang="zh-CN" altLang="en-US" dirty="0" smtClean="0"/>
                <a:t>：</a:t>
              </a:r>
              <a:r>
                <a:rPr lang="en-US" altLang="zh-CN" dirty="0" err="1" smtClean="0"/>
                <a:t>mycat</a:t>
              </a:r>
              <a:r>
                <a:rPr lang="zh-CN" altLang="en-US" dirty="0" smtClean="0"/>
                <a:t>、</a:t>
              </a:r>
              <a:r>
                <a:rPr lang="en-US" altLang="zh-CN" dirty="0" err="1" smtClean="0"/>
                <a:t>maxscale</a:t>
              </a:r>
              <a:r>
                <a:rPr lang="zh-CN" altLang="en-US" dirty="0"/>
                <a:t>、</a:t>
              </a:r>
              <a:r>
                <a:rPr lang="en-US" altLang="zh-CN" dirty="0" err="1" smtClean="0"/>
                <a:t>mysql</a:t>
              </a:r>
              <a:r>
                <a:rPr lang="en-US" altLang="zh-CN" dirty="0" smtClean="0"/>
                <a:t>-proxy</a:t>
              </a:r>
              <a:r>
                <a:rPr lang="zh-CN" altLang="en-US" dirty="0" smtClean="0"/>
                <a:t>等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78992" y="3675888"/>
              <a:ext cx="457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优点：</a:t>
              </a:r>
              <a:r>
                <a:rPr lang="zh-CN" altLang="en-US" dirty="0"/>
                <a:t>实现负载平衡，读写分离，</a:t>
              </a:r>
              <a:r>
                <a:rPr lang="en-US" altLang="zh-CN" dirty="0" smtClean="0"/>
                <a:t>failover</a:t>
              </a:r>
              <a:r>
                <a:rPr lang="zh-CN" altLang="en-US" dirty="0" smtClean="0"/>
                <a:t>等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78992" y="4201716"/>
              <a:ext cx="5493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缺</a:t>
              </a:r>
              <a:r>
                <a:rPr lang="zh-CN" altLang="en-US" dirty="0" smtClean="0"/>
                <a:t>点：大数据量的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分库分表性能差、深度分页</a:t>
              </a:r>
              <a:r>
                <a:rPr lang="zh-CN" altLang="en-US" dirty="0"/>
                <a:t>问题</a:t>
              </a:r>
              <a:r>
                <a:rPr lang="zh-CN" altLang="en-US" dirty="0" smtClean="0"/>
                <a:t>等</a:t>
              </a:r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67712" y="1949148"/>
            <a:ext cx="4801314" cy="1330810"/>
            <a:chOff x="1078992" y="2203704"/>
            <a:chExt cx="4801314" cy="1330810"/>
          </a:xfrm>
        </p:grpSpPr>
        <p:sp>
          <p:nvSpPr>
            <p:cNvPr id="5" name="TextBox 4"/>
            <p:cNvSpPr txBox="1"/>
            <p:nvPr/>
          </p:nvSpPr>
          <p:spPr>
            <a:xfrm>
              <a:off x="1078992" y="2203704"/>
              <a:ext cx="3475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基于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应用</a:t>
              </a:r>
              <a:r>
                <a:rPr lang="zh-CN" altLang="en-US" dirty="0" smtClean="0"/>
                <a:t>层：</a:t>
              </a:r>
              <a:r>
                <a:rPr lang="en-US" altLang="zh-CN" dirty="0" smtClean="0"/>
                <a:t>spring </a:t>
              </a:r>
              <a:r>
                <a:rPr lang="en-US" altLang="zh-CN" dirty="0" err="1" smtClean="0"/>
                <a:t>aop</a:t>
              </a:r>
              <a:r>
                <a:rPr lang="zh-CN" altLang="en-US" dirty="0" smtClean="0"/>
                <a:t>、注解等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8992" y="2649498"/>
              <a:ext cx="4801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优点：可以动态切换数据源，代码侵入不大等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8992" y="3165182"/>
              <a:ext cx="3877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缺</a:t>
              </a:r>
              <a:r>
                <a:rPr lang="zh-CN" altLang="en-US" dirty="0" smtClean="0"/>
                <a:t>点：不能智能路由，扩展性较差等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4319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2433" y="906091"/>
            <a:ext cx="4929687" cy="6364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zh-CN" sz="2400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400" b="1" dirty="0" smtClean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</a:t>
            </a:r>
            <a:r>
              <a:rPr lang="zh-CN" altLang="en-US" sz="2400" b="1" dirty="0" smtClean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商平台读写分离的实现方案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5" name="Picture 1" descr="C:\Users\Administrator\AppData\Roaming\Tencent\Users\1249443979\TIM\WinTemp\RichOle\GK`@W6S70(I$@)C3B)$S{@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1" y="1636776"/>
            <a:ext cx="7050025" cy="439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15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2433" y="906091"/>
            <a:ext cx="4929687" cy="6364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zh-CN" sz="2400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400" b="1" dirty="0" smtClean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</a:t>
            </a:r>
            <a:r>
              <a:rPr lang="zh-CN" altLang="en-US" sz="2400" b="1" dirty="0" smtClean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商平台读写分离的实现方案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9" name="Picture 1" descr="C:\Users\Administrator\AppData\Roaming\Tencent\Users\1249443979\TIM\WinTemp\RichOle\JN`{`C}%~WK5%6@NX73POL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44" y="1746505"/>
            <a:ext cx="7854696" cy="436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95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2433" y="906091"/>
            <a:ext cx="4929687" cy="6364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zh-CN" sz="2400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400" b="1" dirty="0" smtClean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</a:t>
            </a:r>
            <a:r>
              <a:rPr lang="zh-CN" altLang="en-US" sz="2400" b="1" dirty="0" smtClean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商平台读写分离的实现方案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3" name="Picture 1" descr="C:\Users\Administrator\AppData\Roaming\Tencent\Users\1249443979\TIM\WinTemp\RichOle\NPOFZU9NS]F6(%R0K~D]9)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3" y="1655064"/>
            <a:ext cx="7708393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Administrator\AppData\Roaming\Tencent\Users\1249443979\TIM\WinTemp\RichOle\MVU8_W@C@MGSNKMK73UQ]6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5" y="2902839"/>
            <a:ext cx="7708394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istrator\AppData\Roaming\Tencent\Users\1249443979\TIM\WinTemp\RichOle\O)7@C_KN}T3N)G(OU24UL[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5" y="4474845"/>
            <a:ext cx="7708394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680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2433" y="906091"/>
            <a:ext cx="4929687" cy="6364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zh-CN" sz="2400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400" b="1" dirty="0" smtClean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</a:t>
            </a:r>
            <a:r>
              <a:rPr lang="zh-CN" altLang="en-US" sz="2400" b="1" dirty="0" smtClean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商平台读写分离的实现方案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7" name="Picture 1" descr="C:\Users\Administrator\AppData\Roaming\Tencent\Users\1249443979\TIM\WinTemp\RichOle\A{HNN%AP4JU$XU2VGPSVSX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44" y="1728216"/>
            <a:ext cx="7498080" cy="418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408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2433" y="906091"/>
            <a:ext cx="4929687" cy="6364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zh-CN" sz="2400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400" b="1" dirty="0" smtClean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</a:t>
            </a:r>
            <a:r>
              <a:rPr lang="zh-CN" altLang="en-US" sz="2400" b="1" dirty="0" smtClean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商平台读写分离的实现方案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1" name="Picture 1" descr="C:\Users\Administrator\AppData\Roaming\Tencent\Users\1249443979\TIM\WinTemp\RichOle\59NT[30HS}G[0CJX)ZDT}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2" y="1664208"/>
            <a:ext cx="7790688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879368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2820</TotalTime>
  <Words>513</Words>
  <Application>Microsoft Office PowerPoint</Application>
  <PresentationFormat>自定义</PresentationFormat>
  <Paragraphs>51</Paragraphs>
  <Slides>13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Mickey Jiang</dc:creator>
  <cp:lastModifiedBy>cqca123</cp:lastModifiedBy>
  <cp:revision>616</cp:revision>
  <dcterms:created xsi:type="dcterms:W3CDTF">2015-05-15T03:51:00Z</dcterms:created>
  <dcterms:modified xsi:type="dcterms:W3CDTF">2018-01-25T05:40:30Z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