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15" r:id="rId5"/>
    <p:sldId id="324" r:id="rId6"/>
    <p:sldId id="325" r:id="rId7"/>
    <p:sldId id="374" r:id="rId8"/>
    <p:sldId id="375" r:id="rId9"/>
    <p:sldId id="294" r:id="rId10"/>
    <p:sldId id="327" r:id="rId11"/>
    <p:sldId id="357" r:id="rId12"/>
    <p:sldId id="359" r:id="rId13"/>
    <p:sldId id="361" r:id="rId14"/>
    <p:sldId id="364" r:id="rId15"/>
    <p:sldId id="365" r:id="rId16"/>
    <p:sldId id="366" r:id="rId17"/>
    <p:sldId id="367" r:id="rId18"/>
    <p:sldId id="368" r:id="rId19"/>
    <p:sldId id="369" r:id="rId20"/>
    <p:sldId id="328" r:id="rId21"/>
    <p:sldId id="362" r:id="rId22"/>
    <p:sldId id="376" r:id="rId23"/>
    <p:sldId id="33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-978" y="-78"/>
      </p:cViewPr>
      <p:guideLst>
        <p:guide orient="horz" pos="1582"/>
        <p:guide pos="2880"/>
        <p:guide pos="5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461200" y="3651250"/>
            <a:ext cx="5692325" cy="852488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>
            <a:spLocks noChangeArrowheads="1"/>
          </p:cNvSpPr>
          <p:nvPr/>
        </p:nvSpPr>
        <p:spPr bwMode="auto">
          <a:xfrm>
            <a:off x="3843276" y="3124856"/>
            <a:ext cx="403606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Struct2</a:t>
            </a:r>
            <a:r>
              <a:rPr lang="zh-CN" altLang="en-US"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原理的一点自己的理解</a:t>
            </a:r>
            <a:endParaRPr lang="zh-CN" altLang="en-US" sz="2100" b="1" dirty="0">
              <a:solidFill>
                <a:srgbClr val="ED7D3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4285298" y="3739198"/>
            <a:ext cx="4043680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赵倍勇的简单分享</a:t>
            </a:r>
            <a:endParaRPr lang="zh-CN" altLang="en-US" sz="38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337820"/>
            <a:ext cx="357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我们在</a:t>
            </a:r>
            <a:r>
              <a:rPr lang="en-US" altLang="zh-CN"/>
              <a:t>web.xml</a:t>
            </a:r>
            <a:r>
              <a:rPr lang="zh-CN" altLang="en-US"/>
              <a:t>中配置了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" y="706120"/>
            <a:ext cx="6933565" cy="1784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555" y="2585720"/>
            <a:ext cx="696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那我们要跟踪源码就要进</a:t>
            </a:r>
            <a:r>
              <a:rPr lang="zh-CN" altLang="en-US" sz="1600"/>
              <a:t>StrutsPrepareAndExecuteFilter </a:t>
            </a:r>
            <a:r>
              <a:rPr lang="zh-CN" altLang="en-US"/>
              <a:t>里面设置断点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030855"/>
            <a:ext cx="7581900" cy="2919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70" y="3030855"/>
            <a:ext cx="4914265" cy="324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" y="785495"/>
            <a:ext cx="6381115" cy="1466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4535" y="226695"/>
            <a:ext cx="558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action</a:t>
            </a:r>
            <a:r>
              <a:rPr lang="zh-CN" altLang="en-US"/>
              <a:t>不为空就会去执行executeAction方法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2677795"/>
            <a:ext cx="6581140" cy="657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0035" y="2359025"/>
            <a:ext cx="5281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他调用了</a:t>
            </a:r>
            <a:r>
              <a:rPr lang="en-US" altLang="zh-CN" sz="1400"/>
              <a:t>Dispatcher</a:t>
            </a:r>
            <a:r>
              <a:rPr lang="zh-CN" altLang="en-US" sz="1400"/>
              <a:t>的</a:t>
            </a:r>
            <a:r>
              <a:rPr lang="en-US" altLang="zh-CN" sz="1400"/>
              <a:t>serviceAction</a:t>
            </a:r>
            <a:r>
              <a:rPr lang="zh-CN" altLang="en-US" sz="1400"/>
              <a:t>方法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755" y="3789045"/>
            <a:ext cx="9790430" cy="6038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0040" y="3424555"/>
            <a:ext cx="3964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在serviceAction 中初始化了一个 ActionProxy对象：</a:t>
            </a:r>
            <a:endParaRPr lang="zh-CN" altLang="en-US" sz="1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05" y="-544195"/>
            <a:ext cx="3504565" cy="4333240"/>
          </a:xfrm>
          <a:prstGeom prst="rect">
            <a:avLst/>
          </a:prstGeom>
        </p:spPr>
      </p:pic>
      <p:sp>
        <p:nvSpPr>
          <p:cNvPr id="16" name="上箭头 15"/>
          <p:cNvSpPr/>
          <p:nvPr/>
        </p:nvSpPr>
        <p:spPr>
          <a:xfrm rot="2580000" flipH="1">
            <a:off x="5476240" y="1018540"/>
            <a:ext cx="96520" cy="39878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" y="602615"/>
            <a:ext cx="4780915" cy="2409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2015" y="295910"/>
            <a:ext cx="4067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紧接着调用了</a:t>
            </a:r>
            <a:r>
              <a:rPr lang="en-US" altLang="zh-CN" sz="1400"/>
              <a:t>proxy</a:t>
            </a:r>
            <a:r>
              <a:rPr lang="zh-CN" altLang="en-US" sz="1400"/>
              <a:t>的</a:t>
            </a:r>
            <a:r>
              <a:rPr lang="en-US" altLang="zh-CN" sz="1400"/>
              <a:t>execute</a:t>
            </a:r>
            <a:r>
              <a:rPr lang="zh-CN" altLang="en-US" sz="1400"/>
              <a:t>方法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18465" y="2951480"/>
            <a:ext cx="4906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再进入</a:t>
            </a:r>
            <a:r>
              <a:rPr lang="en-US" altLang="zh-CN" sz="1400"/>
              <a:t>ActionProxy</a:t>
            </a:r>
            <a:r>
              <a:rPr lang="zh-CN" altLang="en-US" sz="1400"/>
              <a:t>的</a:t>
            </a:r>
            <a:r>
              <a:rPr lang="en-US" altLang="zh-CN" sz="1400"/>
              <a:t>excute</a:t>
            </a:r>
            <a:r>
              <a:rPr lang="zh-CN" altLang="en-US" sz="1400"/>
              <a:t>方法中：他调</a:t>
            </a:r>
            <a:r>
              <a:rPr lang="en-US" altLang="zh-CN" sz="1400"/>
              <a:t>invocation</a:t>
            </a:r>
            <a:r>
              <a:rPr lang="zh-CN" altLang="en-US" sz="1400"/>
              <a:t>的</a:t>
            </a:r>
            <a:r>
              <a:rPr lang="en-US" altLang="zh-CN" sz="1400"/>
              <a:t>invoke</a:t>
            </a:r>
            <a:endParaRPr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258185"/>
            <a:ext cx="4515485" cy="2408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85" y="1101725"/>
            <a:ext cx="1752600" cy="2486025"/>
          </a:xfrm>
          <a:prstGeom prst="rect">
            <a:avLst/>
          </a:prstGeom>
        </p:spPr>
      </p:pic>
      <p:sp>
        <p:nvSpPr>
          <p:cNvPr id="16" name="上箭头 15"/>
          <p:cNvSpPr/>
          <p:nvPr/>
        </p:nvSpPr>
        <p:spPr>
          <a:xfrm rot="3660000" flipH="1">
            <a:off x="5535295" y="1747520"/>
            <a:ext cx="96520" cy="39878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2335" y="216535"/>
            <a:ext cx="1954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invocation: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630555"/>
            <a:ext cx="4352290" cy="5247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9755" y="215265"/>
            <a:ext cx="5547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invocation</a:t>
            </a:r>
            <a:r>
              <a:rPr lang="zh-CN" altLang="en-US" sz="1400"/>
              <a:t>中存放了一堆从配置文件中读取出来的</a:t>
            </a:r>
            <a:r>
              <a:rPr lang="en-US" altLang="zh-CN" sz="1400"/>
              <a:t>Interceptor</a:t>
            </a:r>
            <a:endParaRPr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65" y="523240"/>
            <a:ext cx="5342890" cy="4942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34590" y="2229485"/>
            <a:ext cx="6301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invocation.invoke() </a:t>
            </a:r>
            <a:r>
              <a:rPr lang="zh-CN" altLang="en-US">
                <a:solidFill>
                  <a:srgbClr val="FF0000"/>
                </a:solidFill>
              </a:rPr>
              <a:t>他会依次去调用</a:t>
            </a:r>
            <a:r>
              <a:rPr lang="en-US" altLang="zh-CN">
                <a:solidFill>
                  <a:srgbClr val="FF0000"/>
                </a:solidFill>
              </a:rPr>
              <a:t>interceptors</a:t>
            </a:r>
            <a:r>
              <a:rPr lang="zh-CN" altLang="en-US">
                <a:solidFill>
                  <a:srgbClr val="FF0000"/>
                </a:solidFill>
              </a:rPr>
              <a:t>中的</a:t>
            </a:r>
            <a:r>
              <a:rPr lang="en-US" altLang="zh-CN">
                <a:solidFill>
                  <a:srgbClr val="FF0000"/>
                </a:solidFill>
              </a:rPr>
              <a:t>interceptor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调用完之后，因为这个</a:t>
            </a:r>
            <a:r>
              <a:rPr lang="en-US" altLang="zh-CN">
                <a:solidFill>
                  <a:srgbClr val="FF0000"/>
                </a:solidFill>
              </a:rPr>
              <a:t>invocation</a:t>
            </a:r>
            <a:r>
              <a:rPr lang="zh-CN" altLang="en-US">
                <a:solidFill>
                  <a:srgbClr val="FF0000"/>
                </a:solidFill>
              </a:rPr>
              <a:t>中还存在一个</a:t>
            </a:r>
            <a:r>
              <a:rPr lang="en-US" altLang="zh-CN">
                <a:solidFill>
                  <a:srgbClr val="FF0000"/>
                </a:solidFill>
              </a:rPr>
              <a:t>action,</a:t>
            </a:r>
            <a:r>
              <a:rPr lang="zh-CN" altLang="en-US">
                <a:solidFill>
                  <a:srgbClr val="FF0000"/>
                </a:solidFill>
              </a:rPr>
              <a:t>所以他会接着去调用这个</a:t>
            </a:r>
            <a:r>
              <a:rPr lang="en-US" altLang="zh-CN">
                <a:solidFill>
                  <a:srgbClr val="FF0000"/>
                </a:solidFill>
              </a:rPr>
              <a:t>Action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1705" y="226695"/>
            <a:ext cx="2467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进入</a:t>
            </a:r>
            <a:r>
              <a:rPr lang="en-US" altLang="zh-CN" sz="1400"/>
              <a:t>invocation</a:t>
            </a:r>
            <a:r>
              <a:rPr lang="zh-CN" altLang="en-US" sz="1400"/>
              <a:t>的</a:t>
            </a:r>
            <a:r>
              <a:rPr lang="en-US" altLang="zh-CN" sz="1400"/>
              <a:t>invoke()</a:t>
            </a:r>
            <a:r>
              <a:rPr lang="zh-CN" altLang="en-US" sz="1400"/>
              <a:t>方法：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890" y="885825"/>
            <a:ext cx="9923780" cy="3371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410" y="4493260"/>
            <a:ext cx="883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</a:t>
            </a:r>
            <a:r>
              <a:rPr lang="en-US" altLang="zh-CN"/>
              <a:t>interceptors</a:t>
            </a:r>
            <a:r>
              <a:rPr lang="zh-CN" altLang="en-US"/>
              <a:t>有下一个，那么他就会去调用这个</a:t>
            </a:r>
            <a:r>
              <a:rPr lang="en-US" altLang="zh-CN"/>
              <a:t>interceptor</a:t>
            </a:r>
            <a:r>
              <a:rPr lang="zh-CN" altLang="en-US"/>
              <a:t>的</a:t>
            </a:r>
            <a:r>
              <a:rPr lang="en-US" altLang="zh-CN"/>
              <a:t>intercept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35" y="2019935"/>
            <a:ext cx="427609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" y="107950"/>
            <a:ext cx="312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进入</a:t>
            </a:r>
            <a:r>
              <a:rPr lang="en-US" altLang="zh-CN" sz="1400"/>
              <a:t>intercept</a:t>
            </a:r>
            <a:r>
              <a:rPr lang="zh-CN" altLang="en-US" sz="1400"/>
              <a:t>方法： 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785495"/>
            <a:ext cx="4689475" cy="3037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" y="1109345"/>
            <a:ext cx="3847465" cy="3914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4320" y="137795"/>
            <a:ext cx="3959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他又调用了</a:t>
            </a:r>
            <a:r>
              <a:rPr lang="en-US" altLang="zh-CN" sz="1400">
                <a:sym typeface="+mn-ea"/>
              </a:rPr>
              <a:t>invocation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invoke</a:t>
            </a:r>
            <a:r>
              <a:rPr lang="zh-CN" altLang="en-US" sz="1400">
                <a:sym typeface="+mn-ea"/>
              </a:rPr>
              <a:t>，那又执行了：</a:t>
            </a:r>
            <a:endParaRPr lang="zh-CN" altLang="en-US" sz="1400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20" y="483235"/>
            <a:ext cx="5094605" cy="3209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485" y="2947035"/>
            <a:ext cx="448564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513715"/>
            <a:ext cx="4466590" cy="3771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6575" y="207010"/>
            <a:ext cx="4897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所有的</a:t>
            </a:r>
            <a:r>
              <a:rPr lang="en-US" altLang="zh-CN" sz="1400"/>
              <a:t>interceptor</a:t>
            </a:r>
            <a:r>
              <a:rPr lang="zh-CN" altLang="en-US" sz="1400"/>
              <a:t>执行完成之后，调用我们的</a:t>
            </a:r>
            <a:r>
              <a:rPr lang="en-US" altLang="zh-CN" sz="1400"/>
              <a:t>action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15" y="1275080"/>
            <a:ext cx="5219065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35" y="706120"/>
            <a:ext cx="1619250" cy="2894965"/>
          </a:xfrm>
          <a:prstGeom prst="rect">
            <a:avLst/>
          </a:prstGeom>
        </p:spPr>
      </p:pic>
      <p:sp>
        <p:nvSpPr>
          <p:cNvPr id="16" name="上箭头 15"/>
          <p:cNvSpPr/>
          <p:nvPr/>
        </p:nvSpPr>
        <p:spPr>
          <a:xfrm rot="3660000">
            <a:off x="5532755" y="1101090"/>
            <a:ext cx="76200" cy="259651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889000"/>
            <a:ext cx="4226560" cy="3948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490" y="98425"/>
            <a:ext cx="5212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接着往下走，会发现他在不断的回退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083050" y="2656840"/>
            <a:ext cx="15430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sz="3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06070"/>
            <a:ext cx="7674610" cy="3376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075957" y="1374774"/>
            <a:ext cx="6985364" cy="2763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7203" y="1327149"/>
            <a:ext cx="6985364" cy="276344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067408" y="625870"/>
            <a:ext cx="1210866" cy="708422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19" tIns="45709" rIns="91419" bIns="45709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rgbClr val="03A9F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kern="0" dirty="0">
              <a:solidFill>
                <a:srgbClr val="03A9F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2196485" y="899714"/>
            <a:ext cx="1660990" cy="430865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91419" tIns="45709" rIns="91419" bIns="45709">
            <a:spAutoFit/>
          </a:bodyPr>
          <a:lstStyle/>
          <a:p>
            <a:pPr algn="ctr"/>
            <a:r>
              <a:rPr lang="en-US" altLang="zh-CN" sz="2200" b="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200" b="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070373" y="1355724"/>
            <a:ext cx="7003256" cy="2763440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</a:ln>
        </p:spPr>
        <p:txBody>
          <a:bodyPr lIns="68568" tIns="34285" rIns="68568" bIns="34285"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295969" y="1588059"/>
            <a:ext cx="6409678" cy="1457325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52" tIns="36276" rIns="72552" bIns="3627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各位大牛下午好，各位都是已经工作好几年的高手，我没有什么干货可以向大家分享的，所以只能分享一些我的一些学习体会。我下面要讲的一些东西各位肯定知道，而且比我了解的要详细，要准确。而我在这里借用我最近学习的框架，我分享不是这个知识点本身，而是我在最近学习的一些体会和一些感悟，并借这次机会提升一些我总结和演讲的能力。我在这里分享的只是我自己在整合时的一些想法，其中还有一些问题请大家指出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868" y="3982547"/>
            <a:ext cx="1145954" cy="812764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6350" h="19050"/>
            <a:contourClr>
              <a:srgbClr val="969696"/>
            </a:contourClr>
          </a:sp3d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54817">
            <a:off x="6731079" y="3931492"/>
            <a:ext cx="1243851" cy="788039"/>
          </a:xfrm>
          <a:prstGeom prst="rect">
            <a:avLst/>
          </a:prstGeom>
          <a:solidFill>
            <a:srgbClr val="FFFFFF">
              <a:shade val="85000"/>
            </a:srgbClr>
          </a:solidFill>
          <a:ln w="1143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065" y="889000"/>
            <a:ext cx="134366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885" y="394970"/>
            <a:ext cx="7047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学习心得：</a:t>
            </a:r>
            <a:endParaRPr lang="zh-CN" altLang="en-US"/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sz="1400"/>
              <a:t>         最近一段时间，我在重新从</a:t>
            </a:r>
            <a:r>
              <a:rPr lang="en-US" altLang="zh-CN" sz="1400"/>
              <a:t>Java</a:t>
            </a:r>
            <a:r>
              <a:rPr lang="zh-CN" altLang="en-US" sz="1400"/>
              <a:t>基础开始回顾学习</a:t>
            </a:r>
            <a:r>
              <a:rPr lang="en-US" altLang="zh-CN" sz="1400"/>
              <a:t>,</a:t>
            </a:r>
            <a:r>
              <a:rPr lang="zh-CN" altLang="en-US" sz="1400"/>
              <a:t>在这个过程，我发现以前在学校中学习的不扎实，在学校学的知识只是浮在表面的一些东西。以前总是觉得学校的老师不负责任，总是抱怨他人，没有在自己身上寻找原因。 在这段时间的回顾学习中，我从自己身上找寻原因，发现是我自己以前不扎实，没有去深入理解。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706110" y="2277051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谢谢大家观看</a:t>
            </a:r>
            <a:endParaRPr lang="zh-CN" altLang="en-US" sz="3600" dirty="0" smtClean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057650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15"/>
          <p:cNvSpPr>
            <a:spLocks noChangeArrowheads="1"/>
          </p:cNvSpPr>
          <p:nvPr/>
        </p:nvSpPr>
        <p:spPr bwMode="auto">
          <a:xfrm>
            <a:off x="2203450" y="-88900"/>
            <a:ext cx="400050" cy="349250"/>
          </a:xfrm>
          <a:custGeom>
            <a:avLst/>
            <a:gdLst>
              <a:gd name="T0" fmla="*/ 0 w 400050"/>
              <a:gd name="T1" fmla="*/ 50800 h 349250"/>
              <a:gd name="T2" fmla="*/ 215900 w 400050"/>
              <a:gd name="T3" fmla="*/ 0 h 349250"/>
              <a:gd name="T4" fmla="*/ 400050 w 400050"/>
              <a:gd name="T5" fmla="*/ 190500 h 349250"/>
              <a:gd name="T6" fmla="*/ 95250 w 400050"/>
              <a:gd name="T7" fmla="*/ 349250 h 349250"/>
              <a:gd name="T8" fmla="*/ 0 w 400050"/>
              <a:gd name="T9" fmla="*/ 50800 h 349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050"/>
              <a:gd name="T16" fmla="*/ 0 h 349250"/>
              <a:gd name="T17" fmla="*/ 400050 w 400050"/>
              <a:gd name="T18" fmla="*/ 349250 h 349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050" h="349250">
                <a:moveTo>
                  <a:pt x="0" y="50800"/>
                </a:moveTo>
                <a:lnTo>
                  <a:pt x="215900" y="0"/>
                </a:lnTo>
                <a:lnTo>
                  <a:pt x="400050" y="190500"/>
                </a:lnTo>
                <a:lnTo>
                  <a:pt x="95250" y="349250"/>
                </a:lnTo>
                <a:lnTo>
                  <a:pt x="0" y="50800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16"/>
          <p:cNvSpPr>
            <a:spLocks noChangeArrowheads="1"/>
          </p:cNvSpPr>
          <p:nvPr/>
        </p:nvSpPr>
        <p:spPr bwMode="auto">
          <a:xfrm>
            <a:off x="2292350" y="-152400"/>
            <a:ext cx="800100" cy="800100"/>
          </a:xfrm>
          <a:custGeom>
            <a:avLst/>
            <a:gdLst>
              <a:gd name="T0" fmla="*/ 0 w 762000"/>
              <a:gd name="T1" fmla="*/ 400050 h 800100"/>
              <a:gd name="T2" fmla="*/ 120650 w 762000"/>
              <a:gd name="T3" fmla="*/ 800100 h 800100"/>
              <a:gd name="T4" fmla="*/ 762000 w 762000"/>
              <a:gd name="T5" fmla="*/ 0 h 800100"/>
              <a:gd name="T6" fmla="*/ 463550 w 762000"/>
              <a:gd name="T7" fmla="*/ 152400 h 800100"/>
              <a:gd name="T8" fmla="*/ 0 w 762000"/>
              <a:gd name="T9" fmla="*/ 40005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800100"/>
              <a:gd name="T17" fmla="*/ 762000 w 76200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800100">
                <a:moveTo>
                  <a:pt x="0" y="400050"/>
                </a:moveTo>
                <a:lnTo>
                  <a:pt x="120650" y="800100"/>
                </a:lnTo>
                <a:lnTo>
                  <a:pt x="762000" y="0"/>
                </a:lnTo>
                <a:lnTo>
                  <a:pt x="463550" y="152400"/>
                </a:lnTo>
                <a:lnTo>
                  <a:pt x="0" y="400050"/>
                </a:lnTo>
                <a:close/>
              </a:path>
            </a:pathLst>
          </a:custGeom>
          <a:solidFill>
            <a:srgbClr val="08A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-158750"/>
            <a:ext cx="825500" cy="124460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644900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114800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292600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473450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231130" y="2294890"/>
            <a:ext cx="3347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源码解析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31130" y="1194435"/>
            <a:ext cx="36550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struts2</a:t>
            </a:r>
            <a:r>
              <a:rPr lang="zh-CN" altLang="en-US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原理的初步理解</a:t>
            </a:r>
            <a:endParaRPr lang="zh-CN" altLang="en-US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231414" y="3545877"/>
            <a:ext cx="23378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总结与不足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flipV="1">
            <a:off x="4711732" y="1204247"/>
            <a:ext cx="334355" cy="803015"/>
            <a:chOff x="581025" y="-431160"/>
            <a:chExt cx="1619642" cy="3889866"/>
          </a:xfrm>
        </p:grpSpPr>
        <p:grpSp>
          <p:nvGrpSpPr>
            <p:cNvPr id="12" name="组合 11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14" name="组合 1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6" name="同心圆 1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4711732" y="2354223"/>
            <a:ext cx="334355" cy="803015"/>
            <a:chOff x="581025" y="-431160"/>
            <a:chExt cx="1619642" cy="3889866"/>
          </a:xfrm>
        </p:grpSpPr>
        <p:grpSp>
          <p:nvGrpSpPr>
            <p:cNvPr id="20" name="组合 19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2" name="组合 2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4707060" y="3605522"/>
            <a:ext cx="334355" cy="803015"/>
            <a:chOff x="581025" y="-431160"/>
            <a:chExt cx="1619642" cy="3889866"/>
          </a:xfrm>
        </p:grpSpPr>
        <p:grpSp>
          <p:nvGrpSpPr>
            <p:cNvPr id="34" name="组合 33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36" name="组合 3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54087" y="1874319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793" y="257175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PAGE DIRECTORY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670810" y="2498090"/>
            <a:ext cx="4291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8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struts2</a:t>
            </a:r>
            <a:r>
              <a:rPr lang="zh-CN" altLang="en-US" sz="28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原理的初步理解</a:t>
            </a:r>
            <a:endParaRPr lang="zh-CN" altLang="en-US" sz="2800" dirty="0" smtClean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90905" y="1670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Struts2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的基本流程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125" y="542290"/>
            <a:ext cx="4799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第一步：浏览器(客户端)访问请求</a:t>
            </a:r>
            <a:endParaRPr lang="zh-CN" altLang="en-US" sz="1200"/>
          </a:p>
        </p:txBody>
      </p:sp>
      <p:pic>
        <p:nvPicPr>
          <p:cNvPr id="9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68" y="575310"/>
            <a:ext cx="2590165" cy="209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03275" y="88900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第二步： </a:t>
            </a:r>
            <a:endParaRPr lang="zh-CN" altLang="en-US"/>
          </a:p>
        </p:txBody>
      </p:sp>
      <p:pic>
        <p:nvPicPr>
          <p:cNvPr id="9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245870"/>
            <a:ext cx="6563995" cy="2995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567180"/>
            <a:ext cx="6764655" cy="2008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1120" y="95802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struts2</a:t>
            </a:r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原理的官方解释：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890905" y="464185"/>
          <a:ext cx="404177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4038600" imgH="4914900" progId="Paint.Picture">
                  <p:embed/>
                </p:oleObj>
              </mc:Choice>
              <mc:Fallback>
                <p:oleObj name="" r:id="rId2" imgW="4038600" imgH="4914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905" y="464185"/>
                        <a:ext cx="4041775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0"/>
            <a:ext cx="2540000" cy="254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56225" y="590550"/>
            <a:ext cx="35433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FilterDispatcher：</a:t>
            </a:r>
            <a:endParaRPr lang="zh-CN" altLang="en-US"/>
          </a:p>
          <a:p>
            <a:r>
              <a:rPr lang="zh-CN" altLang="en-US" sz="1200"/>
              <a:t>是Struts 2框架的核心控制器，该控制器作为一个Filter运行在Web应用中，它负责拦截所有的用户请求，当 用户请求到达时，该Filter会过滤用户请求。如果用户请求以action结尾，该请求将被转入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800"/>
              <a:t>ActionMapper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ActionMapping 代表struts.xml 文件中的一个Action 配置，ActionMapping 不代表Action 集合，只代表某个对应的Action。如果是一个Action 请求，( 请求路径在struts.xml 有对应的Action 配置，即actionmapping不为空)，</a:t>
            </a:r>
            <a:endParaRPr lang="zh-CN" altLang="en-US" sz="1200"/>
          </a:p>
          <a:p>
            <a:r>
              <a:rPr lang="zh-CN" altLang="en-US" sz="1200"/>
              <a:t>则调用dispatcher.serviceAction() 处理。找到对应的ActionMapping，下一步就去找具体的执行哪一个action.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800"/>
              <a:t>ActionInvocation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ActionInvocation实例使用命名模式来调用，</a:t>
            </a:r>
            <a:endParaRPr lang="zh-CN" altLang="en-US" sz="1200"/>
          </a:p>
          <a:p>
            <a:r>
              <a:rPr lang="zh-CN" altLang="en-US" sz="1200"/>
              <a:t>在调用Action的过程前后，涉及到相关拦截器（Intercepter）的调用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796665" y="2547620"/>
            <a:ext cx="2184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36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源码解析</a:t>
            </a:r>
            <a:endParaRPr lang="zh-CN" sz="3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054440" y="218357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了解原理的最直接的方法就是跟踪源码</a:t>
            </a:r>
            <a:endParaRPr lang="zh-CN" altLang="en-US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5475" y="956945"/>
            <a:ext cx="777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简单模拟了一个</a:t>
            </a:r>
            <a:r>
              <a:rPr lang="en-US" altLang="zh-CN"/>
              <a:t>struts</a:t>
            </a:r>
            <a:r>
              <a:rPr lang="zh-CN" altLang="en-US"/>
              <a:t>项目：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50340"/>
            <a:ext cx="2904490" cy="3190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80" y="1450340"/>
            <a:ext cx="5795010" cy="3209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" y="1450340"/>
            <a:ext cx="3042920" cy="3373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20" y="1983740"/>
            <a:ext cx="438086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演示</Application>
  <PresentationFormat>全屏显示(16:9)</PresentationFormat>
  <Paragraphs>98</Paragraphs>
  <Slides>21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Yuanti SC Regular</vt:lpstr>
      <vt:lpstr>微软雅黑</vt:lpstr>
      <vt:lpstr>Impact</vt:lpstr>
      <vt:lpstr>Segoe Print</vt:lpstr>
      <vt:lpstr>Arial Unicode MS</vt:lpstr>
      <vt:lpstr>Calibri</vt:lpstr>
      <vt:lpstr>Office 主题​​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111</cp:revision>
  <dcterms:created xsi:type="dcterms:W3CDTF">2015-01-22T11:01:00Z</dcterms:created>
  <dcterms:modified xsi:type="dcterms:W3CDTF">2017-09-11T05:59:52Z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