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27" r:id="rId2"/>
    <p:sldId id="431" r:id="rId3"/>
    <p:sldId id="441" r:id="rId4"/>
    <p:sldId id="454" r:id="rId5"/>
    <p:sldId id="442" r:id="rId6"/>
    <p:sldId id="455" r:id="rId7"/>
    <p:sldId id="443" r:id="rId8"/>
    <p:sldId id="456" r:id="rId9"/>
    <p:sldId id="457" r:id="rId10"/>
    <p:sldId id="458" r:id="rId11"/>
    <p:sldId id="459" r:id="rId12"/>
    <p:sldId id="460" r:id="rId13"/>
    <p:sldId id="461" r:id="rId14"/>
    <p:sldId id="462" r:id="rId15"/>
    <p:sldId id="410" r:id="rId16"/>
  </p:sldIdLst>
  <p:sldSz cx="8618538" cy="64643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6">
          <p15:clr>
            <a:srgbClr val="A4A3A4"/>
          </p15:clr>
        </p15:guide>
        <p15:guide id="2" pos="27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1A4155"/>
    <a:srgbClr val="262626"/>
    <a:srgbClr val="6CCEE5"/>
    <a:srgbClr val="4E951D"/>
    <a:srgbClr val="1B4155"/>
    <a:srgbClr val="6A8ED5"/>
    <a:srgbClr val="0378B0"/>
    <a:srgbClr val="194155"/>
    <a:srgbClr val="307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219" autoAdjust="0"/>
  </p:normalViewPr>
  <p:slideViewPr>
    <p:cSldViewPr snapToGrid="0">
      <p:cViewPr varScale="1">
        <p:scale>
          <a:sx n="107" d="100"/>
          <a:sy n="107" d="100"/>
        </p:scale>
        <p:origin x="1950" y="108"/>
      </p:cViewPr>
      <p:guideLst>
        <p:guide orient="horz" pos="2036"/>
        <p:guide pos="2712"/>
      </p:guideLst>
    </p:cSldViewPr>
  </p:slideViewPr>
  <p:notesTextViewPr>
    <p:cViewPr>
      <p:scale>
        <a:sx n="1" d="1"/>
        <a:sy n="1" d="1"/>
      </p:scale>
      <p:origin x="0" y="0"/>
    </p:cViewPr>
  </p:notesTextViewPr>
  <p:sorterViewPr>
    <p:cViewPr varScale="1">
      <p:scale>
        <a:sx n="100" d="100"/>
        <a:sy n="100" d="100"/>
      </p:scale>
      <p:origin x="0" y="-25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554641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CA597-42A6-46D6-AD84-1DBF8312B858}" type="datetimeFigureOut">
              <a:rPr lang="zh-CN" altLang="en-US" smtClean="0"/>
              <a:pPr/>
              <a:t>2017/9/6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1C446-62AD-4D75-AB92-58C631DF85BE}" type="slidenum">
              <a:rPr lang="zh-CN" altLang="en-US" smtClean="0"/>
              <a:pPr/>
              <a:t>‹#›</a:t>
            </a:fld>
            <a:endParaRPr lang="zh-CN" altLang="en-US"/>
          </a:p>
        </p:txBody>
      </p:sp>
    </p:spTree>
    <p:extLst>
      <p:ext uri="{BB962C8B-B14F-4D97-AF65-F5344CB8AC3E}">
        <p14:creationId xmlns:p14="http://schemas.microsoft.com/office/powerpoint/2010/main" val="280836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各位领导，各位评委大家下午好。我是来自</a:t>
            </a:r>
            <a:r>
              <a:rPr lang="en-US" altLang="zh-CN" dirty="0" smtClean="0"/>
              <a:t>IT</a:t>
            </a:r>
            <a:r>
              <a:rPr lang="zh-CN" altLang="en-US" dirty="0" smtClean="0"/>
              <a:t>及开源实验室</a:t>
            </a:r>
            <a:r>
              <a:rPr lang="en-US" altLang="zh-CN" dirty="0" smtClean="0"/>
              <a:t>-</a:t>
            </a:r>
            <a:r>
              <a:rPr lang="zh-CN" altLang="en-US" dirty="0" smtClean="0"/>
              <a:t>移动平台技术室的杨凡</a:t>
            </a:r>
            <a:endParaRPr lang="en-US" altLang="zh-CN" dirty="0" smtClean="0"/>
          </a:p>
          <a:p>
            <a:r>
              <a:rPr lang="zh-CN" altLang="en-US" dirty="0" smtClean="0"/>
              <a:t>下面，我开始我的答辩！</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a:t>
            </a:fld>
            <a:endParaRPr lang="zh-CN" altLang="en-US"/>
          </a:p>
        </p:txBody>
      </p:sp>
    </p:spTree>
    <p:extLst>
      <p:ext uri="{BB962C8B-B14F-4D97-AF65-F5344CB8AC3E}">
        <p14:creationId xmlns:p14="http://schemas.microsoft.com/office/powerpoint/2010/main" val="332965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10</a:t>
            </a:fld>
            <a:endParaRPr lang="zh-CN" altLang="en-US"/>
          </a:p>
        </p:txBody>
      </p:sp>
    </p:spTree>
    <p:extLst>
      <p:ext uri="{BB962C8B-B14F-4D97-AF65-F5344CB8AC3E}">
        <p14:creationId xmlns:p14="http://schemas.microsoft.com/office/powerpoint/2010/main" val="189436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11</a:t>
            </a:fld>
            <a:endParaRPr lang="zh-CN" altLang="en-US"/>
          </a:p>
        </p:txBody>
      </p:sp>
    </p:spTree>
    <p:extLst>
      <p:ext uri="{BB962C8B-B14F-4D97-AF65-F5344CB8AC3E}">
        <p14:creationId xmlns:p14="http://schemas.microsoft.com/office/powerpoint/2010/main" val="385859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12</a:t>
            </a:fld>
            <a:endParaRPr lang="zh-CN" altLang="en-US"/>
          </a:p>
        </p:txBody>
      </p:sp>
    </p:spTree>
    <p:extLst>
      <p:ext uri="{BB962C8B-B14F-4D97-AF65-F5344CB8AC3E}">
        <p14:creationId xmlns:p14="http://schemas.microsoft.com/office/powerpoint/2010/main" val="118140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13</a:t>
            </a:fld>
            <a:endParaRPr lang="zh-CN" altLang="en-US"/>
          </a:p>
        </p:txBody>
      </p:sp>
    </p:spTree>
    <p:extLst>
      <p:ext uri="{BB962C8B-B14F-4D97-AF65-F5344CB8AC3E}">
        <p14:creationId xmlns:p14="http://schemas.microsoft.com/office/powerpoint/2010/main" val="487114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14</a:t>
            </a:fld>
            <a:endParaRPr lang="zh-CN" altLang="en-US"/>
          </a:p>
        </p:txBody>
      </p:sp>
    </p:spTree>
    <p:extLst>
      <p:ext uri="{BB962C8B-B14F-4D97-AF65-F5344CB8AC3E}">
        <p14:creationId xmlns:p14="http://schemas.microsoft.com/office/powerpoint/2010/main" val="1752048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以上就是我全部的答辩内容，我的答辩完毕，谢谢大家！</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15</a:t>
            </a:fld>
            <a:endParaRPr lang="zh-CN" altLang="en-US"/>
          </a:p>
        </p:txBody>
      </p:sp>
    </p:spTree>
    <p:extLst>
      <p:ext uri="{BB962C8B-B14F-4D97-AF65-F5344CB8AC3E}">
        <p14:creationId xmlns:p14="http://schemas.microsoft.com/office/powerpoint/2010/main" val="286424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我的答辩分为</a:t>
            </a:r>
            <a:r>
              <a:rPr lang="en-US" altLang="zh-CN" dirty="0" smtClean="0"/>
              <a:t>4</a:t>
            </a:r>
            <a:r>
              <a:rPr lang="zh-CN" altLang="en-US" dirty="0" smtClean="0"/>
              <a:t>部分内容</a:t>
            </a:r>
            <a:endParaRPr lang="en-US" altLang="zh-CN" dirty="0" smtClean="0"/>
          </a:p>
          <a:p>
            <a:r>
              <a:rPr lang="zh-CN" altLang="en-US" dirty="0" smtClean="0"/>
              <a:t>第一部分内容</a:t>
            </a:r>
            <a:r>
              <a:rPr lang="en-US" altLang="zh-CN" dirty="0" smtClean="0"/>
              <a:t>/</a:t>
            </a:r>
            <a:r>
              <a:rPr lang="zh-CN" altLang="en-US" dirty="0" smtClean="0"/>
              <a:t>翻页</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a:t>
            </a:fld>
            <a:endParaRPr lang="zh-CN" altLang="en-US"/>
          </a:p>
        </p:txBody>
      </p:sp>
    </p:spTree>
    <p:extLst>
      <p:ext uri="{BB962C8B-B14F-4D97-AF65-F5344CB8AC3E}">
        <p14:creationId xmlns:p14="http://schemas.microsoft.com/office/powerpoint/2010/main" val="119068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3</a:t>
            </a:fld>
            <a:endParaRPr lang="zh-CN" altLang="en-US"/>
          </a:p>
        </p:txBody>
      </p:sp>
    </p:spTree>
    <p:extLst>
      <p:ext uri="{BB962C8B-B14F-4D97-AF65-F5344CB8AC3E}">
        <p14:creationId xmlns:p14="http://schemas.microsoft.com/office/powerpoint/2010/main" val="39153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4</a:t>
            </a:fld>
            <a:endParaRPr lang="zh-CN" altLang="en-US"/>
          </a:p>
        </p:txBody>
      </p:sp>
    </p:spTree>
    <p:extLst>
      <p:ext uri="{BB962C8B-B14F-4D97-AF65-F5344CB8AC3E}">
        <p14:creationId xmlns:p14="http://schemas.microsoft.com/office/powerpoint/2010/main" val="396034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5</a:t>
            </a:fld>
            <a:endParaRPr lang="zh-CN" altLang="en-US"/>
          </a:p>
        </p:txBody>
      </p:sp>
    </p:spTree>
    <p:extLst>
      <p:ext uri="{BB962C8B-B14F-4D97-AF65-F5344CB8AC3E}">
        <p14:creationId xmlns:p14="http://schemas.microsoft.com/office/powerpoint/2010/main" val="360096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6</a:t>
            </a:fld>
            <a:endParaRPr lang="zh-CN" altLang="en-US"/>
          </a:p>
        </p:txBody>
      </p:sp>
    </p:spTree>
    <p:extLst>
      <p:ext uri="{BB962C8B-B14F-4D97-AF65-F5344CB8AC3E}">
        <p14:creationId xmlns:p14="http://schemas.microsoft.com/office/powerpoint/2010/main" val="113831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7</a:t>
            </a:fld>
            <a:endParaRPr lang="zh-CN" altLang="en-US"/>
          </a:p>
        </p:txBody>
      </p:sp>
    </p:spTree>
    <p:extLst>
      <p:ext uri="{BB962C8B-B14F-4D97-AF65-F5344CB8AC3E}">
        <p14:creationId xmlns:p14="http://schemas.microsoft.com/office/powerpoint/2010/main" val="967251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8</a:t>
            </a:fld>
            <a:endParaRPr lang="zh-CN" altLang="en-US"/>
          </a:p>
        </p:txBody>
      </p:sp>
    </p:spTree>
    <p:extLst>
      <p:ext uri="{BB962C8B-B14F-4D97-AF65-F5344CB8AC3E}">
        <p14:creationId xmlns:p14="http://schemas.microsoft.com/office/powerpoint/2010/main" val="252816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9</a:t>
            </a:fld>
            <a:endParaRPr lang="zh-CN" altLang="en-US"/>
          </a:p>
        </p:txBody>
      </p:sp>
    </p:spTree>
    <p:extLst>
      <p:ext uri="{BB962C8B-B14F-4D97-AF65-F5344CB8AC3E}">
        <p14:creationId xmlns:p14="http://schemas.microsoft.com/office/powerpoint/2010/main" val="305263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20817"/>
          <a:stretch>
            <a:fillRect/>
          </a:stretch>
        </p:blipFill>
        <p:spPr>
          <a:xfrm>
            <a:off x="0" y="0"/>
            <a:ext cx="8618538" cy="5118652"/>
          </a:xfrm>
          <a:prstGeom prst="rect">
            <a:avLst/>
          </a:prstGeom>
        </p:spPr>
      </p:pic>
      <p:pic>
        <p:nvPicPr>
          <p:cNvPr id="4" name="Picture 2" descr="E:\钟秉良\logo\新标识\新标识组合\2.2V标左右结构.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99393" y="5538735"/>
            <a:ext cx="1440000" cy="411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7" y="0"/>
            <a:ext cx="8618538" cy="6464300"/>
          </a:xfrm>
          <a:prstGeom prst="rect">
            <a:avLst/>
          </a:prstGeom>
        </p:spPr>
      </p:pic>
      <p:cxnSp>
        <p:nvCxnSpPr>
          <p:cNvPr id="6" name="直接连接符 5"/>
          <p:cNvCxnSpPr/>
          <p:nvPr userDrawn="1"/>
        </p:nvCxnSpPr>
        <p:spPr>
          <a:xfrm>
            <a:off x="1828803" y="507425"/>
            <a:ext cx="678848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317" y="507425"/>
            <a:ext cx="47896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钟秉良\logo\新标识\新标识组合\2.2V标左右结构.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707" y="267207"/>
            <a:ext cx="1240234" cy="3546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Slogan"/>
          <p:cNvPicPr>
            <a:picLocks noChangeAspect="1"/>
          </p:cNvPicPr>
          <p:nvPr userDrawn="1"/>
        </p:nvPicPr>
        <p:blipFill>
          <a:blip r:embed="rId4" cstate="print"/>
          <a:stretch>
            <a:fillRect/>
          </a:stretch>
        </p:blipFill>
        <p:spPr>
          <a:xfrm>
            <a:off x="6876415" y="139065"/>
            <a:ext cx="1741170" cy="32829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7" y="0"/>
            <a:ext cx="8618538" cy="6464300"/>
          </a:xfrm>
          <a:prstGeom prst="rect">
            <a:avLst/>
          </a:prstGeom>
        </p:spPr>
      </p:pic>
      <p:cxnSp>
        <p:nvCxnSpPr>
          <p:cNvPr id="6" name="直接连接符 5"/>
          <p:cNvCxnSpPr/>
          <p:nvPr userDrawn="1"/>
        </p:nvCxnSpPr>
        <p:spPr>
          <a:xfrm>
            <a:off x="-22860" y="6287770"/>
            <a:ext cx="662178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052435" y="6287770"/>
            <a:ext cx="56197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长安行天下 横"/>
          <p:cNvPicPr>
            <a:picLocks noChangeAspect="1" noChangeArrowheads="1"/>
          </p:cNvPicPr>
          <p:nvPr userDrawn="1"/>
        </p:nvPicPr>
        <p:blipFill>
          <a:blip r:embed="rId3" cstate="print"/>
          <a:srcRect/>
          <a:stretch>
            <a:fillRect/>
          </a:stretch>
        </p:blipFill>
        <p:spPr bwMode="auto">
          <a:xfrm>
            <a:off x="6693535" y="5927725"/>
            <a:ext cx="1304290" cy="45148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1687">
              <a:srgbClr val="B8D4ED"/>
            </a:gs>
            <a:gs pos="69375">
              <a:srgbClr val="BAD5EE"/>
            </a:gs>
            <a:gs pos="64750">
              <a:srgbClr val="BED7EF"/>
            </a:gs>
            <a:gs pos="555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2503" y="344164"/>
            <a:ext cx="7433214" cy="124946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2503" y="1720821"/>
            <a:ext cx="7433214" cy="41015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92503" y="5991448"/>
            <a:ext cx="1939099" cy="344164"/>
          </a:xfrm>
          <a:prstGeom prst="rect">
            <a:avLst/>
          </a:prstGeom>
        </p:spPr>
        <p:txBody>
          <a:bodyPr vert="horz" lIns="91440" tIns="45720" rIns="91440" bIns="45720" rtlCol="0" anchor="ctr"/>
          <a:lstStyle>
            <a:lvl1pPr algn="l">
              <a:defRPr sz="850">
                <a:solidFill>
                  <a:schemeClr val="tx1">
                    <a:tint val="75000"/>
                  </a:schemeClr>
                </a:solidFill>
              </a:defRPr>
            </a:lvl1pPr>
          </a:lstStyle>
          <a:p>
            <a:fld id="{82F288E0-7875-42C4-84C8-98DBBD3BF4D2}" type="datetimeFigureOut">
              <a:rPr lang="zh-CN" altLang="en-US" smtClean="0"/>
              <a:pPr/>
              <a:t>2017/9/6</a:t>
            </a:fld>
            <a:endParaRPr lang="zh-CN" altLang="en-US"/>
          </a:p>
        </p:txBody>
      </p:sp>
      <p:sp>
        <p:nvSpPr>
          <p:cNvPr id="5" name="页脚占位符 4"/>
          <p:cNvSpPr>
            <a:spLocks noGrp="1"/>
          </p:cNvSpPr>
          <p:nvPr>
            <p:ph type="ftr" sz="quarter" idx="3"/>
          </p:nvPr>
        </p:nvSpPr>
        <p:spPr>
          <a:xfrm>
            <a:off x="2854785" y="5991448"/>
            <a:ext cx="2908649" cy="344164"/>
          </a:xfrm>
          <a:prstGeom prst="rect">
            <a:avLst/>
          </a:prstGeom>
        </p:spPr>
        <p:txBody>
          <a:bodyPr vert="horz" lIns="91440" tIns="45720" rIns="91440" bIns="45720" rtlCol="0" anchor="ctr"/>
          <a:lstStyle>
            <a:lvl1pPr algn="ctr">
              <a:defRPr sz="85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086618" y="5991448"/>
            <a:ext cx="1939099" cy="344164"/>
          </a:xfrm>
          <a:prstGeom prst="rect">
            <a:avLst/>
          </a:prstGeom>
        </p:spPr>
        <p:txBody>
          <a:bodyPr vert="horz" lIns="91440" tIns="45720" rIns="91440" bIns="45720" rtlCol="0" anchor="ctr"/>
          <a:lstStyle>
            <a:lvl1pPr algn="r">
              <a:defRPr sz="85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46430" rtl="0" eaLnBrk="1" latinLnBrk="0" hangingPunct="1">
        <a:lnSpc>
          <a:spcPct val="90000"/>
        </a:lnSpc>
        <a:spcBef>
          <a:spcPct val="0"/>
        </a:spcBef>
        <a:buNone/>
        <a:defRPr sz="3110" kern="1200">
          <a:solidFill>
            <a:schemeClr val="tx1"/>
          </a:solidFill>
          <a:latin typeface="+mj-lt"/>
          <a:ea typeface="+mj-ea"/>
          <a:cs typeface="+mj-cs"/>
        </a:defRPr>
      </a:lvl1pPr>
    </p:titleStyle>
    <p:bodyStyle>
      <a:lvl1pPr marL="161290" indent="-160655" algn="l" defTabSz="646430" rtl="0" eaLnBrk="1" latinLnBrk="0" hangingPunct="1">
        <a:lnSpc>
          <a:spcPct val="90000"/>
        </a:lnSpc>
        <a:spcBef>
          <a:spcPts val="705"/>
        </a:spcBef>
        <a:buFont typeface="Arial" panose="020B0604020202020204" pitchFamily="34" charset="0"/>
        <a:buChar char="•"/>
        <a:defRPr sz="1980" kern="1200">
          <a:solidFill>
            <a:schemeClr val="tx1"/>
          </a:solidFill>
          <a:latin typeface="+mn-lt"/>
          <a:ea typeface="+mn-ea"/>
          <a:cs typeface="+mn-cs"/>
        </a:defRPr>
      </a:lvl1pPr>
      <a:lvl2pPr marL="484505" indent="-160655" algn="l" defTabSz="646430" rtl="0" eaLnBrk="1" latinLnBrk="0" hangingPunct="1">
        <a:lnSpc>
          <a:spcPct val="90000"/>
        </a:lnSpc>
        <a:spcBef>
          <a:spcPct val="71000"/>
        </a:spcBef>
        <a:buFont typeface="Arial" panose="020B0604020202020204" pitchFamily="34" charset="0"/>
        <a:buChar char="•"/>
        <a:defRPr sz="1695" kern="1200">
          <a:solidFill>
            <a:schemeClr val="tx1"/>
          </a:solidFill>
          <a:latin typeface="+mn-lt"/>
          <a:ea typeface="+mn-ea"/>
          <a:cs typeface="+mn-cs"/>
        </a:defRPr>
      </a:lvl2pPr>
      <a:lvl3pPr marL="807720" indent="-160655" algn="l" defTabSz="646430" rtl="0" eaLnBrk="1" latinLnBrk="0" hangingPunct="1">
        <a:lnSpc>
          <a:spcPct val="90000"/>
        </a:lnSpc>
        <a:spcBef>
          <a:spcPct val="71000"/>
        </a:spcBef>
        <a:buFont typeface="Arial" panose="020B0604020202020204" pitchFamily="34" charset="0"/>
        <a:buChar char="•"/>
        <a:defRPr sz="1415" kern="1200">
          <a:solidFill>
            <a:schemeClr val="tx1"/>
          </a:solidFill>
          <a:latin typeface="+mn-lt"/>
          <a:ea typeface="+mn-ea"/>
          <a:cs typeface="+mn-cs"/>
        </a:defRPr>
      </a:lvl3pPr>
      <a:lvl4pPr marL="113093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4pPr>
      <a:lvl5pPr marL="145415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5pPr>
      <a:lvl6pPr marL="177736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6pPr>
      <a:lvl7pPr marL="210058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7pPr>
      <a:lvl8pPr marL="242379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8pPr>
      <a:lvl9pPr marL="274701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9pPr>
    </p:bodyStyle>
    <p:otherStyle>
      <a:defPPr>
        <a:defRPr lang="zh-CN"/>
      </a:defPPr>
      <a:lvl1pPr marL="0" algn="l" defTabSz="646430" rtl="0" eaLnBrk="1" latinLnBrk="0" hangingPunct="1">
        <a:defRPr sz="1270" kern="1200">
          <a:solidFill>
            <a:schemeClr val="tx1"/>
          </a:solidFill>
          <a:latin typeface="+mn-lt"/>
          <a:ea typeface="+mn-ea"/>
          <a:cs typeface="+mn-cs"/>
        </a:defRPr>
      </a:lvl1pPr>
      <a:lvl2pPr marL="323215" algn="l" defTabSz="646430" rtl="0" eaLnBrk="1" latinLnBrk="0" hangingPunct="1">
        <a:defRPr sz="1270" kern="1200">
          <a:solidFill>
            <a:schemeClr val="tx1"/>
          </a:solidFill>
          <a:latin typeface="+mn-lt"/>
          <a:ea typeface="+mn-ea"/>
          <a:cs typeface="+mn-cs"/>
        </a:defRPr>
      </a:lvl2pPr>
      <a:lvl3pPr marL="646430" algn="l" defTabSz="646430" rtl="0" eaLnBrk="1" latinLnBrk="0" hangingPunct="1">
        <a:defRPr sz="1270" kern="1200">
          <a:solidFill>
            <a:schemeClr val="tx1"/>
          </a:solidFill>
          <a:latin typeface="+mn-lt"/>
          <a:ea typeface="+mn-ea"/>
          <a:cs typeface="+mn-cs"/>
        </a:defRPr>
      </a:lvl3pPr>
      <a:lvl4pPr marL="969645" algn="l" defTabSz="646430" rtl="0" eaLnBrk="1" latinLnBrk="0" hangingPunct="1">
        <a:defRPr sz="1270" kern="1200">
          <a:solidFill>
            <a:schemeClr val="tx1"/>
          </a:solidFill>
          <a:latin typeface="+mn-lt"/>
          <a:ea typeface="+mn-ea"/>
          <a:cs typeface="+mn-cs"/>
        </a:defRPr>
      </a:lvl4pPr>
      <a:lvl5pPr marL="1292860" algn="l" defTabSz="646430" rtl="0" eaLnBrk="1" latinLnBrk="0" hangingPunct="1">
        <a:defRPr sz="1270" kern="1200">
          <a:solidFill>
            <a:schemeClr val="tx1"/>
          </a:solidFill>
          <a:latin typeface="+mn-lt"/>
          <a:ea typeface="+mn-ea"/>
          <a:cs typeface="+mn-cs"/>
        </a:defRPr>
      </a:lvl5pPr>
      <a:lvl6pPr marL="1616075" algn="l" defTabSz="646430" rtl="0" eaLnBrk="1" latinLnBrk="0" hangingPunct="1">
        <a:defRPr sz="1270" kern="1200">
          <a:solidFill>
            <a:schemeClr val="tx1"/>
          </a:solidFill>
          <a:latin typeface="+mn-lt"/>
          <a:ea typeface="+mn-ea"/>
          <a:cs typeface="+mn-cs"/>
        </a:defRPr>
      </a:lvl6pPr>
      <a:lvl7pPr marL="1939290" algn="l" defTabSz="646430" rtl="0" eaLnBrk="1" latinLnBrk="0" hangingPunct="1">
        <a:defRPr sz="1270" kern="1200">
          <a:solidFill>
            <a:schemeClr val="tx1"/>
          </a:solidFill>
          <a:latin typeface="+mn-lt"/>
          <a:ea typeface="+mn-ea"/>
          <a:cs typeface="+mn-cs"/>
        </a:defRPr>
      </a:lvl7pPr>
      <a:lvl8pPr marL="2262505" algn="l" defTabSz="646430" rtl="0" eaLnBrk="1" latinLnBrk="0" hangingPunct="1">
        <a:defRPr sz="1270" kern="1200">
          <a:solidFill>
            <a:schemeClr val="tx1"/>
          </a:solidFill>
          <a:latin typeface="+mn-lt"/>
          <a:ea typeface="+mn-ea"/>
          <a:cs typeface="+mn-cs"/>
        </a:defRPr>
      </a:lvl8pPr>
      <a:lvl9pPr marL="2585720" algn="l" defTabSz="646430" rtl="0" eaLnBrk="1" latinLnBrk="0" hangingPunct="1">
        <a:defRPr sz="12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3"/>
          <p:cNvSpPr txBox="1"/>
          <p:nvPr/>
        </p:nvSpPr>
        <p:spPr>
          <a:xfrm>
            <a:off x="703791" y="1368988"/>
            <a:ext cx="7335992" cy="830997"/>
          </a:xfrm>
          <a:prstGeom prst="rect">
            <a:avLst/>
          </a:prstGeom>
          <a:noFill/>
        </p:spPr>
        <p:txBody>
          <a:bodyPr wrap="square" rtlCol="0">
            <a:spAutoFit/>
          </a:bodyPr>
          <a:lstStyle/>
          <a:p>
            <a:pPr algn="ctr"/>
            <a:r>
              <a:rPr lang="en-US" altLang="zh-CN" sz="4800" dirty="0" smtClean="0">
                <a:solidFill>
                  <a:schemeClr val="accent1">
                    <a:lumMod val="50000"/>
                  </a:schemeClr>
                </a:solidFill>
                <a:latin typeface="微软雅黑" panose="020B0503020204020204" pitchFamily="34" charset="-122"/>
                <a:ea typeface="微软雅黑" panose="020B0503020204020204" pitchFamily="34" charset="-122"/>
              </a:rPr>
              <a:t>Java</a:t>
            </a:r>
            <a:r>
              <a:rPr lang="zh-CN" altLang="en-US" sz="4800" dirty="0" smtClean="0">
                <a:solidFill>
                  <a:schemeClr val="accent1">
                    <a:lumMod val="50000"/>
                  </a:schemeClr>
                </a:solidFill>
                <a:latin typeface="微软雅黑" panose="020B0503020204020204" pitchFamily="34" charset="-122"/>
                <a:ea typeface="微软雅黑" panose="020B0503020204020204" pitchFamily="34" charset="-122"/>
              </a:rPr>
              <a:t>调试技巧和重构</a:t>
            </a:r>
            <a:r>
              <a:rPr lang="zh-CN" altLang="en-US" sz="4800" dirty="0" smtClean="0">
                <a:solidFill>
                  <a:schemeClr val="accent1">
                    <a:lumMod val="50000"/>
                  </a:schemeClr>
                </a:solidFill>
                <a:latin typeface="微软雅黑" panose="020B0503020204020204" pitchFamily="34" charset="-122"/>
                <a:ea typeface="微软雅黑" panose="020B0503020204020204" pitchFamily="34" charset="-122"/>
              </a:rPr>
              <a:t>分享</a:t>
            </a:r>
            <a:endParaRPr lang="zh-CN" altLang="en-US" sz="48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59" name="文本框 4"/>
          <p:cNvSpPr txBox="1"/>
          <p:nvPr/>
        </p:nvSpPr>
        <p:spPr>
          <a:xfrm>
            <a:off x="999252" y="3114312"/>
            <a:ext cx="6960821" cy="400110"/>
          </a:xfrm>
          <a:prstGeom prst="rect">
            <a:avLst/>
          </a:prstGeom>
          <a:noFill/>
        </p:spPr>
        <p:txBody>
          <a:bodyPr wrap="square" rtlCol="0">
            <a:spAutoFit/>
          </a:bodyPr>
          <a:lstStyle/>
          <a:p>
            <a:pPr algn="ctr"/>
            <a:r>
              <a:rPr lang="zh-CN" altLang="en-US" sz="2000" b="1" dirty="0">
                <a:solidFill>
                  <a:srgbClr val="1F4E79"/>
                </a:solidFill>
                <a:latin typeface="微软雅黑" panose="020B0503020204020204" pitchFamily="34" charset="-122"/>
                <a:ea typeface="微软雅黑" panose="020B0503020204020204" pitchFamily="34" charset="-122"/>
              </a:rPr>
              <a:t>创新研究处</a:t>
            </a:r>
            <a:r>
              <a:rPr lang="en-US" altLang="zh-CN" sz="2000" b="1" dirty="0">
                <a:solidFill>
                  <a:srgbClr val="1F4E79"/>
                </a:solidFill>
                <a:latin typeface="微软雅黑" panose="020B0503020204020204" pitchFamily="34" charset="-122"/>
                <a:ea typeface="微软雅黑" panose="020B0503020204020204" pitchFamily="34" charset="-122"/>
              </a:rPr>
              <a:t>-</a:t>
            </a:r>
            <a:r>
              <a:rPr lang="zh-CN" altLang="en-US" sz="2000" b="1" dirty="0">
                <a:solidFill>
                  <a:srgbClr val="1F4E79"/>
                </a:solidFill>
                <a:latin typeface="微软雅黑" panose="020B0503020204020204" pitchFamily="34" charset="-122"/>
                <a:ea typeface="微软雅黑" panose="020B0503020204020204" pitchFamily="34" charset="-122"/>
              </a:rPr>
              <a:t>创新研究处新设立电商平台技术室</a:t>
            </a:r>
            <a:endParaRPr lang="en-US" altLang="zh-CN" sz="2000" b="1" dirty="0">
              <a:solidFill>
                <a:srgbClr val="1F4E79"/>
              </a:solidFill>
              <a:latin typeface="微软雅黑" panose="020B0503020204020204" pitchFamily="34" charset="-122"/>
              <a:ea typeface="微软雅黑" panose="020B0503020204020204" pitchFamily="34" charset="-122"/>
            </a:endParaRPr>
          </a:p>
        </p:txBody>
      </p:sp>
      <p:sp>
        <p:nvSpPr>
          <p:cNvPr id="61" name="文本框 4"/>
          <p:cNvSpPr txBox="1"/>
          <p:nvPr/>
        </p:nvSpPr>
        <p:spPr>
          <a:xfrm>
            <a:off x="891376" y="3568270"/>
            <a:ext cx="6960821" cy="400110"/>
          </a:xfrm>
          <a:prstGeom prst="rect">
            <a:avLst/>
          </a:prstGeom>
          <a:noFill/>
        </p:spPr>
        <p:txBody>
          <a:bodyPr wrap="square" rtlCol="0">
            <a:spAutoFit/>
          </a:bodyPr>
          <a:lstStyle/>
          <a:p>
            <a:pPr algn="ctr"/>
            <a:r>
              <a:rPr lang="zh-CN" altLang="en-US" sz="2000" b="1" dirty="0" smtClean="0">
                <a:solidFill>
                  <a:srgbClr val="1F4E79"/>
                </a:solidFill>
                <a:latin typeface="微软雅黑" panose="020B0503020204020204" pitchFamily="34" charset="-122"/>
                <a:ea typeface="微软雅黑" panose="020B0503020204020204" pitchFamily="34" charset="-122"/>
              </a:rPr>
              <a:t>杨凡</a:t>
            </a:r>
            <a:endParaRPr lang="en-US" altLang="zh-CN" sz="2000" b="1" dirty="0" smtClean="0">
              <a:solidFill>
                <a:srgbClr val="1F4E79"/>
              </a:solidFill>
              <a:latin typeface="微软雅黑" panose="020B0503020204020204" pitchFamily="34" charset="-122"/>
              <a:ea typeface="微软雅黑" panose="020B0503020204020204" pitchFamily="34" charset="-122"/>
            </a:endParaRPr>
          </a:p>
        </p:txBody>
      </p:sp>
      <p:sp>
        <p:nvSpPr>
          <p:cNvPr id="62" name="文本框 4"/>
          <p:cNvSpPr txBox="1"/>
          <p:nvPr/>
        </p:nvSpPr>
        <p:spPr>
          <a:xfrm>
            <a:off x="891376" y="5336665"/>
            <a:ext cx="6960821" cy="400110"/>
          </a:xfrm>
          <a:prstGeom prst="rect">
            <a:avLst/>
          </a:prstGeom>
          <a:noFill/>
        </p:spPr>
        <p:txBody>
          <a:bodyPr wrap="square" rtlCol="0">
            <a:spAutoFit/>
          </a:bodyPr>
          <a:lstStyle/>
          <a:p>
            <a:pPr algn="ctr"/>
            <a:r>
              <a:rPr lang="en-US" altLang="zh-CN" sz="2000" b="1" dirty="0" smtClean="0">
                <a:solidFill>
                  <a:srgbClr val="1F4E79"/>
                </a:solidFill>
                <a:latin typeface="微软雅黑" panose="020B0503020204020204" pitchFamily="34" charset="-122"/>
                <a:ea typeface="微软雅黑" panose="020B0503020204020204" pitchFamily="34" charset="-122"/>
              </a:rPr>
              <a:t>2017.09.05</a:t>
            </a:r>
            <a:endParaRPr lang="en-US" altLang="zh-CN" sz="2000" b="1" dirty="0" smtClean="0">
              <a:solidFill>
                <a:srgbClr val="1F4E7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4235455" cy="636456"/>
          </a:xfrm>
          <a:prstGeom prst="rect">
            <a:avLst/>
          </a:prstGeom>
        </p:spPr>
        <p:txBody>
          <a:bodyPr wrap="none">
            <a:spAutoFit/>
          </a:bodyPr>
          <a:lstStyle/>
          <a:p>
            <a:pPr>
              <a:lnSpc>
                <a:spcPct val="170000"/>
              </a:lnSpc>
            </a:pP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6</a:t>
            </a:r>
            <a:r>
              <a:rPr lang="zh-CN" altLang="zh-CN" sz="2400" b="1"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在</a:t>
            </a: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Main</a:t>
            </a:r>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函数里面停止执行</a:t>
            </a:r>
            <a:endParaRPr lang="zh-CN" altLang="zh-CN"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10</a:t>
            </a:fld>
            <a:r>
              <a:rPr lang="en-US" altLang="zh-CN" dirty="0" smtClean="0"/>
              <a:t>/7</a:t>
            </a:r>
            <a:endParaRPr lang="zh-CN" altLang="en-US" dirty="0"/>
          </a:p>
        </p:txBody>
      </p:sp>
      <p:sp>
        <p:nvSpPr>
          <p:cNvPr id="8" name="Lorem Ipsum"/>
          <p:cNvSpPr/>
          <p:nvPr/>
        </p:nvSpPr>
        <p:spPr bwMode="auto">
          <a:xfrm>
            <a:off x="319687" y="1203044"/>
            <a:ext cx="7909913" cy="42509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在运行</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调试设置中，编辑配置对话框中有“</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Main”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这个选项卡，我们可以勾选“</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Stop in main”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这个复选框。如果选中，那么在调试一个基于</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main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方法的</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Java</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程序时，程序会在</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main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方法第一行位置便停止执行。</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64986" y="1648980"/>
            <a:ext cx="7476190" cy="2663044"/>
          </a:xfrm>
          <a:prstGeom prst="rect">
            <a:avLst/>
          </a:prstGeom>
        </p:spPr>
      </p:pic>
      <p:pic>
        <p:nvPicPr>
          <p:cNvPr id="5" name="图片 4"/>
          <p:cNvPicPr>
            <a:picLocks noChangeAspect="1"/>
          </p:cNvPicPr>
          <p:nvPr/>
        </p:nvPicPr>
        <p:blipFill>
          <a:blip r:embed="rId4"/>
          <a:stretch>
            <a:fillRect/>
          </a:stretch>
        </p:blipFill>
        <p:spPr>
          <a:xfrm>
            <a:off x="347424" y="4489251"/>
            <a:ext cx="4409524" cy="1304762"/>
          </a:xfrm>
          <a:prstGeom prst="rect">
            <a:avLst/>
          </a:prstGeom>
        </p:spPr>
      </p:pic>
      <p:sp>
        <p:nvSpPr>
          <p:cNvPr id="13" name="矩形 12"/>
          <p:cNvSpPr/>
          <p:nvPr/>
        </p:nvSpPr>
        <p:spPr>
          <a:xfrm>
            <a:off x="286872" y="1613647"/>
            <a:ext cx="7754470" cy="2770094"/>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7908" y="4446494"/>
            <a:ext cx="7754470" cy="142538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1663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2934201" cy="720197"/>
          </a:xfrm>
          <a:prstGeom prst="rect">
            <a:avLst/>
          </a:prstGeom>
        </p:spPr>
        <p:txBody>
          <a:bodyPr wrap="none">
            <a:spAutoFit/>
          </a:bodyPr>
          <a:lstStyle/>
          <a:p>
            <a:pPr>
              <a:lnSpc>
                <a:spcPct val="170000"/>
              </a:lnSpc>
            </a:pP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7</a:t>
            </a:r>
            <a:r>
              <a:rPr lang="zh-CN" altLang="zh-CN" sz="2400" b="1"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Drop to Frame</a:t>
            </a:r>
            <a:endParaRPr lang="zh-CN" altLang="zh-CN"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11</a:t>
            </a:fld>
            <a:r>
              <a:rPr lang="en-US" altLang="zh-CN" dirty="0" smtClean="0"/>
              <a:t>/7</a:t>
            </a:r>
            <a:endParaRPr lang="zh-CN" altLang="en-US" dirty="0"/>
          </a:p>
        </p:txBody>
      </p:sp>
      <p:sp>
        <p:nvSpPr>
          <p:cNvPr id="8" name="Lorem Ipsum"/>
          <p:cNvSpPr/>
          <p:nvPr/>
        </p:nvSpPr>
        <p:spPr bwMode="auto">
          <a:xfrm>
            <a:off x="319687" y="1203044"/>
            <a:ext cx="7909913" cy="79442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smtClean="0">
                <a:solidFill>
                  <a:schemeClr val="accent1">
                    <a:lumMod val="50000"/>
                  </a:schemeClr>
                </a:solidFill>
                <a:latin typeface="微软雅黑" panose="020B0503020204020204" pitchFamily="34" charset="-122"/>
                <a:ea typeface="微软雅黑" panose="020B0503020204020204" pitchFamily="34" charset="-122"/>
              </a:rPr>
              <a:t>这是</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我最喜欢的一个功能。调试期间，可以重新跳到调用堆栈框架的开始处执行，并且变量值也会回到最初。根据回档调整堆栈的深度，这个功能的主要用途是所有变量状态可以快速回到方法开始执行时候的样子，然后你可以重新进行一遍一遍执行，这样就可以在你关注的地方进行多次调试，但是在执行过程中也会产生一些副作用，比如插入到数据库里面的数据是无法删除的！</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84497" y="2085629"/>
            <a:ext cx="5895238" cy="1952381"/>
          </a:xfrm>
          <a:prstGeom prst="rect">
            <a:avLst/>
          </a:prstGeom>
        </p:spPr>
      </p:pic>
      <p:pic>
        <p:nvPicPr>
          <p:cNvPr id="7" name="图片 6"/>
          <p:cNvPicPr>
            <a:picLocks noChangeAspect="1"/>
          </p:cNvPicPr>
          <p:nvPr/>
        </p:nvPicPr>
        <p:blipFill>
          <a:blip r:embed="rId4"/>
          <a:stretch>
            <a:fillRect/>
          </a:stretch>
        </p:blipFill>
        <p:spPr>
          <a:xfrm>
            <a:off x="387525" y="4122816"/>
            <a:ext cx="5028571" cy="1266667"/>
          </a:xfrm>
          <a:prstGeom prst="rect">
            <a:avLst/>
          </a:prstGeom>
        </p:spPr>
      </p:pic>
      <p:pic>
        <p:nvPicPr>
          <p:cNvPr id="9" name="图片 8"/>
          <p:cNvPicPr>
            <a:picLocks noChangeAspect="1"/>
          </p:cNvPicPr>
          <p:nvPr/>
        </p:nvPicPr>
        <p:blipFill>
          <a:blip r:embed="rId5"/>
          <a:stretch>
            <a:fillRect/>
          </a:stretch>
        </p:blipFill>
        <p:spPr>
          <a:xfrm>
            <a:off x="4586920" y="2045278"/>
            <a:ext cx="3804045" cy="1513709"/>
          </a:xfrm>
          <a:prstGeom prst="rect">
            <a:avLst/>
          </a:prstGeom>
        </p:spPr>
      </p:pic>
      <p:pic>
        <p:nvPicPr>
          <p:cNvPr id="12" name="图片 11"/>
          <p:cNvPicPr>
            <a:picLocks noChangeAspect="1"/>
          </p:cNvPicPr>
          <p:nvPr/>
        </p:nvPicPr>
        <p:blipFill>
          <a:blip r:embed="rId6"/>
          <a:stretch>
            <a:fillRect/>
          </a:stretch>
        </p:blipFill>
        <p:spPr>
          <a:xfrm>
            <a:off x="4555208" y="3760855"/>
            <a:ext cx="3990476" cy="1076190"/>
          </a:xfrm>
          <a:prstGeom prst="rect">
            <a:avLst/>
          </a:prstGeom>
        </p:spPr>
      </p:pic>
      <p:sp>
        <p:nvSpPr>
          <p:cNvPr id="16" name="矩形 15"/>
          <p:cNvSpPr/>
          <p:nvPr/>
        </p:nvSpPr>
        <p:spPr>
          <a:xfrm>
            <a:off x="349625" y="2043952"/>
            <a:ext cx="4141692" cy="3702424"/>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554072" y="2043952"/>
            <a:ext cx="3881716" cy="3702424"/>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7356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1912703" cy="720197"/>
          </a:xfrm>
          <a:prstGeom prst="rect">
            <a:avLst/>
          </a:prstGeom>
        </p:spPr>
        <p:txBody>
          <a:bodyPr wrap="none">
            <a:spAutoFit/>
          </a:bodyPr>
          <a:lstStyle/>
          <a:p>
            <a:pPr>
              <a:lnSpc>
                <a:spcPct val="170000"/>
              </a:lnSpc>
            </a:pP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8</a:t>
            </a:r>
            <a:r>
              <a:rPr lang="zh-CN" altLang="zh-CN" sz="2400" b="1"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2400" b="1" dirty="0" smtClean="0">
                <a:solidFill>
                  <a:schemeClr val="accent1">
                    <a:lumMod val="50000"/>
                  </a:schemeClr>
                </a:solidFill>
                <a:latin typeface="微软雅黑" panose="020B0503020204020204" pitchFamily="34" charset="-122"/>
                <a:ea typeface="微软雅黑" panose="020B0503020204020204" pitchFamily="34" charset="-122"/>
              </a:rPr>
              <a:t>分布过滤</a:t>
            </a:r>
            <a:endParaRPr lang="zh-CN" altLang="zh-CN"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12</a:t>
            </a:fld>
            <a:r>
              <a:rPr lang="en-US" altLang="zh-CN" dirty="0" smtClean="0"/>
              <a:t>/7</a:t>
            </a:r>
            <a:endParaRPr lang="zh-CN" altLang="en-US" dirty="0"/>
          </a:p>
        </p:txBody>
      </p:sp>
      <p:sp>
        <p:nvSpPr>
          <p:cNvPr id="8" name="Lorem Ipsum"/>
          <p:cNvSpPr/>
          <p:nvPr/>
        </p:nvSpPr>
        <p:spPr bwMode="auto">
          <a:xfrm>
            <a:off x="319687" y="1203044"/>
            <a:ext cx="7909913" cy="42509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当我们进入（</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F5</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）方法的时候，我们还可以访问其外部库（比如</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java.*</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），我们可能不需要这个库，就可以在</a:t>
            </a:r>
            <a:r>
              <a:rPr lang="en-US" altLang="zh-CN" sz="1200" b="1" dirty="0" err="1">
                <a:solidFill>
                  <a:schemeClr val="accent1">
                    <a:lumMod val="50000"/>
                  </a:schemeClr>
                </a:solidFill>
                <a:latin typeface="微软雅黑" panose="020B0503020204020204" pitchFamily="34" charset="-122"/>
                <a:ea typeface="微软雅黑" panose="020B0503020204020204" pitchFamily="34" charset="-122"/>
              </a:rPr>
              <a:t>Perference</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选项卡页面添加一个过滤器来排除这个包。</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97029" y="1750871"/>
            <a:ext cx="4704762" cy="2209524"/>
          </a:xfrm>
          <a:prstGeom prst="rect">
            <a:avLst/>
          </a:prstGeom>
        </p:spPr>
      </p:pic>
      <p:pic>
        <p:nvPicPr>
          <p:cNvPr id="5" name="图片 4"/>
          <p:cNvPicPr>
            <a:picLocks noChangeAspect="1"/>
          </p:cNvPicPr>
          <p:nvPr/>
        </p:nvPicPr>
        <p:blipFill>
          <a:blip r:embed="rId4"/>
          <a:stretch>
            <a:fillRect/>
          </a:stretch>
        </p:blipFill>
        <p:spPr>
          <a:xfrm>
            <a:off x="540620" y="4281329"/>
            <a:ext cx="2714286" cy="447619"/>
          </a:xfrm>
          <a:prstGeom prst="rect">
            <a:avLst/>
          </a:prstGeom>
        </p:spPr>
      </p:pic>
      <p:pic>
        <p:nvPicPr>
          <p:cNvPr id="10" name="图片 9"/>
          <p:cNvPicPr>
            <a:picLocks noChangeAspect="1"/>
          </p:cNvPicPr>
          <p:nvPr/>
        </p:nvPicPr>
        <p:blipFill>
          <a:blip r:embed="rId5"/>
          <a:stretch>
            <a:fillRect/>
          </a:stretch>
        </p:blipFill>
        <p:spPr>
          <a:xfrm>
            <a:off x="591244" y="4997135"/>
            <a:ext cx="5876190" cy="952381"/>
          </a:xfrm>
          <a:prstGeom prst="rect">
            <a:avLst/>
          </a:prstGeom>
        </p:spPr>
      </p:pic>
      <p:sp>
        <p:nvSpPr>
          <p:cNvPr id="15" name="矩形 14"/>
          <p:cNvSpPr/>
          <p:nvPr/>
        </p:nvSpPr>
        <p:spPr>
          <a:xfrm>
            <a:off x="385484" y="1676399"/>
            <a:ext cx="4742328" cy="240254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85484" y="4141694"/>
            <a:ext cx="5988422" cy="1945341"/>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2850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1912703" cy="720197"/>
          </a:xfrm>
          <a:prstGeom prst="rect">
            <a:avLst/>
          </a:prstGeom>
        </p:spPr>
        <p:txBody>
          <a:bodyPr wrap="none">
            <a:spAutoFit/>
          </a:bodyPr>
          <a:lstStyle/>
          <a:p>
            <a:pPr>
              <a:lnSpc>
                <a:spcPct val="170000"/>
              </a:lnSpc>
            </a:pP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8</a:t>
            </a:r>
            <a:r>
              <a:rPr lang="zh-CN" altLang="zh-CN" sz="2400" b="1"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2400" b="1" dirty="0" smtClean="0">
                <a:solidFill>
                  <a:schemeClr val="accent1">
                    <a:lumMod val="50000"/>
                  </a:schemeClr>
                </a:solidFill>
                <a:latin typeface="微软雅黑" panose="020B0503020204020204" pitchFamily="34" charset="-122"/>
                <a:ea typeface="微软雅黑" panose="020B0503020204020204" pitchFamily="34" charset="-122"/>
              </a:rPr>
              <a:t>分布过滤</a:t>
            </a:r>
            <a:endParaRPr lang="zh-CN" altLang="zh-CN"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13</a:t>
            </a:fld>
            <a:r>
              <a:rPr lang="en-US" altLang="zh-CN" dirty="0" smtClean="0"/>
              <a:t>/7</a:t>
            </a:r>
            <a:endParaRPr lang="zh-CN" altLang="en-US" dirty="0"/>
          </a:p>
        </p:txBody>
      </p:sp>
      <p:pic>
        <p:nvPicPr>
          <p:cNvPr id="4" name="图片 3"/>
          <p:cNvPicPr>
            <a:picLocks noChangeAspect="1"/>
          </p:cNvPicPr>
          <p:nvPr/>
        </p:nvPicPr>
        <p:blipFill>
          <a:blip r:embed="rId3"/>
          <a:stretch>
            <a:fillRect/>
          </a:stretch>
        </p:blipFill>
        <p:spPr>
          <a:xfrm>
            <a:off x="288681" y="1209903"/>
            <a:ext cx="5800000" cy="2161905"/>
          </a:xfrm>
          <a:prstGeom prst="rect">
            <a:avLst/>
          </a:prstGeom>
        </p:spPr>
      </p:pic>
      <p:pic>
        <p:nvPicPr>
          <p:cNvPr id="6" name="图片 5"/>
          <p:cNvPicPr>
            <a:picLocks noChangeAspect="1"/>
          </p:cNvPicPr>
          <p:nvPr/>
        </p:nvPicPr>
        <p:blipFill>
          <a:blip r:embed="rId4"/>
          <a:stretch>
            <a:fillRect/>
          </a:stretch>
        </p:blipFill>
        <p:spPr>
          <a:xfrm>
            <a:off x="376380" y="3653355"/>
            <a:ext cx="6019048" cy="2295238"/>
          </a:xfrm>
          <a:prstGeom prst="rect">
            <a:avLst/>
          </a:prstGeom>
        </p:spPr>
      </p:pic>
      <p:sp>
        <p:nvSpPr>
          <p:cNvPr id="12" name="矩形 11"/>
          <p:cNvSpPr/>
          <p:nvPr/>
        </p:nvSpPr>
        <p:spPr>
          <a:xfrm>
            <a:off x="233083" y="1183339"/>
            <a:ext cx="6302187" cy="4778189"/>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8759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3143809" cy="636456"/>
          </a:xfrm>
          <a:prstGeom prst="rect">
            <a:avLst/>
          </a:prstGeom>
        </p:spPr>
        <p:txBody>
          <a:bodyPr wrap="none">
            <a:spAutoFit/>
          </a:bodyPr>
          <a:lstStyle/>
          <a:p>
            <a:pPr>
              <a:lnSpc>
                <a:spcPct val="170000"/>
              </a:lnSpc>
            </a:pP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9</a:t>
            </a:r>
            <a:r>
              <a:rPr lang="zh-CN" altLang="zh-CN" sz="2400" b="1"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进入、跳出和返回</a:t>
            </a:r>
            <a:endParaRPr lang="zh-CN" altLang="zh-CN"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14</a:t>
            </a:fld>
            <a:r>
              <a:rPr lang="en-US" altLang="zh-CN" dirty="0" smtClean="0"/>
              <a:t>/7</a:t>
            </a:r>
            <a:endParaRPr lang="zh-CN" altLang="en-US" dirty="0"/>
          </a:p>
        </p:txBody>
      </p:sp>
      <p:sp>
        <p:nvSpPr>
          <p:cNvPr id="8" name="Lorem Ipsum"/>
          <p:cNvSpPr/>
          <p:nvPr/>
        </p:nvSpPr>
        <p:spPr bwMode="auto">
          <a:xfrm>
            <a:off x="319687" y="1203044"/>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t>进入、跳出和返回</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7" y="1203044"/>
            <a:ext cx="7909913" cy="1171449"/>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F5——</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进入：移动到下一个步骤，如果当前行有一个方法调用，该控件将会跳转到被调用方法的第一行执行</a:t>
            </a:r>
            <a:r>
              <a:rPr lang="zh-CN" altLang="en-US" sz="1200" b="1" dirty="0" smtClean="0">
                <a:solidFill>
                  <a:schemeClr val="accent1">
                    <a:lumMod val="50000"/>
                  </a:schemeClr>
                </a:solidFill>
                <a:latin typeface="微软雅黑" panose="020B0503020204020204" pitchFamily="34" charset="-122"/>
                <a:ea typeface="微软雅黑" panose="020B0503020204020204" pitchFamily="34" charset="-122"/>
              </a:rPr>
              <a:t>。</a:t>
            </a:r>
            <a:endParaRPr lang="en-US" altLang="zh-CN" sz="1200" b="1" dirty="0" smtClean="0">
              <a:solidFill>
                <a:schemeClr val="accent1">
                  <a:lumMod val="50000"/>
                </a:schemeClr>
              </a:solidFill>
              <a:latin typeface="微软雅黑" panose="020B0503020204020204" pitchFamily="34" charset="-122"/>
              <a:ea typeface="微软雅黑" panose="020B0503020204020204" pitchFamily="34" charset="-122"/>
            </a:endParaRPr>
          </a:p>
          <a:p>
            <a:pPr>
              <a:spcAft>
                <a:spcPts val="510"/>
              </a:spcAft>
              <a:defRPr/>
            </a:pP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F6——</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跳出：移动到下一行。如果在当前行有方法调用，那么会直接移动到下一行执行。不会进入被调用方法体里面</a:t>
            </a:r>
            <a:r>
              <a:rPr lang="zh-CN" altLang="en-US" sz="1200" b="1" dirty="0" smtClean="0">
                <a:solidFill>
                  <a:schemeClr val="accent1">
                    <a:lumMod val="50000"/>
                  </a:schemeClr>
                </a:solidFill>
                <a:latin typeface="微软雅黑" panose="020B0503020204020204" pitchFamily="34" charset="-122"/>
                <a:ea typeface="微软雅黑" panose="020B0503020204020204" pitchFamily="34" charset="-122"/>
              </a:rPr>
              <a:t>。</a:t>
            </a:r>
            <a:endParaRPr lang="en-US" altLang="zh-CN" sz="1200" b="1" dirty="0" smtClean="0">
              <a:solidFill>
                <a:schemeClr val="accent1">
                  <a:lumMod val="50000"/>
                </a:schemeClr>
              </a:solidFill>
              <a:latin typeface="微软雅黑" panose="020B0503020204020204" pitchFamily="34" charset="-122"/>
              <a:ea typeface="微软雅黑" panose="020B0503020204020204" pitchFamily="34" charset="-122"/>
            </a:endParaRPr>
          </a:p>
          <a:p>
            <a:pPr>
              <a:spcAft>
                <a:spcPts val="510"/>
              </a:spcAft>
              <a:defRPr/>
            </a:pP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F7——</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返回：从当前方法中跳出，继续往下执行</a:t>
            </a:r>
            <a:r>
              <a:rPr lang="zh-CN" altLang="en-US" sz="1200" b="1" dirty="0" smtClean="0">
                <a:solidFill>
                  <a:schemeClr val="accent1">
                    <a:lumMod val="50000"/>
                  </a:schemeClr>
                </a:solidFill>
                <a:latin typeface="微软雅黑" panose="020B0503020204020204" pitchFamily="34" charset="-122"/>
                <a:ea typeface="微软雅黑" panose="020B0503020204020204" pitchFamily="34" charset="-122"/>
              </a:rPr>
              <a:t>。</a:t>
            </a:r>
            <a:endParaRPr lang="en-US" altLang="zh-CN" sz="1200" b="1" dirty="0" smtClean="0">
              <a:solidFill>
                <a:schemeClr val="accent1">
                  <a:lumMod val="50000"/>
                </a:schemeClr>
              </a:solidFill>
              <a:latin typeface="微软雅黑" panose="020B0503020204020204" pitchFamily="34" charset="-122"/>
              <a:ea typeface="微软雅黑" panose="020B0503020204020204" pitchFamily="34" charset="-122"/>
            </a:endParaRPr>
          </a:p>
          <a:p>
            <a:pPr>
              <a:spcAft>
                <a:spcPts val="510"/>
              </a:spcAft>
              <a:defRPr/>
            </a:pP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F8——</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移动到下一个断点处执行。</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0" y="2554377"/>
            <a:ext cx="5609524" cy="2933333"/>
          </a:xfrm>
          <a:prstGeom prst="rect">
            <a:avLst/>
          </a:prstGeom>
        </p:spPr>
      </p:pic>
      <p:sp>
        <p:nvSpPr>
          <p:cNvPr id="12" name="矩形 11"/>
          <p:cNvSpPr/>
          <p:nvPr/>
        </p:nvSpPr>
        <p:spPr>
          <a:xfrm>
            <a:off x="340660" y="2402540"/>
            <a:ext cx="6302187" cy="3299014"/>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2026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1585526" y="1242439"/>
            <a:ext cx="5461000" cy="1800225"/>
          </a:xfrm>
          <a:prstGeom prst="rect">
            <a:avLst/>
          </a:prstGeom>
          <a:noFill/>
          <a:ln w="9525">
            <a:noFill/>
            <a:miter lim="800000"/>
            <a:headEnd/>
            <a:tailEnd/>
          </a:ln>
        </p:spPr>
      </p:pic>
      <p:sp>
        <p:nvSpPr>
          <p:cNvPr id="5" name="Text Box 3"/>
          <p:cNvSpPr txBox="1">
            <a:spLocks noChangeArrowheads="1"/>
          </p:cNvSpPr>
          <p:nvPr/>
        </p:nvSpPr>
        <p:spPr bwMode="gray">
          <a:xfrm>
            <a:off x="1352164" y="3235805"/>
            <a:ext cx="5927725" cy="579438"/>
          </a:xfrm>
          <a:prstGeom prst="rect">
            <a:avLst/>
          </a:prstGeom>
          <a:noFill/>
          <a:ln w="9525" algn="ctr">
            <a:noFill/>
            <a:miter lim="800000"/>
            <a:headEnd/>
            <a:tailEnd/>
          </a:ln>
        </p:spPr>
        <p:txBody>
          <a:bodyPr>
            <a:spAutoFit/>
          </a:bodyPr>
          <a:lstStyle/>
          <a:p>
            <a:pPr algn="ctr">
              <a:spcBef>
                <a:spcPct val="50000"/>
              </a:spcBef>
            </a:pPr>
            <a:r>
              <a:rPr lang="en-US" altLang="zh-CN" sz="3200" b="1" dirty="0" err="1">
                <a:ea typeface="黑体" pitchFamily="2" charset="-122"/>
              </a:rPr>
              <a:t>Changan</a:t>
            </a:r>
            <a:r>
              <a:rPr lang="en-US" altLang="zh-CN" sz="3200" b="1" dirty="0">
                <a:ea typeface="黑体" pitchFamily="2" charset="-122"/>
              </a:rPr>
              <a:t> Drives The World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
          <p:cNvSpPr txBox="1"/>
          <p:nvPr/>
        </p:nvSpPr>
        <p:spPr>
          <a:xfrm>
            <a:off x="2356904" y="1243666"/>
            <a:ext cx="3838035" cy="817351"/>
          </a:xfrm>
          <a:prstGeom prst="rect">
            <a:avLst/>
          </a:prstGeom>
          <a:noFill/>
        </p:spPr>
        <p:txBody>
          <a:bodyPr wrap="square" lIns="77925" tIns="38963" rIns="77925" bIns="38963" rtlCol="0">
            <a:spAutoFit/>
          </a:bodyPr>
          <a:lstStyle/>
          <a:p>
            <a:pPr algn="ctr">
              <a:defRPr/>
            </a:pPr>
            <a:r>
              <a:rPr lang="en-US" altLang="zh-CN" sz="4800" kern="0" dirty="0">
                <a:solidFill>
                  <a:sysClr val="windowText" lastClr="000000"/>
                </a:solidFill>
                <a:latin typeface="Arial" panose="020B0604020202020204" pitchFamily="34" charset="0"/>
                <a:ea typeface="微软雅黑" panose="020B0503020204020204" pitchFamily="34" charset="-122"/>
                <a:cs typeface="Arial" panose="020B0604020202020204" pitchFamily="34" charset="0"/>
              </a:rPr>
              <a:t>CON</a:t>
            </a:r>
            <a:r>
              <a:rPr lang="en-US" altLang="zh-CN" sz="4800" kern="0" dirty="0">
                <a:solidFill>
                  <a:srgbClr val="0378B0"/>
                </a:solidFill>
                <a:latin typeface="Arial" panose="020B0604020202020204" pitchFamily="34" charset="0"/>
                <a:ea typeface="微软雅黑" panose="020B0503020204020204" pitchFamily="34" charset="-122"/>
                <a:cs typeface="Arial" panose="020B0604020202020204" pitchFamily="34" charset="0"/>
              </a:rPr>
              <a:t>TENTS</a:t>
            </a:r>
            <a:endParaRPr lang="zh-CN" altLang="en-US" sz="4800" kern="0" dirty="0">
              <a:solidFill>
                <a:srgbClr val="0378B0"/>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625"/>
          <p:cNvSpPr txBox="1"/>
          <p:nvPr/>
        </p:nvSpPr>
        <p:spPr>
          <a:xfrm>
            <a:off x="2118192" y="2342666"/>
            <a:ext cx="1467091" cy="386464"/>
          </a:xfrm>
          <a:prstGeom prst="rect">
            <a:avLst/>
          </a:prstGeom>
          <a:noFill/>
        </p:spPr>
        <p:txBody>
          <a:bodyPr wrap="square" lIns="77925" tIns="38963" rIns="77925" bIns="38963" rtlCol="0">
            <a:spAutoFit/>
          </a:bodyPr>
          <a:lstStyle/>
          <a:p>
            <a:pPr>
              <a:defRPr/>
            </a:pPr>
            <a:r>
              <a:rPr lang="en-US" altLang="zh-CN" sz="2000" kern="0" dirty="0">
                <a:solidFill>
                  <a:srgbClr val="262626"/>
                </a:solidFill>
                <a:latin typeface="Arial" panose="020B0604020202020204" pitchFamily="34" charset="0"/>
                <a:ea typeface="微软雅黑" panose="020B0503020204020204" pitchFamily="34" charset="-122"/>
                <a:cs typeface="Arial" panose="020B0604020202020204" pitchFamily="34" charset="0"/>
              </a:rPr>
              <a:t>PART ONE</a:t>
            </a:r>
            <a:endParaRPr lang="zh-CN" altLang="en-US" sz="2000" kern="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Lorem Ipsum"/>
          <p:cNvSpPr/>
          <p:nvPr/>
        </p:nvSpPr>
        <p:spPr bwMode="auto">
          <a:xfrm>
            <a:off x="2112628" y="2789797"/>
            <a:ext cx="1804947"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510"/>
              </a:spcAft>
              <a:defRPr/>
            </a:pPr>
            <a:r>
              <a:rPr lang="en-US" altLang="zh-CN" sz="1200" b="1" dirty="0" smtClean="0">
                <a:solidFill>
                  <a:schemeClr val="accent1">
                    <a:lumMod val="50000"/>
                  </a:schemeClr>
                </a:solidFill>
                <a:latin typeface="微软雅黑" pitchFamily="34" charset="-122"/>
                <a:ea typeface="微软雅黑" pitchFamily="34" charset="-122"/>
              </a:rPr>
              <a:t>Java</a:t>
            </a:r>
            <a:r>
              <a:rPr lang="zh-CN" altLang="en-US" sz="1200" b="1" dirty="0" smtClean="0">
                <a:solidFill>
                  <a:schemeClr val="accent1">
                    <a:lumMod val="50000"/>
                  </a:schemeClr>
                </a:solidFill>
                <a:latin typeface="微软雅黑" pitchFamily="34" charset="-122"/>
                <a:ea typeface="微软雅黑" pitchFamily="34" charset="-122"/>
              </a:rPr>
              <a:t>调试技巧</a:t>
            </a:r>
            <a:endParaRPr lang="en-US" sz="12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906153" y="2237400"/>
            <a:ext cx="338024" cy="771755"/>
            <a:chOff x="1414677" y="2877126"/>
            <a:chExt cx="628267" cy="1434417"/>
          </a:xfrm>
        </p:grpSpPr>
        <p:cxnSp>
          <p:nvCxnSpPr>
            <p:cNvPr id="33" name="直接连接符 32"/>
            <p:cNvCxnSpPr/>
            <p:nvPr/>
          </p:nvCxnSpPr>
          <p:spPr>
            <a:xfrm flipH="1">
              <a:off x="1464831" y="2936445"/>
              <a:ext cx="508000" cy="1315778"/>
            </a:xfrm>
            <a:prstGeom prst="line">
              <a:avLst/>
            </a:prstGeom>
            <a:noFill/>
            <a:ln w="6350" cap="flat" cmpd="sng" algn="ctr">
              <a:solidFill>
                <a:srgbClr val="093E5D"/>
              </a:solidFill>
              <a:prstDash val="solid"/>
              <a:miter lim="800000"/>
            </a:ln>
            <a:effectLst/>
          </p:spPr>
        </p:cxnSp>
        <p:sp>
          <p:nvSpPr>
            <p:cNvPr id="34" name="椭圆 33"/>
            <p:cNvSpPr/>
            <p:nvPr/>
          </p:nvSpPr>
          <p:spPr>
            <a:xfrm rot="20939693">
              <a:off x="1942634" y="2877126"/>
              <a:ext cx="100310" cy="100310"/>
            </a:xfrm>
            <a:prstGeom prst="ellipse">
              <a:avLst/>
            </a:prstGeom>
            <a:solidFill>
              <a:srgbClr val="093E5D"/>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sz="2000" b="1" kern="0">
                <a:solidFill>
                  <a:srgbClr val="0E5177"/>
                </a:solidFill>
                <a:latin typeface="微软雅黑" panose="020B0503020204020204" pitchFamily="34" charset="-122"/>
                <a:ea typeface="微软雅黑" panose="020B0503020204020204" pitchFamily="34" charset="-122"/>
              </a:endParaRPr>
            </a:p>
          </p:txBody>
        </p:sp>
        <p:sp>
          <p:nvSpPr>
            <p:cNvPr id="35" name="椭圆 34"/>
            <p:cNvSpPr/>
            <p:nvPr/>
          </p:nvSpPr>
          <p:spPr>
            <a:xfrm rot="20939693">
              <a:off x="1414677" y="4211233"/>
              <a:ext cx="100310" cy="100310"/>
            </a:xfrm>
            <a:prstGeom prst="ellipse">
              <a:avLst/>
            </a:prstGeom>
            <a:solidFill>
              <a:srgbClr val="093E5D"/>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sz="2000" b="1" kern="0">
                <a:solidFill>
                  <a:srgbClr val="0E5177"/>
                </a:solidFill>
                <a:latin typeface="微软雅黑" panose="020B0503020204020204" pitchFamily="34" charset="-122"/>
                <a:ea typeface="微软雅黑" panose="020B0503020204020204" pitchFamily="34" charset="-122"/>
              </a:endParaRPr>
            </a:p>
          </p:txBody>
        </p:sp>
      </p:grpSp>
      <p:sp>
        <p:nvSpPr>
          <p:cNvPr id="36" name="文本框 891"/>
          <p:cNvSpPr txBox="1"/>
          <p:nvPr/>
        </p:nvSpPr>
        <p:spPr>
          <a:xfrm>
            <a:off x="1330701" y="2108376"/>
            <a:ext cx="668730" cy="1125127"/>
          </a:xfrm>
          <a:prstGeom prst="rect">
            <a:avLst/>
          </a:prstGeom>
          <a:noFill/>
        </p:spPr>
        <p:txBody>
          <a:bodyPr wrap="none" lIns="77925" tIns="38963" rIns="77925" bIns="38963" rtlCol="0">
            <a:spAutoFit/>
          </a:bodyPr>
          <a:lstStyle/>
          <a:p>
            <a:pPr>
              <a:defRPr/>
            </a:pPr>
            <a:r>
              <a:rPr lang="en-US" altLang="zh-CN" sz="6800" kern="0" dirty="0">
                <a:solidFill>
                  <a:srgbClr val="093E5D"/>
                </a:solidFill>
                <a:latin typeface="微软雅黑" panose="020B0503020204020204" pitchFamily="34" charset="-122"/>
                <a:ea typeface="微软雅黑" panose="020B0503020204020204" pitchFamily="34" charset="-122"/>
              </a:rPr>
              <a:t>1</a:t>
            </a:r>
            <a:endParaRPr lang="zh-CN" altLang="en-US" sz="6800" kern="0" dirty="0">
              <a:solidFill>
                <a:srgbClr val="093E5D"/>
              </a:solidFill>
              <a:latin typeface="微软雅黑" panose="020B0503020204020204" pitchFamily="34" charset="-122"/>
              <a:ea typeface="微软雅黑" panose="020B0503020204020204" pitchFamily="34" charset="-122"/>
            </a:endParaRPr>
          </a:p>
        </p:txBody>
      </p:sp>
      <p:sp>
        <p:nvSpPr>
          <p:cNvPr id="58" name="灯片编号占位符 2"/>
          <p:cNvSpPr txBox="1">
            <a:spLocks/>
          </p:cNvSpPr>
          <p:nvPr/>
        </p:nvSpPr>
        <p:spPr>
          <a:xfrm>
            <a:off x="134282" y="6062348"/>
            <a:ext cx="1114840" cy="344164"/>
          </a:xfrm>
          <a:prstGeom prst="rect">
            <a:avLst/>
          </a:prstGeom>
        </p:spPr>
        <p:txBody>
          <a:bodyPr vert="horz" lIns="91440" tIns="45720" rIns="91440" bIns="45720" rtlCol="0" anchor="ctr"/>
          <a:lstStyle>
            <a:defPPr>
              <a:defRPr lang="zh-CN"/>
            </a:defPPr>
            <a:lvl1pPr marL="0" algn="r" defTabSz="914400" rtl="0" eaLnBrk="1" latinLnBrk="0" hangingPunct="1">
              <a:defRPr sz="8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a:t>
            </a:r>
            <a:r>
              <a:rPr lang="en-US" altLang="zh-CN" dirty="0" smtClean="0"/>
              <a:t>/7</a:t>
            </a:r>
            <a:endParaRPr lang="zh-CN" altLang="en-US" dirty="0"/>
          </a:p>
        </p:txBody>
      </p:sp>
      <p:sp>
        <p:nvSpPr>
          <p:cNvPr id="18" name="文本框 625"/>
          <p:cNvSpPr txBox="1"/>
          <p:nvPr/>
        </p:nvSpPr>
        <p:spPr>
          <a:xfrm>
            <a:off x="5211015" y="2324736"/>
            <a:ext cx="1467091" cy="386464"/>
          </a:xfrm>
          <a:prstGeom prst="rect">
            <a:avLst/>
          </a:prstGeom>
          <a:noFill/>
        </p:spPr>
        <p:txBody>
          <a:bodyPr wrap="square" lIns="77925" tIns="38963" rIns="77925" bIns="38963" rtlCol="0">
            <a:spAutoFit/>
          </a:bodyPr>
          <a:lstStyle/>
          <a:p>
            <a:pPr>
              <a:defRPr/>
            </a:pPr>
            <a:r>
              <a:rPr lang="en-US" altLang="zh-CN" sz="2000" kern="0" dirty="0">
                <a:solidFill>
                  <a:srgbClr val="262626"/>
                </a:solidFill>
                <a:latin typeface="Arial" panose="020B0604020202020204" pitchFamily="34" charset="0"/>
                <a:ea typeface="微软雅黑" panose="020B0503020204020204" pitchFamily="34" charset="-122"/>
                <a:cs typeface="Arial" panose="020B0604020202020204" pitchFamily="34" charset="0"/>
              </a:rPr>
              <a:t>PART ONE</a:t>
            </a:r>
            <a:endParaRPr lang="zh-CN" altLang="en-US" sz="2000" kern="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Lorem Ipsum"/>
          <p:cNvSpPr/>
          <p:nvPr/>
        </p:nvSpPr>
        <p:spPr bwMode="auto">
          <a:xfrm>
            <a:off x="5205451" y="2771867"/>
            <a:ext cx="1804947"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重构</a:t>
            </a:r>
            <a:endParaRPr lang="en-US" sz="12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4998976" y="2219470"/>
            <a:ext cx="338024" cy="771755"/>
            <a:chOff x="1414677" y="2877126"/>
            <a:chExt cx="628267" cy="1434417"/>
          </a:xfrm>
        </p:grpSpPr>
        <p:cxnSp>
          <p:nvCxnSpPr>
            <p:cNvPr id="21" name="直接连接符 20"/>
            <p:cNvCxnSpPr/>
            <p:nvPr/>
          </p:nvCxnSpPr>
          <p:spPr>
            <a:xfrm flipH="1">
              <a:off x="1464831" y="2936445"/>
              <a:ext cx="508000" cy="1315778"/>
            </a:xfrm>
            <a:prstGeom prst="line">
              <a:avLst/>
            </a:prstGeom>
            <a:noFill/>
            <a:ln w="6350" cap="flat" cmpd="sng" algn="ctr">
              <a:solidFill>
                <a:srgbClr val="093E5D"/>
              </a:solidFill>
              <a:prstDash val="solid"/>
              <a:miter lim="800000"/>
            </a:ln>
            <a:effectLst/>
          </p:spPr>
        </p:cxnSp>
        <p:sp>
          <p:nvSpPr>
            <p:cNvPr id="22" name="椭圆 21"/>
            <p:cNvSpPr/>
            <p:nvPr/>
          </p:nvSpPr>
          <p:spPr>
            <a:xfrm rot="20939693">
              <a:off x="1942634" y="2877126"/>
              <a:ext cx="100310" cy="100310"/>
            </a:xfrm>
            <a:prstGeom prst="ellipse">
              <a:avLst/>
            </a:prstGeom>
            <a:solidFill>
              <a:srgbClr val="093E5D"/>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sz="2000" b="1" kern="0">
                <a:solidFill>
                  <a:srgbClr val="0E5177"/>
                </a:solidFill>
                <a:latin typeface="微软雅黑" panose="020B0503020204020204" pitchFamily="34" charset="-122"/>
                <a:ea typeface="微软雅黑" panose="020B0503020204020204" pitchFamily="34" charset="-122"/>
              </a:endParaRPr>
            </a:p>
          </p:txBody>
        </p:sp>
        <p:sp>
          <p:nvSpPr>
            <p:cNvPr id="23" name="椭圆 22"/>
            <p:cNvSpPr/>
            <p:nvPr/>
          </p:nvSpPr>
          <p:spPr>
            <a:xfrm rot="20939693">
              <a:off x="1414677" y="4211233"/>
              <a:ext cx="100310" cy="100310"/>
            </a:xfrm>
            <a:prstGeom prst="ellipse">
              <a:avLst/>
            </a:prstGeom>
            <a:solidFill>
              <a:srgbClr val="093E5D"/>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sz="2000" b="1" kern="0">
                <a:solidFill>
                  <a:srgbClr val="0E5177"/>
                </a:solidFill>
                <a:latin typeface="微软雅黑" panose="020B0503020204020204" pitchFamily="34" charset="-122"/>
                <a:ea typeface="微软雅黑" panose="020B0503020204020204" pitchFamily="34" charset="-122"/>
              </a:endParaRPr>
            </a:p>
          </p:txBody>
        </p:sp>
      </p:grpSp>
      <p:sp>
        <p:nvSpPr>
          <p:cNvPr id="24" name="文本框 891"/>
          <p:cNvSpPr txBox="1"/>
          <p:nvPr/>
        </p:nvSpPr>
        <p:spPr>
          <a:xfrm>
            <a:off x="4423524" y="2090446"/>
            <a:ext cx="668730" cy="1125127"/>
          </a:xfrm>
          <a:prstGeom prst="rect">
            <a:avLst/>
          </a:prstGeom>
          <a:noFill/>
        </p:spPr>
        <p:txBody>
          <a:bodyPr wrap="none" lIns="77925" tIns="38963" rIns="77925" bIns="38963" rtlCol="0">
            <a:spAutoFit/>
          </a:bodyPr>
          <a:lstStyle/>
          <a:p>
            <a:pPr>
              <a:defRPr/>
            </a:pPr>
            <a:r>
              <a:rPr lang="en-US" altLang="zh-CN" sz="6800" kern="0" dirty="0">
                <a:solidFill>
                  <a:srgbClr val="093E5D"/>
                </a:solidFill>
                <a:latin typeface="微软雅黑" panose="020B0503020204020204" pitchFamily="34" charset="-122"/>
                <a:ea typeface="微软雅黑" panose="020B0503020204020204" pitchFamily="34" charset="-122"/>
              </a:rPr>
              <a:t>2</a:t>
            </a:r>
            <a:endParaRPr lang="zh-CN" altLang="en-US" sz="6800" kern="0" dirty="0">
              <a:solidFill>
                <a:srgbClr val="093E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462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1912703" cy="720197"/>
          </a:xfrm>
          <a:prstGeom prst="rect">
            <a:avLst/>
          </a:prstGeom>
        </p:spPr>
        <p:txBody>
          <a:bodyPr wrap="none">
            <a:spAutoFit/>
          </a:bodyPr>
          <a:lstStyle/>
          <a:p>
            <a:pPr>
              <a:lnSpc>
                <a:spcPct val="170000"/>
              </a:lnSpc>
            </a:pPr>
            <a:r>
              <a:rPr lang="en-US" altLang="zh-CN" sz="2400" b="1" dirty="0">
                <a:solidFill>
                  <a:srgbClr val="1B4155"/>
                </a:solidFill>
                <a:latin typeface="微软雅黑" panose="020B0503020204020204" pitchFamily="34" charset="-122"/>
                <a:ea typeface="微软雅黑" panose="020B0503020204020204" pitchFamily="34" charset="-122"/>
              </a:rPr>
              <a:t>1</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smtClean="0">
                <a:solidFill>
                  <a:schemeClr val="accent5">
                    <a:lumMod val="50000"/>
                  </a:schemeClr>
                </a:solidFill>
                <a:latin typeface="微软雅黑" pitchFamily="34" charset="-122"/>
                <a:ea typeface="微软雅黑" pitchFamily="34" charset="-122"/>
              </a:rPr>
              <a:t>条件断点</a:t>
            </a: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3</a:t>
            </a:fld>
            <a:r>
              <a:rPr lang="en-US" altLang="zh-CN" dirty="0" smtClean="0"/>
              <a:t>/7</a:t>
            </a:r>
            <a:endParaRPr lang="zh-CN" altLang="en-US" dirty="0"/>
          </a:p>
        </p:txBody>
      </p:sp>
      <p:sp>
        <p:nvSpPr>
          <p:cNvPr id="8" name="Lorem Ipsum"/>
          <p:cNvSpPr/>
          <p:nvPr/>
        </p:nvSpPr>
        <p:spPr bwMode="auto">
          <a:xfrm>
            <a:off x="319687" y="1203044"/>
            <a:ext cx="7909913" cy="60975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如果你不知道如何添加断点，只需点击左边面板（行号前面）断点即被创建。在调试界面中，“断点”视图会把所有被创建的断点列出来。我们可以给它加一个布尔条件，也就是说，该断点会被激活并且如果布尔条件为真，就会执行该断点，否则将会跳过往下执行。</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390590" y="1782237"/>
            <a:ext cx="4771429" cy="2057143"/>
          </a:xfrm>
          <a:prstGeom prst="rect">
            <a:avLst/>
          </a:prstGeom>
        </p:spPr>
      </p:pic>
      <p:pic>
        <p:nvPicPr>
          <p:cNvPr id="7" name="图片 6"/>
          <p:cNvPicPr>
            <a:picLocks noChangeAspect="1"/>
          </p:cNvPicPr>
          <p:nvPr/>
        </p:nvPicPr>
        <p:blipFill>
          <a:blip r:embed="rId4"/>
          <a:stretch>
            <a:fillRect/>
          </a:stretch>
        </p:blipFill>
        <p:spPr>
          <a:xfrm>
            <a:off x="420123" y="3916126"/>
            <a:ext cx="6666667" cy="2200000"/>
          </a:xfrm>
          <a:prstGeom prst="rect">
            <a:avLst/>
          </a:prstGeom>
        </p:spPr>
      </p:pic>
      <p:sp>
        <p:nvSpPr>
          <p:cNvPr id="12" name="矩形 11"/>
          <p:cNvSpPr/>
          <p:nvPr/>
        </p:nvSpPr>
        <p:spPr>
          <a:xfrm>
            <a:off x="376518" y="1828800"/>
            <a:ext cx="7745506" cy="2017060"/>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7554" y="3890682"/>
            <a:ext cx="7745506" cy="2250141"/>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512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1912703" cy="636456"/>
          </a:xfrm>
          <a:prstGeom prst="rect">
            <a:avLst/>
          </a:prstGeom>
        </p:spPr>
        <p:txBody>
          <a:bodyPr wrap="none">
            <a:spAutoFit/>
          </a:bodyPr>
          <a:lstStyle/>
          <a:p>
            <a:pPr>
              <a:lnSpc>
                <a:spcPct val="170000"/>
              </a:lnSpc>
            </a:pPr>
            <a:r>
              <a:rPr lang="en-US" altLang="zh-CN" sz="2400" b="1" dirty="0">
                <a:solidFill>
                  <a:srgbClr val="1B4155"/>
                </a:solidFill>
                <a:latin typeface="微软雅黑" panose="020B0503020204020204" pitchFamily="34" charset="-122"/>
                <a:ea typeface="微软雅黑" panose="020B0503020204020204" pitchFamily="34" charset="-122"/>
              </a:rPr>
              <a:t>2</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smtClean="0">
                <a:solidFill>
                  <a:srgbClr val="1B4155"/>
                </a:solidFill>
                <a:latin typeface="微软雅黑" panose="020B0503020204020204" pitchFamily="34" charset="-122"/>
                <a:ea typeface="微软雅黑" panose="020B0503020204020204" pitchFamily="34" charset="-122"/>
              </a:rPr>
              <a:t>异常</a:t>
            </a:r>
            <a:r>
              <a:rPr lang="zh-CN" altLang="en-US" sz="2400" b="1" dirty="0" smtClean="0">
                <a:solidFill>
                  <a:schemeClr val="accent5">
                    <a:lumMod val="50000"/>
                  </a:schemeClr>
                </a:solidFill>
                <a:latin typeface="微软雅黑" pitchFamily="34" charset="-122"/>
                <a:ea typeface="微软雅黑" pitchFamily="34" charset="-122"/>
              </a:rPr>
              <a:t>断点</a:t>
            </a: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4</a:t>
            </a:fld>
            <a:r>
              <a:rPr lang="en-US" altLang="zh-CN" dirty="0" smtClean="0"/>
              <a:t>/7</a:t>
            </a:r>
            <a:endParaRPr lang="zh-CN" altLang="en-US" dirty="0"/>
          </a:p>
        </p:txBody>
      </p:sp>
      <p:sp>
        <p:nvSpPr>
          <p:cNvPr id="8" name="Lorem Ipsum"/>
          <p:cNvSpPr/>
          <p:nvPr/>
        </p:nvSpPr>
        <p:spPr bwMode="auto">
          <a:xfrm>
            <a:off x="319687" y="1203044"/>
            <a:ext cx="7909913" cy="42509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在断点视图中，有一个</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J!</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标记按钮！我们可以使用该按钮来添加一个</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Java</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异常断点。例如，我们想让程序在遇到空指针异常（</a:t>
            </a:r>
            <a:r>
              <a:rPr lang="en-US" altLang="zh-CN" sz="1200" b="1" dirty="0" err="1">
                <a:solidFill>
                  <a:schemeClr val="accent1">
                    <a:lumMod val="50000"/>
                  </a:schemeClr>
                </a:solidFill>
                <a:latin typeface="微软雅黑" panose="020B0503020204020204" pitchFamily="34" charset="-122"/>
                <a:ea typeface="微软雅黑" panose="020B0503020204020204" pitchFamily="34" charset="-122"/>
              </a:rPr>
              <a:t>NullPointerException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）时，仍然能继续调试，那么我们可以使用该按钮来添加一个异常断点！</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12221" y="1702403"/>
            <a:ext cx="5714286" cy="2180952"/>
          </a:xfrm>
          <a:prstGeom prst="rect">
            <a:avLst/>
          </a:prstGeom>
        </p:spPr>
      </p:pic>
      <p:pic>
        <p:nvPicPr>
          <p:cNvPr id="4" name="图片 3"/>
          <p:cNvPicPr>
            <a:picLocks noChangeAspect="1"/>
          </p:cNvPicPr>
          <p:nvPr/>
        </p:nvPicPr>
        <p:blipFill>
          <a:blip r:embed="rId4"/>
          <a:stretch>
            <a:fillRect/>
          </a:stretch>
        </p:blipFill>
        <p:spPr>
          <a:xfrm>
            <a:off x="450449" y="4113060"/>
            <a:ext cx="7771428" cy="2057143"/>
          </a:xfrm>
          <a:prstGeom prst="rect">
            <a:avLst/>
          </a:prstGeom>
        </p:spPr>
      </p:pic>
      <p:sp>
        <p:nvSpPr>
          <p:cNvPr id="10" name="矩形 9"/>
          <p:cNvSpPr/>
          <p:nvPr/>
        </p:nvSpPr>
        <p:spPr>
          <a:xfrm>
            <a:off x="412377" y="1694330"/>
            <a:ext cx="7745506" cy="2294964"/>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03412" y="4034118"/>
            <a:ext cx="7745506" cy="2294964"/>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8056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5</a:t>
            </a:fld>
            <a:r>
              <a:rPr lang="en-US" altLang="zh-CN" dirty="0" smtClean="0"/>
              <a:t>/7</a:t>
            </a:r>
            <a:endParaRPr lang="zh-CN" altLang="en-US" dirty="0"/>
          </a:p>
        </p:txBody>
      </p:sp>
      <p:pic>
        <p:nvPicPr>
          <p:cNvPr id="5" name="图片 4"/>
          <p:cNvPicPr>
            <a:picLocks noChangeAspect="1"/>
          </p:cNvPicPr>
          <p:nvPr/>
        </p:nvPicPr>
        <p:blipFill>
          <a:blip r:embed="rId3"/>
          <a:stretch>
            <a:fillRect/>
          </a:stretch>
        </p:blipFill>
        <p:spPr>
          <a:xfrm>
            <a:off x="256446" y="770575"/>
            <a:ext cx="5523809" cy="1247619"/>
          </a:xfrm>
          <a:prstGeom prst="rect">
            <a:avLst/>
          </a:prstGeom>
        </p:spPr>
      </p:pic>
      <p:pic>
        <p:nvPicPr>
          <p:cNvPr id="6" name="图片 5"/>
          <p:cNvPicPr>
            <a:picLocks noChangeAspect="1"/>
          </p:cNvPicPr>
          <p:nvPr/>
        </p:nvPicPr>
        <p:blipFill>
          <a:blip r:embed="rId4"/>
          <a:stretch>
            <a:fillRect/>
          </a:stretch>
        </p:blipFill>
        <p:spPr>
          <a:xfrm>
            <a:off x="307226" y="2206085"/>
            <a:ext cx="6695238" cy="1819048"/>
          </a:xfrm>
          <a:prstGeom prst="rect">
            <a:avLst/>
          </a:prstGeom>
        </p:spPr>
      </p:pic>
      <p:sp>
        <p:nvSpPr>
          <p:cNvPr id="10" name="矩形 9"/>
          <p:cNvSpPr/>
          <p:nvPr/>
        </p:nvSpPr>
        <p:spPr>
          <a:xfrm>
            <a:off x="268941" y="833717"/>
            <a:ext cx="7745506" cy="3039035"/>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234410" y="4015567"/>
            <a:ext cx="7038095" cy="2019048"/>
          </a:xfrm>
          <a:prstGeom prst="rect">
            <a:avLst/>
          </a:prstGeom>
        </p:spPr>
      </p:pic>
      <p:sp>
        <p:nvSpPr>
          <p:cNvPr id="12" name="矩形 11"/>
          <p:cNvSpPr/>
          <p:nvPr/>
        </p:nvSpPr>
        <p:spPr>
          <a:xfrm>
            <a:off x="251012" y="3971364"/>
            <a:ext cx="7745506" cy="2124636"/>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1646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1912703" cy="636456"/>
          </a:xfrm>
          <a:prstGeom prst="rect">
            <a:avLst/>
          </a:prstGeom>
        </p:spPr>
        <p:txBody>
          <a:bodyPr wrap="none">
            <a:spAutoFit/>
          </a:bodyPr>
          <a:lstStyle/>
          <a:p>
            <a:pPr>
              <a:lnSpc>
                <a:spcPct val="170000"/>
              </a:lnSpc>
            </a:pPr>
            <a:r>
              <a:rPr lang="en-US" altLang="zh-CN" sz="2400" b="1" dirty="0">
                <a:solidFill>
                  <a:srgbClr val="1B4155"/>
                </a:solidFill>
                <a:latin typeface="微软雅黑" panose="020B0503020204020204" pitchFamily="34" charset="-122"/>
                <a:ea typeface="微软雅黑" panose="020B0503020204020204" pitchFamily="34" charset="-122"/>
              </a:rPr>
              <a:t>3</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a:solidFill>
                  <a:srgbClr val="1B4155"/>
                </a:solidFill>
                <a:latin typeface="微软雅黑" panose="020B0503020204020204" pitchFamily="34" charset="-122"/>
                <a:ea typeface="微软雅黑" panose="020B0503020204020204" pitchFamily="34" charset="-122"/>
              </a:rPr>
              <a:t>监视</a:t>
            </a:r>
            <a:r>
              <a:rPr lang="zh-CN" altLang="en-US" sz="2400" b="1" dirty="0" smtClean="0">
                <a:solidFill>
                  <a:schemeClr val="accent5">
                    <a:lumMod val="50000"/>
                  </a:schemeClr>
                </a:solidFill>
                <a:latin typeface="微软雅黑" pitchFamily="34" charset="-122"/>
                <a:ea typeface="微软雅黑" pitchFamily="34" charset="-122"/>
              </a:rPr>
              <a:t>断点</a:t>
            </a: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6</a:t>
            </a:fld>
            <a:r>
              <a:rPr lang="en-US" altLang="zh-CN" dirty="0" smtClean="0"/>
              <a:t>/7</a:t>
            </a:r>
            <a:endParaRPr lang="zh-CN" altLang="en-US" dirty="0"/>
          </a:p>
        </p:txBody>
      </p:sp>
      <p:sp>
        <p:nvSpPr>
          <p:cNvPr id="8" name="Lorem Ipsum"/>
          <p:cNvSpPr/>
          <p:nvPr/>
        </p:nvSpPr>
        <p:spPr bwMode="auto">
          <a:xfrm>
            <a:off x="319687" y="1203044"/>
            <a:ext cx="7909913" cy="60975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这是一个非常好的功能，当选定的属性访问或修改程序时，程序会停止执行并允许进行调试。在</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Outline</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视图中选择一个类变量并从上下文菜单中选择切换监视点，属性监视点将会被创建，在断点（</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Breakpoints</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）视图中会把所有监视点用列表的形式显示出来。</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 name="Lorem Ipsum"/>
          <p:cNvSpPr/>
          <p:nvPr/>
        </p:nvSpPr>
        <p:spPr bwMode="auto">
          <a:xfrm>
            <a:off x="301757" y="4062785"/>
            <a:ext cx="7909913" cy="79442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监视断点是设置在类的实例变量或者静态变量上的。断点的条件有</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Access</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Modification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Hit count</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。其中，</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Access</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和</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Modification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必须至少选择一个。</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Hit count</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是可选的。当选择</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Access</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或</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Modification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时，每次变量被访问或者</a:t>
            </a:r>
            <a:r>
              <a:rPr lang="zh-CN" altLang="en-US" sz="1200" b="1" dirty="0" smtClean="0">
                <a:solidFill>
                  <a:schemeClr val="accent1">
                    <a:lumMod val="50000"/>
                  </a:schemeClr>
                </a:solidFill>
                <a:latin typeface="微软雅黑" panose="020B0503020204020204" pitchFamily="34" charset="-122"/>
                <a:ea typeface="微软雅黑" panose="020B0503020204020204" pitchFamily="34" charset="-122"/>
              </a:rPr>
              <a:t>变量被修改</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，在被访问或修改处都会中断。如果还选择了</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Hit count</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，则会在变量被访问或者修改的第</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N</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次中断一次</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354153" y="1832112"/>
            <a:ext cx="4485714" cy="2190476"/>
          </a:xfrm>
          <a:prstGeom prst="rect">
            <a:avLst/>
          </a:prstGeom>
        </p:spPr>
      </p:pic>
      <p:sp>
        <p:nvSpPr>
          <p:cNvPr id="13" name="矩形 12"/>
          <p:cNvSpPr/>
          <p:nvPr/>
        </p:nvSpPr>
        <p:spPr>
          <a:xfrm>
            <a:off x="367553" y="1783976"/>
            <a:ext cx="7745506" cy="2268071"/>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359915" y="4908626"/>
            <a:ext cx="7038095" cy="1219048"/>
          </a:xfrm>
          <a:prstGeom prst="rect">
            <a:avLst/>
          </a:prstGeom>
        </p:spPr>
      </p:pic>
      <p:sp>
        <p:nvSpPr>
          <p:cNvPr id="16" name="矩形 15"/>
          <p:cNvSpPr/>
          <p:nvPr/>
        </p:nvSpPr>
        <p:spPr>
          <a:xfrm>
            <a:off x="385482" y="4831977"/>
            <a:ext cx="7745506" cy="13088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31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7</a:t>
            </a:fld>
            <a:r>
              <a:rPr lang="en-US" altLang="zh-CN" dirty="0" smtClean="0"/>
              <a:t>/7</a:t>
            </a:r>
            <a:endParaRPr lang="zh-CN" altLang="en-US" dirty="0"/>
          </a:p>
        </p:txBody>
      </p:sp>
      <p:pic>
        <p:nvPicPr>
          <p:cNvPr id="6" name="图片 5"/>
          <p:cNvPicPr>
            <a:picLocks noChangeAspect="1"/>
          </p:cNvPicPr>
          <p:nvPr/>
        </p:nvPicPr>
        <p:blipFill>
          <a:blip r:embed="rId3"/>
          <a:stretch>
            <a:fillRect/>
          </a:stretch>
        </p:blipFill>
        <p:spPr>
          <a:xfrm>
            <a:off x="352012" y="764425"/>
            <a:ext cx="6085714" cy="1457143"/>
          </a:xfrm>
          <a:prstGeom prst="rect">
            <a:avLst/>
          </a:prstGeom>
        </p:spPr>
      </p:pic>
      <p:pic>
        <p:nvPicPr>
          <p:cNvPr id="8" name="图片 7"/>
          <p:cNvPicPr>
            <a:picLocks noChangeAspect="1"/>
          </p:cNvPicPr>
          <p:nvPr/>
        </p:nvPicPr>
        <p:blipFill>
          <a:blip r:embed="rId4"/>
          <a:stretch>
            <a:fillRect/>
          </a:stretch>
        </p:blipFill>
        <p:spPr>
          <a:xfrm>
            <a:off x="469363" y="2321257"/>
            <a:ext cx="5600000" cy="2323809"/>
          </a:xfrm>
          <a:prstGeom prst="rect">
            <a:avLst/>
          </a:prstGeom>
        </p:spPr>
      </p:pic>
      <p:sp>
        <p:nvSpPr>
          <p:cNvPr id="9" name="矩形 8"/>
          <p:cNvSpPr/>
          <p:nvPr/>
        </p:nvSpPr>
        <p:spPr>
          <a:xfrm>
            <a:off x="367553" y="753035"/>
            <a:ext cx="7745506" cy="3935506"/>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334778" y="5080614"/>
            <a:ext cx="3771429" cy="857143"/>
          </a:xfrm>
          <a:prstGeom prst="rect">
            <a:avLst/>
          </a:prstGeom>
        </p:spPr>
      </p:pic>
      <p:pic>
        <p:nvPicPr>
          <p:cNvPr id="13" name="图片 12"/>
          <p:cNvPicPr>
            <a:picLocks noChangeAspect="1"/>
          </p:cNvPicPr>
          <p:nvPr/>
        </p:nvPicPr>
        <p:blipFill>
          <a:blip r:embed="rId6"/>
          <a:stretch>
            <a:fillRect/>
          </a:stretch>
        </p:blipFill>
        <p:spPr>
          <a:xfrm>
            <a:off x="4338629" y="5029640"/>
            <a:ext cx="3580952" cy="1066667"/>
          </a:xfrm>
          <a:prstGeom prst="rect">
            <a:avLst/>
          </a:prstGeom>
        </p:spPr>
      </p:pic>
      <p:sp>
        <p:nvSpPr>
          <p:cNvPr id="14" name="矩形 13"/>
          <p:cNvSpPr/>
          <p:nvPr/>
        </p:nvSpPr>
        <p:spPr>
          <a:xfrm>
            <a:off x="358588" y="4760258"/>
            <a:ext cx="7745506" cy="1371601"/>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247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2058577" cy="720197"/>
          </a:xfrm>
          <a:prstGeom prst="rect">
            <a:avLst/>
          </a:prstGeom>
        </p:spPr>
        <p:txBody>
          <a:bodyPr wrap="none">
            <a:spAutoFit/>
          </a:bodyPr>
          <a:lstStyle/>
          <a:p>
            <a:pPr>
              <a:lnSpc>
                <a:spcPct val="170000"/>
              </a:lnSpc>
            </a:pPr>
            <a:r>
              <a:rPr lang="en-US" altLang="zh-CN" sz="2400" b="1" dirty="0">
                <a:solidFill>
                  <a:srgbClr val="1B4155"/>
                </a:solidFill>
                <a:latin typeface="微软雅黑" panose="020B0503020204020204" pitchFamily="34" charset="-122"/>
                <a:ea typeface="微软雅黑" panose="020B0503020204020204" pitchFamily="34" charset="-122"/>
              </a:rPr>
              <a:t>4</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smtClean="0">
                <a:solidFill>
                  <a:srgbClr val="1B4155"/>
                </a:solidFill>
                <a:latin typeface="微软雅黑" panose="020B0503020204020204" pitchFamily="34" charset="-122"/>
                <a:ea typeface="微软雅黑" panose="020B0503020204020204" pitchFamily="34" charset="-122"/>
              </a:rPr>
              <a:t>评估</a:t>
            </a:r>
            <a:r>
              <a:rPr lang="en-US"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smtClean="0">
                <a:solidFill>
                  <a:srgbClr val="1B4155"/>
                </a:solidFill>
                <a:latin typeface="微软雅黑" panose="020B0503020204020204" pitchFamily="34" charset="-122"/>
                <a:ea typeface="微软雅黑" panose="020B0503020204020204" pitchFamily="34" charset="-122"/>
              </a:rPr>
              <a:t>检查</a:t>
            </a: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8</a:t>
            </a:fld>
            <a:r>
              <a:rPr lang="en-US" altLang="zh-CN" dirty="0" smtClean="0"/>
              <a:t>/7</a:t>
            </a:r>
            <a:endParaRPr lang="zh-CN" altLang="en-US" dirty="0"/>
          </a:p>
        </p:txBody>
      </p:sp>
      <p:sp>
        <p:nvSpPr>
          <p:cNvPr id="8" name="Lorem Ipsum"/>
          <p:cNvSpPr/>
          <p:nvPr/>
        </p:nvSpPr>
        <p:spPr bwMode="auto">
          <a:xfrm>
            <a:off x="319687" y="1203044"/>
            <a:ext cx="7909913" cy="42509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按</a:t>
            </a:r>
            <a:r>
              <a:rPr lang="en-US" altLang="zh-CN" sz="1200" b="1" dirty="0" err="1">
                <a:solidFill>
                  <a:schemeClr val="accent1">
                    <a:lumMod val="50000"/>
                  </a:schemeClr>
                </a:solidFill>
                <a:latin typeface="微软雅黑" panose="020B0503020204020204" pitchFamily="34" charset="-122"/>
                <a:ea typeface="微软雅黑" panose="020B0503020204020204" pitchFamily="34" charset="-122"/>
              </a:rPr>
              <a:t>Ctrl+Shift+D</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或者</a:t>
            </a:r>
            <a:r>
              <a:rPr lang="en-US" altLang="zh-CN" sz="1200" b="1" dirty="0" err="1">
                <a:solidFill>
                  <a:schemeClr val="accent1">
                    <a:lumMod val="50000"/>
                  </a:schemeClr>
                </a:solidFill>
                <a:latin typeface="微软雅黑" panose="020B0503020204020204" pitchFamily="34" charset="-122"/>
                <a:ea typeface="微软雅黑" panose="020B0503020204020204" pitchFamily="34" charset="-122"/>
              </a:rPr>
              <a:t>Ctrl+Shift+I</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来显示选定变量或者表达式的值。我们也可以给一个变量或表达式添加永久观察点，当程序在调试时，这些观察点就会在表达式视图（</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Expression view</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）中显示出来。</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82260" y="1778343"/>
            <a:ext cx="5971429" cy="2495238"/>
          </a:xfrm>
          <a:prstGeom prst="rect">
            <a:avLst/>
          </a:prstGeom>
        </p:spPr>
      </p:pic>
      <p:pic>
        <p:nvPicPr>
          <p:cNvPr id="4" name="图片 3"/>
          <p:cNvPicPr>
            <a:picLocks noChangeAspect="1"/>
          </p:cNvPicPr>
          <p:nvPr/>
        </p:nvPicPr>
        <p:blipFill>
          <a:blip r:embed="rId4"/>
          <a:stretch>
            <a:fillRect/>
          </a:stretch>
        </p:blipFill>
        <p:spPr>
          <a:xfrm>
            <a:off x="4805351" y="3481561"/>
            <a:ext cx="3561905" cy="1276190"/>
          </a:xfrm>
          <a:prstGeom prst="rect">
            <a:avLst/>
          </a:prstGeom>
        </p:spPr>
      </p:pic>
      <p:pic>
        <p:nvPicPr>
          <p:cNvPr id="5" name="图片 4"/>
          <p:cNvPicPr>
            <a:picLocks noChangeAspect="1"/>
          </p:cNvPicPr>
          <p:nvPr/>
        </p:nvPicPr>
        <p:blipFill>
          <a:blip r:embed="rId5"/>
          <a:stretch>
            <a:fillRect/>
          </a:stretch>
        </p:blipFill>
        <p:spPr>
          <a:xfrm>
            <a:off x="4677899" y="1872116"/>
            <a:ext cx="3780952" cy="1285714"/>
          </a:xfrm>
          <a:prstGeom prst="rect">
            <a:avLst/>
          </a:prstGeom>
        </p:spPr>
      </p:pic>
      <p:pic>
        <p:nvPicPr>
          <p:cNvPr id="10" name="图片 9"/>
          <p:cNvPicPr>
            <a:picLocks noChangeAspect="1"/>
          </p:cNvPicPr>
          <p:nvPr/>
        </p:nvPicPr>
        <p:blipFill>
          <a:blip r:embed="rId6"/>
          <a:stretch>
            <a:fillRect/>
          </a:stretch>
        </p:blipFill>
        <p:spPr>
          <a:xfrm>
            <a:off x="338807" y="4752871"/>
            <a:ext cx="5466667" cy="1333333"/>
          </a:xfrm>
          <a:prstGeom prst="rect">
            <a:avLst/>
          </a:prstGeom>
        </p:spPr>
      </p:pic>
      <p:sp>
        <p:nvSpPr>
          <p:cNvPr id="15" name="矩形 14"/>
          <p:cNvSpPr/>
          <p:nvPr/>
        </p:nvSpPr>
        <p:spPr>
          <a:xfrm>
            <a:off x="358587" y="1676399"/>
            <a:ext cx="8005483" cy="43568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236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1912703" cy="720197"/>
          </a:xfrm>
          <a:prstGeom prst="rect">
            <a:avLst/>
          </a:prstGeom>
        </p:spPr>
        <p:txBody>
          <a:bodyPr wrap="none">
            <a:spAutoFit/>
          </a:bodyPr>
          <a:lstStyle/>
          <a:p>
            <a:pPr>
              <a:lnSpc>
                <a:spcPct val="170000"/>
              </a:lnSpc>
            </a:pPr>
            <a:r>
              <a:rPr lang="en-US" altLang="zh-CN" sz="2400" b="1" dirty="0">
                <a:solidFill>
                  <a:srgbClr val="1B4155"/>
                </a:solidFill>
                <a:latin typeface="微软雅黑" panose="020B0503020204020204" pitchFamily="34" charset="-122"/>
                <a:ea typeface="微软雅黑" panose="020B0503020204020204" pitchFamily="34" charset="-122"/>
              </a:rPr>
              <a:t>5</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smtClean="0">
                <a:solidFill>
                  <a:srgbClr val="1B4155"/>
                </a:solidFill>
                <a:latin typeface="微软雅黑" panose="020B0503020204020204" pitchFamily="34" charset="-122"/>
                <a:ea typeface="微软雅黑" panose="020B0503020204020204" pitchFamily="34" charset="-122"/>
              </a:rPr>
              <a:t>变量修改</a:t>
            </a: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9</a:t>
            </a:fld>
            <a:r>
              <a:rPr lang="en-US" altLang="zh-CN" dirty="0" smtClean="0"/>
              <a:t>/7</a:t>
            </a:r>
            <a:endParaRPr lang="zh-CN" altLang="en-US" dirty="0"/>
          </a:p>
        </p:txBody>
      </p:sp>
      <p:sp>
        <p:nvSpPr>
          <p:cNvPr id="8" name="Lorem Ipsum"/>
          <p:cNvSpPr/>
          <p:nvPr/>
        </p:nvSpPr>
        <p:spPr bwMode="auto">
          <a:xfrm>
            <a:off x="319687" y="1203044"/>
            <a:ext cx="7909913" cy="42509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按</a:t>
            </a:r>
            <a:r>
              <a:rPr lang="en-US" altLang="zh-CN" sz="1200" b="1" dirty="0" err="1">
                <a:solidFill>
                  <a:schemeClr val="accent1">
                    <a:lumMod val="50000"/>
                  </a:schemeClr>
                </a:solidFill>
                <a:latin typeface="微软雅黑" panose="020B0503020204020204" pitchFamily="34" charset="-122"/>
                <a:ea typeface="微软雅黑" panose="020B0503020204020204" pitchFamily="34" charset="-122"/>
              </a:rPr>
              <a:t>Ctrl+Shift+D</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或者</a:t>
            </a:r>
            <a:r>
              <a:rPr lang="en-US" altLang="zh-CN" sz="1200" b="1" dirty="0" err="1">
                <a:solidFill>
                  <a:schemeClr val="accent1">
                    <a:lumMod val="50000"/>
                  </a:schemeClr>
                </a:solidFill>
                <a:latin typeface="微软雅黑" panose="020B0503020204020204" pitchFamily="34" charset="-122"/>
                <a:ea typeface="微软雅黑" panose="020B0503020204020204" pitchFamily="34" charset="-122"/>
              </a:rPr>
              <a:t>Ctrl+Shift+I</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来显示选定变量或者表达式的值。我们也可以给一个变量或表达式添加永久观察点，当程序在调试时，这些观察点就会在表达式视图（</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Expression view</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）中显示出来。</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69595" y="1832613"/>
            <a:ext cx="4828571" cy="1257143"/>
          </a:xfrm>
          <a:prstGeom prst="rect">
            <a:avLst/>
          </a:prstGeom>
        </p:spPr>
      </p:pic>
      <p:pic>
        <p:nvPicPr>
          <p:cNvPr id="9" name="图片 8"/>
          <p:cNvPicPr>
            <a:picLocks noChangeAspect="1"/>
          </p:cNvPicPr>
          <p:nvPr/>
        </p:nvPicPr>
        <p:blipFill>
          <a:blip r:embed="rId4"/>
          <a:stretch>
            <a:fillRect/>
          </a:stretch>
        </p:blipFill>
        <p:spPr>
          <a:xfrm>
            <a:off x="469363" y="3182062"/>
            <a:ext cx="5600000" cy="942857"/>
          </a:xfrm>
          <a:prstGeom prst="rect">
            <a:avLst/>
          </a:prstGeom>
        </p:spPr>
      </p:pic>
      <p:pic>
        <p:nvPicPr>
          <p:cNvPr id="11" name="图片 10"/>
          <p:cNvPicPr>
            <a:picLocks noChangeAspect="1"/>
          </p:cNvPicPr>
          <p:nvPr/>
        </p:nvPicPr>
        <p:blipFill>
          <a:blip r:embed="rId5"/>
          <a:stretch>
            <a:fillRect/>
          </a:stretch>
        </p:blipFill>
        <p:spPr>
          <a:xfrm>
            <a:off x="564776" y="4445545"/>
            <a:ext cx="3723809" cy="1266667"/>
          </a:xfrm>
          <a:prstGeom prst="rect">
            <a:avLst/>
          </a:prstGeom>
        </p:spPr>
      </p:pic>
      <p:pic>
        <p:nvPicPr>
          <p:cNvPr id="12" name="图片 11"/>
          <p:cNvPicPr>
            <a:picLocks noChangeAspect="1"/>
          </p:cNvPicPr>
          <p:nvPr/>
        </p:nvPicPr>
        <p:blipFill>
          <a:blip r:embed="rId6"/>
          <a:stretch>
            <a:fillRect/>
          </a:stretch>
        </p:blipFill>
        <p:spPr>
          <a:xfrm>
            <a:off x="4063361" y="4303305"/>
            <a:ext cx="3990835" cy="1783730"/>
          </a:xfrm>
          <a:prstGeom prst="rect">
            <a:avLst/>
          </a:prstGeom>
        </p:spPr>
      </p:pic>
      <p:sp>
        <p:nvSpPr>
          <p:cNvPr id="16" name="矩形 15"/>
          <p:cNvSpPr/>
          <p:nvPr/>
        </p:nvSpPr>
        <p:spPr>
          <a:xfrm>
            <a:off x="367552" y="1748117"/>
            <a:ext cx="8005483" cy="43568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0394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2653</TotalTime>
  <Words>2062</Words>
  <Application>Microsoft Office PowerPoint</Application>
  <PresentationFormat>自定义</PresentationFormat>
  <Paragraphs>105</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黑体</vt:lpstr>
      <vt:lpstr>宋体</vt:lpstr>
      <vt:lpstr>微软雅黑</vt:lpstr>
      <vt:lpstr>Arial</vt:lpstr>
      <vt:lpstr>Calibri</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Mickey Jiang</dc:creator>
  <cp:lastModifiedBy>hp</cp:lastModifiedBy>
  <cp:revision>597</cp:revision>
  <dcterms:created xsi:type="dcterms:W3CDTF">2015-05-15T03:51:00Z</dcterms:created>
  <dcterms:modified xsi:type="dcterms:W3CDTF">2017-09-06T07:29:47Z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