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427" r:id="rId2"/>
    <p:sldId id="441" r:id="rId3"/>
    <p:sldId id="454" r:id="rId4"/>
    <p:sldId id="455" r:id="rId5"/>
    <p:sldId id="456" r:id="rId6"/>
    <p:sldId id="457" r:id="rId7"/>
    <p:sldId id="458" r:id="rId8"/>
    <p:sldId id="459" r:id="rId9"/>
    <p:sldId id="460" r:id="rId10"/>
    <p:sldId id="461" r:id="rId11"/>
    <p:sldId id="462" r:id="rId12"/>
    <p:sldId id="463" r:id="rId13"/>
    <p:sldId id="464" r:id="rId14"/>
    <p:sldId id="465" r:id="rId15"/>
    <p:sldId id="410" r:id="rId16"/>
  </p:sldIdLst>
  <p:sldSz cx="8618538" cy="64643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36">
          <p15:clr>
            <a:srgbClr val="A4A3A4"/>
          </p15:clr>
        </p15:guide>
        <p15:guide id="2" pos="27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1A4155"/>
    <a:srgbClr val="262626"/>
    <a:srgbClr val="6CCEE5"/>
    <a:srgbClr val="4E951D"/>
    <a:srgbClr val="1B4155"/>
    <a:srgbClr val="6A8ED5"/>
    <a:srgbClr val="0378B0"/>
    <a:srgbClr val="194155"/>
    <a:srgbClr val="307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6219" autoAdjust="0"/>
  </p:normalViewPr>
  <p:slideViewPr>
    <p:cSldViewPr snapToGrid="0">
      <p:cViewPr varScale="1">
        <p:scale>
          <a:sx n="107" d="100"/>
          <a:sy n="107" d="100"/>
        </p:scale>
        <p:origin x="1950" y="108"/>
      </p:cViewPr>
      <p:guideLst>
        <p:guide orient="horz" pos="2036"/>
        <p:guide pos="2712"/>
      </p:guideLst>
    </p:cSldViewPr>
  </p:slideViewPr>
  <p:notesTextViewPr>
    <p:cViewPr>
      <p:scale>
        <a:sx n="1" d="1"/>
        <a:sy n="1" d="1"/>
      </p:scale>
      <p:origin x="0" y="0"/>
    </p:cViewPr>
  </p:notesTextViewPr>
  <p:sorterViewPr>
    <p:cViewPr varScale="1">
      <p:scale>
        <a:sx n="100" d="100"/>
        <a:sy n="100" d="100"/>
      </p:scale>
      <p:origin x="0" y="-25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2017/10/11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554641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CA597-42A6-46D6-AD84-1DBF8312B858}" type="datetimeFigureOut">
              <a:rPr lang="zh-CN" altLang="en-US" smtClean="0"/>
              <a:pPr/>
              <a:t>2017/10/11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21C446-62AD-4D75-AB92-58C631DF85BE}" type="slidenum">
              <a:rPr lang="zh-CN" altLang="en-US" smtClean="0"/>
              <a:pPr/>
              <a:t>‹#›</a:t>
            </a:fld>
            <a:endParaRPr lang="zh-CN" altLang="en-US"/>
          </a:p>
        </p:txBody>
      </p:sp>
    </p:spTree>
    <p:extLst>
      <p:ext uri="{BB962C8B-B14F-4D97-AF65-F5344CB8AC3E}">
        <p14:creationId xmlns:p14="http://schemas.microsoft.com/office/powerpoint/2010/main" val="280836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各位领导，各位评委大家下午好。我是来自</a:t>
            </a:r>
            <a:r>
              <a:rPr lang="en-US" altLang="zh-CN" dirty="0" smtClean="0"/>
              <a:t>IT</a:t>
            </a:r>
            <a:r>
              <a:rPr lang="zh-CN" altLang="en-US" dirty="0" smtClean="0"/>
              <a:t>及开源实验室</a:t>
            </a:r>
            <a:r>
              <a:rPr lang="en-US" altLang="zh-CN" dirty="0" smtClean="0"/>
              <a:t>-</a:t>
            </a:r>
            <a:r>
              <a:rPr lang="zh-CN" altLang="en-US" dirty="0" smtClean="0"/>
              <a:t>移动平台技术室的杨凡</a:t>
            </a:r>
            <a:endParaRPr lang="en-US" altLang="zh-CN" dirty="0" smtClean="0"/>
          </a:p>
          <a:p>
            <a:r>
              <a:rPr lang="zh-CN" altLang="en-US" dirty="0" smtClean="0"/>
              <a:t>下面，我开始我的答辩！</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a:t>
            </a:fld>
            <a:endParaRPr lang="zh-CN" altLang="en-US"/>
          </a:p>
        </p:txBody>
      </p:sp>
    </p:spTree>
    <p:extLst>
      <p:ext uri="{BB962C8B-B14F-4D97-AF65-F5344CB8AC3E}">
        <p14:creationId xmlns:p14="http://schemas.microsoft.com/office/powerpoint/2010/main" val="332965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10</a:t>
            </a:fld>
            <a:endParaRPr lang="zh-CN" altLang="en-US"/>
          </a:p>
        </p:txBody>
      </p:sp>
    </p:spTree>
    <p:extLst>
      <p:ext uri="{BB962C8B-B14F-4D97-AF65-F5344CB8AC3E}">
        <p14:creationId xmlns:p14="http://schemas.microsoft.com/office/powerpoint/2010/main" val="487114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11</a:t>
            </a:fld>
            <a:endParaRPr lang="zh-CN" altLang="en-US"/>
          </a:p>
        </p:txBody>
      </p:sp>
    </p:spTree>
    <p:extLst>
      <p:ext uri="{BB962C8B-B14F-4D97-AF65-F5344CB8AC3E}">
        <p14:creationId xmlns:p14="http://schemas.microsoft.com/office/powerpoint/2010/main" val="1752048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12</a:t>
            </a:fld>
            <a:endParaRPr lang="zh-CN" altLang="en-US"/>
          </a:p>
        </p:txBody>
      </p:sp>
    </p:spTree>
    <p:extLst>
      <p:ext uri="{BB962C8B-B14F-4D97-AF65-F5344CB8AC3E}">
        <p14:creationId xmlns:p14="http://schemas.microsoft.com/office/powerpoint/2010/main" val="123800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13</a:t>
            </a:fld>
            <a:endParaRPr lang="zh-CN" altLang="en-US"/>
          </a:p>
        </p:txBody>
      </p:sp>
    </p:spTree>
    <p:extLst>
      <p:ext uri="{BB962C8B-B14F-4D97-AF65-F5344CB8AC3E}">
        <p14:creationId xmlns:p14="http://schemas.microsoft.com/office/powerpoint/2010/main" val="1853987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14</a:t>
            </a:fld>
            <a:endParaRPr lang="zh-CN" altLang="en-US"/>
          </a:p>
        </p:txBody>
      </p:sp>
    </p:spTree>
    <p:extLst>
      <p:ext uri="{BB962C8B-B14F-4D97-AF65-F5344CB8AC3E}">
        <p14:creationId xmlns:p14="http://schemas.microsoft.com/office/powerpoint/2010/main" val="1107321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以上就是我全部的答辩内容，我的答辩完毕，谢谢大家！</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15</a:t>
            </a:fld>
            <a:endParaRPr lang="zh-CN" altLang="en-US"/>
          </a:p>
        </p:txBody>
      </p:sp>
    </p:spTree>
    <p:extLst>
      <p:ext uri="{BB962C8B-B14F-4D97-AF65-F5344CB8AC3E}">
        <p14:creationId xmlns:p14="http://schemas.microsoft.com/office/powerpoint/2010/main" val="2864249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2</a:t>
            </a:fld>
            <a:endParaRPr lang="zh-CN" altLang="en-US"/>
          </a:p>
        </p:txBody>
      </p:sp>
    </p:spTree>
    <p:extLst>
      <p:ext uri="{BB962C8B-B14F-4D97-AF65-F5344CB8AC3E}">
        <p14:creationId xmlns:p14="http://schemas.microsoft.com/office/powerpoint/2010/main" val="39153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3</a:t>
            </a:fld>
            <a:endParaRPr lang="zh-CN" altLang="en-US"/>
          </a:p>
        </p:txBody>
      </p:sp>
    </p:spTree>
    <p:extLst>
      <p:ext uri="{BB962C8B-B14F-4D97-AF65-F5344CB8AC3E}">
        <p14:creationId xmlns:p14="http://schemas.microsoft.com/office/powerpoint/2010/main" val="396034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4</a:t>
            </a:fld>
            <a:endParaRPr lang="zh-CN" altLang="en-US"/>
          </a:p>
        </p:txBody>
      </p:sp>
    </p:spTree>
    <p:extLst>
      <p:ext uri="{BB962C8B-B14F-4D97-AF65-F5344CB8AC3E}">
        <p14:creationId xmlns:p14="http://schemas.microsoft.com/office/powerpoint/2010/main" val="1138316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5</a:t>
            </a:fld>
            <a:endParaRPr lang="zh-CN" altLang="en-US"/>
          </a:p>
        </p:txBody>
      </p:sp>
    </p:spTree>
    <p:extLst>
      <p:ext uri="{BB962C8B-B14F-4D97-AF65-F5344CB8AC3E}">
        <p14:creationId xmlns:p14="http://schemas.microsoft.com/office/powerpoint/2010/main" val="2528165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6</a:t>
            </a:fld>
            <a:endParaRPr lang="zh-CN" altLang="en-US"/>
          </a:p>
        </p:txBody>
      </p:sp>
    </p:spTree>
    <p:extLst>
      <p:ext uri="{BB962C8B-B14F-4D97-AF65-F5344CB8AC3E}">
        <p14:creationId xmlns:p14="http://schemas.microsoft.com/office/powerpoint/2010/main" val="305263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7</a:t>
            </a:fld>
            <a:endParaRPr lang="zh-CN" altLang="en-US"/>
          </a:p>
        </p:txBody>
      </p:sp>
    </p:spTree>
    <p:extLst>
      <p:ext uri="{BB962C8B-B14F-4D97-AF65-F5344CB8AC3E}">
        <p14:creationId xmlns:p14="http://schemas.microsoft.com/office/powerpoint/2010/main" val="1894361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8</a:t>
            </a:fld>
            <a:endParaRPr lang="zh-CN" altLang="en-US"/>
          </a:p>
        </p:txBody>
      </p:sp>
    </p:spTree>
    <p:extLst>
      <p:ext uri="{BB962C8B-B14F-4D97-AF65-F5344CB8AC3E}">
        <p14:creationId xmlns:p14="http://schemas.microsoft.com/office/powerpoint/2010/main" val="3858597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作为长安商城平台开发总师兼首席架构师负责所有的架构设计和实施方案，此设计达到同行业领先。并且保证系统</a:t>
            </a:r>
            <a:r>
              <a:rPr lang="en-US" altLang="zh-CN" dirty="0" smtClean="0"/>
              <a:t>7x24</a:t>
            </a:r>
            <a:r>
              <a:rPr lang="zh-CN" altLang="en-US" dirty="0" smtClean="0"/>
              <a:t>小时不停机发布，</a:t>
            </a:r>
            <a:r>
              <a:rPr lang="en-US" altLang="zh-CN" dirty="0" smtClean="0"/>
              <a:t>0</a:t>
            </a:r>
            <a:r>
              <a:rPr lang="zh-CN" altLang="en-US" dirty="0" smtClean="0"/>
              <a:t>小时计划外停机。</a:t>
            </a:r>
            <a:endParaRPr lang="en-US" altLang="zh-CN" dirty="0" smtClean="0"/>
          </a:p>
          <a:p>
            <a:r>
              <a:rPr lang="zh-CN" altLang="en-US" dirty="0" smtClean="0"/>
              <a:t>完成</a:t>
            </a:r>
            <a:r>
              <a:rPr lang="en-US" altLang="zh-CN" dirty="0" smtClean="0"/>
              <a:t>4</a:t>
            </a:r>
            <a:r>
              <a:rPr lang="zh-CN" altLang="en-US" dirty="0" smtClean="0"/>
              <a:t>次安全升级，工作项达到</a:t>
            </a:r>
            <a:r>
              <a:rPr lang="en-US" altLang="zh-CN" dirty="0" smtClean="0"/>
              <a:t>300</a:t>
            </a:r>
            <a:r>
              <a:rPr lang="zh-CN" altLang="en-US" dirty="0" smtClean="0"/>
              <a:t>余项</a:t>
            </a:r>
            <a:endParaRPr lang="en-US" altLang="zh-CN" dirty="0" smtClean="0"/>
          </a:p>
          <a:p>
            <a:r>
              <a:rPr lang="zh-CN" altLang="en-US" dirty="0" smtClean="0"/>
              <a:t>建立</a:t>
            </a:r>
            <a:r>
              <a:rPr lang="en-US" altLang="zh-CN" dirty="0" smtClean="0"/>
              <a:t>APM</a:t>
            </a:r>
            <a:r>
              <a:rPr lang="zh-CN" altLang="en-US" dirty="0" smtClean="0"/>
              <a:t>技术标准，并在电商平台全面应用，优化后首屏时间从以前的</a:t>
            </a:r>
            <a:r>
              <a:rPr lang="en-US" altLang="zh-CN" dirty="0" smtClean="0"/>
              <a:t>8.87</a:t>
            </a:r>
            <a:r>
              <a:rPr lang="zh-CN" altLang="en-US" dirty="0" smtClean="0"/>
              <a:t>秒提升到</a:t>
            </a:r>
            <a:r>
              <a:rPr lang="en-US" altLang="zh-CN" dirty="0" smtClean="0"/>
              <a:t>1.49</a:t>
            </a:r>
            <a:r>
              <a:rPr lang="zh-CN" altLang="en-US" dirty="0" smtClean="0"/>
              <a:t>秒，行业标准</a:t>
            </a:r>
            <a:r>
              <a:rPr lang="en-US" altLang="zh-CN" dirty="0" smtClean="0"/>
              <a:t>3.82</a:t>
            </a:r>
            <a:r>
              <a:rPr lang="zh-CN" altLang="en-US" dirty="0" smtClean="0"/>
              <a:t>秒，首包超时大幅减少，最终的用户体验同行业领先。</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9</a:t>
            </a:fld>
            <a:endParaRPr lang="zh-CN" altLang="en-US"/>
          </a:p>
        </p:txBody>
      </p:sp>
    </p:spTree>
    <p:extLst>
      <p:ext uri="{BB962C8B-B14F-4D97-AF65-F5344CB8AC3E}">
        <p14:creationId xmlns:p14="http://schemas.microsoft.com/office/powerpoint/2010/main" val="1181408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b="20817"/>
          <a:stretch>
            <a:fillRect/>
          </a:stretch>
        </p:blipFill>
        <p:spPr>
          <a:xfrm>
            <a:off x="0" y="0"/>
            <a:ext cx="8618538" cy="5118652"/>
          </a:xfrm>
          <a:prstGeom prst="rect">
            <a:avLst/>
          </a:prstGeom>
        </p:spPr>
      </p:pic>
      <p:pic>
        <p:nvPicPr>
          <p:cNvPr id="4" name="Picture 2" descr="E:\钟秉良\logo\新标识\新标识组合\2.2V标左右结构.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99393" y="5538735"/>
            <a:ext cx="1440000" cy="411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7" y="0"/>
            <a:ext cx="8618538" cy="6464300"/>
          </a:xfrm>
          <a:prstGeom prst="rect">
            <a:avLst/>
          </a:prstGeom>
        </p:spPr>
      </p:pic>
      <p:cxnSp>
        <p:nvCxnSpPr>
          <p:cNvPr id="6" name="直接连接符 5"/>
          <p:cNvCxnSpPr/>
          <p:nvPr userDrawn="1"/>
        </p:nvCxnSpPr>
        <p:spPr>
          <a:xfrm>
            <a:off x="1828803" y="507425"/>
            <a:ext cx="678848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4317" y="507425"/>
            <a:ext cx="47896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E:\钟秉良\logo\新标识\新标识组合\2.2V标左右结构.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9707" y="267207"/>
            <a:ext cx="1240234" cy="35467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descr="Slogan"/>
          <p:cNvPicPr>
            <a:picLocks noChangeAspect="1"/>
          </p:cNvPicPr>
          <p:nvPr userDrawn="1"/>
        </p:nvPicPr>
        <p:blipFill>
          <a:blip r:embed="rId4" cstate="print"/>
          <a:stretch>
            <a:fillRect/>
          </a:stretch>
        </p:blipFill>
        <p:spPr>
          <a:xfrm>
            <a:off x="6876415" y="139065"/>
            <a:ext cx="1741170" cy="328295"/>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7" y="0"/>
            <a:ext cx="8618538" cy="6464300"/>
          </a:xfrm>
          <a:prstGeom prst="rect">
            <a:avLst/>
          </a:prstGeom>
        </p:spPr>
      </p:pic>
      <p:cxnSp>
        <p:nvCxnSpPr>
          <p:cNvPr id="6" name="直接连接符 5"/>
          <p:cNvCxnSpPr/>
          <p:nvPr userDrawn="1"/>
        </p:nvCxnSpPr>
        <p:spPr>
          <a:xfrm>
            <a:off x="-22860" y="6287770"/>
            <a:ext cx="662178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8052435" y="6287770"/>
            <a:ext cx="56197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长安行天下 横"/>
          <p:cNvPicPr>
            <a:picLocks noChangeAspect="1" noChangeArrowheads="1"/>
          </p:cNvPicPr>
          <p:nvPr userDrawn="1"/>
        </p:nvPicPr>
        <p:blipFill>
          <a:blip r:embed="rId3" cstate="print"/>
          <a:srcRect/>
          <a:stretch>
            <a:fillRect/>
          </a:stretch>
        </p:blipFill>
        <p:spPr bwMode="auto">
          <a:xfrm>
            <a:off x="6693535" y="5927725"/>
            <a:ext cx="1304290" cy="45148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1687">
              <a:srgbClr val="B8D4ED"/>
            </a:gs>
            <a:gs pos="69375">
              <a:srgbClr val="BAD5EE"/>
            </a:gs>
            <a:gs pos="64750">
              <a:srgbClr val="BED7EF"/>
            </a:gs>
            <a:gs pos="55500">
              <a:srgbClr val="C6DCF1"/>
            </a:gs>
            <a:gs pos="37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92503" y="344164"/>
            <a:ext cx="7433214" cy="124946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92503" y="1720821"/>
            <a:ext cx="7433214" cy="41015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92503" y="5991448"/>
            <a:ext cx="1939099" cy="344164"/>
          </a:xfrm>
          <a:prstGeom prst="rect">
            <a:avLst/>
          </a:prstGeom>
        </p:spPr>
        <p:txBody>
          <a:bodyPr vert="horz" lIns="91440" tIns="45720" rIns="91440" bIns="45720" rtlCol="0" anchor="ctr"/>
          <a:lstStyle>
            <a:lvl1pPr algn="l">
              <a:defRPr sz="850">
                <a:solidFill>
                  <a:schemeClr val="tx1">
                    <a:tint val="75000"/>
                  </a:schemeClr>
                </a:solidFill>
              </a:defRPr>
            </a:lvl1pPr>
          </a:lstStyle>
          <a:p>
            <a:fld id="{82F288E0-7875-42C4-84C8-98DBBD3BF4D2}" type="datetimeFigureOut">
              <a:rPr lang="zh-CN" altLang="en-US" smtClean="0"/>
              <a:pPr/>
              <a:t>2017/10/11</a:t>
            </a:fld>
            <a:endParaRPr lang="zh-CN" altLang="en-US"/>
          </a:p>
        </p:txBody>
      </p:sp>
      <p:sp>
        <p:nvSpPr>
          <p:cNvPr id="5" name="页脚占位符 4"/>
          <p:cNvSpPr>
            <a:spLocks noGrp="1"/>
          </p:cNvSpPr>
          <p:nvPr>
            <p:ph type="ftr" sz="quarter" idx="3"/>
          </p:nvPr>
        </p:nvSpPr>
        <p:spPr>
          <a:xfrm>
            <a:off x="2854785" y="5991448"/>
            <a:ext cx="2908649" cy="344164"/>
          </a:xfrm>
          <a:prstGeom prst="rect">
            <a:avLst/>
          </a:prstGeom>
        </p:spPr>
        <p:txBody>
          <a:bodyPr vert="horz" lIns="91440" tIns="45720" rIns="91440" bIns="45720" rtlCol="0" anchor="ctr"/>
          <a:lstStyle>
            <a:lvl1pPr algn="ctr">
              <a:defRPr sz="85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086618" y="5991448"/>
            <a:ext cx="1939099" cy="344164"/>
          </a:xfrm>
          <a:prstGeom prst="rect">
            <a:avLst/>
          </a:prstGeom>
        </p:spPr>
        <p:txBody>
          <a:bodyPr vert="horz" lIns="91440" tIns="45720" rIns="91440" bIns="45720" rtlCol="0" anchor="ctr"/>
          <a:lstStyle>
            <a:lvl1pPr algn="r">
              <a:defRPr sz="85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46430" rtl="0" eaLnBrk="1" latinLnBrk="0" hangingPunct="1">
        <a:lnSpc>
          <a:spcPct val="90000"/>
        </a:lnSpc>
        <a:spcBef>
          <a:spcPct val="0"/>
        </a:spcBef>
        <a:buNone/>
        <a:defRPr sz="3110" kern="1200">
          <a:solidFill>
            <a:schemeClr val="tx1"/>
          </a:solidFill>
          <a:latin typeface="+mj-lt"/>
          <a:ea typeface="+mj-ea"/>
          <a:cs typeface="+mj-cs"/>
        </a:defRPr>
      </a:lvl1pPr>
    </p:titleStyle>
    <p:bodyStyle>
      <a:lvl1pPr marL="161290" indent="-160655" algn="l" defTabSz="646430" rtl="0" eaLnBrk="1" latinLnBrk="0" hangingPunct="1">
        <a:lnSpc>
          <a:spcPct val="90000"/>
        </a:lnSpc>
        <a:spcBef>
          <a:spcPts val="705"/>
        </a:spcBef>
        <a:buFont typeface="Arial" panose="020B0604020202020204" pitchFamily="34" charset="0"/>
        <a:buChar char="•"/>
        <a:defRPr sz="1980" kern="1200">
          <a:solidFill>
            <a:schemeClr val="tx1"/>
          </a:solidFill>
          <a:latin typeface="+mn-lt"/>
          <a:ea typeface="+mn-ea"/>
          <a:cs typeface="+mn-cs"/>
        </a:defRPr>
      </a:lvl1pPr>
      <a:lvl2pPr marL="484505" indent="-160655" algn="l" defTabSz="646430" rtl="0" eaLnBrk="1" latinLnBrk="0" hangingPunct="1">
        <a:lnSpc>
          <a:spcPct val="90000"/>
        </a:lnSpc>
        <a:spcBef>
          <a:spcPct val="71000"/>
        </a:spcBef>
        <a:buFont typeface="Arial" panose="020B0604020202020204" pitchFamily="34" charset="0"/>
        <a:buChar char="•"/>
        <a:defRPr sz="1695" kern="1200">
          <a:solidFill>
            <a:schemeClr val="tx1"/>
          </a:solidFill>
          <a:latin typeface="+mn-lt"/>
          <a:ea typeface="+mn-ea"/>
          <a:cs typeface="+mn-cs"/>
        </a:defRPr>
      </a:lvl2pPr>
      <a:lvl3pPr marL="807720" indent="-160655" algn="l" defTabSz="646430" rtl="0" eaLnBrk="1" latinLnBrk="0" hangingPunct="1">
        <a:lnSpc>
          <a:spcPct val="90000"/>
        </a:lnSpc>
        <a:spcBef>
          <a:spcPct val="71000"/>
        </a:spcBef>
        <a:buFont typeface="Arial" panose="020B0604020202020204" pitchFamily="34" charset="0"/>
        <a:buChar char="•"/>
        <a:defRPr sz="1415" kern="1200">
          <a:solidFill>
            <a:schemeClr val="tx1"/>
          </a:solidFill>
          <a:latin typeface="+mn-lt"/>
          <a:ea typeface="+mn-ea"/>
          <a:cs typeface="+mn-cs"/>
        </a:defRPr>
      </a:lvl3pPr>
      <a:lvl4pPr marL="113093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4pPr>
      <a:lvl5pPr marL="145415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5pPr>
      <a:lvl6pPr marL="177736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6pPr>
      <a:lvl7pPr marL="210058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7pPr>
      <a:lvl8pPr marL="242379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8pPr>
      <a:lvl9pPr marL="274701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9pPr>
    </p:bodyStyle>
    <p:otherStyle>
      <a:defPPr>
        <a:defRPr lang="zh-CN"/>
      </a:defPPr>
      <a:lvl1pPr marL="0" algn="l" defTabSz="646430" rtl="0" eaLnBrk="1" latinLnBrk="0" hangingPunct="1">
        <a:defRPr sz="1270" kern="1200">
          <a:solidFill>
            <a:schemeClr val="tx1"/>
          </a:solidFill>
          <a:latin typeface="+mn-lt"/>
          <a:ea typeface="+mn-ea"/>
          <a:cs typeface="+mn-cs"/>
        </a:defRPr>
      </a:lvl1pPr>
      <a:lvl2pPr marL="323215" algn="l" defTabSz="646430" rtl="0" eaLnBrk="1" latinLnBrk="0" hangingPunct="1">
        <a:defRPr sz="1270" kern="1200">
          <a:solidFill>
            <a:schemeClr val="tx1"/>
          </a:solidFill>
          <a:latin typeface="+mn-lt"/>
          <a:ea typeface="+mn-ea"/>
          <a:cs typeface="+mn-cs"/>
        </a:defRPr>
      </a:lvl2pPr>
      <a:lvl3pPr marL="646430" algn="l" defTabSz="646430" rtl="0" eaLnBrk="1" latinLnBrk="0" hangingPunct="1">
        <a:defRPr sz="1270" kern="1200">
          <a:solidFill>
            <a:schemeClr val="tx1"/>
          </a:solidFill>
          <a:latin typeface="+mn-lt"/>
          <a:ea typeface="+mn-ea"/>
          <a:cs typeface="+mn-cs"/>
        </a:defRPr>
      </a:lvl3pPr>
      <a:lvl4pPr marL="969645" algn="l" defTabSz="646430" rtl="0" eaLnBrk="1" latinLnBrk="0" hangingPunct="1">
        <a:defRPr sz="1270" kern="1200">
          <a:solidFill>
            <a:schemeClr val="tx1"/>
          </a:solidFill>
          <a:latin typeface="+mn-lt"/>
          <a:ea typeface="+mn-ea"/>
          <a:cs typeface="+mn-cs"/>
        </a:defRPr>
      </a:lvl4pPr>
      <a:lvl5pPr marL="1292860" algn="l" defTabSz="646430" rtl="0" eaLnBrk="1" latinLnBrk="0" hangingPunct="1">
        <a:defRPr sz="1270" kern="1200">
          <a:solidFill>
            <a:schemeClr val="tx1"/>
          </a:solidFill>
          <a:latin typeface="+mn-lt"/>
          <a:ea typeface="+mn-ea"/>
          <a:cs typeface="+mn-cs"/>
        </a:defRPr>
      </a:lvl5pPr>
      <a:lvl6pPr marL="1616075" algn="l" defTabSz="646430" rtl="0" eaLnBrk="1" latinLnBrk="0" hangingPunct="1">
        <a:defRPr sz="1270" kern="1200">
          <a:solidFill>
            <a:schemeClr val="tx1"/>
          </a:solidFill>
          <a:latin typeface="+mn-lt"/>
          <a:ea typeface="+mn-ea"/>
          <a:cs typeface="+mn-cs"/>
        </a:defRPr>
      </a:lvl6pPr>
      <a:lvl7pPr marL="1939290" algn="l" defTabSz="646430" rtl="0" eaLnBrk="1" latinLnBrk="0" hangingPunct="1">
        <a:defRPr sz="1270" kern="1200">
          <a:solidFill>
            <a:schemeClr val="tx1"/>
          </a:solidFill>
          <a:latin typeface="+mn-lt"/>
          <a:ea typeface="+mn-ea"/>
          <a:cs typeface="+mn-cs"/>
        </a:defRPr>
      </a:lvl7pPr>
      <a:lvl8pPr marL="2262505" algn="l" defTabSz="646430" rtl="0" eaLnBrk="1" latinLnBrk="0" hangingPunct="1">
        <a:defRPr sz="1270" kern="1200">
          <a:solidFill>
            <a:schemeClr val="tx1"/>
          </a:solidFill>
          <a:latin typeface="+mn-lt"/>
          <a:ea typeface="+mn-ea"/>
          <a:cs typeface="+mn-cs"/>
        </a:defRPr>
      </a:lvl8pPr>
      <a:lvl9pPr marL="2585720" algn="l" defTabSz="646430" rtl="0" eaLnBrk="1" latinLnBrk="0" hangingPunct="1">
        <a:defRPr sz="12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ev.mysql.com/doc/refman/5.1/en/static-forma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oolshell.cn/articles/652.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dev.mysql.com/doc/refman/5.1/en/innodb.html" TargetMode="External"/><Relationship Id="rId4" Type="http://schemas.openxmlformats.org/officeDocument/2006/relationships/hyperlink" Target="http://dev.mysql.com/doc/refman/5.1/en/myisam-storage-engine.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ev.mysql.com/doc/refman/5.0/en/enum.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3"/>
          <p:cNvSpPr txBox="1"/>
          <p:nvPr/>
        </p:nvSpPr>
        <p:spPr>
          <a:xfrm>
            <a:off x="703791" y="1368988"/>
            <a:ext cx="7335992" cy="830997"/>
          </a:xfrm>
          <a:prstGeom prst="rect">
            <a:avLst/>
          </a:prstGeom>
          <a:noFill/>
        </p:spPr>
        <p:txBody>
          <a:bodyPr wrap="square" rtlCol="0">
            <a:spAutoFit/>
          </a:bodyPr>
          <a:lstStyle/>
          <a:p>
            <a:pPr algn="ctr"/>
            <a:r>
              <a:rPr lang="en-US" altLang="zh-CN" sz="4800" dirty="0" err="1" smtClean="0">
                <a:solidFill>
                  <a:schemeClr val="accent1">
                    <a:lumMod val="50000"/>
                  </a:schemeClr>
                </a:solidFill>
                <a:latin typeface="微软雅黑" panose="020B0503020204020204" pitchFamily="34" charset="-122"/>
                <a:ea typeface="微软雅黑" panose="020B0503020204020204" pitchFamily="34" charset="-122"/>
              </a:rPr>
              <a:t>Mysql</a:t>
            </a:r>
            <a:r>
              <a:rPr lang="zh-CN" altLang="en-US" sz="4800" dirty="0" smtClean="0">
                <a:solidFill>
                  <a:schemeClr val="accent1">
                    <a:lumMod val="50000"/>
                  </a:schemeClr>
                </a:solidFill>
                <a:latin typeface="微软雅黑" panose="020B0503020204020204" pitchFamily="34" charset="-122"/>
                <a:ea typeface="微软雅黑" panose="020B0503020204020204" pitchFamily="34" charset="-122"/>
              </a:rPr>
              <a:t>性能优化分享</a:t>
            </a:r>
            <a:endParaRPr lang="zh-CN" altLang="en-US" sz="48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59" name="文本框 4"/>
          <p:cNvSpPr txBox="1"/>
          <p:nvPr/>
        </p:nvSpPr>
        <p:spPr>
          <a:xfrm>
            <a:off x="999252" y="3114312"/>
            <a:ext cx="6960821" cy="400110"/>
          </a:xfrm>
          <a:prstGeom prst="rect">
            <a:avLst/>
          </a:prstGeom>
          <a:noFill/>
        </p:spPr>
        <p:txBody>
          <a:bodyPr wrap="square" rtlCol="0">
            <a:spAutoFit/>
          </a:bodyPr>
          <a:lstStyle/>
          <a:p>
            <a:pPr algn="ctr"/>
            <a:r>
              <a:rPr lang="zh-CN" altLang="en-US" sz="2000" b="1" dirty="0">
                <a:solidFill>
                  <a:srgbClr val="1F4E79"/>
                </a:solidFill>
                <a:latin typeface="微软雅黑" panose="020B0503020204020204" pitchFamily="34" charset="-122"/>
                <a:ea typeface="微软雅黑" panose="020B0503020204020204" pitchFamily="34" charset="-122"/>
              </a:rPr>
              <a:t>创新研究处</a:t>
            </a:r>
            <a:r>
              <a:rPr lang="en-US" altLang="zh-CN" sz="2000" b="1" dirty="0">
                <a:solidFill>
                  <a:srgbClr val="1F4E79"/>
                </a:solidFill>
                <a:latin typeface="微软雅黑" panose="020B0503020204020204" pitchFamily="34" charset="-122"/>
                <a:ea typeface="微软雅黑" panose="020B0503020204020204" pitchFamily="34" charset="-122"/>
              </a:rPr>
              <a:t>-</a:t>
            </a:r>
            <a:r>
              <a:rPr lang="zh-CN" altLang="en-US" sz="2000" b="1" dirty="0">
                <a:solidFill>
                  <a:srgbClr val="1F4E79"/>
                </a:solidFill>
                <a:latin typeface="微软雅黑" panose="020B0503020204020204" pitchFamily="34" charset="-122"/>
                <a:ea typeface="微软雅黑" panose="020B0503020204020204" pitchFamily="34" charset="-122"/>
              </a:rPr>
              <a:t>创新研究处新设立电商平台技术室</a:t>
            </a:r>
            <a:endParaRPr lang="en-US" altLang="zh-CN" sz="2000" b="1" dirty="0">
              <a:solidFill>
                <a:srgbClr val="1F4E79"/>
              </a:solidFill>
              <a:latin typeface="微软雅黑" panose="020B0503020204020204" pitchFamily="34" charset="-122"/>
              <a:ea typeface="微软雅黑" panose="020B0503020204020204" pitchFamily="34" charset="-122"/>
            </a:endParaRPr>
          </a:p>
        </p:txBody>
      </p:sp>
      <p:sp>
        <p:nvSpPr>
          <p:cNvPr id="61" name="文本框 4"/>
          <p:cNvSpPr txBox="1"/>
          <p:nvPr/>
        </p:nvSpPr>
        <p:spPr>
          <a:xfrm>
            <a:off x="891376" y="3568270"/>
            <a:ext cx="6960821" cy="400110"/>
          </a:xfrm>
          <a:prstGeom prst="rect">
            <a:avLst/>
          </a:prstGeom>
          <a:noFill/>
        </p:spPr>
        <p:txBody>
          <a:bodyPr wrap="square" rtlCol="0">
            <a:spAutoFit/>
          </a:bodyPr>
          <a:lstStyle/>
          <a:p>
            <a:pPr algn="ctr"/>
            <a:r>
              <a:rPr lang="zh-CN" altLang="en-US" sz="2000" b="1" dirty="0" smtClean="0">
                <a:solidFill>
                  <a:srgbClr val="1F4E79"/>
                </a:solidFill>
                <a:latin typeface="微软雅黑" panose="020B0503020204020204" pitchFamily="34" charset="-122"/>
                <a:ea typeface="微软雅黑" panose="020B0503020204020204" pitchFamily="34" charset="-122"/>
              </a:rPr>
              <a:t>杨凡</a:t>
            </a:r>
            <a:endParaRPr lang="en-US" altLang="zh-CN" sz="2000" b="1" dirty="0" smtClean="0">
              <a:solidFill>
                <a:srgbClr val="1F4E79"/>
              </a:solidFill>
              <a:latin typeface="微软雅黑" panose="020B0503020204020204" pitchFamily="34" charset="-122"/>
              <a:ea typeface="微软雅黑" panose="020B0503020204020204" pitchFamily="34" charset="-122"/>
            </a:endParaRPr>
          </a:p>
        </p:txBody>
      </p:sp>
      <p:sp>
        <p:nvSpPr>
          <p:cNvPr id="62" name="文本框 4"/>
          <p:cNvSpPr txBox="1"/>
          <p:nvPr/>
        </p:nvSpPr>
        <p:spPr>
          <a:xfrm>
            <a:off x="891376" y="5336665"/>
            <a:ext cx="6960821" cy="400110"/>
          </a:xfrm>
          <a:prstGeom prst="rect">
            <a:avLst/>
          </a:prstGeom>
          <a:noFill/>
        </p:spPr>
        <p:txBody>
          <a:bodyPr wrap="square" rtlCol="0">
            <a:spAutoFit/>
          </a:bodyPr>
          <a:lstStyle/>
          <a:p>
            <a:pPr algn="ctr"/>
            <a:r>
              <a:rPr lang="en-US" altLang="zh-CN" sz="2000" b="1" dirty="0" smtClean="0">
                <a:solidFill>
                  <a:srgbClr val="1F4E79"/>
                </a:solidFill>
                <a:latin typeface="微软雅黑" panose="020B0503020204020204" pitchFamily="34" charset="-122"/>
                <a:ea typeface="微软雅黑" panose="020B0503020204020204" pitchFamily="34" charset="-122"/>
              </a:rPr>
              <a:t>2017.10.11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4239687" cy="1348061"/>
          </a:xfrm>
          <a:prstGeom prst="rect">
            <a:avLst/>
          </a:prstGeom>
        </p:spPr>
        <p:txBody>
          <a:bodyPr wrap="none">
            <a:spAutoFit/>
          </a:bodyPr>
          <a:lstStyle/>
          <a:p>
            <a:pPr>
              <a:lnSpc>
                <a:spcPct val="170000"/>
              </a:lnSpc>
            </a:pPr>
            <a:r>
              <a:rPr lang="en-US" altLang="zh-CN" sz="2400" b="1" dirty="0">
                <a:latin typeface="微软雅黑" panose="020B0503020204020204" pitchFamily="34" charset="-122"/>
                <a:ea typeface="微软雅黑" panose="020B0503020204020204" pitchFamily="34" charset="-122"/>
              </a:rPr>
              <a:t>9</a:t>
            </a:r>
            <a:r>
              <a:rPr lang="zh-CN"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尽可能的使用 </a:t>
            </a:r>
            <a:r>
              <a:rPr lang="en-US" altLang="zh-CN" sz="2400" b="1" dirty="0">
                <a:latin typeface="微软雅黑" panose="020B0503020204020204" pitchFamily="34" charset="-122"/>
                <a:ea typeface="微软雅黑" panose="020B0503020204020204" pitchFamily="34" charset="-122"/>
              </a:rPr>
              <a:t>NOT NULL</a:t>
            </a:r>
          </a:p>
          <a:p>
            <a:pPr>
              <a:lnSpc>
                <a:spcPct val="170000"/>
              </a:lnSpc>
            </a:pPr>
            <a:endParaRPr lang="zh-CN" altLang="zh-CN" sz="24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10</a:t>
            </a:fld>
            <a:r>
              <a:rPr lang="en-US" altLang="zh-CN" dirty="0" smtClean="0"/>
              <a:t>/7</a:t>
            </a:r>
            <a:endParaRPr lang="zh-CN" altLang="en-US" dirty="0"/>
          </a:p>
        </p:txBody>
      </p:sp>
      <p:sp>
        <p:nvSpPr>
          <p:cNvPr id="7" name="Lorem Ipsum"/>
          <p:cNvSpPr/>
          <p:nvPr/>
        </p:nvSpPr>
        <p:spPr bwMode="auto">
          <a:xfrm>
            <a:off x="319687" y="1203044"/>
            <a:ext cx="7909913" cy="2025529"/>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除非你有一个很特别的原因去使用 </a:t>
            </a:r>
            <a:r>
              <a:rPr lang="en-US" altLang="zh-CN" sz="1600" dirty="0">
                <a:solidFill>
                  <a:schemeClr val="tx1"/>
                </a:solidFill>
                <a:latin typeface="微软雅黑" panose="020B0503020204020204" pitchFamily="34" charset="-122"/>
                <a:ea typeface="微软雅黑" panose="020B0503020204020204" pitchFamily="34" charset="-122"/>
              </a:rPr>
              <a:t>NULL </a:t>
            </a:r>
            <a:r>
              <a:rPr lang="zh-CN" altLang="en-US" sz="1600" dirty="0">
                <a:solidFill>
                  <a:schemeClr val="tx1"/>
                </a:solidFill>
                <a:latin typeface="微软雅黑" panose="020B0503020204020204" pitchFamily="34" charset="-122"/>
                <a:ea typeface="微软雅黑" panose="020B0503020204020204" pitchFamily="34" charset="-122"/>
              </a:rPr>
              <a:t>值，你应该总是让你的字段保持 </a:t>
            </a:r>
            <a:r>
              <a:rPr lang="en-US" altLang="zh-CN" sz="1600" dirty="0">
                <a:solidFill>
                  <a:schemeClr val="tx1"/>
                </a:solidFill>
                <a:latin typeface="微软雅黑" panose="020B0503020204020204" pitchFamily="34" charset="-122"/>
                <a:ea typeface="微软雅黑" panose="020B0503020204020204" pitchFamily="34" charset="-122"/>
              </a:rPr>
              <a:t>NOT NULL</a:t>
            </a:r>
            <a:r>
              <a:rPr lang="zh-CN" altLang="en-US" sz="1600" dirty="0">
                <a:solidFill>
                  <a:schemeClr val="tx1"/>
                </a:solidFill>
                <a:latin typeface="微软雅黑" panose="020B0503020204020204" pitchFamily="34" charset="-122"/>
                <a:ea typeface="微软雅黑" panose="020B0503020204020204" pitchFamily="34" charset="-122"/>
              </a:rPr>
              <a:t>。这看起来好像有点争议，请往下看。</a:t>
            </a:r>
          </a:p>
          <a:p>
            <a:r>
              <a:rPr lang="zh-CN" altLang="en-US" sz="1600" dirty="0">
                <a:solidFill>
                  <a:schemeClr val="tx1"/>
                </a:solidFill>
                <a:latin typeface="微软雅黑" panose="020B0503020204020204" pitchFamily="34" charset="-122"/>
                <a:ea typeface="微软雅黑" panose="020B0503020204020204" pitchFamily="34" charset="-122"/>
              </a:rPr>
              <a:t>首先，问问你自己“</a:t>
            </a:r>
            <a:r>
              <a:rPr lang="en-US" altLang="zh-CN" sz="1600" dirty="0">
                <a:solidFill>
                  <a:schemeClr val="tx1"/>
                </a:solidFill>
                <a:latin typeface="微软雅黑" panose="020B0503020204020204" pitchFamily="34" charset="-122"/>
                <a:ea typeface="微软雅黑" panose="020B0503020204020204" pitchFamily="34" charset="-122"/>
              </a:rPr>
              <a:t>Empty”</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NULL”</a:t>
            </a:r>
            <a:r>
              <a:rPr lang="zh-CN" altLang="en-US" sz="1600" dirty="0">
                <a:solidFill>
                  <a:schemeClr val="tx1"/>
                </a:solidFill>
                <a:latin typeface="微软雅黑" panose="020B0503020204020204" pitchFamily="34" charset="-122"/>
                <a:ea typeface="微软雅黑" panose="020B0503020204020204" pitchFamily="34" charset="-122"/>
              </a:rPr>
              <a:t>有多大的区别（如果是</a:t>
            </a:r>
            <a:r>
              <a:rPr lang="en-US" altLang="zh-CN" sz="1600" dirty="0">
                <a:solidFill>
                  <a:schemeClr val="tx1"/>
                </a:solidFill>
                <a:latin typeface="微软雅黑" panose="020B0503020204020204" pitchFamily="34" charset="-122"/>
                <a:ea typeface="微软雅黑" panose="020B0503020204020204" pitchFamily="34" charset="-122"/>
              </a:rPr>
              <a:t>INT</a:t>
            </a:r>
            <a:r>
              <a:rPr lang="zh-CN" altLang="en-US" sz="1600" dirty="0">
                <a:solidFill>
                  <a:schemeClr val="tx1"/>
                </a:solidFill>
                <a:latin typeface="微软雅黑" panose="020B0503020204020204" pitchFamily="34" charset="-122"/>
                <a:ea typeface="微软雅黑" panose="020B0503020204020204" pitchFamily="34" charset="-122"/>
              </a:rPr>
              <a:t>，那就是</a:t>
            </a:r>
            <a:r>
              <a:rPr lang="en-US" altLang="zh-CN" sz="1600" dirty="0">
                <a:solidFill>
                  <a:schemeClr val="tx1"/>
                </a:solidFill>
                <a:latin typeface="微软雅黑" panose="020B0503020204020204" pitchFamily="34" charset="-122"/>
                <a:ea typeface="微软雅黑" panose="020B0503020204020204" pitchFamily="34" charset="-122"/>
              </a:rPr>
              <a:t>0</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NULL</a:t>
            </a:r>
            <a:r>
              <a:rPr lang="zh-CN" altLang="en-US" sz="1600" dirty="0">
                <a:solidFill>
                  <a:schemeClr val="tx1"/>
                </a:solidFill>
                <a:latin typeface="微软雅黑" panose="020B0503020204020204" pitchFamily="34" charset="-122"/>
                <a:ea typeface="微软雅黑" panose="020B0503020204020204" pitchFamily="34" charset="-122"/>
              </a:rPr>
              <a:t>）？如果你觉得它们之间没有什么区别，那么你就不要使用</a:t>
            </a:r>
            <a:r>
              <a:rPr lang="en-US" altLang="zh-CN" sz="1600" dirty="0">
                <a:solidFill>
                  <a:schemeClr val="tx1"/>
                </a:solidFill>
                <a:latin typeface="微软雅黑" panose="020B0503020204020204" pitchFamily="34" charset="-122"/>
                <a:ea typeface="微软雅黑" panose="020B0503020204020204" pitchFamily="34" charset="-122"/>
              </a:rPr>
              <a:t>NULL</a:t>
            </a:r>
            <a:r>
              <a:rPr lang="zh-CN" altLang="en-US" sz="1600" dirty="0">
                <a:solidFill>
                  <a:schemeClr val="tx1"/>
                </a:solidFill>
                <a:latin typeface="微软雅黑" panose="020B0503020204020204" pitchFamily="34" charset="-122"/>
                <a:ea typeface="微软雅黑" panose="020B0503020204020204" pitchFamily="34" charset="-122"/>
              </a:rPr>
              <a:t>。（你知道吗？在 </a:t>
            </a:r>
            <a:r>
              <a:rPr lang="en-US" altLang="zh-CN" sz="1600" dirty="0">
                <a:solidFill>
                  <a:schemeClr val="tx1"/>
                </a:solidFill>
                <a:latin typeface="微软雅黑" panose="020B0503020204020204" pitchFamily="34" charset="-122"/>
                <a:ea typeface="微软雅黑" panose="020B0503020204020204" pitchFamily="34" charset="-122"/>
              </a:rPr>
              <a:t>Oracle </a:t>
            </a:r>
            <a:r>
              <a:rPr lang="zh-CN" altLang="en-US" sz="1600" dirty="0">
                <a:solidFill>
                  <a:schemeClr val="tx1"/>
                </a:solidFill>
                <a:latin typeface="微软雅黑" panose="020B0503020204020204" pitchFamily="34" charset="-122"/>
                <a:ea typeface="微软雅黑" panose="020B0503020204020204" pitchFamily="34" charset="-122"/>
              </a:rPr>
              <a:t>里，</a:t>
            </a:r>
            <a:r>
              <a:rPr lang="en-US" altLang="zh-CN" sz="1600" dirty="0">
                <a:solidFill>
                  <a:schemeClr val="tx1"/>
                </a:solidFill>
                <a:latin typeface="微软雅黑" panose="020B0503020204020204" pitchFamily="34" charset="-122"/>
                <a:ea typeface="微软雅黑" panose="020B0503020204020204" pitchFamily="34" charset="-122"/>
              </a:rPr>
              <a:t>NULL </a:t>
            </a:r>
            <a:r>
              <a:rPr lang="zh-CN" altLang="en-US" sz="1600" dirty="0">
                <a:solidFill>
                  <a:schemeClr val="tx1"/>
                </a:solidFill>
                <a:latin typeface="微软雅黑" panose="020B0503020204020204" pitchFamily="34" charset="-122"/>
                <a:ea typeface="微软雅黑" panose="020B0503020204020204" pitchFamily="34" charset="-122"/>
              </a:rPr>
              <a:t>和 </a:t>
            </a:r>
            <a:r>
              <a:rPr lang="en-US" altLang="zh-CN" sz="1600" dirty="0">
                <a:solidFill>
                  <a:schemeClr val="tx1"/>
                </a:solidFill>
                <a:latin typeface="微软雅黑" panose="020B0503020204020204" pitchFamily="34" charset="-122"/>
                <a:ea typeface="微软雅黑" panose="020B0503020204020204" pitchFamily="34" charset="-122"/>
              </a:rPr>
              <a:t>Empty </a:t>
            </a:r>
            <a:r>
              <a:rPr lang="zh-CN" altLang="en-US" sz="1600" dirty="0">
                <a:solidFill>
                  <a:schemeClr val="tx1"/>
                </a:solidFill>
                <a:latin typeface="微软雅黑" panose="020B0503020204020204" pitchFamily="34" charset="-122"/>
                <a:ea typeface="微软雅黑" panose="020B0503020204020204" pitchFamily="34" charset="-122"/>
              </a:rPr>
              <a:t>的字符串是一样的！</a:t>
            </a:r>
            <a:r>
              <a:rPr lang="en-US" altLang="zh-CN" sz="1600" dirty="0">
                <a:solidFill>
                  <a:schemeClr val="tx1"/>
                </a:solidFill>
                <a:latin typeface="微软雅黑" panose="020B0503020204020204" pitchFamily="34" charset="-122"/>
                <a:ea typeface="微软雅黑" panose="020B0503020204020204" pitchFamily="34" charset="-122"/>
              </a:rPr>
              <a:t>)</a:t>
            </a:r>
          </a:p>
          <a:p>
            <a:r>
              <a:rPr lang="zh-CN" altLang="en-US" sz="1600" dirty="0">
                <a:solidFill>
                  <a:schemeClr val="tx1"/>
                </a:solidFill>
                <a:latin typeface="微软雅黑" panose="020B0503020204020204" pitchFamily="34" charset="-122"/>
                <a:ea typeface="微软雅黑" panose="020B0503020204020204" pitchFamily="34" charset="-122"/>
              </a:rPr>
              <a:t>不要以为 </a:t>
            </a:r>
            <a:r>
              <a:rPr lang="en-US" altLang="zh-CN" sz="1600" dirty="0">
                <a:solidFill>
                  <a:schemeClr val="tx1"/>
                </a:solidFill>
                <a:latin typeface="微软雅黑" panose="020B0503020204020204" pitchFamily="34" charset="-122"/>
                <a:ea typeface="微软雅黑" panose="020B0503020204020204" pitchFamily="34" charset="-122"/>
              </a:rPr>
              <a:t>NULL </a:t>
            </a:r>
            <a:r>
              <a:rPr lang="zh-CN" altLang="en-US" sz="1600" dirty="0">
                <a:solidFill>
                  <a:schemeClr val="tx1"/>
                </a:solidFill>
                <a:latin typeface="微软雅黑" panose="020B0503020204020204" pitchFamily="34" charset="-122"/>
                <a:ea typeface="微软雅黑" panose="020B0503020204020204" pitchFamily="34" charset="-122"/>
              </a:rPr>
              <a:t>不需要空间，其需要额外的空间，并且，在你进行比较的时候，你的程序会更复杂。 当然，这里并不是说你就不能使用</a:t>
            </a:r>
            <a:r>
              <a:rPr lang="en-US" altLang="zh-CN" sz="1600" dirty="0">
                <a:solidFill>
                  <a:schemeClr val="tx1"/>
                </a:solidFill>
                <a:latin typeface="微软雅黑" panose="020B0503020204020204" pitchFamily="34" charset="-122"/>
                <a:ea typeface="微软雅黑" panose="020B0503020204020204" pitchFamily="34" charset="-122"/>
              </a:rPr>
              <a:t>NULL</a:t>
            </a:r>
            <a:r>
              <a:rPr lang="zh-CN" altLang="en-US" sz="1600" dirty="0">
                <a:solidFill>
                  <a:schemeClr val="tx1"/>
                </a:solidFill>
                <a:latin typeface="微软雅黑" panose="020B0503020204020204" pitchFamily="34" charset="-122"/>
                <a:ea typeface="微软雅黑" panose="020B0503020204020204" pitchFamily="34" charset="-122"/>
              </a:rPr>
              <a:t>了，现实情况是很复杂的，依然会有些情况下，你需要使用</a:t>
            </a:r>
            <a:r>
              <a:rPr lang="en-US" altLang="zh-CN" sz="1600" dirty="0">
                <a:solidFill>
                  <a:schemeClr val="tx1"/>
                </a:solidFill>
                <a:latin typeface="微软雅黑" panose="020B0503020204020204" pitchFamily="34" charset="-122"/>
                <a:ea typeface="微软雅黑" panose="020B0503020204020204" pitchFamily="34" charset="-122"/>
              </a:rPr>
              <a:t>NULL</a:t>
            </a:r>
            <a:r>
              <a:rPr lang="zh-CN" altLang="en-US" sz="1600" dirty="0">
                <a:solidFill>
                  <a:schemeClr val="tx1"/>
                </a:solidFill>
                <a:latin typeface="微软雅黑" panose="020B0503020204020204" pitchFamily="34" charset="-122"/>
                <a:ea typeface="微软雅黑" panose="020B0503020204020204" pitchFamily="34" charset="-122"/>
              </a:rPr>
              <a:t>值。</a:t>
            </a:r>
          </a:p>
        </p:txBody>
      </p:sp>
    </p:spTree>
    <p:extLst>
      <p:ext uri="{BB962C8B-B14F-4D97-AF65-F5344CB8AC3E}">
        <p14:creationId xmlns:p14="http://schemas.microsoft.com/office/powerpoint/2010/main" val="468759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78411" y="654953"/>
            <a:ext cx="3640740" cy="461665"/>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rPr>
              <a:t>10</a:t>
            </a:r>
            <a:r>
              <a:rPr lang="zh-CN"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固定长度的表会更快</a:t>
            </a: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11</a:t>
            </a:fld>
            <a:r>
              <a:rPr lang="en-US" altLang="zh-CN" dirty="0" smtClean="0"/>
              <a:t>/7</a:t>
            </a:r>
            <a:endParaRPr lang="zh-CN" altLang="en-US" dirty="0"/>
          </a:p>
        </p:txBody>
      </p:sp>
      <p:sp>
        <p:nvSpPr>
          <p:cNvPr id="8" name="Lorem Ipsum"/>
          <p:cNvSpPr/>
          <p:nvPr/>
        </p:nvSpPr>
        <p:spPr bwMode="auto">
          <a:xfrm>
            <a:off x="319687" y="1203044"/>
            <a:ext cx="7909913" cy="24042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t>进入、跳出和返回</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1" name="Lorem Ipsum"/>
          <p:cNvSpPr/>
          <p:nvPr/>
        </p:nvSpPr>
        <p:spPr bwMode="auto">
          <a:xfrm>
            <a:off x="319687" y="1203044"/>
            <a:ext cx="7909913" cy="2271751"/>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如果表中的所有字段都是“固定长度”的，整个表会被认为是 </a:t>
            </a:r>
            <a:r>
              <a:rPr lang="zh-CN" altLang="en-US" sz="1600" u="sng" dirty="0">
                <a:solidFill>
                  <a:schemeClr val="tx1"/>
                </a:solidFill>
                <a:latin typeface="微软雅黑" panose="020B0503020204020204" pitchFamily="34" charset="-122"/>
                <a:ea typeface="微软雅黑" panose="020B0503020204020204" pitchFamily="34" charset="-122"/>
                <a:hlinkClick r:id="rId3"/>
              </a:rPr>
              <a:t>“</a:t>
            </a:r>
            <a:r>
              <a:rPr lang="en-US" altLang="zh-CN" sz="1600" u="sng" dirty="0">
                <a:solidFill>
                  <a:schemeClr val="tx1"/>
                </a:solidFill>
                <a:latin typeface="微软雅黑" panose="020B0503020204020204" pitchFamily="34" charset="-122"/>
                <a:ea typeface="微软雅黑" panose="020B0503020204020204" pitchFamily="34" charset="-122"/>
                <a:hlinkClick r:id="rId3"/>
              </a:rPr>
              <a:t>static” </a:t>
            </a:r>
            <a:r>
              <a:rPr lang="zh-CN" altLang="en-US" sz="1600" u="sng" dirty="0">
                <a:solidFill>
                  <a:schemeClr val="tx1"/>
                </a:solidFill>
                <a:latin typeface="微软雅黑" panose="020B0503020204020204" pitchFamily="34" charset="-122"/>
                <a:ea typeface="微软雅黑" panose="020B0503020204020204" pitchFamily="34" charset="-122"/>
                <a:hlinkClick r:id="rId3"/>
              </a:rPr>
              <a:t>或 “</a:t>
            </a:r>
            <a:r>
              <a:rPr lang="en-US" altLang="zh-CN" sz="1600" u="sng" dirty="0">
                <a:solidFill>
                  <a:schemeClr val="tx1"/>
                </a:solidFill>
                <a:latin typeface="微软雅黑" panose="020B0503020204020204" pitchFamily="34" charset="-122"/>
                <a:ea typeface="微软雅黑" panose="020B0503020204020204" pitchFamily="34" charset="-122"/>
                <a:hlinkClick r:id="rId3"/>
              </a:rPr>
              <a:t>fixed-length”</a:t>
            </a:r>
            <a:r>
              <a:rPr lang="zh-CN" altLang="en-US" sz="1600" dirty="0">
                <a:solidFill>
                  <a:schemeClr val="tx1"/>
                </a:solidFill>
                <a:latin typeface="微软雅黑" panose="020B0503020204020204" pitchFamily="34" charset="-122"/>
                <a:ea typeface="微软雅黑" panose="020B0503020204020204" pitchFamily="34" charset="-122"/>
              </a:rPr>
              <a:t>。 例如，表中没有如下类型的字段： </a:t>
            </a:r>
            <a:r>
              <a:rPr lang="en-US" altLang="zh-CN" sz="1600" dirty="0">
                <a:solidFill>
                  <a:schemeClr val="tx1"/>
                </a:solidFill>
                <a:latin typeface="微软雅黑" panose="020B0503020204020204" pitchFamily="34" charset="-122"/>
                <a:ea typeface="微软雅黑" panose="020B0503020204020204" pitchFamily="34" charset="-122"/>
              </a:rPr>
              <a:t>VARCHAR</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TEXT</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BLOB</a:t>
            </a:r>
            <a:r>
              <a:rPr lang="zh-CN" altLang="en-US" sz="1600" dirty="0">
                <a:solidFill>
                  <a:schemeClr val="tx1"/>
                </a:solidFill>
                <a:latin typeface="微软雅黑" panose="020B0503020204020204" pitchFamily="34" charset="-122"/>
                <a:ea typeface="微软雅黑" panose="020B0503020204020204" pitchFamily="34" charset="-122"/>
              </a:rPr>
              <a:t>。只要你包括了其中一个这些字段，那么这个表就不是“固定长度静态表”了，这样，</a:t>
            </a:r>
            <a:r>
              <a:rPr lang="en-US" altLang="zh-CN" sz="1600" dirty="0">
                <a:solidFill>
                  <a:schemeClr val="tx1"/>
                </a:solidFill>
                <a:latin typeface="微软雅黑" panose="020B0503020204020204" pitchFamily="34" charset="-122"/>
                <a:ea typeface="微软雅黑" panose="020B0503020204020204" pitchFamily="34" charset="-122"/>
              </a:rPr>
              <a:t>MySQL </a:t>
            </a:r>
            <a:r>
              <a:rPr lang="zh-CN" altLang="en-US" sz="1600" dirty="0">
                <a:solidFill>
                  <a:schemeClr val="tx1"/>
                </a:solidFill>
                <a:latin typeface="微软雅黑" panose="020B0503020204020204" pitchFamily="34" charset="-122"/>
                <a:ea typeface="微软雅黑" panose="020B0503020204020204" pitchFamily="34" charset="-122"/>
              </a:rPr>
              <a:t>引擎会用另一种方法来处理。</a:t>
            </a:r>
          </a:p>
          <a:p>
            <a:r>
              <a:rPr lang="zh-CN" altLang="en-US" sz="1600" dirty="0">
                <a:solidFill>
                  <a:schemeClr val="tx1"/>
                </a:solidFill>
                <a:latin typeface="微软雅黑" panose="020B0503020204020204" pitchFamily="34" charset="-122"/>
                <a:ea typeface="微软雅黑" panose="020B0503020204020204" pitchFamily="34" charset="-122"/>
              </a:rPr>
              <a:t>固定长度的表会提高性能，因为</a:t>
            </a:r>
            <a:r>
              <a:rPr lang="en-US" altLang="zh-CN" sz="1600" dirty="0">
                <a:solidFill>
                  <a:schemeClr val="tx1"/>
                </a:solidFill>
                <a:latin typeface="微软雅黑" panose="020B0503020204020204" pitchFamily="34" charset="-122"/>
                <a:ea typeface="微软雅黑" panose="020B0503020204020204" pitchFamily="34" charset="-122"/>
              </a:rPr>
              <a:t>MySQL</a:t>
            </a:r>
            <a:r>
              <a:rPr lang="zh-CN" altLang="en-US" sz="1600" dirty="0">
                <a:solidFill>
                  <a:schemeClr val="tx1"/>
                </a:solidFill>
                <a:latin typeface="微软雅黑" panose="020B0503020204020204" pitchFamily="34" charset="-122"/>
                <a:ea typeface="微软雅黑" panose="020B0503020204020204" pitchFamily="34" charset="-122"/>
              </a:rPr>
              <a:t>搜寻得会更快一些，因为这些固定的长度是很容易计算下一个数据的偏移量的，所以读取的自然也会很快。而如果字段不是定长的，那么，每一次要找下一条的话，需要程序找到主键。</a:t>
            </a:r>
          </a:p>
          <a:p>
            <a:r>
              <a:rPr lang="zh-CN" altLang="en-US" sz="1600" dirty="0">
                <a:solidFill>
                  <a:schemeClr val="tx1"/>
                </a:solidFill>
                <a:latin typeface="微软雅黑" panose="020B0503020204020204" pitchFamily="34" charset="-122"/>
                <a:ea typeface="微软雅黑" panose="020B0503020204020204" pitchFamily="34" charset="-122"/>
              </a:rPr>
              <a:t>并且，固定长度的表也更容易被缓存和重建。不过，唯一的副作用是，固定长度的字段会浪费一些空间，因为定长的字段无论你用不用，他都是要分配那么多的空间。</a:t>
            </a:r>
          </a:p>
        </p:txBody>
      </p:sp>
    </p:spTree>
    <p:extLst>
      <p:ext uri="{BB962C8B-B14F-4D97-AF65-F5344CB8AC3E}">
        <p14:creationId xmlns:p14="http://schemas.microsoft.com/office/powerpoint/2010/main" val="3682026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78411" y="654953"/>
            <a:ext cx="2101857" cy="461665"/>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rPr>
              <a:t>11</a:t>
            </a:r>
            <a:r>
              <a:rPr lang="zh-CN"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垂直分割</a:t>
            </a: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12</a:t>
            </a:fld>
            <a:r>
              <a:rPr lang="en-US" altLang="zh-CN" dirty="0" smtClean="0"/>
              <a:t>/7</a:t>
            </a:r>
            <a:endParaRPr lang="zh-CN" altLang="en-US" dirty="0"/>
          </a:p>
        </p:txBody>
      </p:sp>
      <p:sp>
        <p:nvSpPr>
          <p:cNvPr id="8" name="Lorem Ipsum"/>
          <p:cNvSpPr/>
          <p:nvPr/>
        </p:nvSpPr>
        <p:spPr bwMode="auto">
          <a:xfrm>
            <a:off x="319687" y="1203044"/>
            <a:ext cx="7909913" cy="24042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t>进入、跳出和返回</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1" name="Lorem Ipsum"/>
          <p:cNvSpPr/>
          <p:nvPr/>
        </p:nvSpPr>
        <p:spPr bwMode="auto">
          <a:xfrm>
            <a:off x="319687" y="1203044"/>
            <a:ext cx="7909913" cy="3502857"/>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“垂直分割”是一种把数据库中的表按列变成几张表的方法，这样可以降低表的复杂度和字段的数目，从而达到优化的目的。（以前，在银行做过项目，见过一张表有</a:t>
            </a:r>
            <a:r>
              <a:rPr lang="en-US" altLang="zh-CN" sz="1600" dirty="0">
                <a:solidFill>
                  <a:schemeClr val="tx1"/>
                </a:solidFill>
                <a:latin typeface="微软雅黑" panose="020B0503020204020204" pitchFamily="34" charset="-122"/>
                <a:ea typeface="微软雅黑" panose="020B0503020204020204" pitchFamily="34" charset="-122"/>
              </a:rPr>
              <a:t>100</a:t>
            </a:r>
            <a:r>
              <a:rPr lang="zh-CN" altLang="en-US" sz="1600" dirty="0">
                <a:solidFill>
                  <a:schemeClr val="tx1"/>
                </a:solidFill>
                <a:latin typeface="微软雅黑" panose="020B0503020204020204" pitchFamily="34" charset="-122"/>
                <a:ea typeface="微软雅黑" panose="020B0503020204020204" pitchFamily="34" charset="-122"/>
              </a:rPr>
              <a:t>多个字段，很恐怖）</a:t>
            </a:r>
          </a:p>
          <a:p>
            <a:r>
              <a:rPr lang="zh-CN" altLang="en-US" sz="1600" b="1" dirty="0">
                <a:solidFill>
                  <a:schemeClr val="tx1"/>
                </a:solidFill>
                <a:latin typeface="微软雅黑" panose="020B0503020204020204" pitchFamily="34" charset="-122"/>
                <a:ea typeface="微软雅黑" panose="020B0503020204020204" pitchFamily="34" charset="-122"/>
              </a:rPr>
              <a:t>示例一</a:t>
            </a:r>
            <a:r>
              <a:rPr lang="zh-CN" altLang="en-US" sz="1600" dirty="0">
                <a:solidFill>
                  <a:schemeClr val="tx1"/>
                </a:solidFill>
                <a:latin typeface="微软雅黑" panose="020B0503020204020204" pitchFamily="34" charset="-122"/>
                <a:ea typeface="微软雅黑" panose="020B0503020204020204" pitchFamily="34" charset="-122"/>
              </a:rPr>
              <a:t>：在</a:t>
            </a:r>
            <a:r>
              <a:rPr lang="en-US" altLang="zh-CN" sz="1600" dirty="0">
                <a:solidFill>
                  <a:schemeClr val="tx1"/>
                </a:solidFill>
                <a:latin typeface="微软雅黑" panose="020B0503020204020204" pitchFamily="34" charset="-122"/>
                <a:ea typeface="微软雅黑" panose="020B0503020204020204" pitchFamily="34" charset="-122"/>
              </a:rPr>
              <a:t>Users</a:t>
            </a:r>
            <a:r>
              <a:rPr lang="zh-CN" altLang="en-US" sz="1600" dirty="0">
                <a:solidFill>
                  <a:schemeClr val="tx1"/>
                </a:solidFill>
                <a:latin typeface="微软雅黑" panose="020B0503020204020204" pitchFamily="34" charset="-122"/>
                <a:ea typeface="微软雅黑" panose="020B0503020204020204" pitchFamily="34" charset="-122"/>
              </a:rPr>
              <a:t>表中有一个字段是家庭地址，这个字段是可选字段，相比起，而且你在数据库操作的时候除了个人信息外，你并不需要经常读取或是改写这个字段。那么，为什么不把他放到另外一张表中呢？ 这样会让你的表有更好的性能，大家想想是不是，大量的时候，我对于用户表来说，只有用户</a:t>
            </a:r>
            <a:r>
              <a:rPr lang="en-US" altLang="zh-CN" sz="1600" dirty="0">
                <a:solidFill>
                  <a:schemeClr val="tx1"/>
                </a:solidFill>
                <a:latin typeface="微软雅黑" panose="020B0503020204020204" pitchFamily="34" charset="-122"/>
                <a:ea typeface="微软雅黑" panose="020B0503020204020204" pitchFamily="34" charset="-122"/>
              </a:rPr>
              <a:t>ID</a:t>
            </a:r>
            <a:r>
              <a:rPr lang="zh-CN" altLang="en-US" sz="1600" dirty="0">
                <a:solidFill>
                  <a:schemeClr val="tx1"/>
                </a:solidFill>
                <a:latin typeface="微软雅黑" panose="020B0503020204020204" pitchFamily="34" charset="-122"/>
                <a:ea typeface="微软雅黑" panose="020B0503020204020204" pitchFamily="34" charset="-122"/>
              </a:rPr>
              <a:t>，用户名，口令，用户角色等会被经常使用。小一点的表总是会有好的性能。</a:t>
            </a:r>
          </a:p>
          <a:p>
            <a:r>
              <a:rPr lang="zh-CN" altLang="en-US" sz="1600" b="1" dirty="0">
                <a:solidFill>
                  <a:schemeClr val="tx1"/>
                </a:solidFill>
                <a:latin typeface="微软雅黑" panose="020B0503020204020204" pitchFamily="34" charset="-122"/>
                <a:ea typeface="微软雅黑" panose="020B0503020204020204" pitchFamily="34" charset="-122"/>
              </a:rPr>
              <a:t>示例二</a:t>
            </a:r>
            <a:r>
              <a:rPr lang="zh-CN" altLang="en-US" sz="1600" dirty="0">
                <a:solidFill>
                  <a:schemeClr val="tx1"/>
                </a:solidFill>
                <a:latin typeface="微软雅黑" panose="020B0503020204020204" pitchFamily="34" charset="-122"/>
                <a:ea typeface="微软雅黑" panose="020B0503020204020204" pitchFamily="34" charset="-122"/>
              </a:rPr>
              <a:t>： 你有一个叫 “</a:t>
            </a:r>
            <a:r>
              <a:rPr lang="en-US" altLang="zh-CN" sz="1600" dirty="0" err="1">
                <a:solidFill>
                  <a:schemeClr val="tx1"/>
                </a:solidFill>
                <a:latin typeface="微软雅黑" panose="020B0503020204020204" pitchFamily="34" charset="-122"/>
                <a:ea typeface="微软雅黑" panose="020B0503020204020204" pitchFamily="34" charset="-122"/>
              </a:rPr>
              <a:t>last_login</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的字段，它会在每次用户登录时被更新。但是，每次更新时会导致该表的查询缓存被清空。所以，你可以把这个字段放到另一个表中，这样就不会影响你对用户</a:t>
            </a:r>
            <a:r>
              <a:rPr lang="en-US" altLang="zh-CN" sz="1600" dirty="0">
                <a:solidFill>
                  <a:schemeClr val="tx1"/>
                </a:solidFill>
                <a:latin typeface="微软雅黑" panose="020B0503020204020204" pitchFamily="34" charset="-122"/>
                <a:ea typeface="微软雅黑" panose="020B0503020204020204" pitchFamily="34" charset="-122"/>
              </a:rPr>
              <a:t>ID</a:t>
            </a:r>
            <a:r>
              <a:rPr lang="zh-CN" altLang="en-US" sz="1600" dirty="0">
                <a:solidFill>
                  <a:schemeClr val="tx1"/>
                </a:solidFill>
                <a:latin typeface="微软雅黑" panose="020B0503020204020204" pitchFamily="34" charset="-122"/>
                <a:ea typeface="微软雅黑" panose="020B0503020204020204" pitchFamily="34" charset="-122"/>
              </a:rPr>
              <a:t>，用户名，用户角色的不停地读取了，因为查询缓存会帮你增加很多性能。</a:t>
            </a:r>
          </a:p>
          <a:p>
            <a:r>
              <a:rPr lang="zh-CN" altLang="en-US" sz="1600" dirty="0">
                <a:solidFill>
                  <a:schemeClr val="tx1"/>
                </a:solidFill>
                <a:latin typeface="微软雅黑" panose="020B0503020204020204" pitchFamily="34" charset="-122"/>
                <a:ea typeface="微软雅黑" panose="020B0503020204020204" pitchFamily="34" charset="-122"/>
              </a:rPr>
              <a:t>另外，你需要注意的是，这些被分出去的字段所形成的表，你不会经常性地去</a:t>
            </a:r>
            <a:r>
              <a:rPr lang="en-US" altLang="zh-CN" sz="1600" dirty="0">
                <a:solidFill>
                  <a:schemeClr val="tx1"/>
                </a:solidFill>
                <a:latin typeface="微软雅黑" panose="020B0503020204020204" pitchFamily="34" charset="-122"/>
                <a:ea typeface="微软雅黑" panose="020B0503020204020204" pitchFamily="34" charset="-122"/>
              </a:rPr>
              <a:t>Join</a:t>
            </a:r>
            <a:r>
              <a:rPr lang="zh-CN" altLang="en-US" sz="1600" dirty="0">
                <a:solidFill>
                  <a:schemeClr val="tx1"/>
                </a:solidFill>
                <a:latin typeface="微软雅黑" panose="020B0503020204020204" pitchFamily="34" charset="-122"/>
                <a:ea typeface="微软雅黑" panose="020B0503020204020204" pitchFamily="34" charset="-122"/>
              </a:rPr>
              <a:t>他们，不然的话，这样的性能会比不分割时还要差，而且，会是极数级的下降。</a:t>
            </a:r>
          </a:p>
        </p:txBody>
      </p:sp>
    </p:spTree>
    <p:extLst>
      <p:ext uri="{BB962C8B-B14F-4D97-AF65-F5344CB8AC3E}">
        <p14:creationId xmlns:p14="http://schemas.microsoft.com/office/powerpoint/2010/main" val="302623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78411" y="654953"/>
            <a:ext cx="5653022" cy="830997"/>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rPr>
              <a:t>12</a:t>
            </a:r>
            <a:r>
              <a:rPr lang="zh-CN"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拆分大的 </a:t>
            </a:r>
            <a:r>
              <a:rPr lang="en-US" altLang="zh-CN" sz="2400" b="1" dirty="0">
                <a:latin typeface="微软雅黑" panose="020B0503020204020204" pitchFamily="34" charset="-122"/>
                <a:ea typeface="微软雅黑" panose="020B0503020204020204" pitchFamily="34" charset="-122"/>
              </a:rPr>
              <a:t>DELETE </a:t>
            </a:r>
            <a:r>
              <a:rPr lang="zh-CN" altLang="en-US" sz="2400" b="1" dirty="0">
                <a:latin typeface="微软雅黑" panose="020B0503020204020204" pitchFamily="34" charset="-122"/>
                <a:ea typeface="微软雅黑" panose="020B0503020204020204" pitchFamily="34" charset="-122"/>
              </a:rPr>
              <a:t>或 </a:t>
            </a:r>
            <a:r>
              <a:rPr lang="en-US" altLang="zh-CN" sz="2400" b="1" dirty="0">
                <a:latin typeface="微软雅黑" panose="020B0503020204020204" pitchFamily="34" charset="-122"/>
                <a:ea typeface="微软雅黑" panose="020B0503020204020204" pitchFamily="34" charset="-122"/>
              </a:rPr>
              <a:t>INSERT </a:t>
            </a:r>
            <a:r>
              <a:rPr lang="zh-CN" altLang="en-US" sz="2400" b="1" dirty="0">
                <a:latin typeface="微软雅黑" panose="020B0503020204020204" pitchFamily="34" charset="-122"/>
                <a:ea typeface="微软雅黑" panose="020B0503020204020204" pitchFamily="34" charset="-122"/>
              </a:rPr>
              <a:t>语句</a:t>
            </a:r>
          </a:p>
          <a:p>
            <a:endParaRPr lang="zh-CN" altLang="en-US" sz="24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13</a:t>
            </a:fld>
            <a:r>
              <a:rPr lang="en-US" altLang="zh-CN" dirty="0" smtClean="0"/>
              <a:t>/7</a:t>
            </a:r>
            <a:endParaRPr lang="zh-CN" altLang="en-US" dirty="0"/>
          </a:p>
        </p:txBody>
      </p:sp>
      <p:sp>
        <p:nvSpPr>
          <p:cNvPr id="8" name="Lorem Ipsum"/>
          <p:cNvSpPr/>
          <p:nvPr/>
        </p:nvSpPr>
        <p:spPr bwMode="auto">
          <a:xfrm>
            <a:off x="319687" y="1203044"/>
            <a:ext cx="7909913" cy="24042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t>进入、跳出和返回</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1" name="Lorem Ipsum"/>
          <p:cNvSpPr/>
          <p:nvPr/>
        </p:nvSpPr>
        <p:spPr bwMode="auto">
          <a:xfrm>
            <a:off x="319687" y="1203044"/>
            <a:ext cx="7909913" cy="276419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如果你需要在一个在线的网站上去执行一个大的 </a:t>
            </a:r>
            <a:r>
              <a:rPr lang="en-US" altLang="zh-CN" sz="1600" dirty="0">
                <a:solidFill>
                  <a:schemeClr val="tx1"/>
                </a:solidFill>
                <a:latin typeface="微软雅黑" panose="020B0503020204020204" pitchFamily="34" charset="-122"/>
                <a:ea typeface="微软雅黑" panose="020B0503020204020204" pitchFamily="34" charset="-122"/>
              </a:rPr>
              <a:t>DELETE </a:t>
            </a:r>
            <a:r>
              <a:rPr lang="zh-CN" altLang="en-US" sz="1600" dirty="0">
                <a:solidFill>
                  <a:schemeClr val="tx1"/>
                </a:solidFill>
                <a:latin typeface="微软雅黑" panose="020B0503020204020204" pitchFamily="34" charset="-122"/>
                <a:ea typeface="微软雅黑" panose="020B0503020204020204" pitchFamily="34" charset="-122"/>
              </a:rPr>
              <a:t>或 </a:t>
            </a:r>
            <a:r>
              <a:rPr lang="en-US" altLang="zh-CN" sz="1600" dirty="0">
                <a:solidFill>
                  <a:schemeClr val="tx1"/>
                </a:solidFill>
                <a:latin typeface="微软雅黑" panose="020B0503020204020204" pitchFamily="34" charset="-122"/>
                <a:ea typeface="微软雅黑" panose="020B0503020204020204" pitchFamily="34" charset="-122"/>
              </a:rPr>
              <a:t>INSERT </a:t>
            </a:r>
            <a:r>
              <a:rPr lang="zh-CN" altLang="en-US" sz="1600" dirty="0">
                <a:solidFill>
                  <a:schemeClr val="tx1"/>
                </a:solidFill>
                <a:latin typeface="微软雅黑" panose="020B0503020204020204" pitchFamily="34" charset="-122"/>
                <a:ea typeface="微软雅黑" panose="020B0503020204020204" pitchFamily="34" charset="-122"/>
              </a:rPr>
              <a:t>查询，你需要非常小心，要避免你的操作让你的整个网站停止相应。因为这两个操作是会锁表的，表一锁住了，别的操作都进不来了。</a:t>
            </a:r>
          </a:p>
          <a:p>
            <a:r>
              <a:rPr lang="en-US" altLang="zh-CN" sz="1600" dirty="0">
                <a:solidFill>
                  <a:schemeClr val="tx1"/>
                </a:solidFill>
                <a:latin typeface="微软雅黑" panose="020B0503020204020204" pitchFamily="34" charset="-122"/>
                <a:ea typeface="微软雅黑" panose="020B0503020204020204" pitchFamily="34" charset="-122"/>
              </a:rPr>
              <a:t>Apache </a:t>
            </a:r>
            <a:r>
              <a:rPr lang="zh-CN" altLang="en-US" sz="1600" dirty="0">
                <a:solidFill>
                  <a:schemeClr val="tx1"/>
                </a:solidFill>
                <a:latin typeface="微软雅黑" panose="020B0503020204020204" pitchFamily="34" charset="-122"/>
                <a:ea typeface="微软雅黑" panose="020B0503020204020204" pitchFamily="34" charset="-122"/>
              </a:rPr>
              <a:t>会有很多的子进程或线程。所以，其工作起来相当有效率，而我们的服务器也不希望有太多的子进程，线程和数据库链接，这是极大的占服务器资源的事情，尤其是内存。</a:t>
            </a:r>
          </a:p>
          <a:p>
            <a:r>
              <a:rPr lang="zh-CN" altLang="en-US" sz="1600" dirty="0">
                <a:solidFill>
                  <a:schemeClr val="tx1"/>
                </a:solidFill>
                <a:latin typeface="微软雅黑" panose="020B0503020204020204" pitchFamily="34" charset="-122"/>
                <a:ea typeface="微软雅黑" panose="020B0503020204020204" pitchFamily="34" charset="-122"/>
              </a:rPr>
              <a:t>如果你把你的表锁上一段时间，比如</a:t>
            </a:r>
            <a:r>
              <a:rPr lang="en-US" altLang="zh-CN" sz="1600" dirty="0">
                <a:solidFill>
                  <a:schemeClr val="tx1"/>
                </a:solidFill>
                <a:latin typeface="微软雅黑" panose="020B0503020204020204" pitchFamily="34" charset="-122"/>
                <a:ea typeface="微软雅黑" panose="020B0503020204020204" pitchFamily="34" charset="-122"/>
              </a:rPr>
              <a:t>30</a:t>
            </a:r>
            <a:r>
              <a:rPr lang="zh-CN" altLang="en-US" sz="1600" dirty="0">
                <a:solidFill>
                  <a:schemeClr val="tx1"/>
                </a:solidFill>
                <a:latin typeface="微软雅黑" panose="020B0503020204020204" pitchFamily="34" charset="-122"/>
                <a:ea typeface="微软雅黑" panose="020B0503020204020204" pitchFamily="34" charset="-122"/>
              </a:rPr>
              <a:t>秒钟，那么对于一个有很高访问量的站点来说，这</a:t>
            </a:r>
            <a:r>
              <a:rPr lang="en-US" altLang="zh-CN" sz="1600" dirty="0">
                <a:solidFill>
                  <a:schemeClr val="tx1"/>
                </a:solidFill>
                <a:latin typeface="微软雅黑" panose="020B0503020204020204" pitchFamily="34" charset="-122"/>
                <a:ea typeface="微软雅黑" panose="020B0503020204020204" pitchFamily="34" charset="-122"/>
              </a:rPr>
              <a:t>30</a:t>
            </a:r>
            <a:r>
              <a:rPr lang="zh-CN" altLang="en-US" sz="1600" dirty="0">
                <a:solidFill>
                  <a:schemeClr val="tx1"/>
                </a:solidFill>
                <a:latin typeface="微软雅黑" panose="020B0503020204020204" pitchFamily="34" charset="-122"/>
                <a:ea typeface="微软雅黑" panose="020B0503020204020204" pitchFamily="34" charset="-122"/>
              </a:rPr>
              <a:t>秒所积累的访问进程</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线程，数据库链接，打开的文件数，可能不仅仅会让你泊</a:t>
            </a:r>
            <a:r>
              <a:rPr lang="en-US" altLang="zh-CN" sz="1600" dirty="0">
                <a:solidFill>
                  <a:schemeClr val="tx1"/>
                </a:solidFill>
                <a:latin typeface="微软雅黑" panose="020B0503020204020204" pitchFamily="34" charset="-122"/>
                <a:ea typeface="微软雅黑" panose="020B0503020204020204" pitchFamily="34" charset="-122"/>
              </a:rPr>
              <a:t>WEB</a:t>
            </a:r>
            <a:r>
              <a:rPr lang="zh-CN" altLang="en-US" sz="1600" dirty="0">
                <a:solidFill>
                  <a:schemeClr val="tx1"/>
                </a:solidFill>
                <a:latin typeface="微软雅黑" panose="020B0503020204020204" pitchFamily="34" charset="-122"/>
                <a:ea typeface="微软雅黑" panose="020B0503020204020204" pitchFamily="34" charset="-122"/>
              </a:rPr>
              <a:t>服务</a:t>
            </a:r>
            <a:r>
              <a:rPr lang="en-US" altLang="zh-CN" sz="1600" dirty="0">
                <a:solidFill>
                  <a:schemeClr val="tx1"/>
                </a:solidFill>
                <a:latin typeface="微软雅黑" panose="020B0503020204020204" pitchFamily="34" charset="-122"/>
                <a:ea typeface="微软雅黑" panose="020B0503020204020204" pitchFamily="34" charset="-122"/>
              </a:rPr>
              <a:t>Crash</a:t>
            </a:r>
            <a:r>
              <a:rPr lang="zh-CN" altLang="en-US" sz="1600" dirty="0">
                <a:solidFill>
                  <a:schemeClr val="tx1"/>
                </a:solidFill>
                <a:latin typeface="微软雅黑" panose="020B0503020204020204" pitchFamily="34" charset="-122"/>
                <a:ea typeface="微软雅黑" panose="020B0503020204020204" pitchFamily="34" charset="-122"/>
              </a:rPr>
              <a:t>，还可能会让你的整台服务器马上掛了。</a:t>
            </a:r>
          </a:p>
          <a:p>
            <a:r>
              <a:rPr lang="zh-CN" altLang="en-US" sz="1600" dirty="0">
                <a:solidFill>
                  <a:schemeClr val="tx1"/>
                </a:solidFill>
                <a:latin typeface="微软雅黑" panose="020B0503020204020204" pitchFamily="34" charset="-122"/>
                <a:ea typeface="微软雅黑" panose="020B0503020204020204" pitchFamily="34" charset="-122"/>
              </a:rPr>
              <a:t>所以，如果你有一个大的处理，你定你一定把其拆分，使用 </a:t>
            </a:r>
            <a:r>
              <a:rPr lang="en-US" altLang="zh-CN" sz="1600" dirty="0">
                <a:solidFill>
                  <a:schemeClr val="tx1"/>
                </a:solidFill>
                <a:latin typeface="微软雅黑" panose="020B0503020204020204" pitchFamily="34" charset="-122"/>
                <a:ea typeface="微软雅黑" panose="020B0503020204020204" pitchFamily="34" charset="-122"/>
              </a:rPr>
              <a:t>LIMIT </a:t>
            </a:r>
            <a:r>
              <a:rPr lang="zh-CN" altLang="en-US" sz="1600" dirty="0">
                <a:solidFill>
                  <a:schemeClr val="tx1"/>
                </a:solidFill>
                <a:latin typeface="微软雅黑" panose="020B0503020204020204" pitchFamily="34" charset="-122"/>
                <a:ea typeface="微软雅黑" panose="020B0503020204020204" pitchFamily="34" charset="-122"/>
              </a:rPr>
              <a:t>条件是一个好的方法。下面是一个示例：</a:t>
            </a:r>
          </a:p>
        </p:txBody>
      </p:sp>
      <p:sp>
        <p:nvSpPr>
          <p:cNvPr id="6" name="Lorem Ipsum"/>
          <p:cNvSpPr/>
          <p:nvPr/>
        </p:nvSpPr>
        <p:spPr bwMode="auto">
          <a:xfrm>
            <a:off x="355546" y="4044855"/>
            <a:ext cx="7909913" cy="2025529"/>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dirty="0">
                <a:solidFill>
                  <a:srgbClr val="00B050"/>
                </a:solidFill>
                <a:latin typeface="微软雅黑" panose="020B0503020204020204" pitchFamily="34" charset="-122"/>
                <a:ea typeface="微软雅黑" panose="020B0503020204020204" pitchFamily="34" charset="-122"/>
              </a:rPr>
              <a:t>DELETE FROM logs WHERE </a:t>
            </a:r>
            <a:r>
              <a:rPr lang="en-US" altLang="zh-CN" sz="1600" dirty="0" err="1">
                <a:solidFill>
                  <a:srgbClr val="00B050"/>
                </a:solidFill>
                <a:latin typeface="微软雅黑" panose="020B0503020204020204" pitchFamily="34" charset="-122"/>
                <a:ea typeface="微软雅黑" panose="020B0503020204020204" pitchFamily="34" charset="-122"/>
              </a:rPr>
              <a:t>log_date</a:t>
            </a:r>
            <a:r>
              <a:rPr lang="en-US" altLang="zh-CN" sz="1600" dirty="0">
                <a:solidFill>
                  <a:srgbClr val="00B050"/>
                </a:solidFill>
                <a:latin typeface="微软雅黑" panose="020B0503020204020204" pitchFamily="34" charset="-122"/>
                <a:ea typeface="微软雅黑" panose="020B0503020204020204" pitchFamily="34" charset="-122"/>
              </a:rPr>
              <a:t> &lt;= '2009-11-01' LIMIT </a:t>
            </a:r>
            <a:r>
              <a:rPr lang="en-US" altLang="zh-CN" sz="1600" dirty="0" smtClean="0">
                <a:solidFill>
                  <a:srgbClr val="00B050"/>
                </a:solidFill>
                <a:latin typeface="微软雅黑" panose="020B0503020204020204" pitchFamily="34" charset="-122"/>
                <a:ea typeface="微软雅黑" panose="020B0503020204020204" pitchFamily="34" charset="-122"/>
              </a:rPr>
              <a:t>1000</a:t>
            </a:r>
          </a:p>
          <a:p>
            <a:endParaRPr lang="en-US" altLang="zh-CN" sz="1600" dirty="0">
              <a:solidFill>
                <a:srgbClr val="00B050"/>
              </a:solidFill>
              <a:latin typeface="微软雅黑" panose="020B0503020204020204" pitchFamily="34" charset="-122"/>
              <a:ea typeface="微软雅黑" panose="020B0503020204020204" pitchFamily="34" charset="-122"/>
            </a:endParaRPr>
          </a:p>
          <a:p>
            <a:r>
              <a:rPr lang="en-US" altLang="zh-CN" sz="1600" dirty="0" smtClean="0">
                <a:solidFill>
                  <a:srgbClr val="00B050"/>
                </a:solidFill>
                <a:latin typeface="微软雅黑" panose="020B0503020204020204" pitchFamily="34" charset="-122"/>
                <a:ea typeface="微软雅黑" panose="020B0503020204020204" pitchFamily="34" charset="-122"/>
              </a:rPr>
              <a:t>If (</a:t>
            </a:r>
            <a:r>
              <a:rPr lang="en-US" altLang="zh-CN" sz="1600" dirty="0" err="1" smtClean="0">
                <a:solidFill>
                  <a:srgbClr val="00B050"/>
                </a:solidFill>
                <a:latin typeface="微软雅黑" panose="020B0503020204020204" pitchFamily="34" charset="-122"/>
                <a:ea typeface="微软雅黑" panose="020B0503020204020204" pitchFamily="34" charset="-122"/>
              </a:rPr>
              <a:t>mysql_aff_row</a:t>
            </a:r>
            <a:r>
              <a:rPr lang="en-US" altLang="zh-CN" sz="1600" dirty="0" smtClean="0">
                <a:solidFill>
                  <a:srgbClr val="00B050"/>
                </a:solidFill>
                <a:latin typeface="微软雅黑" panose="020B0503020204020204" pitchFamily="34" charset="-122"/>
                <a:ea typeface="微软雅黑" panose="020B0503020204020204" pitchFamily="34" charset="-122"/>
              </a:rPr>
              <a:t>() == 0){</a:t>
            </a:r>
          </a:p>
          <a:p>
            <a:r>
              <a:rPr lang="en-US" altLang="zh-CN" sz="1600" dirty="0">
                <a:solidFill>
                  <a:srgbClr val="00B050"/>
                </a:solidFill>
                <a:latin typeface="微软雅黑" panose="020B0503020204020204" pitchFamily="34" charset="-122"/>
                <a:ea typeface="微软雅黑" panose="020B0503020204020204" pitchFamily="34" charset="-122"/>
              </a:rPr>
              <a:t> </a:t>
            </a:r>
            <a:r>
              <a:rPr lang="en-US" altLang="zh-CN" sz="1600" dirty="0" smtClean="0">
                <a:solidFill>
                  <a:srgbClr val="00B050"/>
                </a:solidFill>
                <a:latin typeface="微软雅黑" panose="020B0503020204020204" pitchFamily="34" charset="-122"/>
                <a:ea typeface="微软雅黑" panose="020B0503020204020204" pitchFamily="34" charset="-122"/>
              </a:rPr>
              <a:t>   // </a:t>
            </a:r>
            <a:r>
              <a:rPr lang="zh-CN" altLang="en-US" sz="1600" dirty="0" smtClean="0">
                <a:solidFill>
                  <a:srgbClr val="00B050"/>
                </a:solidFill>
                <a:latin typeface="微软雅黑" panose="020B0503020204020204" pitchFamily="34" charset="-122"/>
                <a:ea typeface="微软雅黑" panose="020B0503020204020204" pitchFamily="34" charset="-122"/>
              </a:rPr>
              <a:t>没有删除项，退出</a:t>
            </a:r>
            <a:endParaRPr lang="en-US" altLang="zh-CN" sz="1600" dirty="0" smtClean="0">
              <a:solidFill>
                <a:srgbClr val="00B050"/>
              </a:solidFill>
              <a:latin typeface="微软雅黑" panose="020B0503020204020204" pitchFamily="34" charset="-122"/>
              <a:ea typeface="微软雅黑" panose="020B0503020204020204" pitchFamily="34" charset="-122"/>
            </a:endParaRPr>
          </a:p>
          <a:p>
            <a:r>
              <a:rPr lang="en-US" altLang="zh-CN" sz="1600" dirty="0">
                <a:solidFill>
                  <a:srgbClr val="00B050"/>
                </a:solidFill>
                <a:latin typeface="微软雅黑" panose="020B0503020204020204" pitchFamily="34" charset="-122"/>
                <a:ea typeface="微软雅黑" panose="020B0503020204020204" pitchFamily="34" charset="-122"/>
              </a:rPr>
              <a:t> </a:t>
            </a:r>
            <a:r>
              <a:rPr lang="en-US" altLang="zh-CN" sz="1600" dirty="0" smtClean="0">
                <a:solidFill>
                  <a:srgbClr val="00B050"/>
                </a:solidFill>
                <a:latin typeface="微软雅黑" panose="020B0503020204020204" pitchFamily="34" charset="-122"/>
                <a:ea typeface="微软雅黑" panose="020B0503020204020204" pitchFamily="34" charset="-122"/>
              </a:rPr>
              <a:t>   break;</a:t>
            </a:r>
          </a:p>
          <a:p>
            <a:r>
              <a:rPr lang="en-US" altLang="zh-CN" sz="1600" dirty="0" smtClean="0">
                <a:solidFill>
                  <a:srgbClr val="00B050"/>
                </a:solidFill>
                <a:latin typeface="微软雅黑" panose="020B0503020204020204" pitchFamily="34" charset="-122"/>
                <a:ea typeface="微软雅黑" panose="020B0503020204020204" pitchFamily="34" charset="-122"/>
              </a:rPr>
              <a:t>}</a:t>
            </a:r>
          </a:p>
          <a:p>
            <a:endParaRPr lang="en-US" altLang="zh-CN" sz="1600" dirty="0">
              <a:solidFill>
                <a:srgbClr val="00B050"/>
              </a:solidFill>
              <a:latin typeface="微软雅黑" panose="020B0503020204020204" pitchFamily="34" charset="-122"/>
              <a:ea typeface="微软雅黑" panose="020B0503020204020204" pitchFamily="34" charset="-122"/>
            </a:endParaRPr>
          </a:p>
          <a:p>
            <a:r>
              <a:rPr lang="en-US" altLang="zh-CN" sz="1600" dirty="0" smtClean="0">
                <a:solidFill>
                  <a:srgbClr val="00B050"/>
                </a:solidFill>
                <a:latin typeface="微软雅黑" panose="020B0503020204020204" pitchFamily="34" charset="-122"/>
                <a:ea typeface="微软雅黑" panose="020B0503020204020204" pitchFamily="34" charset="-122"/>
              </a:rPr>
              <a:t>Sleep(5000);</a:t>
            </a:r>
            <a:endParaRPr lang="zh-CN" altLang="en-US" sz="1600"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3497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78411" y="654953"/>
            <a:ext cx="3640740" cy="1200329"/>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rPr>
              <a:t>13</a:t>
            </a:r>
            <a:r>
              <a:rPr lang="zh-CN"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选择正确的存储引擎</a:t>
            </a:r>
          </a:p>
          <a:p>
            <a:endParaRPr lang="zh-CN" altLang="en-US"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14</a:t>
            </a:fld>
            <a:r>
              <a:rPr lang="en-US" altLang="zh-CN" dirty="0" smtClean="0"/>
              <a:t>/7</a:t>
            </a:r>
            <a:endParaRPr lang="zh-CN" altLang="en-US" dirty="0"/>
          </a:p>
        </p:txBody>
      </p:sp>
      <p:sp>
        <p:nvSpPr>
          <p:cNvPr id="8" name="Lorem Ipsum"/>
          <p:cNvSpPr/>
          <p:nvPr/>
        </p:nvSpPr>
        <p:spPr bwMode="auto">
          <a:xfrm>
            <a:off x="319687" y="1203044"/>
            <a:ext cx="7909913" cy="24042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200" b="1" dirty="0"/>
              <a:t>进入、跳出和返回</a:t>
            </a:r>
            <a:endParaRPr lang="en-US" sz="12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1" name="Lorem Ipsum"/>
          <p:cNvSpPr/>
          <p:nvPr/>
        </p:nvSpPr>
        <p:spPr bwMode="auto">
          <a:xfrm>
            <a:off x="319687" y="1203044"/>
            <a:ext cx="7909913" cy="2517972"/>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在 </a:t>
            </a:r>
            <a:r>
              <a:rPr lang="en-US" altLang="zh-CN" sz="1600" dirty="0">
                <a:solidFill>
                  <a:schemeClr val="tx1"/>
                </a:solidFill>
                <a:latin typeface="微软雅黑" panose="020B0503020204020204" pitchFamily="34" charset="-122"/>
                <a:ea typeface="微软雅黑" panose="020B0503020204020204" pitchFamily="34" charset="-122"/>
              </a:rPr>
              <a:t>MySQL </a:t>
            </a:r>
            <a:r>
              <a:rPr lang="zh-CN" altLang="en-US" sz="1600" dirty="0">
                <a:solidFill>
                  <a:schemeClr val="tx1"/>
                </a:solidFill>
                <a:latin typeface="微软雅黑" panose="020B0503020204020204" pitchFamily="34" charset="-122"/>
                <a:ea typeface="微软雅黑" panose="020B0503020204020204" pitchFamily="34" charset="-122"/>
              </a:rPr>
              <a:t>中有两个存储引擎 </a:t>
            </a:r>
            <a:r>
              <a:rPr lang="en-US" altLang="zh-CN" sz="1600" dirty="0" err="1">
                <a:solidFill>
                  <a:schemeClr val="tx1"/>
                </a:solidFill>
                <a:latin typeface="微软雅黑" panose="020B0503020204020204" pitchFamily="34" charset="-122"/>
                <a:ea typeface="微软雅黑" panose="020B0503020204020204" pitchFamily="34" charset="-122"/>
              </a:rPr>
              <a:t>MyISAM</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和 </a:t>
            </a:r>
            <a:r>
              <a:rPr lang="en-US" altLang="zh-CN" sz="1600" dirty="0" err="1">
                <a:solidFill>
                  <a:schemeClr val="tx1"/>
                </a:solidFill>
                <a:latin typeface="微软雅黑" panose="020B0503020204020204" pitchFamily="34" charset="-122"/>
                <a:ea typeface="微软雅黑" panose="020B0503020204020204" pitchFamily="34" charset="-122"/>
              </a:rPr>
              <a:t>InnoDB</a:t>
            </a:r>
            <a:r>
              <a:rPr lang="zh-CN" altLang="en-US" sz="1600" dirty="0">
                <a:solidFill>
                  <a:schemeClr val="tx1"/>
                </a:solidFill>
                <a:latin typeface="微软雅黑" panose="020B0503020204020204" pitchFamily="34" charset="-122"/>
                <a:ea typeface="微软雅黑" panose="020B0503020204020204" pitchFamily="34" charset="-122"/>
              </a:rPr>
              <a:t>，每个引擎都有利有弊。酷壳以前文章</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u="sng" dirty="0">
                <a:solidFill>
                  <a:schemeClr val="tx1"/>
                </a:solidFill>
                <a:latin typeface="微软雅黑" panose="020B0503020204020204" pitchFamily="34" charset="-122"/>
                <a:ea typeface="微软雅黑" panose="020B0503020204020204" pitchFamily="34" charset="-122"/>
                <a:hlinkClick r:id="rId3"/>
              </a:rPr>
              <a:t>MySQL: </a:t>
            </a:r>
            <a:r>
              <a:rPr lang="en-US" altLang="zh-CN" sz="1600" u="sng" dirty="0" err="1">
                <a:solidFill>
                  <a:schemeClr val="tx1"/>
                </a:solidFill>
                <a:latin typeface="微软雅黑" panose="020B0503020204020204" pitchFamily="34" charset="-122"/>
                <a:ea typeface="微软雅黑" panose="020B0503020204020204" pitchFamily="34" charset="-122"/>
                <a:hlinkClick r:id="rId3"/>
              </a:rPr>
              <a:t>InnoDB</a:t>
            </a:r>
            <a:r>
              <a:rPr lang="en-US" altLang="zh-CN" sz="1600" u="sng" dirty="0">
                <a:solidFill>
                  <a:schemeClr val="tx1"/>
                </a:solidFill>
                <a:latin typeface="微软雅黑" panose="020B0503020204020204" pitchFamily="34" charset="-122"/>
                <a:ea typeface="微软雅黑" panose="020B0503020204020204" pitchFamily="34" charset="-122"/>
                <a:hlinkClick r:id="rId3"/>
              </a:rPr>
              <a:t> </a:t>
            </a:r>
            <a:r>
              <a:rPr lang="zh-CN" altLang="en-US" sz="1600" u="sng" dirty="0">
                <a:solidFill>
                  <a:schemeClr val="tx1"/>
                </a:solidFill>
                <a:latin typeface="微软雅黑" panose="020B0503020204020204" pitchFamily="34" charset="-122"/>
                <a:ea typeface="微软雅黑" panose="020B0503020204020204" pitchFamily="34" charset="-122"/>
                <a:hlinkClick r:id="rId3"/>
              </a:rPr>
              <a:t>还是 </a:t>
            </a:r>
            <a:r>
              <a:rPr lang="en-US" altLang="zh-CN" sz="1600" u="sng" dirty="0" err="1">
                <a:solidFill>
                  <a:schemeClr val="tx1"/>
                </a:solidFill>
                <a:latin typeface="微软雅黑" panose="020B0503020204020204" pitchFamily="34" charset="-122"/>
                <a:ea typeface="微软雅黑" panose="020B0503020204020204" pitchFamily="34" charset="-122"/>
                <a:hlinkClick r:id="rId3"/>
              </a:rPr>
              <a:t>MyISAM</a:t>
            </a:r>
            <a:r>
              <a:rPr lang="en-US" altLang="zh-CN" sz="1600" u="sng" dirty="0">
                <a:solidFill>
                  <a:schemeClr val="tx1"/>
                </a:solidFill>
                <a:latin typeface="微软雅黑" panose="020B0503020204020204" pitchFamily="34" charset="-122"/>
                <a:ea typeface="微软雅黑" panose="020B0503020204020204" pitchFamily="34" charset="-122"/>
                <a:hlinkClick r:id="rId3"/>
              </a:rPr>
              <a:t>?</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讨论和这个事情。</a:t>
            </a:r>
          </a:p>
          <a:p>
            <a:r>
              <a:rPr lang="en-US" altLang="zh-CN" sz="1600" dirty="0" err="1">
                <a:solidFill>
                  <a:schemeClr val="tx1"/>
                </a:solidFill>
                <a:latin typeface="微软雅黑" panose="020B0503020204020204" pitchFamily="34" charset="-122"/>
                <a:ea typeface="微软雅黑" panose="020B0503020204020204" pitchFamily="34" charset="-122"/>
              </a:rPr>
              <a:t>MyISAM</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适合于一些需要大量查询的应用，但其对于有大量写操作并不是很好。甚至你只是需要</a:t>
            </a:r>
            <a:r>
              <a:rPr lang="en-US" altLang="zh-CN" sz="1600" dirty="0">
                <a:solidFill>
                  <a:schemeClr val="tx1"/>
                </a:solidFill>
                <a:latin typeface="微软雅黑" panose="020B0503020204020204" pitchFamily="34" charset="-122"/>
                <a:ea typeface="微软雅黑" panose="020B0503020204020204" pitchFamily="34" charset="-122"/>
              </a:rPr>
              <a:t>update</a:t>
            </a:r>
            <a:r>
              <a:rPr lang="zh-CN" altLang="en-US" sz="1600" dirty="0">
                <a:solidFill>
                  <a:schemeClr val="tx1"/>
                </a:solidFill>
                <a:latin typeface="微软雅黑" panose="020B0503020204020204" pitchFamily="34" charset="-122"/>
                <a:ea typeface="微软雅黑" panose="020B0503020204020204" pitchFamily="34" charset="-122"/>
              </a:rPr>
              <a:t>一个字段，整个表都会被锁起来，而别的进程，就算是读进程都无法操作直到读操作完成。另外，</a:t>
            </a:r>
            <a:r>
              <a:rPr lang="en-US" altLang="zh-CN" sz="1600" dirty="0" err="1">
                <a:solidFill>
                  <a:schemeClr val="tx1"/>
                </a:solidFill>
                <a:latin typeface="微软雅黑" panose="020B0503020204020204" pitchFamily="34" charset="-122"/>
                <a:ea typeface="微软雅黑" panose="020B0503020204020204" pitchFamily="34" charset="-122"/>
              </a:rPr>
              <a:t>MyISAM</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对于 </a:t>
            </a:r>
            <a:r>
              <a:rPr lang="en-US" altLang="zh-CN" sz="1600" dirty="0">
                <a:solidFill>
                  <a:schemeClr val="tx1"/>
                </a:solidFill>
                <a:latin typeface="微软雅黑" panose="020B0503020204020204" pitchFamily="34" charset="-122"/>
                <a:ea typeface="微软雅黑" panose="020B0503020204020204" pitchFamily="34" charset="-122"/>
              </a:rPr>
              <a:t>SELECT COUNT(*) </a:t>
            </a:r>
            <a:r>
              <a:rPr lang="zh-CN" altLang="en-US" sz="1600" dirty="0">
                <a:solidFill>
                  <a:schemeClr val="tx1"/>
                </a:solidFill>
                <a:latin typeface="微软雅黑" panose="020B0503020204020204" pitchFamily="34" charset="-122"/>
                <a:ea typeface="微软雅黑" panose="020B0503020204020204" pitchFamily="34" charset="-122"/>
              </a:rPr>
              <a:t>这类的计算是超快无比的。</a:t>
            </a:r>
          </a:p>
          <a:p>
            <a:r>
              <a:rPr lang="en-US" altLang="zh-CN" sz="1600" dirty="0" err="1">
                <a:solidFill>
                  <a:schemeClr val="tx1"/>
                </a:solidFill>
                <a:latin typeface="微软雅黑" panose="020B0503020204020204" pitchFamily="34" charset="-122"/>
                <a:ea typeface="微软雅黑" panose="020B0503020204020204" pitchFamily="34" charset="-122"/>
              </a:rPr>
              <a:t>InnoDB</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的趋势会是一个非常复杂的存储引擎，对于一些小的应用，它会比 </a:t>
            </a:r>
            <a:r>
              <a:rPr lang="en-US" altLang="zh-CN" sz="1600" dirty="0" err="1">
                <a:solidFill>
                  <a:schemeClr val="tx1"/>
                </a:solidFill>
                <a:latin typeface="微软雅黑" panose="020B0503020204020204" pitchFamily="34" charset="-122"/>
                <a:ea typeface="微软雅黑" panose="020B0503020204020204" pitchFamily="34" charset="-122"/>
              </a:rPr>
              <a:t>MyISAM</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还慢。他是它支持“行锁” ，于是在写操作比较多的时候，会更优秀。并且，他还支持更多的高级应用，比如：事务</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solidFill>
                  <a:schemeClr val="tx1"/>
                </a:solidFill>
                <a:latin typeface="微软雅黑" panose="020B0503020204020204" pitchFamily="34" charset="-122"/>
                <a:ea typeface="微软雅黑" panose="020B0503020204020204" pitchFamily="34" charset="-122"/>
              </a:rPr>
              <a:t>关于具体的引擎的参考可以借助</a:t>
            </a:r>
            <a:r>
              <a:rPr lang="en-US" altLang="zh-CN" sz="1600" dirty="0" err="1" smtClean="0">
                <a:solidFill>
                  <a:schemeClr val="tx1"/>
                </a:solidFill>
                <a:latin typeface="微软雅黑" panose="020B0503020204020204" pitchFamily="34" charset="-122"/>
                <a:ea typeface="微软雅黑" panose="020B0503020204020204" pitchFamily="34" charset="-122"/>
              </a:rPr>
              <a:t>Mysql</a:t>
            </a:r>
            <a:r>
              <a:rPr lang="zh-CN" altLang="en-US" sz="1600" dirty="0" smtClean="0">
                <a:solidFill>
                  <a:schemeClr val="tx1"/>
                </a:solidFill>
                <a:latin typeface="微软雅黑" panose="020B0503020204020204" pitchFamily="34" charset="-122"/>
                <a:ea typeface="微软雅黑" panose="020B0503020204020204" pitchFamily="34" charset="-122"/>
              </a:rPr>
              <a:t>官方资料，参考下面</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 name="Lorem Ipsum"/>
          <p:cNvSpPr/>
          <p:nvPr/>
        </p:nvSpPr>
        <p:spPr bwMode="auto">
          <a:xfrm>
            <a:off x="337616" y="3802809"/>
            <a:ext cx="7909913" cy="548202"/>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u="sng" dirty="0" err="1" smtClean="0">
                <a:hlinkClick r:id="rId4"/>
              </a:rPr>
              <a:t>MyISAM</a:t>
            </a:r>
            <a:r>
              <a:rPr lang="en-US" altLang="zh-CN" sz="1600" u="sng" dirty="0" smtClean="0">
                <a:hlinkClick r:id="rId4"/>
              </a:rPr>
              <a:t> </a:t>
            </a:r>
            <a:r>
              <a:rPr lang="en-US" altLang="zh-CN" sz="1600" u="sng" dirty="0">
                <a:hlinkClick r:id="rId4"/>
              </a:rPr>
              <a:t>Storage Engine</a:t>
            </a:r>
            <a:endParaRPr lang="en-US" altLang="zh-CN" sz="1600" dirty="0"/>
          </a:p>
          <a:p>
            <a:r>
              <a:rPr lang="en-US" altLang="zh-CN" sz="1600" u="sng" dirty="0" err="1">
                <a:hlinkClick r:id="rId5"/>
              </a:rPr>
              <a:t>InnoDB</a:t>
            </a:r>
            <a:r>
              <a:rPr lang="en-US" altLang="zh-CN" sz="1600" u="sng" dirty="0">
                <a:hlinkClick r:id="rId5"/>
              </a:rPr>
              <a:t> Storage </a:t>
            </a:r>
            <a:r>
              <a:rPr lang="en-US" altLang="zh-CN" sz="1600" u="sng" dirty="0" smtClean="0">
                <a:hlinkClick r:id="rId5"/>
              </a:rPr>
              <a:t>Engine</a:t>
            </a:r>
            <a:endParaRPr lang="en-US" altLang="zh-CN" sz="1600" dirty="0"/>
          </a:p>
        </p:txBody>
      </p:sp>
    </p:spTree>
    <p:extLst>
      <p:ext uri="{BB962C8B-B14F-4D97-AF65-F5344CB8AC3E}">
        <p14:creationId xmlns:p14="http://schemas.microsoft.com/office/powerpoint/2010/main" val="164785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1585526" y="1242439"/>
            <a:ext cx="5461000" cy="1800225"/>
          </a:xfrm>
          <a:prstGeom prst="rect">
            <a:avLst/>
          </a:prstGeom>
          <a:noFill/>
          <a:ln w="9525">
            <a:noFill/>
            <a:miter lim="800000"/>
            <a:headEnd/>
            <a:tailEnd/>
          </a:ln>
        </p:spPr>
      </p:pic>
      <p:sp>
        <p:nvSpPr>
          <p:cNvPr id="5" name="Text Box 3"/>
          <p:cNvSpPr txBox="1">
            <a:spLocks noChangeArrowheads="1"/>
          </p:cNvSpPr>
          <p:nvPr/>
        </p:nvSpPr>
        <p:spPr bwMode="gray">
          <a:xfrm>
            <a:off x="1352164" y="3235805"/>
            <a:ext cx="5927725" cy="579438"/>
          </a:xfrm>
          <a:prstGeom prst="rect">
            <a:avLst/>
          </a:prstGeom>
          <a:noFill/>
          <a:ln w="9525" algn="ctr">
            <a:noFill/>
            <a:miter lim="800000"/>
            <a:headEnd/>
            <a:tailEnd/>
          </a:ln>
        </p:spPr>
        <p:txBody>
          <a:bodyPr>
            <a:spAutoFit/>
          </a:bodyPr>
          <a:lstStyle/>
          <a:p>
            <a:pPr algn="ctr">
              <a:spcBef>
                <a:spcPct val="50000"/>
              </a:spcBef>
            </a:pPr>
            <a:r>
              <a:rPr lang="en-US" altLang="zh-CN" sz="3200" b="1" dirty="0" err="1">
                <a:ea typeface="黑体" pitchFamily="2" charset="-122"/>
              </a:rPr>
              <a:t>Changan</a:t>
            </a:r>
            <a:r>
              <a:rPr lang="en-US" altLang="zh-CN" sz="3200" b="1" dirty="0">
                <a:ea typeface="黑体" pitchFamily="2" charset="-122"/>
              </a:rPr>
              <a:t> Drives The World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4084773" cy="1975926"/>
          </a:xfrm>
          <a:prstGeom prst="rect">
            <a:avLst/>
          </a:prstGeom>
        </p:spPr>
        <p:txBody>
          <a:bodyPr wrap="none">
            <a:spAutoFit/>
          </a:bodyPr>
          <a:lstStyle/>
          <a:p>
            <a:pPr>
              <a:lnSpc>
                <a:spcPct val="170000"/>
              </a:lnSpc>
            </a:pPr>
            <a:r>
              <a:rPr lang="en-US" altLang="zh-CN" sz="2400" b="1" dirty="0" smtClean="0">
                <a:solidFill>
                  <a:srgbClr val="1B4155"/>
                </a:solidFill>
                <a:latin typeface="微软雅黑" panose="020B0503020204020204" pitchFamily="34" charset="-122"/>
                <a:ea typeface="微软雅黑" panose="020B0503020204020204" pitchFamily="34" charset="-122"/>
              </a:rPr>
              <a:t>1</a:t>
            </a:r>
            <a:r>
              <a:rPr lang="zh-CN" altLang="zh-CN" sz="2400" b="1" dirty="0" smtClean="0">
                <a:solidFill>
                  <a:srgbClr val="1B4155"/>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为查询缓存优化你的查询</a:t>
            </a:r>
          </a:p>
          <a:p>
            <a:pPr>
              <a:lnSpc>
                <a:spcPct val="170000"/>
              </a:lnSpc>
            </a:pPr>
            <a:endParaRPr lang="zh-CN" altLang="en-US" sz="2400" b="1" dirty="0">
              <a:solidFill>
                <a:schemeClr val="accent5">
                  <a:lumMod val="50000"/>
                </a:schemeClr>
              </a:solidFill>
              <a:latin typeface="微软雅黑" pitchFamily="34" charset="-122"/>
              <a:ea typeface="微软雅黑" pitchFamily="34" charset="-122"/>
            </a:endParaRPr>
          </a:p>
          <a:p>
            <a:pPr>
              <a:lnSpc>
                <a:spcPct val="170000"/>
              </a:lnSpc>
            </a:pPr>
            <a:endParaRPr lang="zh-CN" altLang="zh-CN" sz="2400" b="1" dirty="0">
              <a:solidFill>
                <a:srgbClr val="1B4155"/>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latin typeface="微软雅黑" panose="020B0503020204020204" pitchFamily="34" charset="-122"/>
                <a:ea typeface="微软雅黑" panose="020B0503020204020204" pitchFamily="34" charset="-122"/>
              </a:rPr>
              <a:pPr/>
              <a:t>2</a:t>
            </a:fld>
            <a:r>
              <a:rPr lang="en-US" altLang="zh-CN" dirty="0" smtClean="0">
                <a:latin typeface="微软雅黑" panose="020B0503020204020204" pitchFamily="34" charset="-122"/>
                <a:ea typeface="微软雅黑" panose="020B0503020204020204" pitchFamily="34" charset="-122"/>
              </a:rPr>
              <a:t>/7</a:t>
            </a:r>
            <a:endParaRPr lang="zh-CN" altLang="en-US" dirty="0">
              <a:latin typeface="微软雅黑" panose="020B0503020204020204" pitchFamily="34" charset="-122"/>
              <a:ea typeface="微软雅黑" panose="020B0503020204020204" pitchFamily="34" charset="-122"/>
            </a:endParaRPr>
          </a:p>
        </p:txBody>
      </p:sp>
      <p:sp>
        <p:nvSpPr>
          <p:cNvPr id="8" name="Lorem Ipsum"/>
          <p:cNvSpPr/>
          <p:nvPr/>
        </p:nvSpPr>
        <p:spPr bwMode="auto">
          <a:xfrm>
            <a:off x="319687" y="1203044"/>
            <a:ext cx="7909913" cy="1533087"/>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smtClean="0">
                <a:solidFill>
                  <a:schemeClr val="tx1"/>
                </a:solidFill>
                <a:latin typeface="微软雅黑" panose="020B0503020204020204" pitchFamily="34" charset="-122"/>
                <a:ea typeface="微软雅黑" panose="020B0503020204020204" pitchFamily="34" charset="-122"/>
              </a:rPr>
              <a:t>大多数</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MySQL</a:t>
            </a:r>
            <a:r>
              <a:rPr lang="zh-CN" altLang="en-US" sz="1600" dirty="0">
                <a:solidFill>
                  <a:schemeClr val="tx1"/>
                </a:solidFill>
                <a:latin typeface="微软雅黑" panose="020B0503020204020204" pitchFamily="34" charset="-122"/>
                <a:ea typeface="微软雅黑" panose="020B0503020204020204" pitchFamily="34" charset="-122"/>
              </a:rPr>
              <a:t>服务器都开启了查询缓存。这是提高性最有效的方法之一，而且这是被</a:t>
            </a:r>
            <a:r>
              <a:rPr lang="en-US" altLang="zh-CN" sz="1600" dirty="0">
                <a:solidFill>
                  <a:schemeClr val="tx1"/>
                </a:solidFill>
                <a:latin typeface="微软雅黑" panose="020B0503020204020204" pitchFamily="34" charset="-122"/>
                <a:ea typeface="微软雅黑" panose="020B0503020204020204" pitchFamily="34" charset="-122"/>
              </a:rPr>
              <a:t>MySQL</a:t>
            </a:r>
            <a:r>
              <a:rPr lang="zh-CN" altLang="en-US" sz="1600" dirty="0">
                <a:solidFill>
                  <a:schemeClr val="tx1"/>
                </a:solidFill>
                <a:latin typeface="微软雅黑" panose="020B0503020204020204" pitchFamily="34" charset="-122"/>
                <a:ea typeface="微软雅黑" panose="020B0503020204020204" pitchFamily="34" charset="-122"/>
              </a:rPr>
              <a:t>的数据库引擎处理的。当有很多相同的查询被执行了多次的时候，这些查询结果会被放到一个缓存中，这样，后续的相同的查询就不用操作表而直接访问缓存结果了</a:t>
            </a:r>
            <a:r>
              <a:rPr lang="zh-CN" altLang="en-US" sz="1600" dirty="0" smtClean="0">
                <a:solidFill>
                  <a:schemeClr val="tx1"/>
                </a:solidFill>
                <a:latin typeface="微软雅黑" panose="020B0503020204020204" pitchFamily="34" charset="-122"/>
                <a:ea typeface="微软雅黑" panose="020B0503020204020204" pitchFamily="34" charset="-122"/>
              </a:rPr>
              <a:t>。这里</a:t>
            </a:r>
            <a:r>
              <a:rPr lang="zh-CN" altLang="en-US" sz="1600" dirty="0">
                <a:solidFill>
                  <a:schemeClr val="tx1"/>
                </a:solidFill>
                <a:latin typeface="微软雅黑" panose="020B0503020204020204" pitchFamily="34" charset="-122"/>
                <a:ea typeface="微软雅黑" panose="020B0503020204020204" pitchFamily="34" charset="-122"/>
              </a:rPr>
              <a:t>最主要的问题是，对于程序员来说，这个事情是很容易被忽略的。因为，我们某些查询语句会让</a:t>
            </a:r>
            <a:r>
              <a:rPr lang="en-US" altLang="zh-CN" sz="1600" dirty="0">
                <a:solidFill>
                  <a:schemeClr val="tx1"/>
                </a:solidFill>
                <a:latin typeface="微软雅黑" panose="020B0503020204020204" pitchFamily="34" charset="-122"/>
                <a:ea typeface="微软雅黑" panose="020B0503020204020204" pitchFamily="34" charset="-122"/>
              </a:rPr>
              <a:t>MySQL</a:t>
            </a:r>
            <a:r>
              <a:rPr lang="zh-CN" altLang="en-US" sz="1600" dirty="0">
                <a:solidFill>
                  <a:schemeClr val="tx1"/>
                </a:solidFill>
                <a:latin typeface="微软雅黑" panose="020B0503020204020204" pitchFamily="34" charset="-122"/>
                <a:ea typeface="微软雅黑" panose="020B0503020204020204" pitchFamily="34" charset="-122"/>
              </a:rPr>
              <a:t>不使用缓存。请看下面的示例</a:t>
            </a:r>
          </a:p>
          <a:p>
            <a:pPr>
              <a:spcAft>
                <a:spcPts val="510"/>
              </a:spcAft>
              <a:defRPr/>
            </a:pPr>
            <a:endParaRPr lang="en-US" sz="1600" b="1" dirty="0">
              <a:solidFill>
                <a:schemeClr val="tx1"/>
              </a:solidFill>
              <a:latin typeface="微软雅黑" panose="020B0503020204020204" pitchFamily="34" charset="-122"/>
              <a:ea typeface="微软雅黑" panose="020B0503020204020204" pitchFamily="34" charset="-122"/>
            </a:endParaRPr>
          </a:p>
        </p:txBody>
      </p:sp>
      <p:sp>
        <p:nvSpPr>
          <p:cNvPr id="10" name="Lorem Ipsum"/>
          <p:cNvSpPr/>
          <p:nvPr/>
        </p:nvSpPr>
        <p:spPr bwMode="auto">
          <a:xfrm>
            <a:off x="283829" y="4134502"/>
            <a:ext cx="7909913" cy="1040644"/>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上面两条</a:t>
            </a:r>
            <a:r>
              <a:rPr lang="en-US" altLang="zh-CN" sz="1600" dirty="0">
                <a:solidFill>
                  <a:schemeClr val="tx1"/>
                </a:solidFill>
                <a:latin typeface="微软雅黑" panose="020B0503020204020204" pitchFamily="34" charset="-122"/>
                <a:ea typeface="微软雅黑" panose="020B0503020204020204" pitchFamily="34" charset="-122"/>
              </a:rPr>
              <a:t>SQL</a:t>
            </a:r>
            <a:r>
              <a:rPr lang="zh-CN" altLang="en-US" sz="1600" dirty="0">
                <a:solidFill>
                  <a:schemeClr val="tx1"/>
                </a:solidFill>
                <a:latin typeface="微软雅黑" panose="020B0503020204020204" pitchFamily="34" charset="-122"/>
                <a:ea typeface="微软雅黑" panose="020B0503020204020204" pitchFamily="34" charset="-122"/>
              </a:rPr>
              <a:t>语句的差别就是 </a:t>
            </a:r>
            <a:r>
              <a:rPr lang="en-US" altLang="zh-CN" sz="1600" dirty="0">
                <a:solidFill>
                  <a:schemeClr val="tx1"/>
                </a:solidFill>
                <a:latin typeface="微软雅黑" panose="020B0503020204020204" pitchFamily="34" charset="-122"/>
                <a:ea typeface="微软雅黑" panose="020B0503020204020204" pitchFamily="34" charset="-122"/>
              </a:rPr>
              <a:t>CURDATE() </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MySQL</a:t>
            </a:r>
            <a:r>
              <a:rPr lang="zh-CN" altLang="en-US" sz="1600" dirty="0">
                <a:solidFill>
                  <a:schemeClr val="tx1"/>
                </a:solidFill>
                <a:latin typeface="微软雅黑" panose="020B0503020204020204" pitchFamily="34" charset="-122"/>
                <a:ea typeface="微软雅黑" panose="020B0503020204020204" pitchFamily="34" charset="-122"/>
              </a:rPr>
              <a:t>的查询缓存对这个函数不起作用。所以，像 </a:t>
            </a:r>
            <a:r>
              <a:rPr lang="en-US" altLang="zh-CN" sz="1600" dirty="0">
                <a:solidFill>
                  <a:schemeClr val="tx1"/>
                </a:solidFill>
                <a:latin typeface="微软雅黑" panose="020B0503020204020204" pitchFamily="34" charset="-122"/>
                <a:ea typeface="微软雅黑" panose="020B0503020204020204" pitchFamily="34" charset="-122"/>
              </a:rPr>
              <a:t>NOW() </a:t>
            </a:r>
            <a:r>
              <a:rPr lang="zh-CN" altLang="en-US" sz="1600" dirty="0">
                <a:solidFill>
                  <a:schemeClr val="tx1"/>
                </a:solidFill>
                <a:latin typeface="微软雅黑" panose="020B0503020204020204" pitchFamily="34" charset="-122"/>
                <a:ea typeface="微软雅黑" panose="020B0503020204020204" pitchFamily="34" charset="-122"/>
              </a:rPr>
              <a:t>和 </a:t>
            </a:r>
            <a:r>
              <a:rPr lang="en-US" altLang="zh-CN" sz="1600" dirty="0">
                <a:solidFill>
                  <a:schemeClr val="tx1"/>
                </a:solidFill>
                <a:latin typeface="微软雅黑" panose="020B0503020204020204" pitchFamily="34" charset="-122"/>
                <a:ea typeface="微软雅黑" panose="020B0503020204020204" pitchFamily="34" charset="-122"/>
              </a:rPr>
              <a:t>RAND() </a:t>
            </a:r>
            <a:r>
              <a:rPr lang="zh-CN" altLang="en-US" sz="1600" dirty="0">
                <a:solidFill>
                  <a:schemeClr val="tx1"/>
                </a:solidFill>
                <a:latin typeface="微软雅黑" panose="020B0503020204020204" pitchFamily="34" charset="-122"/>
                <a:ea typeface="微软雅黑" panose="020B0503020204020204" pitchFamily="34" charset="-122"/>
              </a:rPr>
              <a:t>或是其它的诸如此类的</a:t>
            </a:r>
            <a:r>
              <a:rPr lang="en-US" altLang="zh-CN" sz="1600" dirty="0">
                <a:solidFill>
                  <a:schemeClr val="tx1"/>
                </a:solidFill>
                <a:latin typeface="微软雅黑" panose="020B0503020204020204" pitchFamily="34" charset="-122"/>
                <a:ea typeface="微软雅黑" panose="020B0503020204020204" pitchFamily="34" charset="-122"/>
              </a:rPr>
              <a:t>SQL</a:t>
            </a:r>
            <a:r>
              <a:rPr lang="zh-CN" altLang="en-US" sz="1600" dirty="0">
                <a:solidFill>
                  <a:schemeClr val="tx1"/>
                </a:solidFill>
                <a:latin typeface="微软雅黑" panose="020B0503020204020204" pitchFamily="34" charset="-122"/>
                <a:ea typeface="微软雅黑" panose="020B0503020204020204" pitchFamily="34" charset="-122"/>
              </a:rPr>
              <a:t>函数都不会开启查询缓存，因为这些函数的返回是会不定的易变的。所以，你所需要的就是用一个变量来代替</a:t>
            </a:r>
            <a:r>
              <a:rPr lang="en-US" altLang="zh-CN" sz="1600" dirty="0">
                <a:solidFill>
                  <a:schemeClr val="tx1"/>
                </a:solidFill>
                <a:latin typeface="微软雅黑" panose="020B0503020204020204" pitchFamily="34" charset="-122"/>
                <a:ea typeface="微软雅黑" panose="020B0503020204020204" pitchFamily="34" charset="-122"/>
              </a:rPr>
              <a:t>MySQL</a:t>
            </a:r>
            <a:r>
              <a:rPr lang="zh-CN" altLang="en-US" sz="1600" dirty="0">
                <a:solidFill>
                  <a:schemeClr val="tx1"/>
                </a:solidFill>
                <a:latin typeface="微软雅黑" panose="020B0503020204020204" pitchFamily="34" charset="-122"/>
                <a:ea typeface="微软雅黑" panose="020B0503020204020204" pitchFamily="34" charset="-122"/>
              </a:rPr>
              <a:t>的函数，从而开启缓存。</a:t>
            </a:r>
            <a:endParaRPr lang="en-US" sz="1600" b="1" dirty="0">
              <a:solidFill>
                <a:schemeClr val="tx1"/>
              </a:solidFill>
              <a:latin typeface="微软雅黑" panose="020B0503020204020204" pitchFamily="34" charset="-122"/>
              <a:ea typeface="微软雅黑" panose="020B0503020204020204" pitchFamily="34" charset="-122"/>
            </a:endParaRPr>
          </a:p>
        </p:txBody>
      </p:sp>
      <p:sp>
        <p:nvSpPr>
          <p:cNvPr id="11" name="Lorem Ipsum"/>
          <p:cNvSpPr/>
          <p:nvPr/>
        </p:nvSpPr>
        <p:spPr bwMode="auto">
          <a:xfrm>
            <a:off x="319688" y="2583609"/>
            <a:ext cx="7909913" cy="128686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b="1" dirty="0" smtClean="0">
                <a:solidFill>
                  <a:srgbClr val="00B050"/>
                </a:solidFill>
                <a:latin typeface="微软雅黑" panose="020B0503020204020204" pitchFamily="34" charset="-122"/>
                <a:ea typeface="微软雅黑" panose="020B0503020204020204" pitchFamily="34" charset="-122"/>
              </a:rPr>
              <a:t>// </a:t>
            </a:r>
            <a:r>
              <a:rPr lang="zh-CN" altLang="en-US" sz="1600" dirty="0" smtClean="0">
                <a:solidFill>
                  <a:srgbClr val="00B050"/>
                </a:solidFill>
                <a:latin typeface="微软雅黑" panose="020B0503020204020204" pitchFamily="34" charset="-122"/>
                <a:ea typeface="微软雅黑" panose="020B0503020204020204" pitchFamily="34" charset="-122"/>
              </a:rPr>
              <a:t>查询</a:t>
            </a:r>
            <a:r>
              <a:rPr lang="zh-CN" altLang="en-US" sz="1600" dirty="0">
                <a:solidFill>
                  <a:srgbClr val="00B050"/>
                </a:solidFill>
                <a:latin typeface="微软雅黑" panose="020B0503020204020204" pitchFamily="34" charset="-122"/>
                <a:ea typeface="微软雅黑" panose="020B0503020204020204" pitchFamily="34" charset="-122"/>
              </a:rPr>
              <a:t>缓存不</a:t>
            </a:r>
            <a:r>
              <a:rPr lang="zh-CN" altLang="en-US" sz="1600" dirty="0" smtClean="0">
                <a:solidFill>
                  <a:srgbClr val="00B050"/>
                </a:solidFill>
                <a:latin typeface="微软雅黑" panose="020B0503020204020204" pitchFamily="34" charset="-122"/>
                <a:ea typeface="微软雅黑" panose="020B0503020204020204" pitchFamily="34" charset="-122"/>
              </a:rPr>
              <a:t>开启</a:t>
            </a:r>
            <a:endParaRPr lang="en-US" altLang="zh-CN" sz="1600" dirty="0" smtClean="0">
              <a:solidFill>
                <a:srgbClr val="00B050"/>
              </a:solidFill>
              <a:latin typeface="微软雅黑" panose="020B0503020204020204" pitchFamily="34" charset="-122"/>
              <a:ea typeface="微软雅黑" panose="020B0503020204020204" pitchFamily="34" charset="-122"/>
            </a:endParaRPr>
          </a:p>
          <a:p>
            <a:r>
              <a:rPr lang="en-US" altLang="zh-CN" sz="1600" dirty="0">
                <a:solidFill>
                  <a:srgbClr val="00B050"/>
                </a:solidFill>
                <a:latin typeface="微软雅黑" panose="020B0503020204020204" pitchFamily="34" charset="-122"/>
                <a:ea typeface="微软雅黑" panose="020B0503020204020204" pitchFamily="34" charset="-122"/>
              </a:rPr>
              <a:t>SELECT username FROM user WHERE </a:t>
            </a:r>
            <a:r>
              <a:rPr lang="en-US" altLang="zh-CN" sz="1600" dirty="0" err="1">
                <a:solidFill>
                  <a:srgbClr val="00B050"/>
                </a:solidFill>
                <a:latin typeface="微软雅黑" panose="020B0503020204020204" pitchFamily="34" charset="-122"/>
                <a:ea typeface="微软雅黑" panose="020B0503020204020204" pitchFamily="34" charset="-122"/>
              </a:rPr>
              <a:t>signup_date</a:t>
            </a:r>
            <a:r>
              <a:rPr lang="en-US" altLang="zh-CN" sz="1600" dirty="0">
                <a:solidFill>
                  <a:srgbClr val="00B050"/>
                </a:solidFill>
                <a:latin typeface="微软雅黑" panose="020B0503020204020204" pitchFamily="34" charset="-122"/>
                <a:ea typeface="微软雅黑" panose="020B0503020204020204" pitchFamily="34" charset="-122"/>
              </a:rPr>
              <a:t> &gt;= CURDATE()</a:t>
            </a:r>
            <a:endParaRPr lang="en-US" altLang="zh-CN" sz="1600" dirty="0" smtClean="0">
              <a:solidFill>
                <a:srgbClr val="00B050"/>
              </a:solidFill>
              <a:latin typeface="微软雅黑" panose="020B0503020204020204" pitchFamily="34" charset="-122"/>
              <a:ea typeface="微软雅黑" panose="020B0503020204020204" pitchFamily="34" charset="-122"/>
            </a:endParaRPr>
          </a:p>
          <a:p>
            <a:r>
              <a:rPr lang="en-US" sz="1600" b="1" dirty="0" smtClean="0">
                <a:solidFill>
                  <a:srgbClr val="00B050"/>
                </a:solidFill>
                <a:latin typeface="微软雅黑" panose="020B0503020204020204" pitchFamily="34" charset="-122"/>
                <a:ea typeface="微软雅黑" panose="020B0503020204020204" pitchFamily="34" charset="-122"/>
              </a:rPr>
              <a:t>//</a:t>
            </a:r>
            <a:r>
              <a:rPr lang="zh-CN" altLang="en-US" sz="1600" dirty="0">
                <a:solidFill>
                  <a:srgbClr val="00B050"/>
                </a:solidFill>
                <a:latin typeface="微软雅黑" panose="020B0503020204020204" pitchFamily="34" charset="-122"/>
                <a:ea typeface="微软雅黑" panose="020B0503020204020204" pitchFamily="34" charset="-122"/>
              </a:rPr>
              <a:t>开启查询</a:t>
            </a:r>
            <a:r>
              <a:rPr lang="zh-CN" altLang="en-US" sz="1600" dirty="0" smtClean="0">
                <a:solidFill>
                  <a:srgbClr val="00B050"/>
                </a:solidFill>
                <a:latin typeface="微软雅黑" panose="020B0503020204020204" pitchFamily="34" charset="-122"/>
                <a:ea typeface="微软雅黑" panose="020B0503020204020204" pitchFamily="34" charset="-122"/>
              </a:rPr>
              <a:t>缓存</a:t>
            </a:r>
            <a:endParaRPr lang="en-US" altLang="zh-CN" sz="1600" dirty="0" smtClean="0">
              <a:solidFill>
                <a:srgbClr val="00B050"/>
              </a:solidFill>
              <a:latin typeface="微软雅黑" panose="020B0503020204020204" pitchFamily="34" charset="-122"/>
              <a:ea typeface="微软雅黑" panose="020B0503020204020204" pitchFamily="34" charset="-122"/>
            </a:endParaRPr>
          </a:p>
          <a:p>
            <a:r>
              <a:rPr lang="en-US" altLang="zh-CN" sz="1600" dirty="0" smtClean="0">
                <a:solidFill>
                  <a:srgbClr val="00B050"/>
                </a:solidFill>
                <a:latin typeface="微软雅黑" panose="020B0503020204020204" pitchFamily="34" charset="-122"/>
                <a:ea typeface="微软雅黑" panose="020B0503020204020204" pitchFamily="34" charset="-122"/>
              </a:rPr>
              <a:t>$today = date(‘Y-m-d’)</a:t>
            </a:r>
          </a:p>
          <a:p>
            <a:r>
              <a:rPr lang="en-US" altLang="zh-CN" sz="1600" dirty="0">
                <a:solidFill>
                  <a:srgbClr val="00B050"/>
                </a:solidFill>
                <a:latin typeface="微软雅黑" panose="020B0503020204020204" pitchFamily="34" charset="-122"/>
                <a:ea typeface="微软雅黑" panose="020B0503020204020204" pitchFamily="34" charset="-122"/>
              </a:rPr>
              <a:t>SELECT username FROM user WHERE </a:t>
            </a:r>
            <a:r>
              <a:rPr lang="en-US" altLang="zh-CN" sz="1600" dirty="0" err="1">
                <a:solidFill>
                  <a:srgbClr val="00B050"/>
                </a:solidFill>
                <a:latin typeface="微软雅黑" panose="020B0503020204020204" pitchFamily="34" charset="-122"/>
                <a:ea typeface="微软雅黑" panose="020B0503020204020204" pitchFamily="34" charset="-122"/>
              </a:rPr>
              <a:t>signup_date</a:t>
            </a:r>
            <a:r>
              <a:rPr lang="en-US" altLang="zh-CN" sz="1600" dirty="0">
                <a:solidFill>
                  <a:srgbClr val="00B050"/>
                </a:solidFill>
                <a:latin typeface="微软雅黑" panose="020B0503020204020204" pitchFamily="34" charset="-122"/>
                <a:ea typeface="微软雅黑" panose="020B0503020204020204" pitchFamily="34" charset="-122"/>
              </a:rPr>
              <a:t> &gt;= '$today'</a:t>
            </a:r>
            <a:endParaRPr lang="en-US" altLang="zh-CN" sz="1600" dirty="0" smtClean="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9512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5012911" cy="1348061"/>
          </a:xfrm>
          <a:prstGeom prst="rect">
            <a:avLst/>
          </a:prstGeom>
        </p:spPr>
        <p:txBody>
          <a:bodyPr wrap="none">
            <a:spAutoFit/>
          </a:bodyPr>
          <a:lstStyle/>
          <a:p>
            <a:pPr>
              <a:lnSpc>
                <a:spcPct val="170000"/>
              </a:lnSpc>
            </a:pPr>
            <a:r>
              <a:rPr lang="en-US" altLang="zh-CN" sz="2400" b="1" dirty="0">
                <a:solidFill>
                  <a:srgbClr val="1B4155"/>
                </a:solidFill>
                <a:latin typeface="微软雅黑" panose="020B0503020204020204" pitchFamily="34" charset="-122"/>
                <a:ea typeface="微软雅黑" panose="020B0503020204020204" pitchFamily="34" charset="-122"/>
              </a:rPr>
              <a:t>2</a:t>
            </a:r>
            <a:r>
              <a:rPr lang="zh-CN" altLang="zh-CN" sz="2400" b="1" dirty="0" smtClean="0">
                <a:solidFill>
                  <a:srgbClr val="1B4155"/>
                </a:solidFill>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当</a:t>
            </a:r>
            <a:r>
              <a:rPr lang="zh-CN" altLang="en-US" sz="2400" b="1" dirty="0">
                <a:latin typeface="微软雅黑" panose="020B0503020204020204" pitchFamily="34" charset="-122"/>
                <a:ea typeface="微软雅黑" panose="020B0503020204020204" pitchFamily="34" charset="-122"/>
              </a:rPr>
              <a:t>只要一行数据时使用 </a:t>
            </a:r>
            <a:r>
              <a:rPr lang="en-US" altLang="zh-CN" sz="2400" b="1" dirty="0">
                <a:latin typeface="微软雅黑" panose="020B0503020204020204" pitchFamily="34" charset="-122"/>
                <a:ea typeface="微软雅黑" panose="020B0503020204020204" pitchFamily="34" charset="-122"/>
              </a:rPr>
              <a:t>LIMIT 1</a:t>
            </a:r>
          </a:p>
          <a:p>
            <a:pPr>
              <a:lnSpc>
                <a:spcPct val="170000"/>
              </a:lnSpc>
            </a:pPr>
            <a:endParaRPr lang="zh-CN" altLang="zh-CN" sz="2400" b="1" dirty="0">
              <a:solidFill>
                <a:srgbClr val="1B4155"/>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3</a:t>
            </a:fld>
            <a:r>
              <a:rPr lang="en-US" altLang="zh-CN" dirty="0" smtClean="0"/>
              <a:t>/7</a:t>
            </a:r>
            <a:endParaRPr lang="zh-CN" altLang="en-US" dirty="0"/>
          </a:p>
        </p:txBody>
      </p:sp>
      <p:sp>
        <p:nvSpPr>
          <p:cNvPr id="8" name="Lorem Ipsum"/>
          <p:cNvSpPr/>
          <p:nvPr/>
        </p:nvSpPr>
        <p:spPr bwMode="auto">
          <a:xfrm>
            <a:off x="319687" y="1203044"/>
            <a:ext cx="7909913" cy="1533087"/>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当你查询表的有些时候，你已经知道结果只会有一条结果，但因为你可能需要去</a:t>
            </a:r>
            <a:r>
              <a:rPr lang="en-US" altLang="zh-CN" sz="1600" dirty="0">
                <a:solidFill>
                  <a:schemeClr val="tx1"/>
                </a:solidFill>
                <a:latin typeface="微软雅黑" panose="020B0503020204020204" pitchFamily="34" charset="-122"/>
                <a:ea typeface="微软雅黑" panose="020B0503020204020204" pitchFamily="34" charset="-122"/>
              </a:rPr>
              <a:t>fetch</a:t>
            </a:r>
            <a:r>
              <a:rPr lang="zh-CN" altLang="en-US" sz="1600" dirty="0">
                <a:solidFill>
                  <a:schemeClr val="tx1"/>
                </a:solidFill>
                <a:latin typeface="微软雅黑" panose="020B0503020204020204" pitchFamily="34" charset="-122"/>
                <a:ea typeface="微软雅黑" panose="020B0503020204020204" pitchFamily="34" charset="-122"/>
              </a:rPr>
              <a:t>游标，或是你也许会去检查返回的记录数。</a:t>
            </a:r>
          </a:p>
          <a:p>
            <a:r>
              <a:rPr lang="zh-CN" altLang="en-US" sz="1600" dirty="0">
                <a:solidFill>
                  <a:schemeClr val="tx1"/>
                </a:solidFill>
                <a:latin typeface="微软雅黑" panose="020B0503020204020204" pitchFamily="34" charset="-122"/>
                <a:ea typeface="微软雅黑" panose="020B0503020204020204" pitchFamily="34" charset="-122"/>
              </a:rPr>
              <a:t>在这种情况下，加上 </a:t>
            </a:r>
            <a:r>
              <a:rPr lang="en-US" altLang="zh-CN" sz="1600" dirty="0">
                <a:solidFill>
                  <a:schemeClr val="tx1"/>
                </a:solidFill>
                <a:latin typeface="微软雅黑" panose="020B0503020204020204" pitchFamily="34" charset="-122"/>
                <a:ea typeface="微软雅黑" panose="020B0503020204020204" pitchFamily="34" charset="-122"/>
              </a:rPr>
              <a:t>LIMIT 1 </a:t>
            </a:r>
            <a:r>
              <a:rPr lang="zh-CN" altLang="en-US" sz="1600" dirty="0">
                <a:solidFill>
                  <a:schemeClr val="tx1"/>
                </a:solidFill>
                <a:latin typeface="微软雅黑" panose="020B0503020204020204" pitchFamily="34" charset="-122"/>
                <a:ea typeface="微软雅黑" panose="020B0503020204020204" pitchFamily="34" charset="-122"/>
              </a:rPr>
              <a:t>可以增加性能。这样一样，</a:t>
            </a:r>
            <a:r>
              <a:rPr lang="en-US" altLang="zh-CN" sz="1600" dirty="0">
                <a:solidFill>
                  <a:schemeClr val="tx1"/>
                </a:solidFill>
                <a:latin typeface="微软雅黑" panose="020B0503020204020204" pitchFamily="34" charset="-122"/>
                <a:ea typeface="微软雅黑" panose="020B0503020204020204" pitchFamily="34" charset="-122"/>
              </a:rPr>
              <a:t>MySQL</a:t>
            </a:r>
            <a:r>
              <a:rPr lang="zh-CN" altLang="en-US" sz="1600" dirty="0">
                <a:solidFill>
                  <a:schemeClr val="tx1"/>
                </a:solidFill>
                <a:latin typeface="微软雅黑" panose="020B0503020204020204" pitchFamily="34" charset="-122"/>
                <a:ea typeface="微软雅黑" panose="020B0503020204020204" pitchFamily="34" charset="-122"/>
              </a:rPr>
              <a:t>数据库引擎会在找到一条数据后停止搜索，而不是继续往后查少下一条符合记录的数据。</a:t>
            </a:r>
          </a:p>
          <a:p>
            <a:r>
              <a:rPr lang="zh-CN" altLang="en-US" sz="1600" dirty="0">
                <a:solidFill>
                  <a:schemeClr val="tx1"/>
                </a:solidFill>
                <a:latin typeface="微软雅黑" panose="020B0503020204020204" pitchFamily="34" charset="-122"/>
                <a:ea typeface="微软雅黑" panose="020B0503020204020204" pitchFamily="34" charset="-122"/>
              </a:rPr>
              <a:t>下面的示例，只是为了找一下是否有“中国”的用户，很明显，后面的会比前面的更有效率。（请注意，第一条中是</a:t>
            </a:r>
            <a:r>
              <a:rPr lang="en-US" altLang="zh-CN" sz="1600" dirty="0">
                <a:solidFill>
                  <a:schemeClr val="tx1"/>
                </a:solidFill>
                <a:latin typeface="微软雅黑" panose="020B0503020204020204" pitchFamily="34" charset="-122"/>
                <a:ea typeface="微软雅黑" panose="020B0503020204020204" pitchFamily="34" charset="-122"/>
              </a:rPr>
              <a:t>Select *</a:t>
            </a:r>
            <a:r>
              <a:rPr lang="zh-CN" altLang="en-US" sz="1600" dirty="0">
                <a:solidFill>
                  <a:schemeClr val="tx1"/>
                </a:solidFill>
                <a:latin typeface="微软雅黑" panose="020B0503020204020204" pitchFamily="34" charset="-122"/>
                <a:ea typeface="微软雅黑" panose="020B0503020204020204" pitchFamily="34" charset="-122"/>
              </a:rPr>
              <a:t>，第二条是</a:t>
            </a:r>
            <a:r>
              <a:rPr lang="en-US" altLang="zh-CN" sz="1600" dirty="0">
                <a:solidFill>
                  <a:schemeClr val="tx1"/>
                </a:solidFill>
                <a:latin typeface="微软雅黑" panose="020B0503020204020204" pitchFamily="34" charset="-122"/>
                <a:ea typeface="微软雅黑" panose="020B0503020204020204" pitchFamily="34" charset="-122"/>
              </a:rPr>
              <a:t>Select 1</a:t>
            </a:r>
            <a:r>
              <a:rPr lang="zh-CN" altLang="en-US" sz="1600" dirty="0">
                <a:solidFill>
                  <a:schemeClr val="tx1"/>
                </a:solidFill>
                <a:latin typeface="微软雅黑" panose="020B0503020204020204" pitchFamily="34" charset="-122"/>
                <a:ea typeface="微软雅黑" panose="020B0503020204020204" pitchFamily="34" charset="-122"/>
              </a:rPr>
              <a:t>）</a:t>
            </a:r>
          </a:p>
        </p:txBody>
      </p:sp>
      <p:sp>
        <p:nvSpPr>
          <p:cNvPr id="12" name="Lorem Ipsum"/>
          <p:cNvSpPr/>
          <p:nvPr/>
        </p:nvSpPr>
        <p:spPr bwMode="auto">
          <a:xfrm>
            <a:off x="319687" y="2861516"/>
            <a:ext cx="7909913" cy="128686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dirty="0" smtClean="0">
                <a:solidFill>
                  <a:srgbClr val="00B050"/>
                </a:solidFill>
                <a:latin typeface="微软雅黑" panose="020B0503020204020204" pitchFamily="34" charset="-122"/>
                <a:ea typeface="微软雅黑" panose="020B0503020204020204" pitchFamily="34" charset="-122"/>
              </a:rPr>
              <a:t>// </a:t>
            </a:r>
            <a:r>
              <a:rPr lang="zh-CN" altLang="en-US" sz="1600" dirty="0" smtClean="0">
                <a:solidFill>
                  <a:srgbClr val="00B050"/>
                </a:solidFill>
                <a:latin typeface="微软雅黑" panose="020B0503020204020204" pitchFamily="34" charset="-122"/>
                <a:ea typeface="微软雅黑" panose="020B0503020204020204" pitchFamily="34" charset="-122"/>
              </a:rPr>
              <a:t>没有效率</a:t>
            </a:r>
            <a:endParaRPr lang="en-US" altLang="zh-CN" sz="1600" dirty="0" smtClean="0">
              <a:solidFill>
                <a:srgbClr val="00B050"/>
              </a:solidFill>
              <a:latin typeface="微软雅黑" panose="020B0503020204020204" pitchFamily="34" charset="-122"/>
              <a:ea typeface="微软雅黑" panose="020B0503020204020204" pitchFamily="34" charset="-122"/>
            </a:endParaRPr>
          </a:p>
          <a:p>
            <a:r>
              <a:rPr lang="en-US" altLang="zh-CN" sz="1600" dirty="0">
                <a:solidFill>
                  <a:srgbClr val="00B050"/>
                </a:solidFill>
                <a:latin typeface="微软雅黑" panose="020B0503020204020204" pitchFamily="34" charset="-122"/>
                <a:ea typeface="微软雅黑" panose="020B0503020204020204" pitchFamily="34" charset="-122"/>
              </a:rPr>
              <a:t>SELECT * FROM user WHERE country = </a:t>
            </a:r>
            <a:r>
              <a:rPr lang="en-US" altLang="zh-CN" sz="1600" dirty="0" smtClean="0">
                <a:solidFill>
                  <a:srgbClr val="00B050"/>
                </a:solidFill>
                <a:latin typeface="微软雅黑" panose="020B0503020204020204" pitchFamily="34" charset="-122"/>
                <a:ea typeface="微软雅黑" panose="020B0503020204020204" pitchFamily="34" charset="-122"/>
              </a:rPr>
              <a:t>'China‘</a:t>
            </a:r>
          </a:p>
          <a:p>
            <a:endParaRPr lang="en-US" altLang="zh-CN" sz="1600" dirty="0">
              <a:solidFill>
                <a:srgbClr val="00B050"/>
              </a:solidFill>
              <a:latin typeface="微软雅黑" panose="020B0503020204020204" pitchFamily="34" charset="-122"/>
              <a:ea typeface="微软雅黑" panose="020B0503020204020204" pitchFamily="34" charset="-122"/>
            </a:endParaRPr>
          </a:p>
          <a:p>
            <a:r>
              <a:rPr lang="en-US" altLang="zh-CN" sz="1600" dirty="0" smtClean="0">
                <a:solidFill>
                  <a:srgbClr val="00B050"/>
                </a:solidFill>
                <a:latin typeface="微软雅黑" panose="020B0503020204020204" pitchFamily="34" charset="-122"/>
                <a:ea typeface="微软雅黑" panose="020B0503020204020204" pitchFamily="34" charset="-122"/>
              </a:rPr>
              <a:t>// </a:t>
            </a:r>
            <a:r>
              <a:rPr lang="zh-CN" altLang="en-US" sz="1600" dirty="0" smtClean="0">
                <a:solidFill>
                  <a:srgbClr val="00B050"/>
                </a:solidFill>
                <a:latin typeface="微软雅黑" panose="020B0503020204020204" pitchFamily="34" charset="-122"/>
                <a:ea typeface="微软雅黑" panose="020B0503020204020204" pitchFamily="34" charset="-122"/>
              </a:rPr>
              <a:t>有效率</a:t>
            </a:r>
            <a:endParaRPr lang="en-US" altLang="zh-CN" sz="1600" dirty="0" smtClean="0">
              <a:solidFill>
                <a:srgbClr val="00B050"/>
              </a:solidFill>
              <a:latin typeface="微软雅黑" panose="020B0503020204020204" pitchFamily="34" charset="-122"/>
              <a:ea typeface="微软雅黑" panose="020B0503020204020204" pitchFamily="34" charset="-122"/>
            </a:endParaRPr>
          </a:p>
          <a:p>
            <a:r>
              <a:rPr lang="en-US" altLang="zh-CN" sz="1600" dirty="0">
                <a:solidFill>
                  <a:srgbClr val="00B050"/>
                </a:solidFill>
                <a:latin typeface="微软雅黑" panose="020B0503020204020204" pitchFamily="34" charset="-122"/>
                <a:ea typeface="微软雅黑" panose="020B0503020204020204" pitchFamily="34" charset="-122"/>
              </a:rPr>
              <a:t>SELECT 1 FROM user WHERE country = 'China' LIMIT 1</a:t>
            </a:r>
            <a:endParaRPr lang="zh-CN" altLang="en-US" sz="1600"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8056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3143809" cy="1348061"/>
          </a:xfrm>
          <a:prstGeom prst="rect">
            <a:avLst/>
          </a:prstGeom>
        </p:spPr>
        <p:txBody>
          <a:bodyPr wrap="none">
            <a:spAutoFit/>
          </a:bodyPr>
          <a:lstStyle/>
          <a:p>
            <a:pPr>
              <a:lnSpc>
                <a:spcPct val="170000"/>
              </a:lnSpc>
            </a:pPr>
            <a:r>
              <a:rPr lang="en-US" altLang="zh-CN" sz="2400" b="1" dirty="0">
                <a:solidFill>
                  <a:srgbClr val="1B4155"/>
                </a:solidFill>
                <a:latin typeface="微软雅黑" panose="020B0503020204020204" pitchFamily="34" charset="-122"/>
                <a:ea typeface="微软雅黑" panose="020B0503020204020204" pitchFamily="34" charset="-122"/>
              </a:rPr>
              <a:t>3</a:t>
            </a:r>
            <a:r>
              <a:rPr lang="zh-CN" altLang="zh-CN" sz="2400" b="1" dirty="0" smtClean="0">
                <a:solidFill>
                  <a:srgbClr val="1B4155"/>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为搜索字段建索引</a:t>
            </a:r>
          </a:p>
          <a:p>
            <a:pPr>
              <a:lnSpc>
                <a:spcPct val="170000"/>
              </a:lnSpc>
            </a:pPr>
            <a:endParaRPr lang="zh-CN" altLang="zh-CN" sz="2400" b="1" dirty="0">
              <a:solidFill>
                <a:srgbClr val="1B4155"/>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latin typeface="微软雅黑" panose="020B0503020204020204" pitchFamily="34" charset="-122"/>
                <a:ea typeface="微软雅黑" panose="020B0503020204020204" pitchFamily="34" charset="-122"/>
              </a:rPr>
              <a:pPr/>
              <a:t>4</a:t>
            </a:fld>
            <a:r>
              <a:rPr lang="en-US" altLang="zh-CN" dirty="0" smtClean="0">
                <a:latin typeface="微软雅黑" panose="020B0503020204020204" pitchFamily="34" charset="-122"/>
                <a:ea typeface="微软雅黑" panose="020B0503020204020204" pitchFamily="34" charset="-122"/>
              </a:rPr>
              <a:t>/7</a:t>
            </a:r>
            <a:endParaRPr lang="zh-CN" altLang="en-US" dirty="0">
              <a:latin typeface="微软雅黑" panose="020B0503020204020204" pitchFamily="34" charset="-122"/>
              <a:ea typeface="微软雅黑" panose="020B0503020204020204" pitchFamily="34" charset="-122"/>
            </a:endParaRPr>
          </a:p>
        </p:txBody>
      </p:sp>
      <p:sp>
        <p:nvSpPr>
          <p:cNvPr id="8" name="Lorem Ipsum"/>
          <p:cNvSpPr/>
          <p:nvPr/>
        </p:nvSpPr>
        <p:spPr bwMode="auto">
          <a:xfrm>
            <a:off x="319687" y="1203044"/>
            <a:ext cx="7909913" cy="548202"/>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510"/>
              </a:spcAft>
              <a:defRPr/>
            </a:pPr>
            <a:r>
              <a:rPr lang="zh-CN" altLang="en-US" sz="1600" dirty="0">
                <a:solidFill>
                  <a:schemeClr val="tx1"/>
                </a:solidFill>
                <a:latin typeface="微软雅黑" panose="020B0503020204020204" pitchFamily="34" charset="-122"/>
                <a:ea typeface="微软雅黑" panose="020B0503020204020204" pitchFamily="34" charset="-122"/>
              </a:rPr>
              <a:t>索引并不一定就是给主键或是唯一的字段。如果在你的表中，有某个字段你总要会经常用来做搜索，那么，请为其建立索引吧</a:t>
            </a:r>
            <a:endParaRPr lang="en-US" sz="1600" b="1"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99883" y="1853954"/>
            <a:ext cx="5523809" cy="2057143"/>
          </a:xfrm>
          <a:prstGeom prst="rect">
            <a:avLst/>
          </a:prstGeom>
        </p:spPr>
      </p:pic>
      <p:sp>
        <p:nvSpPr>
          <p:cNvPr id="11" name="Lorem Ipsum"/>
          <p:cNvSpPr/>
          <p:nvPr/>
        </p:nvSpPr>
        <p:spPr bwMode="auto">
          <a:xfrm>
            <a:off x="319687" y="4098645"/>
            <a:ext cx="7909913" cy="1533087"/>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从上图你可以看到那个搜索字串 “</a:t>
            </a:r>
            <a:r>
              <a:rPr lang="en-US" altLang="zh-CN" sz="1600" dirty="0" err="1">
                <a:solidFill>
                  <a:schemeClr val="tx1"/>
                </a:solidFill>
                <a:latin typeface="微软雅黑" panose="020B0503020204020204" pitchFamily="34" charset="-122"/>
                <a:ea typeface="微软雅黑" panose="020B0503020204020204" pitchFamily="34" charset="-122"/>
              </a:rPr>
              <a:t>last_name</a:t>
            </a:r>
            <a:r>
              <a:rPr lang="en-US" altLang="zh-CN" sz="1600" dirty="0">
                <a:solidFill>
                  <a:schemeClr val="tx1"/>
                </a:solidFill>
                <a:latin typeface="微软雅黑" panose="020B0503020204020204" pitchFamily="34" charset="-122"/>
                <a:ea typeface="微软雅黑" panose="020B0503020204020204" pitchFamily="34" charset="-122"/>
              </a:rPr>
              <a:t> LIKE ‘a%'”</a:t>
            </a:r>
            <a:r>
              <a:rPr lang="zh-CN" altLang="en-US" sz="1600" dirty="0">
                <a:solidFill>
                  <a:schemeClr val="tx1"/>
                </a:solidFill>
                <a:latin typeface="微软雅黑" panose="020B0503020204020204" pitchFamily="34" charset="-122"/>
                <a:ea typeface="微软雅黑" panose="020B0503020204020204" pitchFamily="34" charset="-122"/>
              </a:rPr>
              <a:t>，一个是建了索引，一个是没有索引，性能差了</a:t>
            </a:r>
            <a:r>
              <a:rPr lang="en-US" altLang="zh-CN" sz="1600" dirty="0">
                <a:solidFill>
                  <a:schemeClr val="tx1"/>
                </a:solidFill>
                <a:latin typeface="微软雅黑" panose="020B0503020204020204" pitchFamily="34" charset="-122"/>
                <a:ea typeface="微软雅黑" panose="020B0503020204020204" pitchFamily="34" charset="-122"/>
              </a:rPr>
              <a:t>4</a:t>
            </a:r>
            <a:r>
              <a:rPr lang="zh-CN" altLang="en-US" sz="1600" dirty="0">
                <a:solidFill>
                  <a:schemeClr val="tx1"/>
                </a:solidFill>
                <a:latin typeface="微软雅黑" panose="020B0503020204020204" pitchFamily="34" charset="-122"/>
                <a:ea typeface="微软雅黑" panose="020B0503020204020204" pitchFamily="34" charset="-122"/>
              </a:rPr>
              <a:t>倍左右。</a:t>
            </a:r>
          </a:p>
          <a:p>
            <a:r>
              <a:rPr lang="zh-CN" altLang="en-US" sz="1600" dirty="0">
                <a:solidFill>
                  <a:schemeClr val="tx1"/>
                </a:solidFill>
                <a:latin typeface="微软雅黑" panose="020B0503020204020204" pitchFamily="34" charset="-122"/>
                <a:ea typeface="微软雅黑" panose="020B0503020204020204" pitchFamily="34" charset="-122"/>
              </a:rPr>
              <a:t>另外，你应该也需要知道什么样的搜索是不能使用正常的索引的。例如，当你需要在一篇大的文章中搜索一个词时，如： “</a:t>
            </a:r>
            <a:r>
              <a:rPr lang="en-US" altLang="zh-CN" sz="1600" dirty="0">
                <a:solidFill>
                  <a:schemeClr val="tx1"/>
                </a:solidFill>
                <a:latin typeface="微软雅黑" panose="020B0503020204020204" pitchFamily="34" charset="-122"/>
                <a:ea typeface="微软雅黑" panose="020B0503020204020204" pitchFamily="34" charset="-122"/>
              </a:rPr>
              <a:t>WHERE </a:t>
            </a:r>
            <a:r>
              <a:rPr lang="en-US" altLang="zh-CN" sz="1600" dirty="0" err="1">
                <a:solidFill>
                  <a:schemeClr val="tx1"/>
                </a:solidFill>
                <a:latin typeface="微软雅黑" panose="020B0503020204020204" pitchFamily="34" charset="-122"/>
                <a:ea typeface="微软雅黑" panose="020B0503020204020204" pitchFamily="34" charset="-122"/>
              </a:rPr>
              <a:t>post_content</a:t>
            </a:r>
            <a:r>
              <a:rPr lang="en-US" altLang="zh-CN" sz="1600" dirty="0">
                <a:solidFill>
                  <a:schemeClr val="tx1"/>
                </a:solidFill>
                <a:latin typeface="微软雅黑" panose="020B0503020204020204" pitchFamily="34" charset="-122"/>
                <a:ea typeface="微软雅黑" panose="020B0503020204020204" pitchFamily="34" charset="-122"/>
              </a:rPr>
              <a:t> LIKE ‘%apple</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，索引可能是没有意义的。你可能需要</a:t>
            </a:r>
            <a:r>
              <a:rPr lang="zh-CN" altLang="en-US" sz="1600" dirty="0" smtClean="0">
                <a:solidFill>
                  <a:schemeClr val="tx1"/>
                </a:solidFill>
                <a:latin typeface="微软雅黑" panose="020B0503020204020204" pitchFamily="34" charset="-122"/>
                <a:ea typeface="微软雅黑" panose="020B0503020204020204" pitchFamily="34" charset="-122"/>
              </a:rPr>
              <a:t>使用全文索引或是</a:t>
            </a:r>
            <a:r>
              <a:rPr lang="zh-CN" altLang="en-US" sz="1600" dirty="0">
                <a:solidFill>
                  <a:schemeClr val="tx1"/>
                </a:solidFill>
                <a:latin typeface="微软雅黑" panose="020B0503020204020204" pitchFamily="34" charset="-122"/>
                <a:ea typeface="微软雅黑" panose="020B0503020204020204" pitchFamily="34" charset="-122"/>
              </a:rPr>
              <a:t>自己做一个索引（比如说：搜索关键词或是</a:t>
            </a:r>
            <a:r>
              <a:rPr lang="en-US" altLang="zh-CN" sz="1600" dirty="0">
                <a:solidFill>
                  <a:schemeClr val="tx1"/>
                </a:solidFill>
                <a:latin typeface="微软雅黑" panose="020B0503020204020204" pitchFamily="34" charset="-122"/>
                <a:ea typeface="微软雅黑" panose="020B0503020204020204" pitchFamily="34" charset="-122"/>
              </a:rPr>
              <a:t>Tag</a:t>
            </a:r>
            <a:r>
              <a:rPr lang="zh-CN" altLang="en-US" sz="1600" dirty="0">
                <a:solidFill>
                  <a:schemeClr val="tx1"/>
                </a:solidFill>
                <a:latin typeface="微软雅黑" panose="020B0503020204020204" pitchFamily="34" charset="-122"/>
                <a:ea typeface="微软雅黑" panose="020B0503020204020204" pitchFamily="34" charset="-122"/>
              </a:rPr>
              <a:t>什么的）</a:t>
            </a:r>
          </a:p>
        </p:txBody>
      </p:sp>
    </p:spTree>
    <p:extLst>
      <p:ext uri="{BB962C8B-B14F-4D97-AF65-F5344CB8AC3E}">
        <p14:creationId xmlns:p14="http://schemas.microsoft.com/office/powerpoint/2010/main" val="142315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1" name="矩形 170"/>
          <p:cNvSpPr/>
          <p:nvPr/>
        </p:nvSpPr>
        <p:spPr>
          <a:xfrm>
            <a:off x="33587" y="520482"/>
            <a:ext cx="7165744" cy="1348061"/>
          </a:xfrm>
          <a:prstGeom prst="rect">
            <a:avLst/>
          </a:prstGeom>
        </p:spPr>
        <p:txBody>
          <a:bodyPr wrap="none">
            <a:spAutoFit/>
          </a:bodyPr>
          <a:lstStyle/>
          <a:p>
            <a:pPr>
              <a:lnSpc>
                <a:spcPct val="170000"/>
              </a:lnSpc>
            </a:pPr>
            <a:r>
              <a:rPr lang="en-US" altLang="zh-CN" sz="2400" b="1" dirty="0">
                <a:solidFill>
                  <a:srgbClr val="1B4155"/>
                </a:solidFill>
                <a:latin typeface="微软雅黑" panose="020B0503020204020204" pitchFamily="34" charset="-122"/>
                <a:ea typeface="微软雅黑" panose="020B0503020204020204" pitchFamily="34" charset="-122"/>
              </a:rPr>
              <a:t>4</a:t>
            </a:r>
            <a:r>
              <a:rPr lang="zh-CN" altLang="zh-CN" sz="2400" b="1" dirty="0" smtClean="0">
                <a:solidFill>
                  <a:srgbClr val="1B4155"/>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rPr>
              <a:t>Join</a:t>
            </a:r>
            <a:r>
              <a:rPr lang="zh-CN" altLang="en-US" sz="2400" b="1" dirty="0">
                <a:latin typeface="微软雅黑" panose="020B0503020204020204" pitchFamily="34" charset="-122"/>
                <a:ea typeface="微软雅黑" panose="020B0503020204020204" pitchFamily="34" charset="-122"/>
              </a:rPr>
              <a:t>表的时候使用相当类型的例，并将其索引</a:t>
            </a:r>
          </a:p>
          <a:p>
            <a:pPr>
              <a:lnSpc>
                <a:spcPct val="170000"/>
              </a:lnSpc>
            </a:pPr>
            <a:endParaRPr lang="zh-CN" altLang="zh-CN" sz="2400" b="1" dirty="0">
              <a:solidFill>
                <a:srgbClr val="1B4155"/>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latin typeface="微软雅黑" panose="020B0503020204020204" pitchFamily="34" charset="-122"/>
                <a:ea typeface="微软雅黑" panose="020B0503020204020204" pitchFamily="34" charset="-122"/>
              </a:rPr>
              <a:pPr/>
              <a:t>5</a:t>
            </a:fld>
            <a:r>
              <a:rPr lang="en-US" altLang="zh-CN" dirty="0" smtClean="0">
                <a:latin typeface="微软雅黑" panose="020B0503020204020204" pitchFamily="34" charset="-122"/>
                <a:ea typeface="微软雅黑" panose="020B0503020204020204" pitchFamily="34" charset="-122"/>
              </a:rPr>
              <a:t>/7</a:t>
            </a:r>
            <a:endParaRPr lang="zh-CN" altLang="en-US" dirty="0">
              <a:latin typeface="微软雅黑" panose="020B0503020204020204" pitchFamily="34" charset="-122"/>
              <a:ea typeface="微软雅黑" panose="020B0503020204020204" pitchFamily="34" charset="-122"/>
            </a:endParaRPr>
          </a:p>
        </p:txBody>
      </p:sp>
      <p:sp>
        <p:nvSpPr>
          <p:cNvPr id="8" name="Lorem Ipsum"/>
          <p:cNvSpPr/>
          <p:nvPr/>
        </p:nvSpPr>
        <p:spPr bwMode="auto">
          <a:xfrm>
            <a:off x="319687" y="1203044"/>
            <a:ext cx="7909913" cy="128686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如果你的应用程序有很多 </a:t>
            </a:r>
            <a:r>
              <a:rPr lang="en-US" altLang="zh-CN" sz="1600" dirty="0">
                <a:solidFill>
                  <a:schemeClr val="tx1"/>
                </a:solidFill>
                <a:latin typeface="微软雅黑" panose="020B0503020204020204" pitchFamily="34" charset="-122"/>
                <a:ea typeface="微软雅黑" panose="020B0503020204020204" pitchFamily="34" charset="-122"/>
              </a:rPr>
              <a:t>JOIN </a:t>
            </a:r>
            <a:r>
              <a:rPr lang="zh-CN" altLang="en-US" sz="1600" dirty="0">
                <a:solidFill>
                  <a:schemeClr val="tx1"/>
                </a:solidFill>
                <a:latin typeface="微软雅黑" panose="020B0503020204020204" pitchFamily="34" charset="-122"/>
                <a:ea typeface="微软雅黑" panose="020B0503020204020204" pitchFamily="34" charset="-122"/>
              </a:rPr>
              <a:t>查询，你应该确认两个表中</a:t>
            </a:r>
            <a:r>
              <a:rPr lang="en-US" altLang="zh-CN" sz="1600" dirty="0">
                <a:solidFill>
                  <a:schemeClr val="tx1"/>
                </a:solidFill>
                <a:latin typeface="微软雅黑" panose="020B0503020204020204" pitchFamily="34" charset="-122"/>
                <a:ea typeface="微软雅黑" panose="020B0503020204020204" pitchFamily="34" charset="-122"/>
              </a:rPr>
              <a:t>Join</a:t>
            </a:r>
            <a:r>
              <a:rPr lang="zh-CN" altLang="en-US" sz="1600" dirty="0">
                <a:solidFill>
                  <a:schemeClr val="tx1"/>
                </a:solidFill>
                <a:latin typeface="微软雅黑" panose="020B0503020204020204" pitchFamily="34" charset="-122"/>
                <a:ea typeface="微软雅黑" panose="020B0503020204020204" pitchFamily="34" charset="-122"/>
              </a:rPr>
              <a:t>的字段是被建过索引的。这样，</a:t>
            </a:r>
            <a:r>
              <a:rPr lang="en-US" altLang="zh-CN" sz="1600" dirty="0">
                <a:solidFill>
                  <a:schemeClr val="tx1"/>
                </a:solidFill>
                <a:latin typeface="微软雅黑" panose="020B0503020204020204" pitchFamily="34" charset="-122"/>
                <a:ea typeface="微软雅黑" panose="020B0503020204020204" pitchFamily="34" charset="-122"/>
              </a:rPr>
              <a:t>MySQL</a:t>
            </a:r>
            <a:r>
              <a:rPr lang="zh-CN" altLang="en-US" sz="1600" dirty="0">
                <a:solidFill>
                  <a:schemeClr val="tx1"/>
                </a:solidFill>
                <a:latin typeface="微软雅黑" panose="020B0503020204020204" pitchFamily="34" charset="-122"/>
                <a:ea typeface="微软雅黑" panose="020B0503020204020204" pitchFamily="34" charset="-122"/>
              </a:rPr>
              <a:t>内部会启动为你优化</a:t>
            </a:r>
            <a:r>
              <a:rPr lang="en-US" altLang="zh-CN" sz="1600" dirty="0">
                <a:solidFill>
                  <a:schemeClr val="tx1"/>
                </a:solidFill>
                <a:latin typeface="微软雅黑" panose="020B0503020204020204" pitchFamily="34" charset="-122"/>
                <a:ea typeface="微软雅黑" panose="020B0503020204020204" pitchFamily="34" charset="-122"/>
              </a:rPr>
              <a:t>Join</a:t>
            </a:r>
            <a:r>
              <a:rPr lang="zh-CN" altLang="en-US"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SQL</a:t>
            </a:r>
            <a:r>
              <a:rPr lang="zh-CN" altLang="en-US" sz="1600" dirty="0">
                <a:solidFill>
                  <a:schemeClr val="tx1"/>
                </a:solidFill>
                <a:latin typeface="微软雅黑" panose="020B0503020204020204" pitchFamily="34" charset="-122"/>
                <a:ea typeface="微软雅黑" panose="020B0503020204020204" pitchFamily="34" charset="-122"/>
              </a:rPr>
              <a:t>语句的机制。</a:t>
            </a:r>
          </a:p>
          <a:p>
            <a:r>
              <a:rPr lang="zh-CN" altLang="en-US" sz="1600" dirty="0">
                <a:solidFill>
                  <a:schemeClr val="tx1"/>
                </a:solidFill>
                <a:latin typeface="微软雅黑" panose="020B0503020204020204" pitchFamily="34" charset="-122"/>
                <a:ea typeface="微软雅黑" panose="020B0503020204020204" pitchFamily="34" charset="-122"/>
              </a:rPr>
              <a:t>而且，这些被用来</a:t>
            </a:r>
            <a:r>
              <a:rPr lang="en-US" altLang="zh-CN" sz="1600" dirty="0">
                <a:solidFill>
                  <a:schemeClr val="tx1"/>
                </a:solidFill>
                <a:latin typeface="微软雅黑" panose="020B0503020204020204" pitchFamily="34" charset="-122"/>
                <a:ea typeface="微软雅黑" panose="020B0503020204020204" pitchFamily="34" charset="-122"/>
              </a:rPr>
              <a:t>Join</a:t>
            </a:r>
            <a:r>
              <a:rPr lang="zh-CN" altLang="en-US" sz="1600" dirty="0">
                <a:solidFill>
                  <a:schemeClr val="tx1"/>
                </a:solidFill>
                <a:latin typeface="微软雅黑" panose="020B0503020204020204" pitchFamily="34" charset="-122"/>
                <a:ea typeface="微软雅黑" panose="020B0503020204020204" pitchFamily="34" charset="-122"/>
              </a:rPr>
              <a:t>的字段，应该是相同的类型的。例如：如果你要把 </a:t>
            </a:r>
            <a:r>
              <a:rPr lang="en-US" altLang="zh-CN" sz="1600" dirty="0">
                <a:solidFill>
                  <a:schemeClr val="tx1"/>
                </a:solidFill>
                <a:latin typeface="微软雅黑" panose="020B0503020204020204" pitchFamily="34" charset="-122"/>
                <a:ea typeface="微软雅黑" panose="020B0503020204020204" pitchFamily="34" charset="-122"/>
              </a:rPr>
              <a:t>DECIMAL </a:t>
            </a:r>
            <a:r>
              <a:rPr lang="zh-CN" altLang="en-US" sz="1600" dirty="0">
                <a:solidFill>
                  <a:schemeClr val="tx1"/>
                </a:solidFill>
                <a:latin typeface="微软雅黑" panose="020B0503020204020204" pitchFamily="34" charset="-122"/>
                <a:ea typeface="微软雅黑" panose="020B0503020204020204" pitchFamily="34" charset="-122"/>
              </a:rPr>
              <a:t>字段和一个 </a:t>
            </a:r>
            <a:r>
              <a:rPr lang="en-US" altLang="zh-CN" sz="1600" dirty="0">
                <a:solidFill>
                  <a:schemeClr val="tx1"/>
                </a:solidFill>
                <a:latin typeface="微软雅黑" panose="020B0503020204020204" pitchFamily="34" charset="-122"/>
                <a:ea typeface="微软雅黑" panose="020B0503020204020204" pitchFamily="34" charset="-122"/>
              </a:rPr>
              <a:t>INT </a:t>
            </a:r>
            <a:r>
              <a:rPr lang="zh-CN" altLang="en-US" sz="1600" dirty="0">
                <a:solidFill>
                  <a:schemeClr val="tx1"/>
                </a:solidFill>
                <a:latin typeface="微软雅黑" panose="020B0503020204020204" pitchFamily="34" charset="-122"/>
                <a:ea typeface="微软雅黑" panose="020B0503020204020204" pitchFamily="34" charset="-122"/>
              </a:rPr>
              <a:t>字段</a:t>
            </a:r>
            <a:r>
              <a:rPr lang="en-US" altLang="zh-CN" sz="1600" dirty="0">
                <a:solidFill>
                  <a:schemeClr val="tx1"/>
                </a:solidFill>
                <a:latin typeface="微软雅黑" panose="020B0503020204020204" pitchFamily="34" charset="-122"/>
                <a:ea typeface="微软雅黑" panose="020B0503020204020204" pitchFamily="34" charset="-122"/>
              </a:rPr>
              <a:t>Join</a:t>
            </a:r>
            <a:r>
              <a:rPr lang="zh-CN" altLang="en-US" sz="1600" dirty="0">
                <a:solidFill>
                  <a:schemeClr val="tx1"/>
                </a:solidFill>
                <a:latin typeface="微软雅黑" panose="020B0503020204020204" pitchFamily="34" charset="-122"/>
                <a:ea typeface="微软雅黑" panose="020B0503020204020204" pitchFamily="34" charset="-122"/>
              </a:rPr>
              <a:t>在一起，</a:t>
            </a:r>
            <a:r>
              <a:rPr lang="en-US" altLang="zh-CN" sz="1600" dirty="0">
                <a:solidFill>
                  <a:schemeClr val="tx1"/>
                </a:solidFill>
                <a:latin typeface="微软雅黑" panose="020B0503020204020204" pitchFamily="34" charset="-122"/>
                <a:ea typeface="微软雅黑" panose="020B0503020204020204" pitchFamily="34" charset="-122"/>
              </a:rPr>
              <a:t>MySQL</a:t>
            </a:r>
            <a:r>
              <a:rPr lang="zh-CN" altLang="en-US" sz="1600" dirty="0">
                <a:solidFill>
                  <a:schemeClr val="tx1"/>
                </a:solidFill>
                <a:latin typeface="微软雅黑" panose="020B0503020204020204" pitchFamily="34" charset="-122"/>
                <a:ea typeface="微软雅黑" panose="020B0503020204020204" pitchFamily="34" charset="-122"/>
              </a:rPr>
              <a:t>就无法使用它们的索引。对于那些</a:t>
            </a:r>
            <a:r>
              <a:rPr lang="en-US" altLang="zh-CN" sz="1600" dirty="0">
                <a:solidFill>
                  <a:schemeClr val="tx1"/>
                </a:solidFill>
                <a:latin typeface="微软雅黑" panose="020B0503020204020204" pitchFamily="34" charset="-122"/>
                <a:ea typeface="微软雅黑" panose="020B0503020204020204" pitchFamily="34" charset="-122"/>
              </a:rPr>
              <a:t>STRING</a:t>
            </a:r>
            <a:r>
              <a:rPr lang="zh-CN" altLang="en-US" sz="1600" dirty="0">
                <a:solidFill>
                  <a:schemeClr val="tx1"/>
                </a:solidFill>
                <a:latin typeface="微软雅黑" panose="020B0503020204020204" pitchFamily="34" charset="-122"/>
                <a:ea typeface="微软雅黑" panose="020B0503020204020204" pitchFamily="34" charset="-122"/>
              </a:rPr>
              <a:t>类型，还需要有相同的字符集才行。（两个表的字符集有可能不一样）</a:t>
            </a:r>
          </a:p>
        </p:txBody>
      </p:sp>
      <p:sp>
        <p:nvSpPr>
          <p:cNvPr id="12" name="Lorem Ipsum"/>
          <p:cNvSpPr/>
          <p:nvPr/>
        </p:nvSpPr>
        <p:spPr bwMode="auto">
          <a:xfrm>
            <a:off x="561734" y="4690315"/>
            <a:ext cx="7909913" cy="24042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358587" y="2611433"/>
            <a:ext cx="783515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cs typeface="Consolas" panose="020B0609020204030204" pitchFamily="49" charset="0"/>
              </a:rPr>
              <a:t>SELECT company_name FROM users</a:t>
            </a:r>
            <a:endParaRPr kumimoji="0" lang="zh-CN" altLang="zh-CN" sz="1600" b="0"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cs typeface="Consolas" panose="020B0609020204030204" pitchFamily="49" charset="0"/>
              </a:rPr>
              <a:t>    LEFT JOIN companies ON (users.state = companies.state)</a:t>
            </a:r>
            <a:endParaRPr kumimoji="0" lang="zh-CN" altLang="zh-CN" sz="1600" b="0"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cs typeface="Consolas" panose="020B0609020204030204" pitchFamily="49" charset="0"/>
              </a:rPr>
              <a:t>    WHERE users.id = $user_id"</a:t>
            </a:r>
            <a:endParaRPr kumimoji="0" lang="zh-CN" altLang="zh-CN" sz="1600" b="0"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2365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1" name="矩形 170"/>
          <p:cNvSpPr/>
          <p:nvPr/>
        </p:nvSpPr>
        <p:spPr>
          <a:xfrm>
            <a:off x="33587" y="520482"/>
            <a:ext cx="4880888" cy="1348061"/>
          </a:xfrm>
          <a:prstGeom prst="rect">
            <a:avLst/>
          </a:prstGeom>
        </p:spPr>
        <p:txBody>
          <a:bodyPr wrap="none">
            <a:spAutoFit/>
          </a:bodyPr>
          <a:lstStyle/>
          <a:p>
            <a:pPr>
              <a:lnSpc>
                <a:spcPct val="170000"/>
              </a:lnSpc>
            </a:pPr>
            <a:r>
              <a:rPr lang="en-US" altLang="zh-CN" sz="2400" b="1" dirty="0">
                <a:latin typeface="微软雅黑" panose="020B0503020204020204" pitchFamily="34" charset="-122"/>
                <a:ea typeface="微软雅黑" panose="020B0503020204020204" pitchFamily="34" charset="-122"/>
              </a:rPr>
              <a:t>5</a:t>
            </a:r>
            <a:r>
              <a:rPr lang="zh-CN"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千万不要 </a:t>
            </a:r>
            <a:r>
              <a:rPr lang="en-US" altLang="zh-CN" sz="2400" b="1" dirty="0">
                <a:latin typeface="微软雅黑" panose="020B0503020204020204" pitchFamily="34" charset="-122"/>
                <a:ea typeface="微软雅黑" panose="020B0503020204020204" pitchFamily="34" charset="-122"/>
              </a:rPr>
              <a:t>ORDER BY RAND()</a:t>
            </a:r>
          </a:p>
          <a:p>
            <a:pPr>
              <a:lnSpc>
                <a:spcPct val="170000"/>
              </a:lnSpc>
            </a:pPr>
            <a:endParaRPr lang="zh-CN" altLang="zh-CN" sz="24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6</a:t>
            </a:fld>
            <a:r>
              <a:rPr lang="en-US" altLang="zh-CN" dirty="0" smtClean="0"/>
              <a:t>/7</a:t>
            </a:r>
            <a:endParaRPr lang="zh-CN" altLang="en-US" dirty="0"/>
          </a:p>
        </p:txBody>
      </p:sp>
      <p:sp>
        <p:nvSpPr>
          <p:cNvPr id="8" name="Lorem Ipsum"/>
          <p:cNvSpPr/>
          <p:nvPr/>
        </p:nvSpPr>
        <p:spPr bwMode="auto">
          <a:xfrm>
            <a:off x="319687" y="1203044"/>
            <a:ext cx="7909913" cy="177930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想打乱返回的数据行？随机挑一个数据？真不知道谁发明了这种用法，但很多新手很喜欢这样用。但你确不了解这样做有多么可怕的性能问题。</a:t>
            </a:r>
          </a:p>
          <a:p>
            <a:r>
              <a:rPr lang="zh-CN" altLang="en-US" sz="1600" dirty="0">
                <a:solidFill>
                  <a:schemeClr val="tx1"/>
                </a:solidFill>
                <a:latin typeface="微软雅黑" panose="020B0503020204020204" pitchFamily="34" charset="-122"/>
                <a:ea typeface="微软雅黑" panose="020B0503020204020204" pitchFamily="34" charset="-122"/>
              </a:rPr>
              <a:t>如果你真的想把返回的数据行打乱了，你有</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en-US" sz="1600" dirty="0">
                <a:solidFill>
                  <a:schemeClr val="tx1"/>
                </a:solidFill>
                <a:latin typeface="微软雅黑" panose="020B0503020204020204" pitchFamily="34" charset="-122"/>
                <a:ea typeface="微软雅黑" panose="020B0503020204020204" pitchFamily="34" charset="-122"/>
              </a:rPr>
              <a:t>种方法可以达到这个目的。这样使用只让你的数据库的性能呈指数级的下降。这里的问题是：</a:t>
            </a:r>
            <a:r>
              <a:rPr lang="en-US" altLang="zh-CN" sz="1600" dirty="0">
                <a:solidFill>
                  <a:schemeClr val="tx1"/>
                </a:solidFill>
                <a:latin typeface="微软雅黑" panose="020B0503020204020204" pitchFamily="34" charset="-122"/>
                <a:ea typeface="微软雅黑" panose="020B0503020204020204" pitchFamily="34" charset="-122"/>
              </a:rPr>
              <a:t>MySQL</a:t>
            </a:r>
            <a:r>
              <a:rPr lang="zh-CN" altLang="en-US" sz="1600" dirty="0">
                <a:solidFill>
                  <a:schemeClr val="tx1"/>
                </a:solidFill>
                <a:latin typeface="微软雅黑" panose="020B0503020204020204" pitchFamily="34" charset="-122"/>
                <a:ea typeface="微软雅黑" panose="020B0503020204020204" pitchFamily="34" charset="-122"/>
              </a:rPr>
              <a:t>会不得不去执行</a:t>
            </a:r>
            <a:r>
              <a:rPr lang="en-US" altLang="zh-CN" sz="1600" dirty="0">
                <a:solidFill>
                  <a:schemeClr val="tx1"/>
                </a:solidFill>
                <a:latin typeface="微软雅黑" panose="020B0503020204020204" pitchFamily="34" charset="-122"/>
                <a:ea typeface="微软雅黑" panose="020B0503020204020204" pitchFamily="34" charset="-122"/>
              </a:rPr>
              <a:t>RAND()</a:t>
            </a:r>
            <a:r>
              <a:rPr lang="zh-CN" altLang="en-US" sz="1600" dirty="0">
                <a:solidFill>
                  <a:schemeClr val="tx1"/>
                </a:solidFill>
                <a:latin typeface="微软雅黑" panose="020B0503020204020204" pitchFamily="34" charset="-122"/>
                <a:ea typeface="微软雅黑" panose="020B0503020204020204" pitchFamily="34" charset="-122"/>
              </a:rPr>
              <a:t>函数（很耗</a:t>
            </a:r>
            <a:r>
              <a:rPr lang="en-US" altLang="zh-CN" sz="1600" dirty="0">
                <a:solidFill>
                  <a:schemeClr val="tx1"/>
                </a:solidFill>
                <a:latin typeface="微软雅黑" panose="020B0503020204020204" pitchFamily="34" charset="-122"/>
                <a:ea typeface="微软雅黑" panose="020B0503020204020204" pitchFamily="34" charset="-122"/>
              </a:rPr>
              <a:t>CPU</a:t>
            </a:r>
            <a:r>
              <a:rPr lang="zh-CN" altLang="en-US" sz="1600" dirty="0">
                <a:solidFill>
                  <a:schemeClr val="tx1"/>
                </a:solidFill>
                <a:latin typeface="微软雅黑" panose="020B0503020204020204" pitchFamily="34" charset="-122"/>
                <a:ea typeface="微软雅黑" panose="020B0503020204020204" pitchFamily="34" charset="-122"/>
              </a:rPr>
              <a:t>时间），而且这是为了每一行记录去记行，然后再对其排序。就算是你用了</a:t>
            </a:r>
            <a:r>
              <a:rPr lang="en-US" altLang="zh-CN" sz="1600" dirty="0">
                <a:solidFill>
                  <a:schemeClr val="tx1"/>
                </a:solidFill>
                <a:latin typeface="微软雅黑" panose="020B0503020204020204" pitchFamily="34" charset="-122"/>
                <a:ea typeface="微软雅黑" panose="020B0503020204020204" pitchFamily="34" charset="-122"/>
              </a:rPr>
              <a:t>Limit 1</a:t>
            </a:r>
            <a:r>
              <a:rPr lang="zh-CN" altLang="en-US" sz="1600" dirty="0">
                <a:solidFill>
                  <a:schemeClr val="tx1"/>
                </a:solidFill>
                <a:latin typeface="微软雅黑" panose="020B0503020204020204" pitchFamily="34" charset="-122"/>
                <a:ea typeface="微软雅黑" panose="020B0503020204020204" pitchFamily="34" charset="-122"/>
              </a:rPr>
              <a:t>也无济于事（因为要排序）</a:t>
            </a:r>
          </a:p>
          <a:p>
            <a:r>
              <a:rPr lang="zh-CN" altLang="en-US" sz="1600" dirty="0">
                <a:solidFill>
                  <a:schemeClr val="tx1"/>
                </a:solidFill>
                <a:latin typeface="微软雅黑" panose="020B0503020204020204" pitchFamily="34" charset="-122"/>
                <a:ea typeface="微软雅黑" panose="020B0503020204020204" pitchFamily="34" charset="-122"/>
              </a:rPr>
              <a:t>下面的示例是随机挑一条记录</a:t>
            </a:r>
          </a:p>
        </p:txBody>
      </p:sp>
      <p:sp>
        <p:nvSpPr>
          <p:cNvPr id="10" name="Lorem Ipsum"/>
          <p:cNvSpPr/>
          <p:nvPr/>
        </p:nvSpPr>
        <p:spPr bwMode="auto">
          <a:xfrm>
            <a:off x="319687" y="3112527"/>
            <a:ext cx="7909913" cy="2025529"/>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dirty="0" smtClean="0">
                <a:solidFill>
                  <a:srgbClr val="00B050"/>
                </a:solidFill>
                <a:latin typeface="微软雅黑" panose="020B0503020204020204" pitchFamily="34" charset="-122"/>
                <a:ea typeface="微软雅黑" panose="020B0503020204020204" pitchFamily="34" charset="-122"/>
              </a:rPr>
              <a:t>// </a:t>
            </a:r>
            <a:r>
              <a:rPr lang="zh-CN" altLang="en-US" sz="1600" dirty="0" smtClean="0">
                <a:solidFill>
                  <a:srgbClr val="00B050"/>
                </a:solidFill>
                <a:latin typeface="微软雅黑" panose="020B0503020204020204" pitchFamily="34" charset="-122"/>
                <a:ea typeface="微软雅黑" panose="020B0503020204020204" pitchFamily="34" charset="-122"/>
              </a:rPr>
              <a:t>猪一样的做法</a:t>
            </a:r>
            <a:endParaRPr lang="en-US" altLang="zh-CN" sz="1600" dirty="0" smtClean="0">
              <a:solidFill>
                <a:srgbClr val="00B050"/>
              </a:solidFill>
              <a:latin typeface="微软雅黑" panose="020B0503020204020204" pitchFamily="34" charset="-122"/>
              <a:ea typeface="微软雅黑" panose="020B0503020204020204" pitchFamily="34" charset="-122"/>
            </a:endParaRPr>
          </a:p>
          <a:p>
            <a:r>
              <a:rPr lang="en-US" altLang="zh-CN" sz="1600" dirty="0">
                <a:solidFill>
                  <a:srgbClr val="00B050"/>
                </a:solidFill>
                <a:latin typeface="微软雅黑" panose="020B0503020204020204" pitchFamily="34" charset="-122"/>
                <a:ea typeface="微软雅黑" panose="020B0503020204020204" pitchFamily="34" charset="-122"/>
              </a:rPr>
              <a:t>SELECT username FROM user ORDER BY RAND() LIMIT </a:t>
            </a:r>
            <a:r>
              <a:rPr lang="en-US" altLang="zh-CN" sz="1600" dirty="0" smtClean="0">
                <a:solidFill>
                  <a:srgbClr val="00B050"/>
                </a:solidFill>
                <a:latin typeface="微软雅黑" panose="020B0503020204020204" pitchFamily="34" charset="-122"/>
                <a:ea typeface="微软雅黑" panose="020B0503020204020204" pitchFamily="34" charset="-122"/>
              </a:rPr>
              <a:t>1</a:t>
            </a:r>
          </a:p>
          <a:p>
            <a:endParaRPr lang="en-US" altLang="zh-CN" sz="1600" dirty="0">
              <a:solidFill>
                <a:srgbClr val="00B050"/>
              </a:solidFill>
              <a:latin typeface="微软雅黑" panose="020B0503020204020204" pitchFamily="34" charset="-122"/>
              <a:ea typeface="微软雅黑" panose="020B0503020204020204" pitchFamily="34" charset="-122"/>
            </a:endParaRPr>
          </a:p>
          <a:p>
            <a:r>
              <a:rPr lang="en-US" altLang="zh-CN" sz="1600" dirty="0" smtClean="0">
                <a:solidFill>
                  <a:srgbClr val="00B050"/>
                </a:solidFill>
                <a:latin typeface="微软雅黑" panose="020B0503020204020204" pitchFamily="34" charset="-122"/>
                <a:ea typeface="微软雅黑" panose="020B0503020204020204" pitchFamily="34" charset="-122"/>
              </a:rPr>
              <a:t>// </a:t>
            </a:r>
            <a:r>
              <a:rPr lang="zh-CN" altLang="en-US" sz="1600" dirty="0" smtClean="0">
                <a:solidFill>
                  <a:srgbClr val="00B050"/>
                </a:solidFill>
                <a:latin typeface="微软雅黑" panose="020B0503020204020204" pitchFamily="34" charset="-122"/>
                <a:ea typeface="微软雅黑" panose="020B0503020204020204" pitchFamily="34" charset="-122"/>
              </a:rPr>
              <a:t>建议的做法</a:t>
            </a:r>
            <a:endParaRPr lang="en-US" altLang="zh-CN" sz="1600" dirty="0" smtClean="0">
              <a:solidFill>
                <a:srgbClr val="00B050"/>
              </a:solidFill>
              <a:latin typeface="微软雅黑" panose="020B0503020204020204" pitchFamily="34" charset="-122"/>
              <a:ea typeface="微软雅黑" panose="020B0503020204020204" pitchFamily="34" charset="-122"/>
            </a:endParaRPr>
          </a:p>
          <a:p>
            <a:r>
              <a:rPr lang="en-US" altLang="zh-CN" sz="1600" dirty="0" smtClean="0">
                <a:solidFill>
                  <a:srgbClr val="00B050"/>
                </a:solidFill>
                <a:latin typeface="微软雅黑" panose="020B0503020204020204" pitchFamily="34" charset="-122"/>
                <a:ea typeface="微软雅黑" panose="020B0503020204020204" pitchFamily="34" charset="-122"/>
              </a:rPr>
              <a:t>$r = </a:t>
            </a:r>
            <a:r>
              <a:rPr lang="en-US" altLang="zh-CN" sz="1600" dirty="0">
                <a:solidFill>
                  <a:srgbClr val="00B050"/>
                </a:solidFill>
                <a:latin typeface="微软雅黑" panose="020B0503020204020204" pitchFamily="34" charset="-122"/>
                <a:ea typeface="微软雅黑" panose="020B0503020204020204" pitchFamily="34" charset="-122"/>
              </a:rPr>
              <a:t>SELECT count(*) FROM </a:t>
            </a:r>
            <a:r>
              <a:rPr lang="en-US" altLang="zh-CN" sz="1600" dirty="0" smtClean="0">
                <a:solidFill>
                  <a:srgbClr val="00B050"/>
                </a:solidFill>
                <a:latin typeface="微软雅黑" panose="020B0503020204020204" pitchFamily="34" charset="-122"/>
                <a:ea typeface="微软雅黑" panose="020B0503020204020204" pitchFamily="34" charset="-122"/>
              </a:rPr>
              <a:t>user</a:t>
            </a:r>
          </a:p>
          <a:p>
            <a:r>
              <a:rPr lang="en-US" altLang="zh-CN" sz="1600" dirty="0" smtClean="0">
                <a:solidFill>
                  <a:srgbClr val="00B050"/>
                </a:solidFill>
                <a:latin typeface="微软雅黑" panose="020B0503020204020204" pitchFamily="34" charset="-122"/>
                <a:ea typeface="微软雅黑" panose="020B0503020204020204" pitchFamily="34" charset="-122"/>
              </a:rPr>
              <a:t>$d = </a:t>
            </a:r>
            <a:r>
              <a:rPr lang="en-US" altLang="zh-CN" sz="1600" dirty="0" err="1" smtClean="0">
                <a:solidFill>
                  <a:srgbClr val="00B050"/>
                </a:solidFill>
                <a:latin typeface="微软雅黑" panose="020B0503020204020204" pitchFamily="34" charset="-122"/>
                <a:ea typeface="微软雅黑" panose="020B0503020204020204" pitchFamily="34" charset="-122"/>
              </a:rPr>
              <a:t>mysql_fetch_row</a:t>
            </a:r>
            <a:r>
              <a:rPr lang="en-US" altLang="zh-CN" sz="1600" dirty="0" smtClean="0">
                <a:solidFill>
                  <a:srgbClr val="00B050"/>
                </a:solidFill>
                <a:latin typeface="微软雅黑" panose="020B0503020204020204" pitchFamily="34" charset="-122"/>
                <a:ea typeface="微软雅黑" panose="020B0503020204020204" pitchFamily="34" charset="-122"/>
              </a:rPr>
              <a:t>($r)</a:t>
            </a:r>
          </a:p>
          <a:p>
            <a:r>
              <a:rPr lang="en-US" altLang="zh-CN" sz="1600" dirty="0" smtClean="0">
                <a:solidFill>
                  <a:srgbClr val="00B050"/>
                </a:solidFill>
                <a:latin typeface="微软雅黑" panose="020B0503020204020204" pitchFamily="34" charset="-122"/>
                <a:ea typeface="微软雅黑" panose="020B0503020204020204" pitchFamily="34" charset="-122"/>
              </a:rPr>
              <a:t>$rand = </a:t>
            </a:r>
            <a:r>
              <a:rPr lang="en-US" altLang="zh-CN" sz="1600" dirty="0" err="1" smtClean="0">
                <a:solidFill>
                  <a:srgbClr val="00B050"/>
                </a:solidFill>
                <a:latin typeface="微软雅黑" panose="020B0503020204020204" pitchFamily="34" charset="-122"/>
                <a:ea typeface="微软雅黑" panose="020B0503020204020204" pitchFamily="34" charset="-122"/>
              </a:rPr>
              <a:t>mt_rand</a:t>
            </a:r>
            <a:r>
              <a:rPr lang="en-US" altLang="zh-CN" sz="1600" dirty="0" smtClean="0">
                <a:solidFill>
                  <a:srgbClr val="00B050"/>
                </a:solidFill>
                <a:latin typeface="微软雅黑" panose="020B0503020204020204" pitchFamily="34" charset="-122"/>
                <a:ea typeface="微软雅黑" panose="020B0503020204020204" pitchFamily="34" charset="-122"/>
              </a:rPr>
              <a:t>(0,$[0] -1)</a:t>
            </a:r>
          </a:p>
          <a:p>
            <a:r>
              <a:rPr lang="en-US" altLang="zh-CN" sz="1600" dirty="0">
                <a:solidFill>
                  <a:srgbClr val="00B050"/>
                </a:solidFill>
                <a:latin typeface="微软雅黑" panose="020B0503020204020204" pitchFamily="34" charset="-122"/>
                <a:ea typeface="微软雅黑" panose="020B0503020204020204" pitchFamily="34" charset="-122"/>
              </a:rPr>
              <a:t>SELECT username FROM user LIMIT $rand, 1</a:t>
            </a:r>
            <a:endParaRPr lang="zh-CN" altLang="en-US" sz="1600"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0394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114269" y="628059"/>
            <a:ext cx="2736647"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6</a:t>
            </a:r>
            <a:r>
              <a:rPr lang="zh-CN"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避免 </a:t>
            </a:r>
            <a:r>
              <a:rPr lang="en-US" altLang="zh-CN" sz="2400" b="1" dirty="0">
                <a:latin typeface="微软雅黑" panose="020B0503020204020204" pitchFamily="34" charset="-122"/>
                <a:ea typeface="微软雅黑" panose="020B0503020204020204" pitchFamily="34" charset="-122"/>
              </a:rPr>
              <a:t>SELECT *</a:t>
            </a: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7</a:t>
            </a:fld>
            <a:r>
              <a:rPr lang="en-US" altLang="zh-CN" dirty="0" smtClean="0"/>
              <a:t>/7</a:t>
            </a:r>
            <a:endParaRPr lang="zh-CN" altLang="en-US" dirty="0"/>
          </a:p>
        </p:txBody>
      </p:sp>
      <p:sp>
        <p:nvSpPr>
          <p:cNvPr id="8" name="Lorem Ipsum"/>
          <p:cNvSpPr/>
          <p:nvPr/>
        </p:nvSpPr>
        <p:spPr bwMode="auto">
          <a:xfrm>
            <a:off x="319687" y="1203044"/>
            <a:ext cx="7909913" cy="79442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从数据库里读出越多的数据，那么查询就会变得越慢。并且，如果你的数据库服务器和</a:t>
            </a:r>
            <a:r>
              <a:rPr lang="en-US" altLang="zh-CN" sz="1600" dirty="0">
                <a:solidFill>
                  <a:schemeClr val="tx1"/>
                </a:solidFill>
                <a:latin typeface="微软雅黑" panose="020B0503020204020204" pitchFamily="34" charset="-122"/>
                <a:ea typeface="微软雅黑" panose="020B0503020204020204" pitchFamily="34" charset="-122"/>
              </a:rPr>
              <a:t>WEB</a:t>
            </a:r>
            <a:r>
              <a:rPr lang="zh-CN" altLang="en-US" sz="1600" dirty="0">
                <a:solidFill>
                  <a:schemeClr val="tx1"/>
                </a:solidFill>
                <a:latin typeface="微软雅黑" panose="020B0503020204020204" pitchFamily="34" charset="-122"/>
                <a:ea typeface="微软雅黑" panose="020B0503020204020204" pitchFamily="34" charset="-122"/>
              </a:rPr>
              <a:t>服务器是两台独立的服务器的话，这还会增加网络传输的负载。</a:t>
            </a:r>
          </a:p>
          <a:p>
            <a:r>
              <a:rPr lang="zh-CN" altLang="en-US" sz="1600" dirty="0">
                <a:solidFill>
                  <a:schemeClr val="tx1"/>
                </a:solidFill>
                <a:latin typeface="微软雅黑" panose="020B0503020204020204" pitchFamily="34" charset="-122"/>
                <a:ea typeface="微软雅黑" panose="020B0503020204020204" pitchFamily="34" charset="-122"/>
              </a:rPr>
              <a:t>所以，你应该养成一个需要什么就取什么的好的习惯。</a:t>
            </a:r>
          </a:p>
        </p:txBody>
      </p:sp>
      <p:sp>
        <p:nvSpPr>
          <p:cNvPr id="9" name="Lorem Ipsum"/>
          <p:cNvSpPr/>
          <p:nvPr/>
        </p:nvSpPr>
        <p:spPr bwMode="auto">
          <a:xfrm>
            <a:off x="310722" y="2126409"/>
            <a:ext cx="7909913" cy="131764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dirty="0" smtClean="0">
                <a:solidFill>
                  <a:srgbClr val="00B050"/>
                </a:solidFill>
                <a:latin typeface="微软雅黑" panose="020B0503020204020204" pitchFamily="34" charset="-122"/>
                <a:ea typeface="微软雅黑" panose="020B0503020204020204" pitchFamily="34" charset="-122"/>
              </a:rPr>
              <a:t>// </a:t>
            </a:r>
            <a:r>
              <a:rPr lang="zh-CN" altLang="en-US" sz="1600" dirty="0" smtClean="0">
                <a:solidFill>
                  <a:srgbClr val="00B050"/>
                </a:solidFill>
                <a:latin typeface="微软雅黑" panose="020B0503020204020204" pitchFamily="34" charset="-122"/>
                <a:ea typeface="微软雅黑" panose="020B0503020204020204" pitchFamily="34" charset="-122"/>
              </a:rPr>
              <a:t>不推荐</a:t>
            </a:r>
            <a:endParaRPr lang="en-US" altLang="zh-CN" sz="1600" dirty="0" smtClean="0">
              <a:solidFill>
                <a:srgbClr val="00B050"/>
              </a:solidFill>
              <a:latin typeface="微软雅黑" panose="020B0503020204020204" pitchFamily="34" charset="-122"/>
              <a:ea typeface="微软雅黑" panose="020B0503020204020204" pitchFamily="34" charset="-122"/>
            </a:endParaRPr>
          </a:p>
          <a:p>
            <a:r>
              <a:rPr lang="en-US" altLang="zh-CN" sz="1600" dirty="0">
                <a:solidFill>
                  <a:srgbClr val="00B050"/>
                </a:solidFill>
                <a:latin typeface="微软雅黑" panose="020B0503020204020204" pitchFamily="34" charset="-122"/>
                <a:ea typeface="微软雅黑" panose="020B0503020204020204" pitchFamily="34" charset="-122"/>
              </a:rPr>
              <a:t>SELECT * FROM user WHERE </a:t>
            </a:r>
            <a:r>
              <a:rPr lang="en-US" altLang="zh-CN" sz="1600" dirty="0" err="1">
                <a:solidFill>
                  <a:srgbClr val="00B050"/>
                </a:solidFill>
                <a:latin typeface="微软雅黑" panose="020B0503020204020204" pitchFamily="34" charset="-122"/>
                <a:ea typeface="微软雅黑" panose="020B0503020204020204" pitchFamily="34" charset="-122"/>
              </a:rPr>
              <a:t>user_id</a:t>
            </a:r>
            <a:r>
              <a:rPr lang="en-US" altLang="zh-CN" sz="1600" dirty="0">
                <a:solidFill>
                  <a:srgbClr val="00B050"/>
                </a:solidFill>
                <a:latin typeface="微软雅黑" panose="020B0503020204020204" pitchFamily="34" charset="-122"/>
                <a:ea typeface="微软雅黑" panose="020B0503020204020204" pitchFamily="34" charset="-122"/>
              </a:rPr>
              <a:t> = </a:t>
            </a:r>
            <a:r>
              <a:rPr lang="en-US" altLang="zh-CN" sz="1600" dirty="0" smtClean="0">
                <a:solidFill>
                  <a:srgbClr val="00B050"/>
                </a:solidFill>
                <a:latin typeface="微软雅黑" panose="020B0503020204020204" pitchFamily="34" charset="-122"/>
                <a:ea typeface="微软雅黑" panose="020B0503020204020204" pitchFamily="34" charset="-122"/>
              </a:rPr>
              <a:t>1</a:t>
            </a:r>
          </a:p>
          <a:p>
            <a:endParaRPr lang="en-US" altLang="zh-CN" sz="1600" dirty="0">
              <a:solidFill>
                <a:srgbClr val="00B050"/>
              </a:solidFill>
              <a:latin typeface="微软雅黑" panose="020B0503020204020204" pitchFamily="34" charset="-122"/>
              <a:ea typeface="微软雅黑" panose="020B0503020204020204" pitchFamily="34" charset="-122"/>
            </a:endParaRPr>
          </a:p>
          <a:p>
            <a:r>
              <a:rPr lang="en-US" altLang="zh-CN" sz="1600" dirty="0" smtClean="0">
                <a:solidFill>
                  <a:srgbClr val="00B050"/>
                </a:solidFill>
                <a:latin typeface="微软雅黑" panose="020B0503020204020204" pitchFamily="34" charset="-122"/>
                <a:ea typeface="微软雅黑" panose="020B0503020204020204" pitchFamily="34" charset="-122"/>
              </a:rPr>
              <a:t>// </a:t>
            </a:r>
            <a:r>
              <a:rPr lang="zh-CN" altLang="en-US" sz="1600" dirty="0" smtClean="0">
                <a:solidFill>
                  <a:srgbClr val="00B050"/>
                </a:solidFill>
                <a:latin typeface="微软雅黑" panose="020B0503020204020204" pitchFamily="34" charset="-122"/>
                <a:ea typeface="微软雅黑" panose="020B0503020204020204" pitchFamily="34" charset="-122"/>
              </a:rPr>
              <a:t>推荐</a:t>
            </a:r>
            <a:endParaRPr lang="en-US" altLang="zh-CN" sz="1600" dirty="0" smtClean="0">
              <a:solidFill>
                <a:srgbClr val="00B050"/>
              </a:solidFill>
              <a:latin typeface="微软雅黑" panose="020B0503020204020204" pitchFamily="34" charset="-122"/>
              <a:ea typeface="微软雅黑" panose="020B0503020204020204" pitchFamily="34" charset="-122"/>
            </a:endParaRPr>
          </a:p>
          <a:p>
            <a:r>
              <a:rPr lang="en-US" altLang="zh-CN" sz="1600" dirty="0">
                <a:solidFill>
                  <a:srgbClr val="00B050"/>
                </a:solidFill>
                <a:latin typeface="微软雅黑" panose="020B0503020204020204" pitchFamily="34" charset="-122"/>
                <a:ea typeface="微软雅黑" panose="020B0503020204020204" pitchFamily="34" charset="-122"/>
              </a:rPr>
              <a:t>SELECT username FROM user WHERE </a:t>
            </a:r>
            <a:r>
              <a:rPr lang="en-US" altLang="zh-CN" sz="1600" dirty="0" err="1">
                <a:solidFill>
                  <a:srgbClr val="00B050"/>
                </a:solidFill>
                <a:latin typeface="微软雅黑" panose="020B0503020204020204" pitchFamily="34" charset="-122"/>
                <a:ea typeface="微软雅黑" panose="020B0503020204020204" pitchFamily="34" charset="-122"/>
              </a:rPr>
              <a:t>user_id</a:t>
            </a:r>
            <a:r>
              <a:rPr lang="en-US" altLang="zh-CN" sz="1600" dirty="0">
                <a:solidFill>
                  <a:srgbClr val="00B050"/>
                </a:solidFill>
                <a:latin typeface="微软雅黑" panose="020B0503020204020204" pitchFamily="34" charset="-122"/>
                <a:ea typeface="微软雅黑" panose="020B0503020204020204" pitchFamily="34" charset="-122"/>
              </a:rPr>
              <a:t> = 1</a:t>
            </a:r>
            <a:endParaRPr lang="zh-CN" altLang="en-US" sz="1600"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1663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4105611" cy="1348061"/>
          </a:xfrm>
          <a:prstGeom prst="rect">
            <a:avLst/>
          </a:prstGeom>
        </p:spPr>
        <p:txBody>
          <a:bodyPr wrap="none">
            <a:spAutoFit/>
          </a:bodyPr>
          <a:lstStyle/>
          <a:p>
            <a:pPr>
              <a:lnSpc>
                <a:spcPct val="170000"/>
              </a:lnSpc>
            </a:pPr>
            <a:r>
              <a:rPr lang="en-US" altLang="zh-CN" sz="2400" b="1" dirty="0" smtClean="0">
                <a:latin typeface="微软雅黑" panose="020B0503020204020204" pitchFamily="34" charset="-122"/>
                <a:ea typeface="微软雅黑" panose="020B0503020204020204" pitchFamily="34" charset="-122"/>
              </a:rPr>
              <a:t>7</a:t>
            </a:r>
            <a:r>
              <a:rPr lang="zh-CN"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永远为每张表设置一个</a:t>
            </a:r>
            <a:r>
              <a:rPr lang="en-US" altLang="zh-CN" sz="2400" b="1" dirty="0">
                <a:latin typeface="微软雅黑" panose="020B0503020204020204" pitchFamily="34" charset="-122"/>
                <a:ea typeface="微软雅黑" panose="020B0503020204020204" pitchFamily="34" charset="-122"/>
              </a:rPr>
              <a:t>ID</a:t>
            </a:r>
          </a:p>
          <a:p>
            <a:pPr>
              <a:lnSpc>
                <a:spcPct val="170000"/>
              </a:lnSpc>
            </a:pPr>
            <a:endParaRPr lang="zh-CN" altLang="zh-CN" sz="24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8</a:t>
            </a:fld>
            <a:r>
              <a:rPr lang="en-US" altLang="zh-CN" dirty="0" smtClean="0"/>
              <a:t>/7</a:t>
            </a:r>
            <a:endParaRPr lang="zh-CN" altLang="en-US" dirty="0"/>
          </a:p>
        </p:txBody>
      </p:sp>
      <p:sp>
        <p:nvSpPr>
          <p:cNvPr id="8" name="Lorem Ipsum"/>
          <p:cNvSpPr/>
          <p:nvPr/>
        </p:nvSpPr>
        <p:spPr bwMode="auto">
          <a:xfrm>
            <a:off x="319687" y="1203044"/>
            <a:ext cx="7909913" cy="276419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a:solidFill>
                  <a:schemeClr val="tx1"/>
                </a:solidFill>
                <a:latin typeface="微软雅黑" panose="020B0503020204020204" pitchFamily="34" charset="-122"/>
                <a:ea typeface="微软雅黑" panose="020B0503020204020204" pitchFamily="34" charset="-122"/>
              </a:rPr>
              <a:t>我们应该为数据库里的每张表都设置一个</a:t>
            </a:r>
            <a:r>
              <a:rPr lang="en-US" altLang="zh-CN" sz="1600" dirty="0">
                <a:solidFill>
                  <a:schemeClr val="tx1"/>
                </a:solidFill>
                <a:latin typeface="微软雅黑" panose="020B0503020204020204" pitchFamily="34" charset="-122"/>
                <a:ea typeface="微软雅黑" panose="020B0503020204020204" pitchFamily="34" charset="-122"/>
              </a:rPr>
              <a:t>ID</a:t>
            </a:r>
            <a:r>
              <a:rPr lang="zh-CN" altLang="en-US" sz="1600" dirty="0">
                <a:solidFill>
                  <a:schemeClr val="tx1"/>
                </a:solidFill>
                <a:latin typeface="微软雅黑" panose="020B0503020204020204" pitchFamily="34" charset="-122"/>
                <a:ea typeface="微软雅黑" panose="020B0503020204020204" pitchFamily="34" charset="-122"/>
              </a:rPr>
              <a:t>做为其主键，而且最好的是一个</a:t>
            </a:r>
            <a:r>
              <a:rPr lang="en-US" altLang="zh-CN" sz="1600" dirty="0">
                <a:solidFill>
                  <a:schemeClr val="tx1"/>
                </a:solidFill>
                <a:latin typeface="微软雅黑" panose="020B0503020204020204" pitchFamily="34" charset="-122"/>
                <a:ea typeface="微软雅黑" panose="020B0503020204020204" pitchFamily="34" charset="-122"/>
              </a:rPr>
              <a:t>INT</a:t>
            </a:r>
            <a:r>
              <a:rPr lang="zh-CN" altLang="en-US" sz="1600" dirty="0">
                <a:solidFill>
                  <a:schemeClr val="tx1"/>
                </a:solidFill>
                <a:latin typeface="微软雅黑" panose="020B0503020204020204" pitchFamily="34" charset="-122"/>
                <a:ea typeface="微软雅黑" panose="020B0503020204020204" pitchFamily="34" charset="-122"/>
              </a:rPr>
              <a:t>型的（推荐使用</a:t>
            </a:r>
            <a:r>
              <a:rPr lang="en-US" altLang="zh-CN" sz="1600" dirty="0">
                <a:solidFill>
                  <a:schemeClr val="tx1"/>
                </a:solidFill>
                <a:latin typeface="微软雅黑" panose="020B0503020204020204" pitchFamily="34" charset="-122"/>
                <a:ea typeface="微软雅黑" panose="020B0503020204020204" pitchFamily="34" charset="-122"/>
              </a:rPr>
              <a:t>UNSIGNED</a:t>
            </a:r>
            <a:r>
              <a:rPr lang="zh-CN" altLang="en-US" sz="1600" dirty="0">
                <a:solidFill>
                  <a:schemeClr val="tx1"/>
                </a:solidFill>
                <a:latin typeface="微软雅黑" panose="020B0503020204020204" pitchFamily="34" charset="-122"/>
                <a:ea typeface="微软雅黑" panose="020B0503020204020204" pitchFamily="34" charset="-122"/>
              </a:rPr>
              <a:t>），并设置上自动增加的</a:t>
            </a:r>
            <a:r>
              <a:rPr lang="en-US" altLang="zh-CN" sz="1600" dirty="0">
                <a:solidFill>
                  <a:schemeClr val="tx1"/>
                </a:solidFill>
                <a:latin typeface="微软雅黑" panose="020B0503020204020204" pitchFamily="34" charset="-122"/>
                <a:ea typeface="微软雅黑" panose="020B0503020204020204" pitchFamily="34" charset="-122"/>
              </a:rPr>
              <a:t>AUTO_INCREMENT</a:t>
            </a:r>
            <a:r>
              <a:rPr lang="zh-CN" altLang="en-US" sz="1600" dirty="0">
                <a:solidFill>
                  <a:schemeClr val="tx1"/>
                </a:solidFill>
                <a:latin typeface="微软雅黑" panose="020B0503020204020204" pitchFamily="34" charset="-122"/>
                <a:ea typeface="微软雅黑" panose="020B0503020204020204" pitchFamily="34" charset="-122"/>
              </a:rPr>
              <a:t>标志。</a:t>
            </a:r>
          </a:p>
          <a:p>
            <a:r>
              <a:rPr lang="zh-CN" altLang="en-US" sz="1600" dirty="0">
                <a:solidFill>
                  <a:schemeClr val="tx1"/>
                </a:solidFill>
                <a:latin typeface="微软雅黑" panose="020B0503020204020204" pitchFamily="34" charset="-122"/>
                <a:ea typeface="微软雅黑" panose="020B0503020204020204" pitchFamily="34" charset="-122"/>
              </a:rPr>
              <a:t>就算是你 </a:t>
            </a:r>
            <a:r>
              <a:rPr lang="en-US" altLang="zh-CN" sz="1600" dirty="0">
                <a:solidFill>
                  <a:schemeClr val="tx1"/>
                </a:solidFill>
                <a:latin typeface="微软雅黑" panose="020B0503020204020204" pitchFamily="34" charset="-122"/>
                <a:ea typeface="微软雅黑" panose="020B0503020204020204" pitchFamily="34" charset="-122"/>
              </a:rPr>
              <a:t>users </a:t>
            </a:r>
            <a:r>
              <a:rPr lang="zh-CN" altLang="en-US" sz="1600" dirty="0">
                <a:solidFill>
                  <a:schemeClr val="tx1"/>
                </a:solidFill>
                <a:latin typeface="微软雅黑" panose="020B0503020204020204" pitchFamily="34" charset="-122"/>
                <a:ea typeface="微软雅黑" panose="020B0503020204020204" pitchFamily="34" charset="-122"/>
              </a:rPr>
              <a:t>表有一个主键叫 “</a:t>
            </a:r>
            <a:r>
              <a:rPr lang="en-US" altLang="zh-CN" sz="1600" dirty="0">
                <a:solidFill>
                  <a:schemeClr val="tx1"/>
                </a:solidFill>
                <a:latin typeface="微软雅黑" panose="020B0503020204020204" pitchFamily="34" charset="-122"/>
                <a:ea typeface="微软雅黑" panose="020B0503020204020204" pitchFamily="34" charset="-122"/>
              </a:rPr>
              <a:t>email”</a:t>
            </a:r>
            <a:r>
              <a:rPr lang="zh-CN" altLang="en-US" sz="1600" dirty="0">
                <a:solidFill>
                  <a:schemeClr val="tx1"/>
                </a:solidFill>
                <a:latin typeface="微软雅黑" panose="020B0503020204020204" pitchFamily="34" charset="-122"/>
                <a:ea typeface="微软雅黑" panose="020B0503020204020204" pitchFamily="34" charset="-122"/>
              </a:rPr>
              <a:t>的字段，你也别让它成为主键。使用 </a:t>
            </a:r>
            <a:r>
              <a:rPr lang="en-US" altLang="zh-CN" sz="1600" dirty="0">
                <a:solidFill>
                  <a:schemeClr val="tx1"/>
                </a:solidFill>
                <a:latin typeface="微软雅黑" panose="020B0503020204020204" pitchFamily="34" charset="-122"/>
                <a:ea typeface="微软雅黑" panose="020B0503020204020204" pitchFamily="34" charset="-122"/>
              </a:rPr>
              <a:t>VARCHAR </a:t>
            </a:r>
            <a:r>
              <a:rPr lang="zh-CN" altLang="en-US" sz="1600" dirty="0">
                <a:solidFill>
                  <a:schemeClr val="tx1"/>
                </a:solidFill>
                <a:latin typeface="微软雅黑" panose="020B0503020204020204" pitchFamily="34" charset="-122"/>
                <a:ea typeface="微软雅黑" panose="020B0503020204020204" pitchFamily="34" charset="-122"/>
              </a:rPr>
              <a:t>类型来当主键会使用得性能下降。另外，在你的程序中，你应该使用表的</a:t>
            </a:r>
            <a:r>
              <a:rPr lang="en-US" altLang="zh-CN" sz="1600" dirty="0">
                <a:solidFill>
                  <a:schemeClr val="tx1"/>
                </a:solidFill>
                <a:latin typeface="微软雅黑" panose="020B0503020204020204" pitchFamily="34" charset="-122"/>
                <a:ea typeface="微软雅黑" panose="020B0503020204020204" pitchFamily="34" charset="-122"/>
              </a:rPr>
              <a:t>ID</a:t>
            </a:r>
            <a:r>
              <a:rPr lang="zh-CN" altLang="en-US" sz="1600" dirty="0">
                <a:solidFill>
                  <a:schemeClr val="tx1"/>
                </a:solidFill>
                <a:latin typeface="微软雅黑" panose="020B0503020204020204" pitchFamily="34" charset="-122"/>
                <a:ea typeface="微软雅黑" panose="020B0503020204020204" pitchFamily="34" charset="-122"/>
              </a:rPr>
              <a:t>来构造你的数据结构。</a:t>
            </a:r>
          </a:p>
          <a:p>
            <a:r>
              <a:rPr lang="zh-CN" altLang="en-US" sz="1600" dirty="0">
                <a:solidFill>
                  <a:schemeClr val="tx1"/>
                </a:solidFill>
                <a:latin typeface="微软雅黑" panose="020B0503020204020204" pitchFamily="34" charset="-122"/>
                <a:ea typeface="微软雅黑" panose="020B0503020204020204" pitchFamily="34" charset="-122"/>
              </a:rPr>
              <a:t>而且，在</a:t>
            </a:r>
            <a:r>
              <a:rPr lang="en-US" altLang="zh-CN" sz="1600" dirty="0">
                <a:solidFill>
                  <a:schemeClr val="tx1"/>
                </a:solidFill>
                <a:latin typeface="微软雅黑" panose="020B0503020204020204" pitchFamily="34" charset="-122"/>
                <a:ea typeface="微软雅黑" panose="020B0503020204020204" pitchFamily="34" charset="-122"/>
              </a:rPr>
              <a:t>MySQL</a:t>
            </a:r>
            <a:r>
              <a:rPr lang="zh-CN" altLang="en-US" sz="1600" dirty="0">
                <a:solidFill>
                  <a:schemeClr val="tx1"/>
                </a:solidFill>
                <a:latin typeface="微软雅黑" panose="020B0503020204020204" pitchFamily="34" charset="-122"/>
                <a:ea typeface="微软雅黑" panose="020B0503020204020204" pitchFamily="34" charset="-122"/>
              </a:rPr>
              <a:t>数据引擎下，还有一些操作需要使用主键，在这些情况下，主键的性能和设置变得非常重要，比如，集群，分区</a:t>
            </a:r>
            <a:r>
              <a:rPr lang="en-US" altLang="zh-CN" sz="1600" dirty="0">
                <a:solidFill>
                  <a:schemeClr val="tx1"/>
                </a:solidFill>
                <a:latin typeface="微软雅黑" panose="020B0503020204020204" pitchFamily="34" charset="-122"/>
                <a:ea typeface="微软雅黑" panose="020B0503020204020204" pitchFamily="34" charset="-122"/>
              </a:rPr>
              <a:t>……</a:t>
            </a:r>
          </a:p>
          <a:p>
            <a:r>
              <a:rPr lang="zh-CN" altLang="en-US" sz="1600" dirty="0">
                <a:solidFill>
                  <a:schemeClr val="tx1"/>
                </a:solidFill>
                <a:latin typeface="微软雅黑" panose="020B0503020204020204" pitchFamily="34" charset="-122"/>
                <a:ea typeface="微软雅黑" panose="020B0503020204020204" pitchFamily="34" charset="-122"/>
              </a:rPr>
              <a:t>在这里，只有一个情况是例外，那就是“关联表”的“外键”，也就是说，这个表的主键，通过若干个别的表的主键构成。我们把这个情况叫做“外键”。比如：有一个“学生表”有学生的</a:t>
            </a:r>
            <a:r>
              <a:rPr lang="en-US" altLang="zh-CN" sz="1600" dirty="0">
                <a:solidFill>
                  <a:schemeClr val="tx1"/>
                </a:solidFill>
                <a:latin typeface="微软雅黑" panose="020B0503020204020204" pitchFamily="34" charset="-122"/>
                <a:ea typeface="微软雅黑" panose="020B0503020204020204" pitchFamily="34" charset="-122"/>
              </a:rPr>
              <a:t>ID</a:t>
            </a:r>
            <a:r>
              <a:rPr lang="zh-CN" altLang="en-US" sz="1600" dirty="0">
                <a:solidFill>
                  <a:schemeClr val="tx1"/>
                </a:solidFill>
                <a:latin typeface="微软雅黑" panose="020B0503020204020204" pitchFamily="34" charset="-122"/>
                <a:ea typeface="微软雅黑" panose="020B0503020204020204" pitchFamily="34" charset="-122"/>
              </a:rPr>
              <a:t>，有一个“课程表”有课程</a:t>
            </a:r>
            <a:r>
              <a:rPr lang="en-US" altLang="zh-CN" sz="1600" dirty="0">
                <a:solidFill>
                  <a:schemeClr val="tx1"/>
                </a:solidFill>
                <a:latin typeface="微软雅黑" panose="020B0503020204020204" pitchFamily="34" charset="-122"/>
                <a:ea typeface="微软雅黑" panose="020B0503020204020204" pitchFamily="34" charset="-122"/>
              </a:rPr>
              <a:t>ID</a:t>
            </a:r>
            <a:r>
              <a:rPr lang="zh-CN" altLang="en-US" sz="1600" dirty="0">
                <a:solidFill>
                  <a:schemeClr val="tx1"/>
                </a:solidFill>
                <a:latin typeface="微软雅黑" panose="020B0503020204020204" pitchFamily="34" charset="-122"/>
                <a:ea typeface="微软雅黑" panose="020B0503020204020204" pitchFamily="34" charset="-122"/>
              </a:rPr>
              <a:t>，那么，“成绩表”就是“关联表”了，其关联了学生表和课程表，在成绩表中，学生</a:t>
            </a:r>
            <a:r>
              <a:rPr lang="en-US" altLang="zh-CN" sz="1600" dirty="0">
                <a:solidFill>
                  <a:schemeClr val="tx1"/>
                </a:solidFill>
                <a:latin typeface="微软雅黑" panose="020B0503020204020204" pitchFamily="34" charset="-122"/>
                <a:ea typeface="微软雅黑" panose="020B0503020204020204" pitchFamily="34" charset="-122"/>
              </a:rPr>
              <a:t>ID</a:t>
            </a:r>
            <a:r>
              <a:rPr lang="zh-CN" altLang="en-US" sz="1600" dirty="0">
                <a:solidFill>
                  <a:schemeClr val="tx1"/>
                </a:solidFill>
                <a:latin typeface="微软雅黑" panose="020B0503020204020204" pitchFamily="34" charset="-122"/>
                <a:ea typeface="微软雅黑" panose="020B0503020204020204" pitchFamily="34" charset="-122"/>
              </a:rPr>
              <a:t>和课程</a:t>
            </a:r>
            <a:r>
              <a:rPr lang="en-US" altLang="zh-CN" sz="1600" dirty="0">
                <a:solidFill>
                  <a:schemeClr val="tx1"/>
                </a:solidFill>
                <a:latin typeface="微软雅黑" panose="020B0503020204020204" pitchFamily="34" charset="-122"/>
                <a:ea typeface="微软雅黑" panose="020B0503020204020204" pitchFamily="34" charset="-122"/>
              </a:rPr>
              <a:t>ID</a:t>
            </a:r>
            <a:r>
              <a:rPr lang="zh-CN" altLang="en-US" sz="1600" dirty="0">
                <a:solidFill>
                  <a:schemeClr val="tx1"/>
                </a:solidFill>
                <a:latin typeface="微软雅黑" panose="020B0503020204020204" pitchFamily="34" charset="-122"/>
                <a:ea typeface="微软雅黑" panose="020B0503020204020204" pitchFamily="34" charset="-122"/>
              </a:rPr>
              <a:t>叫“外键”其共同组成主键。</a:t>
            </a:r>
          </a:p>
        </p:txBody>
      </p:sp>
    </p:spTree>
    <p:extLst>
      <p:ext uri="{BB962C8B-B14F-4D97-AF65-F5344CB8AC3E}">
        <p14:creationId xmlns:p14="http://schemas.microsoft.com/office/powerpoint/2010/main" val="4187356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33587" y="520482"/>
            <a:ext cx="5036763" cy="1348061"/>
          </a:xfrm>
          <a:prstGeom prst="rect">
            <a:avLst/>
          </a:prstGeom>
        </p:spPr>
        <p:txBody>
          <a:bodyPr wrap="none">
            <a:spAutoFit/>
          </a:bodyPr>
          <a:lstStyle/>
          <a:p>
            <a:pPr>
              <a:lnSpc>
                <a:spcPct val="170000"/>
              </a:lnSpc>
            </a:pPr>
            <a:r>
              <a:rPr lang="en-US" altLang="zh-CN" sz="2400" b="1" dirty="0">
                <a:latin typeface="微软雅黑" panose="020B0503020204020204" pitchFamily="34" charset="-122"/>
                <a:ea typeface="微软雅黑" panose="020B0503020204020204" pitchFamily="34" charset="-122"/>
              </a:rPr>
              <a:t>8</a:t>
            </a:r>
            <a:r>
              <a:rPr lang="zh-CN"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使用 </a:t>
            </a:r>
            <a:r>
              <a:rPr lang="en-US" altLang="zh-CN" sz="2400" b="1" dirty="0">
                <a:latin typeface="微软雅黑" panose="020B0503020204020204" pitchFamily="34" charset="-122"/>
                <a:ea typeface="微软雅黑" panose="020B0503020204020204" pitchFamily="34" charset="-122"/>
              </a:rPr>
              <a:t>ENUM </a:t>
            </a:r>
            <a:r>
              <a:rPr lang="zh-CN" altLang="en-US" sz="2400" b="1" dirty="0">
                <a:latin typeface="微软雅黑" panose="020B0503020204020204" pitchFamily="34" charset="-122"/>
                <a:ea typeface="微软雅黑" panose="020B0503020204020204" pitchFamily="34" charset="-122"/>
              </a:rPr>
              <a:t>而不是 </a:t>
            </a:r>
            <a:r>
              <a:rPr lang="en-US" altLang="zh-CN" sz="2400" b="1" dirty="0">
                <a:latin typeface="微软雅黑" panose="020B0503020204020204" pitchFamily="34" charset="-122"/>
                <a:ea typeface="微软雅黑" panose="020B0503020204020204" pitchFamily="34" charset="-122"/>
              </a:rPr>
              <a:t>VARCHAR</a:t>
            </a:r>
          </a:p>
          <a:p>
            <a:pPr>
              <a:lnSpc>
                <a:spcPct val="170000"/>
              </a:lnSpc>
            </a:pPr>
            <a:endParaRPr lang="zh-CN" altLang="zh-CN" sz="24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294967295"/>
          </p:nvPr>
        </p:nvSpPr>
        <p:spPr>
          <a:xfrm>
            <a:off x="134282" y="6062348"/>
            <a:ext cx="1114840" cy="344164"/>
          </a:xfrm>
        </p:spPr>
        <p:txBody>
          <a:bodyPr/>
          <a:lstStyle/>
          <a:p>
            <a:fld id="{F050765F-0884-4EAD-84A6-4544D6C1E37F}" type="slidenum">
              <a:rPr lang="zh-CN" altLang="en-US" smtClean="0"/>
              <a:pPr/>
              <a:t>9</a:t>
            </a:fld>
            <a:r>
              <a:rPr lang="en-US" altLang="zh-CN" dirty="0" smtClean="0"/>
              <a:t>/7</a:t>
            </a:r>
            <a:endParaRPr lang="zh-CN" altLang="en-US" dirty="0"/>
          </a:p>
        </p:txBody>
      </p:sp>
      <p:sp>
        <p:nvSpPr>
          <p:cNvPr id="8" name="Lorem Ipsum"/>
          <p:cNvSpPr/>
          <p:nvPr/>
        </p:nvSpPr>
        <p:spPr bwMode="auto">
          <a:xfrm>
            <a:off x="319687" y="1203044"/>
            <a:ext cx="7909913" cy="177930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61358" tIns="27610" rIns="61358" bIns="2761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u="sng" dirty="0">
                <a:solidFill>
                  <a:schemeClr val="tx1"/>
                </a:solidFill>
                <a:latin typeface="微软雅黑" panose="020B0503020204020204" pitchFamily="34" charset="-122"/>
                <a:ea typeface="微软雅黑" panose="020B0503020204020204" pitchFamily="34" charset="-122"/>
                <a:hlinkClick r:id="rId3"/>
              </a:rPr>
              <a:t>ENUM</a:t>
            </a:r>
            <a:r>
              <a:rPr lang="zh-CN" altLang="en-US" sz="1600" dirty="0">
                <a:solidFill>
                  <a:schemeClr val="tx1"/>
                </a:solidFill>
                <a:latin typeface="微软雅黑" panose="020B0503020204020204" pitchFamily="34" charset="-122"/>
                <a:ea typeface="微软雅黑" panose="020B0503020204020204" pitchFamily="34" charset="-122"/>
              </a:rPr>
              <a:t> 类型是非常快和紧凑的。在实际上，其保存的是 </a:t>
            </a:r>
            <a:r>
              <a:rPr lang="en-US" altLang="zh-CN" sz="1600" dirty="0">
                <a:solidFill>
                  <a:schemeClr val="tx1"/>
                </a:solidFill>
                <a:latin typeface="微软雅黑" panose="020B0503020204020204" pitchFamily="34" charset="-122"/>
                <a:ea typeface="微软雅黑" panose="020B0503020204020204" pitchFamily="34" charset="-122"/>
              </a:rPr>
              <a:t>TINYINT</a:t>
            </a:r>
            <a:r>
              <a:rPr lang="zh-CN" altLang="en-US" sz="1600" dirty="0">
                <a:solidFill>
                  <a:schemeClr val="tx1"/>
                </a:solidFill>
                <a:latin typeface="微软雅黑" panose="020B0503020204020204" pitchFamily="34" charset="-122"/>
                <a:ea typeface="微软雅黑" panose="020B0503020204020204" pitchFamily="34" charset="-122"/>
              </a:rPr>
              <a:t>，但其外表上显示为字符串。这样一来，用这个字段来做一些选项列表变得相当的完美。</a:t>
            </a:r>
          </a:p>
          <a:p>
            <a:r>
              <a:rPr lang="zh-CN" altLang="en-US" sz="1600" dirty="0">
                <a:solidFill>
                  <a:schemeClr val="tx1"/>
                </a:solidFill>
                <a:latin typeface="微软雅黑" panose="020B0503020204020204" pitchFamily="34" charset="-122"/>
                <a:ea typeface="微软雅黑" panose="020B0503020204020204" pitchFamily="34" charset="-122"/>
              </a:rPr>
              <a:t>如果你有一个字段，比如“性别”，“国家”，“民族”，“状态”或“部门”，你知道这些字段的取值是有限而且固定的，那么，你应该使用 </a:t>
            </a:r>
            <a:r>
              <a:rPr lang="en-US" altLang="zh-CN" sz="1600" dirty="0">
                <a:solidFill>
                  <a:schemeClr val="tx1"/>
                </a:solidFill>
                <a:latin typeface="微软雅黑" panose="020B0503020204020204" pitchFamily="34" charset="-122"/>
                <a:ea typeface="微软雅黑" panose="020B0503020204020204" pitchFamily="34" charset="-122"/>
              </a:rPr>
              <a:t>ENUM </a:t>
            </a:r>
            <a:r>
              <a:rPr lang="zh-CN" altLang="en-US" sz="1600" dirty="0">
                <a:solidFill>
                  <a:schemeClr val="tx1"/>
                </a:solidFill>
                <a:latin typeface="微软雅黑" panose="020B0503020204020204" pitchFamily="34" charset="-122"/>
                <a:ea typeface="微软雅黑" panose="020B0503020204020204" pitchFamily="34" charset="-122"/>
              </a:rPr>
              <a:t>而不是 </a:t>
            </a:r>
            <a:r>
              <a:rPr lang="en-US" altLang="zh-CN" sz="1600" dirty="0">
                <a:solidFill>
                  <a:schemeClr val="tx1"/>
                </a:solidFill>
                <a:latin typeface="微软雅黑" panose="020B0503020204020204" pitchFamily="34" charset="-122"/>
                <a:ea typeface="微软雅黑" panose="020B0503020204020204" pitchFamily="34" charset="-122"/>
              </a:rPr>
              <a:t>VARCHAR</a:t>
            </a:r>
            <a:r>
              <a:rPr lang="zh-CN" altLang="en-US" sz="1600" dirty="0">
                <a:solidFill>
                  <a:schemeClr val="tx1"/>
                </a:solidFill>
                <a:latin typeface="微软雅黑" panose="020B0503020204020204" pitchFamily="34" charset="-122"/>
                <a:ea typeface="微软雅黑" panose="020B0503020204020204" pitchFamily="34" charset="-122"/>
              </a:rPr>
              <a:t>。</a:t>
            </a:r>
          </a:p>
          <a:p>
            <a:r>
              <a:rPr lang="en-US" altLang="zh-CN" sz="1600" dirty="0">
                <a:solidFill>
                  <a:schemeClr val="tx1"/>
                </a:solidFill>
                <a:latin typeface="微软雅黑" panose="020B0503020204020204" pitchFamily="34" charset="-122"/>
                <a:ea typeface="微软雅黑" panose="020B0503020204020204" pitchFamily="34" charset="-122"/>
              </a:rPr>
              <a:t>MySQL</a:t>
            </a:r>
            <a:r>
              <a:rPr lang="zh-CN" altLang="en-US" sz="1600" dirty="0">
                <a:solidFill>
                  <a:schemeClr val="tx1"/>
                </a:solidFill>
                <a:latin typeface="微软雅黑" panose="020B0503020204020204" pitchFamily="34" charset="-122"/>
                <a:ea typeface="微软雅黑" panose="020B0503020204020204" pitchFamily="34" charset="-122"/>
              </a:rPr>
              <a:t>也有一个“建议”（见第十条）告诉你怎么去重新组织你的表结构。当你有一个 </a:t>
            </a:r>
            <a:r>
              <a:rPr lang="en-US" altLang="zh-CN" sz="1600" dirty="0">
                <a:solidFill>
                  <a:schemeClr val="tx1"/>
                </a:solidFill>
                <a:latin typeface="微软雅黑" panose="020B0503020204020204" pitchFamily="34" charset="-122"/>
                <a:ea typeface="微软雅黑" panose="020B0503020204020204" pitchFamily="34" charset="-122"/>
              </a:rPr>
              <a:t>VARCHAR </a:t>
            </a:r>
            <a:r>
              <a:rPr lang="zh-CN" altLang="en-US" sz="1600" dirty="0">
                <a:solidFill>
                  <a:schemeClr val="tx1"/>
                </a:solidFill>
                <a:latin typeface="微软雅黑" panose="020B0503020204020204" pitchFamily="34" charset="-122"/>
                <a:ea typeface="微软雅黑" panose="020B0503020204020204" pitchFamily="34" charset="-122"/>
              </a:rPr>
              <a:t>字段时，这个建议会告诉你把其改成 </a:t>
            </a:r>
            <a:r>
              <a:rPr lang="en-US" altLang="zh-CN" sz="1600" dirty="0">
                <a:solidFill>
                  <a:schemeClr val="tx1"/>
                </a:solidFill>
                <a:latin typeface="微软雅黑" panose="020B0503020204020204" pitchFamily="34" charset="-122"/>
                <a:ea typeface="微软雅黑" panose="020B0503020204020204" pitchFamily="34" charset="-122"/>
              </a:rPr>
              <a:t>ENUM </a:t>
            </a:r>
            <a:r>
              <a:rPr lang="zh-CN" altLang="en-US" sz="1600" dirty="0">
                <a:solidFill>
                  <a:schemeClr val="tx1"/>
                </a:solidFill>
                <a:latin typeface="微软雅黑" panose="020B0503020204020204" pitchFamily="34" charset="-122"/>
                <a:ea typeface="微软雅黑" panose="020B0503020204020204" pitchFamily="34" charset="-122"/>
              </a:rPr>
              <a:t>类型。使用 </a:t>
            </a:r>
            <a:r>
              <a:rPr lang="en-US" altLang="zh-CN" sz="1600" dirty="0">
                <a:solidFill>
                  <a:schemeClr val="tx1"/>
                </a:solidFill>
                <a:latin typeface="微软雅黑" panose="020B0503020204020204" pitchFamily="34" charset="-122"/>
                <a:ea typeface="微软雅黑" panose="020B0503020204020204" pitchFamily="34" charset="-122"/>
              </a:rPr>
              <a:t>PROCEDURE ANALYSE() </a:t>
            </a:r>
            <a:r>
              <a:rPr lang="zh-CN" altLang="en-US" sz="1600" dirty="0">
                <a:solidFill>
                  <a:schemeClr val="tx1"/>
                </a:solidFill>
                <a:latin typeface="微软雅黑" panose="020B0503020204020204" pitchFamily="34" charset="-122"/>
                <a:ea typeface="微软雅黑" panose="020B0503020204020204" pitchFamily="34" charset="-122"/>
              </a:rPr>
              <a:t>你可以得到相关的建议。</a:t>
            </a:r>
          </a:p>
        </p:txBody>
      </p:sp>
    </p:spTree>
    <p:extLst>
      <p:ext uri="{BB962C8B-B14F-4D97-AF65-F5344CB8AC3E}">
        <p14:creationId xmlns:p14="http://schemas.microsoft.com/office/powerpoint/2010/main" val="2002850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2717</TotalTime>
  <Words>3547</Words>
  <Application>Microsoft Office PowerPoint</Application>
  <PresentationFormat>自定义</PresentationFormat>
  <Paragraphs>168</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黑体</vt:lpstr>
      <vt:lpstr>宋体</vt:lpstr>
      <vt:lpstr>微软雅黑</vt:lpstr>
      <vt:lpstr>Arial</vt:lpstr>
      <vt:lpstr>Calibri</vt:lpstr>
      <vt:lpstr>Calibri Light</vt:lpstr>
      <vt:lpstr>Consolas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Mickey Jiang</dc:creator>
  <cp:lastModifiedBy>hp</cp:lastModifiedBy>
  <cp:revision>620</cp:revision>
  <dcterms:created xsi:type="dcterms:W3CDTF">2015-05-15T03:51:00Z</dcterms:created>
  <dcterms:modified xsi:type="dcterms:W3CDTF">2017-10-11T02:29:20Z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