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74" r:id="rId15"/>
    <p:sldId id="269" r:id="rId16"/>
    <p:sldId id="270" r:id="rId17"/>
    <p:sldId id="271" r:id="rId18"/>
    <p:sldId id="272" r:id="rId19"/>
    <p:sldId id="275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789" autoAdjust="0"/>
  </p:normalViewPr>
  <p:slideViewPr>
    <p:cSldViewPr>
      <p:cViewPr varScale="1">
        <p:scale>
          <a:sx n="60" d="100"/>
          <a:sy n="60" d="100"/>
        </p:scale>
        <p:origin x="-2322" y="-9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25050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	1.	</a:t>
            </a:r>
            <a:r>
              <a:rPr dirty="0" err="1"/>
              <a:t>接口文档不可靠。很多小伙伴管理接口文档，有使用</a:t>
            </a:r>
            <a:r>
              <a:rPr dirty="0"/>
              <a:t> wiki </a:t>
            </a:r>
            <a:r>
              <a:rPr dirty="0" err="1"/>
              <a:t>的，有</a:t>
            </a:r>
            <a:r>
              <a:rPr dirty="0"/>
              <a:t> word 文档的，甚至还有用聊天软件口口相传的，后端接口对于前端就像一个黑盒子，经常遇到问题是接口因未知原因增加参数了，参数名变了，参数被删除了。</a:t>
            </a:r>
          </a:p>
          <a:p>
            <a:r>
              <a:rPr dirty="0"/>
              <a:t>	2.	Mock (</a:t>
            </a:r>
            <a:r>
              <a:rPr dirty="0" err="1"/>
              <a:t>测试数据</a:t>
            </a:r>
            <a:r>
              <a:rPr dirty="0"/>
              <a:t>)</a:t>
            </a:r>
            <a:r>
              <a:rPr dirty="0" err="1"/>
              <a:t>生成方案没有统一出口。我们都有这样的经历，前端开发功能依赖后端，解决方案有自己在代码注入</a:t>
            </a:r>
            <a:r>
              <a:rPr dirty="0"/>
              <a:t> </a:t>
            </a:r>
            <a:r>
              <a:rPr dirty="0" err="1"/>
              <a:t>json</a:t>
            </a:r>
            <a:r>
              <a:rPr dirty="0"/>
              <a:t> </a:t>
            </a:r>
            <a:r>
              <a:rPr dirty="0" err="1"/>
              <a:t>的，还有后端工程师临时搭建一套测试数据服务器，这种情况下势必会影响工作效率和代码质量，也不能及时进行更新</a:t>
            </a:r>
            <a:r>
              <a:rPr dirty="0"/>
              <a:t>。</a:t>
            </a:r>
          </a:p>
          <a:p>
            <a:r>
              <a:rPr dirty="0"/>
              <a:t>	3.	</a:t>
            </a:r>
            <a:r>
              <a:rPr dirty="0" err="1"/>
              <a:t>资源分散，无法共享。接口调试每个开发者单独维护一套</a:t>
            </a:r>
            <a:r>
              <a:rPr dirty="0"/>
              <a:t> Postman </a:t>
            </a:r>
            <a:r>
              <a:rPr dirty="0" err="1"/>
              <a:t>接口集，每个人无法共用其他人的接口集，存在大量重复填写请求参数工作，最重要的是</a:t>
            </a:r>
            <a:r>
              <a:rPr dirty="0"/>
              <a:t> postman </a:t>
            </a:r>
            <a:r>
              <a:rPr dirty="0" err="1"/>
              <a:t>没法跟接口定义关联起来，导致后端没有动力去维护接口文档</a:t>
            </a:r>
            <a:r>
              <a:rPr dirty="0"/>
              <a:t>。</a:t>
            </a:r>
          </a:p>
          <a:p>
            <a:r>
              <a:rPr dirty="0"/>
              <a:t>      4.  </a:t>
            </a:r>
            <a:r>
              <a:rPr dirty="0" err="1"/>
              <a:t>集成</a:t>
            </a:r>
            <a:r>
              <a:rPr dirty="0"/>
              <a:t> </a:t>
            </a:r>
            <a:r>
              <a:rPr dirty="0" err="1"/>
              <a:t>api</a:t>
            </a:r>
            <a:r>
              <a:rPr dirty="0"/>
              <a:t> </a:t>
            </a:r>
            <a:r>
              <a:rPr dirty="0" err="1"/>
              <a:t>自动化测试困难。yapi</a:t>
            </a:r>
            <a:r>
              <a:rPr dirty="0"/>
              <a:t> </a:t>
            </a:r>
            <a:r>
              <a:rPr dirty="0" err="1"/>
              <a:t>提供了可视化的</a:t>
            </a:r>
            <a:r>
              <a:rPr dirty="0"/>
              <a:t> </a:t>
            </a:r>
            <a:r>
              <a:rPr dirty="0" err="1"/>
              <a:t>api</a:t>
            </a:r>
            <a:r>
              <a:rPr dirty="0"/>
              <a:t> </a:t>
            </a:r>
            <a:r>
              <a:rPr dirty="0" err="1"/>
              <a:t>自动化测试方案，只需要简单的填写参数，增加断言，就能实现</a:t>
            </a:r>
            <a:r>
              <a:rPr dirty="0"/>
              <a:t> </a:t>
            </a:r>
            <a:r>
              <a:rPr dirty="0" err="1"/>
              <a:t>api</a:t>
            </a:r>
            <a:r>
              <a:rPr dirty="0"/>
              <a:t> </a:t>
            </a:r>
            <a:r>
              <a:rPr dirty="0" err="1"/>
              <a:t>自动化测试</a:t>
            </a:r>
            <a:r>
              <a:rPr dirty="0"/>
              <a:t>。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824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3" name="Shape 1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在平时的开发过程中，经常遇到的一个问题是每次调试接口都需要重新填写参数，YApi测试集不但能够保存之前填写的参数，方便下次的调试，还可以一次性测试所有接口，每个的请求参数可以通过前面已请求的接口数据读取，或填写mock随机字符串，通过设置断言脚本验证返回数据的正确性，</a:t>
            </a:r>
          </a:p>
          <a:p>
            <a:endParaRPr/>
          </a:p>
          <a:p>
            <a:endParaRPr/>
          </a:p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3" name="Shape 1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线条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759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" name="标题文本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标题文本</a:t>
            </a:r>
          </a:p>
        </p:txBody>
      </p:sp>
      <p:sp>
        <p:nvSpPr>
          <p:cNvPr id="2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文本"/>
          <p:cNvSpPr txBox="1">
            <a:spLocks noGrp="1"/>
          </p:cNvSpPr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/>
          <a:p>
            <a:r>
              <a:t>标题文本</a:t>
            </a:r>
          </a:p>
        </p:txBody>
      </p:sp>
      <p:sp>
        <p:nvSpPr>
          <p:cNvPr id="3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线条"/>
          <p:cNvSpPr/>
          <p:nvPr/>
        </p:nvSpPr>
        <p:spPr>
          <a:xfrm>
            <a:off x="571500" y="4864100"/>
            <a:ext cx="5334476" cy="5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2" name="图像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3" name="标题文本"/>
          <p:cNvSpPr txBox="1">
            <a:spLocks noGrp="1"/>
          </p:cNvSpPr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图像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1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正文级别 1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9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0" name="图像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1" name="图像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图像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984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02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92600"/>
            <a:ext cx="10464800" cy="7112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457200">
              <a:spcBef>
                <a:spcPts val="2400"/>
              </a:spcBef>
              <a:buSzTx/>
              <a:buFontTx/>
              <a:buNone/>
              <a:defRPr sz="4000"/>
            </a:lvl1pPr>
          </a:lstStyle>
          <a:p>
            <a:r>
              <a:t>“Type a quote here.”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ti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目录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目录</a:t>
            </a:r>
          </a:p>
        </p:txBody>
      </p:sp>
      <p:sp>
        <p:nvSpPr>
          <p:cNvPr id="128" name="YApi 是什么…"/>
          <p:cNvSpPr txBox="1">
            <a:spLocks noGrp="1"/>
          </p:cNvSpPr>
          <p:nvPr>
            <p:ph type="body" idx="4294967295"/>
          </p:nvPr>
        </p:nvSpPr>
        <p:spPr>
          <a:xfrm>
            <a:off x="635000" y="2209928"/>
            <a:ext cx="9825187" cy="5553969"/>
          </a:xfrm>
          <a:prstGeom prst="rect">
            <a:avLst/>
          </a:prstGeom>
        </p:spPr>
        <p:txBody>
          <a:bodyPr/>
          <a:lstStyle/>
          <a:p>
            <a:pPr marL="448733" indent="-448733">
              <a:buSzPct val="100000"/>
              <a:buFontTx/>
              <a:buAutoNum type="arabicPeriod"/>
              <a:defRPr sz="2400">
                <a:solidFill>
                  <a:srgbClr val="000000"/>
                </a:solidFill>
              </a:defRPr>
            </a:pPr>
            <a:r>
              <a:rPr dirty="0" err="1"/>
              <a:t>YApi</a:t>
            </a:r>
            <a:r>
              <a:rPr dirty="0"/>
              <a:t> </a:t>
            </a:r>
            <a:r>
              <a:rPr dirty="0" err="1"/>
              <a:t>是什么</a:t>
            </a:r>
            <a:endParaRPr dirty="0"/>
          </a:p>
          <a:p>
            <a:pPr marL="448733" indent="-448733">
              <a:buSzPct val="100000"/>
              <a:buFontTx/>
              <a:buAutoNum type="arabicPeriod"/>
              <a:defRPr sz="2400">
                <a:solidFill>
                  <a:srgbClr val="000000"/>
                </a:solidFill>
              </a:defRPr>
            </a:pPr>
            <a:r>
              <a:rPr dirty="0" err="1"/>
              <a:t>基本使用流程</a:t>
            </a:r>
            <a:endParaRPr dirty="0"/>
          </a:p>
          <a:p>
            <a:pPr marL="448733" indent="-448733">
              <a:buSzPct val="100000"/>
              <a:buFontTx/>
              <a:buAutoNum type="arabicPeriod"/>
              <a:defRPr sz="2400">
                <a:solidFill>
                  <a:srgbClr val="000000"/>
                </a:solidFill>
              </a:defRPr>
            </a:pPr>
            <a:r>
              <a:rPr dirty="0" err="1"/>
              <a:t>如何使用mock</a:t>
            </a:r>
            <a:endParaRPr dirty="0"/>
          </a:p>
          <a:p>
            <a:pPr marL="448733" indent="-448733">
              <a:buSzPct val="100000"/>
              <a:buFontTx/>
              <a:buAutoNum type="arabicPeriod"/>
              <a:defRPr sz="2400">
                <a:solidFill>
                  <a:srgbClr val="000000"/>
                </a:solidFill>
              </a:defRPr>
            </a:pPr>
            <a:r>
              <a:rPr dirty="0" err="1" smtClean="0"/>
              <a:t>自动化测试</a:t>
            </a:r>
            <a:endParaRPr lang="en-US" dirty="0" smtClean="0"/>
          </a:p>
          <a:p>
            <a:pPr marL="448733" indent="-448733">
              <a:buSzPct val="100000"/>
              <a:buFontTx/>
              <a:buAutoNum type="arabicPeriod"/>
              <a:defRPr sz="2400">
                <a:solidFill>
                  <a:srgbClr val="000000"/>
                </a:solidFill>
              </a:defRPr>
            </a:pPr>
            <a:r>
              <a:rPr lang="zh-CN" altLang="en-US" dirty="0" smtClean="0"/>
              <a:t>接口导入导出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2. YApi基本使用流程"/>
          <p:cNvSpPr txBox="1">
            <a:spLocks noGrp="1"/>
          </p:cNvSpPr>
          <p:nvPr>
            <p:ph type="title"/>
          </p:nvPr>
        </p:nvSpPr>
        <p:spPr>
          <a:xfrm>
            <a:off x="571500" y="443617"/>
            <a:ext cx="11861800" cy="1397001"/>
          </a:xfrm>
          <a:prstGeom prst="rect">
            <a:avLst/>
          </a:prstGeom>
        </p:spPr>
        <p:txBody>
          <a:bodyPr/>
          <a:lstStyle/>
          <a:p>
            <a:r>
              <a:t>2. YApi基本使用流程</a:t>
            </a:r>
          </a:p>
        </p:txBody>
      </p:sp>
      <p:sp>
        <p:nvSpPr>
          <p:cNvPr id="168" name="2.6 预览接口"/>
          <p:cNvSpPr txBox="1"/>
          <p:nvPr/>
        </p:nvSpPr>
        <p:spPr>
          <a:xfrm>
            <a:off x="558657" y="2096510"/>
            <a:ext cx="184190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2.6 预览接口</a:t>
            </a:r>
          </a:p>
        </p:txBody>
      </p:sp>
      <p:pic>
        <p:nvPicPr>
          <p:cNvPr id="169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2608" y="2738743"/>
            <a:ext cx="9168053" cy="52069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4472" y="7990711"/>
            <a:ext cx="10439401" cy="1549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2. YApi基本使用流程"/>
          <p:cNvSpPr txBox="1">
            <a:spLocks noGrp="1"/>
          </p:cNvSpPr>
          <p:nvPr>
            <p:ph type="title"/>
          </p:nvPr>
        </p:nvSpPr>
        <p:spPr>
          <a:xfrm>
            <a:off x="571500" y="443617"/>
            <a:ext cx="11861800" cy="1397001"/>
          </a:xfrm>
          <a:prstGeom prst="rect">
            <a:avLst/>
          </a:prstGeom>
        </p:spPr>
        <p:txBody>
          <a:bodyPr/>
          <a:lstStyle/>
          <a:p>
            <a:r>
              <a:t>2. YApi基本使用流程</a:t>
            </a:r>
          </a:p>
        </p:txBody>
      </p:sp>
      <p:sp>
        <p:nvSpPr>
          <p:cNvPr id="173" name="2.6 接口运行 安装chrome扩展"/>
          <p:cNvSpPr txBox="1"/>
          <p:nvPr/>
        </p:nvSpPr>
        <p:spPr>
          <a:xfrm>
            <a:off x="560094" y="2096510"/>
            <a:ext cx="413979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2.6 接口运行 安装chrome扩展</a:t>
            </a:r>
          </a:p>
        </p:txBody>
      </p:sp>
      <p:pic>
        <p:nvPicPr>
          <p:cNvPr id="174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0131" y="3597478"/>
            <a:ext cx="11644538" cy="1318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2. YApi基本使用流程"/>
          <p:cNvSpPr txBox="1">
            <a:spLocks noGrp="1"/>
          </p:cNvSpPr>
          <p:nvPr>
            <p:ph type="title"/>
          </p:nvPr>
        </p:nvSpPr>
        <p:spPr>
          <a:xfrm>
            <a:off x="571500" y="443617"/>
            <a:ext cx="11861800" cy="1397001"/>
          </a:xfrm>
          <a:prstGeom prst="rect">
            <a:avLst/>
          </a:prstGeom>
        </p:spPr>
        <p:txBody>
          <a:bodyPr/>
          <a:lstStyle/>
          <a:p>
            <a:r>
              <a:t>2. YApi基本使用流程</a:t>
            </a:r>
          </a:p>
        </p:txBody>
      </p:sp>
      <p:sp>
        <p:nvSpPr>
          <p:cNvPr id="177" name="2.6 接口运行 请求接口"/>
          <p:cNvSpPr txBox="1"/>
          <p:nvPr/>
        </p:nvSpPr>
        <p:spPr>
          <a:xfrm>
            <a:off x="1147365" y="2120898"/>
            <a:ext cx="194925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rPr dirty="0"/>
              <a:t>2.6 </a:t>
            </a:r>
            <a:r>
              <a:rPr lang="zh-CN" altLang="en-US" dirty="0" smtClean="0"/>
              <a:t>配置环境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60" y="3364632"/>
            <a:ext cx="11305256" cy="437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2. YApi基本使用流程"/>
          <p:cNvSpPr txBox="1">
            <a:spLocks noGrp="1"/>
          </p:cNvSpPr>
          <p:nvPr>
            <p:ph type="title"/>
          </p:nvPr>
        </p:nvSpPr>
        <p:spPr>
          <a:xfrm>
            <a:off x="571500" y="443617"/>
            <a:ext cx="11861800" cy="1397001"/>
          </a:xfrm>
          <a:prstGeom prst="rect">
            <a:avLst/>
          </a:prstGeom>
        </p:spPr>
        <p:txBody>
          <a:bodyPr/>
          <a:lstStyle/>
          <a:p>
            <a:r>
              <a:t>2. YApi基本使用流程</a:t>
            </a:r>
          </a:p>
        </p:txBody>
      </p:sp>
      <p:sp>
        <p:nvSpPr>
          <p:cNvPr id="177" name="2.6 接口运行 请求接口"/>
          <p:cNvSpPr txBox="1"/>
          <p:nvPr/>
        </p:nvSpPr>
        <p:spPr>
          <a:xfrm>
            <a:off x="300979" y="2120898"/>
            <a:ext cx="364202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rPr dirty="0" smtClean="0"/>
              <a:t>2.</a:t>
            </a:r>
            <a:r>
              <a:rPr lang="en-US" dirty="0"/>
              <a:t>6</a:t>
            </a:r>
            <a:r>
              <a:rPr dirty="0" smtClean="0"/>
              <a:t> </a:t>
            </a:r>
            <a:r>
              <a:rPr dirty="0" err="1"/>
              <a:t>接口运行</a:t>
            </a:r>
            <a:r>
              <a:rPr dirty="0"/>
              <a:t> </a:t>
            </a:r>
            <a:r>
              <a:rPr dirty="0" err="1"/>
              <a:t>请求接口</a:t>
            </a:r>
            <a:r>
              <a:rPr dirty="0"/>
              <a:t>  </a:t>
            </a:r>
          </a:p>
        </p:txBody>
      </p:sp>
      <p:pic>
        <p:nvPicPr>
          <p:cNvPr id="178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416" y="2873103"/>
            <a:ext cx="11430001" cy="139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5748" y="4525996"/>
            <a:ext cx="7073915" cy="454977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6670194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3. 怎么使用Mock"/>
          <p:cNvSpPr txBox="1">
            <a:spLocks noGrp="1"/>
          </p:cNvSpPr>
          <p:nvPr>
            <p:ph type="title"/>
          </p:nvPr>
        </p:nvSpPr>
        <p:spPr>
          <a:xfrm>
            <a:off x="2054225" y="443616"/>
            <a:ext cx="8896350" cy="1397001"/>
          </a:xfrm>
          <a:prstGeom prst="rect">
            <a:avLst/>
          </a:prstGeom>
        </p:spPr>
        <p:txBody>
          <a:bodyPr/>
          <a:lstStyle/>
          <a:p>
            <a:r>
              <a:t>3. 怎么使用Mock</a:t>
            </a:r>
          </a:p>
        </p:txBody>
      </p:sp>
      <p:sp>
        <p:nvSpPr>
          <p:cNvPr id="182" name="3.1 最简单最直接的方式…"/>
          <p:cNvSpPr txBox="1"/>
          <p:nvPr/>
        </p:nvSpPr>
        <p:spPr>
          <a:xfrm>
            <a:off x="2017842" y="3155168"/>
            <a:ext cx="6284984" cy="1727646"/>
          </a:xfrm>
          <a:prstGeom prst="rect">
            <a:avLst/>
          </a:prstGeom>
          <a:ln w="12700">
            <a:miter lim="400000"/>
          </a:ln>
        </p:spPr>
        <p:txBody>
          <a:bodyPr wrap="none" lIns="42669" tIns="42669" rIns="42669" bIns="42669" anchor="ctr">
            <a:spAutoFit/>
          </a:bodyPr>
          <a:lstStyle/>
          <a:p>
            <a:pPr algn="l" defTabSz="546171">
              <a:lnSpc>
                <a:spcPts val="5495"/>
              </a:lnSpc>
              <a:spcBef>
                <a:spcPts val="1911"/>
              </a:spcBef>
              <a:defRPr sz="2400" b="1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rPr sz="2000"/>
              <a:t>3.1 最简单最直接的方式</a:t>
            </a:r>
          </a:p>
          <a:p>
            <a:pPr algn="l" defTabSz="546171">
              <a:lnSpc>
                <a:spcPts val="5376"/>
              </a:lnSpc>
              <a:spcBef>
                <a:spcPts val="1911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/>
              <a:t>在代码直接请求yapi提供的mock地址，以jQuery为例：</a:t>
            </a:r>
          </a:p>
        </p:txBody>
      </p:sp>
      <p:sp>
        <p:nvSpPr>
          <p:cNvPr id="183" name="let prefix = ‘http://yapi.corp.qunar.com/mock/2817'…"/>
          <p:cNvSpPr txBox="1"/>
          <p:nvPr/>
        </p:nvSpPr>
        <p:spPr>
          <a:xfrm>
            <a:off x="2652424" y="5464792"/>
            <a:ext cx="6241703" cy="2343200"/>
          </a:xfrm>
          <a:prstGeom prst="rect">
            <a:avLst/>
          </a:prstGeom>
          <a:ln w="12700">
            <a:miter lim="400000"/>
          </a:ln>
        </p:spPr>
        <p:txBody>
          <a:bodyPr wrap="none" lIns="42669" tIns="42669" rIns="42669" bIns="42669" anchor="ctr">
            <a:spAutoFit/>
          </a:bodyPr>
          <a:lstStyle/>
          <a:p>
            <a:pPr algn="l" defTabSz="546171">
              <a:lnSpc>
                <a:spcPts val="4420"/>
              </a:lnSpc>
              <a:defRPr sz="1800">
                <a:solidFill>
                  <a:srgbClr val="6699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500" dirty="0">
                <a:solidFill>
                  <a:srgbClr val="0077AA"/>
                </a:solidFill>
              </a:rPr>
              <a:t>let</a:t>
            </a:r>
            <a:r>
              <a:rPr sz="1500" dirty="0">
                <a:solidFill>
                  <a:srgbClr val="333333"/>
                </a:solidFill>
              </a:rPr>
              <a:t> prefix </a:t>
            </a:r>
            <a:r>
              <a:rPr sz="1500" dirty="0">
                <a:solidFill>
                  <a:srgbClr val="A67F59"/>
                </a:solidFill>
              </a:rPr>
              <a:t>=</a:t>
            </a:r>
            <a:r>
              <a:rPr sz="1500" dirty="0">
                <a:solidFill>
                  <a:srgbClr val="333333"/>
                </a:solidFill>
              </a:rPr>
              <a:t> </a:t>
            </a:r>
            <a:r>
              <a:rPr sz="1500" dirty="0"/>
              <a:t>‘http://yapi.corp.qunar.com/mock/2817'</a:t>
            </a:r>
            <a:endParaRPr sz="1500" dirty="0">
              <a:solidFill>
                <a:srgbClr val="333333"/>
              </a:solidFill>
            </a:endParaRPr>
          </a:p>
          <a:p>
            <a:pPr algn="l" defTabSz="546171">
              <a:lnSpc>
                <a:spcPts val="4420"/>
              </a:lnSpc>
              <a:defRPr sz="1800">
                <a:solidFill>
                  <a:srgbClr val="6699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500" dirty="0">
                <a:solidFill>
                  <a:srgbClr val="333333"/>
                </a:solidFill>
              </a:rPr>
              <a:t>$</a:t>
            </a:r>
            <a:r>
              <a:rPr sz="1500" dirty="0">
                <a:solidFill>
                  <a:srgbClr val="999999"/>
                </a:solidFill>
              </a:rPr>
              <a:t>.</a:t>
            </a:r>
            <a:r>
              <a:rPr sz="1500" dirty="0">
                <a:solidFill>
                  <a:srgbClr val="DD4A68"/>
                </a:solidFill>
              </a:rPr>
              <a:t>post</a:t>
            </a:r>
            <a:r>
              <a:rPr sz="1500" dirty="0">
                <a:solidFill>
                  <a:srgbClr val="999999"/>
                </a:solidFill>
              </a:rPr>
              <a:t>(</a:t>
            </a:r>
            <a:r>
              <a:rPr sz="1500" dirty="0">
                <a:solidFill>
                  <a:srgbClr val="333333"/>
                </a:solidFill>
              </a:rPr>
              <a:t>prefix</a:t>
            </a:r>
            <a:r>
              <a:rPr sz="1500" dirty="0">
                <a:solidFill>
                  <a:srgbClr val="A67F59"/>
                </a:solidFill>
              </a:rPr>
              <a:t>+</a:t>
            </a:r>
            <a:r>
              <a:rPr sz="1500" dirty="0"/>
              <a:t>'/</a:t>
            </a:r>
            <a:r>
              <a:rPr sz="1500" dirty="0" err="1"/>
              <a:t>baseapi</a:t>
            </a:r>
            <a:r>
              <a:rPr sz="1500" dirty="0"/>
              <a:t>/path'</a:t>
            </a:r>
            <a:r>
              <a:rPr sz="1500" dirty="0">
                <a:solidFill>
                  <a:srgbClr val="999999"/>
                </a:solidFill>
              </a:rPr>
              <a:t>,</a:t>
            </a:r>
            <a:r>
              <a:rPr sz="1500" dirty="0">
                <a:solidFill>
                  <a:srgbClr val="333333"/>
                </a:solidFill>
              </a:rPr>
              <a:t> </a:t>
            </a:r>
            <a:r>
              <a:rPr sz="1500" dirty="0">
                <a:solidFill>
                  <a:srgbClr val="999999"/>
                </a:solidFill>
              </a:rPr>
              <a:t>{</a:t>
            </a:r>
            <a:r>
              <a:rPr sz="1500" dirty="0">
                <a:solidFill>
                  <a:srgbClr val="333333"/>
                </a:solidFill>
              </a:rPr>
              <a:t>username</a:t>
            </a:r>
            <a:r>
              <a:rPr sz="1500" dirty="0">
                <a:solidFill>
                  <a:srgbClr val="999999"/>
                </a:solidFill>
              </a:rPr>
              <a:t>:</a:t>
            </a:r>
            <a:r>
              <a:rPr sz="1500" dirty="0">
                <a:solidFill>
                  <a:srgbClr val="333333"/>
                </a:solidFill>
              </a:rPr>
              <a:t> </a:t>
            </a:r>
            <a:r>
              <a:rPr sz="1500" dirty="0"/>
              <a:t>'xxx'</a:t>
            </a:r>
            <a:r>
              <a:rPr sz="1500" dirty="0">
                <a:solidFill>
                  <a:srgbClr val="999999"/>
                </a:solidFill>
              </a:rPr>
              <a:t>},</a:t>
            </a:r>
            <a:r>
              <a:rPr sz="1500" dirty="0">
                <a:solidFill>
                  <a:srgbClr val="333333"/>
                </a:solidFill>
              </a:rPr>
              <a:t> </a:t>
            </a:r>
            <a:r>
              <a:rPr sz="1500" dirty="0">
                <a:solidFill>
                  <a:srgbClr val="0077AA"/>
                </a:solidFill>
              </a:rPr>
              <a:t>function</a:t>
            </a:r>
            <a:r>
              <a:rPr sz="1500" dirty="0">
                <a:solidFill>
                  <a:srgbClr val="999999"/>
                </a:solidFill>
              </a:rPr>
              <a:t>(</a:t>
            </a:r>
            <a:r>
              <a:rPr sz="1500" dirty="0">
                <a:solidFill>
                  <a:srgbClr val="333333"/>
                </a:solidFill>
              </a:rPr>
              <a:t>res</a:t>
            </a:r>
            <a:r>
              <a:rPr sz="1500" dirty="0">
                <a:solidFill>
                  <a:srgbClr val="999999"/>
                </a:solidFill>
              </a:rPr>
              <a:t>){</a:t>
            </a:r>
            <a:endParaRPr sz="1500" dirty="0">
              <a:solidFill>
                <a:srgbClr val="333333"/>
              </a:solidFill>
            </a:endParaRPr>
          </a:p>
          <a:p>
            <a:pPr algn="l" defTabSz="546171">
              <a:lnSpc>
                <a:spcPts val="4420"/>
              </a:lnSpc>
              <a:defRPr sz="1800">
                <a:solidFill>
                  <a:srgbClr val="70809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500" dirty="0">
                <a:solidFill>
                  <a:srgbClr val="333333"/>
                </a:solidFill>
              </a:rPr>
              <a:t>    console</a:t>
            </a:r>
            <a:r>
              <a:rPr sz="1500" dirty="0">
                <a:solidFill>
                  <a:srgbClr val="999999"/>
                </a:solidFill>
              </a:rPr>
              <a:t>.</a:t>
            </a:r>
            <a:r>
              <a:rPr sz="1500" dirty="0">
                <a:solidFill>
                  <a:srgbClr val="DD4A68"/>
                </a:solidFill>
              </a:rPr>
              <a:t>log</a:t>
            </a:r>
            <a:r>
              <a:rPr sz="1500" dirty="0">
                <a:solidFill>
                  <a:srgbClr val="999999"/>
                </a:solidFill>
              </a:rPr>
              <a:t>(</a:t>
            </a:r>
            <a:r>
              <a:rPr sz="1500" dirty="0">
                <a:solidFill>
                  <a:srgbClr val="333333"/>
                </a:solidFill>
              </a:rPr>
              <a:t>res</a:t>
            </a:r>
            <a:r>
              <a:rPr sz="1500" dirty="0">
                <a:solidFill>
                  <a:srgbClr val="999999"/>
                </a:solidFill>
              </a:rPr>
              <a:t>)</a:t>
            </a:r>
            <a:r>
              <a:rPr sz="1500" dirty="0">
                <a:solidFill>
                  <a:srgbClr val="333333"/>
                </a:solidFill>
              </a:rPr>
              <a:t> </a:t>
            </a:r>
            <a:r>
              <a:rPr sz="1500" dirty="0"/>
              <a:t>//</a:t>
            </a:r>
            <a:r>
              <a:rPr sz="1500" dirty="0" err="1"/>
              <a:t>返回上图预览部分的数据</a:t>
            </a:r>
            <a:endParaRPr sz="1500" dirty="0">
              <a:solidFill>
                <a:srgbClr val="333333"/>
              </a:solidFill>
            </a:endParaRPr>
          </a:p>
          <a:p>
            <a:pPr algn="l" defTabSz="546171">
              <a:lnSpc>
                <a:spcPts val="4420"/>
              </a:lnSpc>
              <a:defRPr sz="1800">
                <a:solidFill>
                  <a:srgbClr val="99999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500" dirty="0"/>
              <a:t>})</a:t>
            </a:r>
          </a:p>
        </p:txBody>
      </p:sp>
      <p:sp>
        <p:nvSpPr>
          <p:cNvPr id="184" name="mock地址解析：yapi平台网址+mock+您的项目id+接口实际请求path"/>
          <p:cNvSpPr txBox="1"/>
          <p:nvPr/>
        </p:nvSpPr>
        <p:spPr>
          <a:xfrm>
            <a:off x="2311343" y="2111845"/>
            <a:ext cx="8936351" cy="778669"/>
          </a:xfrm>
          <a:prstGeom prst="rect">
            <a:avLst/>
          </a:prstGeom>
          <a:ln w="12700">
            <a:miter lim="400000"/>
          </a:ln>
        </p:spPr>
        <p:txBody>
          <a:bodyPr wrap="none" lIns="42669" tIns="42669" rIns="42669" bIns="42669" anchor="ctr">
            <a:spAutoFit/>
          </a:bodyPr>
          <a:lstStyle/>
          <a:p>
            <a:pPr algn="l" defTabSz="546171">
              <a:lnSpc>
                <a:spcPts val="5376"/>
              </a:lnSpc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b="1"/>
              <a:t>mock地址解析</a:t>
            </a:r>
            <a:r>
              <a:rPr sz="2000"/>
              <a:t>：yapi平台网址+mock+</a:t>
            </a:r>
            <a:r>
              <a:rPr sz="2000" b="1"/>
              <a:t>您的项目id</a:t>
            </a:r>
            <a:r>
              <a:rPr sz="2000"/>
              <a:t>+_x0008_</a:t>
            </a:r>
            <a:r>
              <a:rPr sz="2000" b="1"/>
              <a:t>接口实际请求path</a:t>
            </a:r>
          </a:p>
        </p:txBody>
      </p:sp>
    </p:spTree>
    <p:extLst>
      <p:ext uri="{BB962C8B-B14F-4D97-AF65-F5344CB8AC3E}">
        <p14:creationId xmlns:p14="http://schemas.microsoft.com/office/powerpoint/2010/main" val="12684215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3. 怎么使用Mock"/>
          <p:cNvSpPr txBox="1">
            <a:spLocks noGrp="1"/>
          </p:cNvSpPr>
          <p:nvPr>
            <p:ph type="title"/>
          </p:nvPr>
        </p:nvSpPr>
        <p:spPr>
          <a:xfrm>
            <a:off x="571500" y="443617"/>
            <a:ext cx="11861800" cy="1397001"/>
          </a:xfrm>
          <a:prstGeom prst="rect">
            <a:avLst/>
          </a:prstGeom>
        </p:spPr>
        <p:txBody>
          <a:bodyPr/>
          <a:lstStyle/>
          <a:p>
            <a:r>
              <a:t>3. 怎么使用Mock</a:t>
            </a:r>
          </a:p>
        </p:txBody>
      </p:sp>
      <p:sp>
        <p:nvSpPr>
          <p:cNvPr id="187" name="3.2 nginx 代理"/>
          <p:cNvSpPr txBox="1"/>
          <p:nvPr/>
        </p:nvSpPr>
        <p:spPr>
          <a:xfrm>
            <a:off x="576582" y="2410069"/>
            <a:ext cx="2333477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600"/>
              </a:lnSpc>
              <a:spcBef>
                <a:spcPts val="1600"/>
              </a:spcBef>
              <a:defRPr sz="2400" b="1">
                <a:latin typeface="Tahoma"/>
                <a:ea typeface="Tahoma"/>
                <a:cs typeface="Tahoma"/>
                <a:sym typeface="Tahoma"/>
              </a:defRPr>
            </a:pPr>
            <a:r>
              <a:t>3.2 nginx 代理</a:t>
            </a:r>
          </a:p>
          <a:p>
            <a:pPr algn="l" defTabSz="457200">
              <a:lnSpc>
                <a:spcPts val="4500"/>
              </a:lnSpc>
              <a:spcBef>
                <a:spcPts val="160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8" name="location /baseapi…"/>
          <p:cNvSpPr txBox="1"/>
          <p:nvPr/>
        </p:nvSpPr>
        <p:spPr>
          <a:xfrm>
            <a:off x="1037800" y="3340999"/>
            <a:ext cx="652315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000"/>
              </a:lnSpc>
              <a:defRPr sz="1190">
                <a:solidFill>
                  <a:srgbClr val="0077A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location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67F59"/>
                </a:solidFill>
              </a:rPr>
              <a:t>/</a:t>
            </a:r>
            <a:r>
              <a:rPr>
                <a:solidFill>
                  <a:srgbClr val="333333"/>
                </a:solidFill>
              </a:rPr>
              <a:t>baseapi</a:t>
            </a:r>
          </a:p>
          <a:p>
            <a:pPr algn="l" defTabSz="457200">
              <a:lnSpc>
                <a:spcPts val="3000"/>
              </a:lnSpc>
              <a:defRPr sz="1190">
                <a:solidFill>
                  <a:srgbClr val="99999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3000"/>
              </a:lnSpc>
              <a:defRPr sz="1190">
                <a:solidFill>
                  <a:srgbClr val="70809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77AA"/>
                </a:solidFill>
              </a:rPr>
              <a:t>proxy_pass</a:t>
            </a:r>
            <a:r>
              <a:rPr>
                <a:solidFill>
                  <a:srgbClr val="333333"/>
                </a:solidFill>
              </a:rPr>
              <a:t>   </a:t>
            </a:r>
            <a:r>
              <a:rPr>
                <a:solidFill>
                  <a:srgbClr val="0077AA"/>
                </a:solidFill>
              </a:rPr>
              <a:t>http</a:t>
            </a:r>
            <a:r>
              <a:rPr>
                <a:solidFill>
                  <a:srgbClr val="999999"/>
                </a:solidFill>
              </a:rPr>
              <a:t>:</a:t>
            </a:r>
            <a:r>
              <a:rPr>
                <a:solidFill>
                  <a:srgbClr val="A67F59"/>
                </a:solidFill>
              </a:rPr>
              <a:t>//</a:t>
            </a:r>
            <a:r>
              <a:rPr>
                <a:solidFill>
                  <a:srgbClr val="333333"/>
                </a:solidFill>
              </a:rPr>
              <a:t>yapi</a:t>
            </a:r>
            <a:r>
              <a:rPr>
                <a:solidFill>
                  <a:srgbClr val="999999"/>
                </a:solidFill>
              </a:rPr>
              <a:t>.</a:t>
            </a:r>
            <a:r>
              <a:rPr>
                <a:solidFill>
                  <a:srgbClr val="333333"/>
                </a:solidFill>
              </a:rPr>
              <a:t>xxx</a:t>
            </a:r>
            <a:r>
              <a:rPr>
                <a:solidFill>
                  <a:srgbClr val="999999"/>
                </a:solidFill>
              </a:rPr>
              <a:t>.</a:t>
            </a:r>
            <a:r>
              <a:rPr>
                <a:solidFill>
                  <a:srgbClr val="333333"/>
                </a:solidFill>
              </a:rPr>
              <a:t>com</a:t>
            </a:r>
            <a:r>
              <a:rPr>
                <a:solidFill>
                  <a:srgbClr val="A67F59"/>
                </a:solidFill>
              </a:rPr>
              <a:t>/</a:t>
            </a:r>
            <a:r>
              <a:rPr>
                <a:solidFill>
                  <a:srgbClr val="333333"/>
                </a:solidFill>
              </a:rPr>
              <a:t>mock</a:t>
            </a:r>
            <a:r>
              <a:rPr>
                <a:solidFill>
                  <a:srgbClr val="A67F59"/>
                </a:solidFill>
              </a:rPr>
              <a:t>/</a:t>
            </a:r>
            <a:r>
              <a:rPr>
                <a:solidFill>
                  <a:srgbClr val="990055"/>
                </a:solidFill>
              </a:rPr>
              <a:t>2817</a:t>
            </a:r>
            <a:r>
              <a:rPr>
                <a:solidFill>
                  <a:srgbClr val="A67F59"/>
                </a:solidFill>
              </a:rPr>
              <a:t>/</a:t>
            </a:r>
            <a:r>
              <a:rPr>
                <a:solidFill>
                  <a:srgbClr val="333333"/>
                </a:solidFill>
              </a:rPr>
              <a:t>baseapi</a:t>
            </a:r>
            <a:r>
              <a:rPr>
                <a:solidFill>
                  <a:srgbClr val="999999"/>
                </a:solidFill>
              </a:rPr>
              <a:t>;</a:t>
            </a:r>
            <a:r>
              <a:rPr>
                <a:solidFill>
                  <a:srgbClr val="333333"/>
                </a:solidFill>
              </a:rPr>
              <a:t> </a:t>
            </a:r>
            <a:r>
              <a:t>#baseapi后面没有"/"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3000"/>
              </a:lnSpc>
              <a:defRPr sz="1190">
                <a:solidFill>
                  <a:srgbClr val="99999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自动化测试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自动化测试</a:t>
            </a:r>
          </a:p>
        </p:txBody>
      </p:sp>
      <p:pic>
        <p:nvPicPr>
          <p:cNvPr id="191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1622" y="2209928"/>
            <a:ext cx="10315565" cy="33884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变量参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变量参数</a:t>
            </a:r>
          </a:p>
        </p:txBody>
      </p:sp>
      <p:sp>
        <p:nvSpPr>
          <p:cNvPr id="196" name="YApi 提供了强大的变量参数功能，你可以在测试的时候使用前面接口的 参数 或 返回值 作为 后面接口的参数，即使接口之间存在依赖，也可以轻松 一键测试~"/>
          <p:cNvSpPr txBox="1"/>
          <p:nvPr/>
        </p:nvSpPr>
        <p:spPr>
          <a:xfrm>
            <a:off x="665663" y="2209928"/>
            <a:ext cx="11673473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3800"/>
              </a:lnSpc>
              <a:defRPr sz="18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YApi 提供了强大的变量参数功能，你可以在测试的时候使用前面接口的 </a:t>
            </a:r>
            <a:r>
              <a:rPr>
                <a:solidFill>
                  <a:srgbClr val="C7254E"/>
                </a:solidFill>
                <a:latin typeface="Menlo"/>
                <a:ea typeface="Menlo"/>
                <a:cs typeface="Menlo"/>
                <a:sym typeface="Menlo"/>
              </a:rPr>
              <a:t>参数</a:t>
            </a:r>
            <a:r>
              <a:t> 或 </a:t>
            </a:r>
            <a:r>
              <a:rPr>
                <a:solidFill>
                  <a:srgbClr val="C7254E"/>
                </a:solidFill>
                <a:latin typeface="Menlo"/>
                <a:ea typeface="Menlo"/>
                <a:cs typeface="Menlo"/>
                <a:sym typeface="Menlo"/>
              </a:rPr>
              <a:t>返回值</a:t>
            </a:r>
            <a:r>
              <a:t> 作为 </a:t>
            </a:r>
            <a:r>
              <a:rPr>
                <a:solidFill>
                  <a:srgbClr val="C7254E"/>
                </a:solidFill>
                <a:latin typeface="Menlo"/>
                <a:ea typeface="Menlo"/>
                <a:cs typeface="Menlo"/>
                <a:sym typeface="Menlo"/>
              </a:rPr>
              <a:t>后面接口的参数</a:t>
            </a:r>
            <a:r>
              <a:t>，即使接口之间存在依赖，也可以轻松 </a:t>
            </a:r>
            <a:r>
              <a:rPr b="1"/>
              <a:t>一键测试~</a:t>
            </a:r>
          </a:p>
        </p:txBody>
      </p:sp>
      <p:pic>
        <p:nvPicPr>
          <p:cNvPr id="197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251" y="3649980"/>
            <a:ext cx="11607801" cy="1371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2603" y="6362958"/>
            <a:ext cx="8610601" cy="1917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变量参数 pat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变量参数</a:t>
            </a:r>
            <a:r>
              <a:rPr dirty="0"/>
              <a:t> path</a:t>
            </a:r>
          </a:p>
        </p:txBody>
      </p:sp>
      <p:sp>
        <p:nvSpPr>
          <p:cNvPr id="201" name="文章列表接口需要传参数: 当前标题(id)，而这个 id 需要通过 导航标题 的返回值获取，这时应在 文章列表 的参数输入框中根据前者的 key 找到对应 id。"/>
          <p:cNvSpPr txBox="1"/>
          <p:nvPr/>
        </p:nvSpPr>
        <p:spPr>
          <a:xfrm>
            <a:off x="570900" y="2209928"/>
            <a:ext cx="1109140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3800"/>
              </a:lnSpc>
              <a:defRPr sz="18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文章列表接口需要传参数</a:t>
            </a:r>
            <a:r>
              <a:rPr dirty="0"/>
              <a:t>: </a:t>
            </a:r>
            <a:r>
              <a:rPr dirty="0" err="1">
                <a:solidFill>
                  <a:srgbClr val="C7254E"/>
                </a:solidFill>
                <a:latin typeface="Menlo"/>
                <a:ea typeface="Menlo"/>
                <a:cs typeface="Menlo"/>
                <a:sym typeface="Menlo"/>
              </a:rPr>
              <a:t>当前标题</a:t>
            </a:r>
            <a:r>
              <a:rPr dirty="0">
                <a:solidFill>
                  <a:srgbClr val="C7254E"/>
                </a:solidFill>
                <a:latin typeface="Menlo"/>
                <a:ea typeface="Menlo"/>
                <a:cs typeface="Menlo"/>
                <a:sym typeface="Menlo"/>
              </a:rPr>
              <a:t>(id)</a:t>
            </a:r>
            <a:r>
              <a:rPr dirty="0"/>
              <a:t>，</a:t>
            </a:r>
            <a:r>
              <a:rPr dirty="0" err="1"/>
              <a:t>而这个</a:t>
            </a:r>
            <a:r>
              <a:rPr dirty="0"/>
              <a:t> id </a:t>
            </a:r>
            <a:r>
              <a:rPr dirty="0" err="1"/>
              <a:t>需要通过</a:t>
            </a:r>
            <a:r>
              <a:rPr dirty="0"/>
              <a:t> </a:t>
            </a:r>
            <a:r>
              <a:rPr dirty="0" err="1">
                <a:solidFill>
                  <a:srgbClr val="C7254E"/>
                </a:solidFill>
                <a:latin typeface="Menlo"/>
                <a:ea typeface="Menlo"/>
                <a:cs typeface="Menlo"/>
                <a:sym typeface="Menlo"/>
              </a:rPr>
              <a:t>导航标题</a:t>
            </a:r>
            <a:r>
              <a:rPr dirty="0"/>
              <a:t> </a:t>
            </a:r>
            <a:r>
              <a:rPr dirty="0" err="1"/>
              <a:t>的返回值获取，这时应在</a:t>
            </a:r>
            <a:r>
              <a:rPr dirty="0"/>
              <a:t> </a:t>
            </a:r>
            <a:r>
              <a:rPr dirty="0" err="1">
                <a:solidFill>
                  <a:srgbClr val="C7254E"/>
                </a:solidFill>
                <a:latin typeface="Menlo"/>
                <a:ea typeface="Menlo"/>
                <a:cs typeface="Menlo"/>
                <a:sym typeface="Menlo"/>
              </a:rPr>
              <a:t>文章列表</a:t>
            </a:r>
            <a:r>
              <a:rPr dirty="0"/>
              <a:t> </a:t>
            </a:r>
            <a:r>
              <a:rPr dirty="0" err="1"/>
              <a:t>的参数输入框中根据前者的</a:t>
            </a:r>
            <a:r>
              <a:rPr dirty="0"/>
              <a:t> key </a:t>
            </a:r>
            <a:r>
              <a:rPr dirty="0" err="1"/>
              <a:t>找到对应</a:t>
            </a:r>
            <a:r>
              <a:rPr dirty="0"/>
              <a:t> id。</a:t>
            </a:r>
          </a:p>
        </p:txBody>
      </p:sp>
      <p:pic>
        <p:nvPicPr>
          <p:cNvPr id="202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4711" y="3181478"/>
            <a:ext cx="2858057" cy="27643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8931" y="6330464"/>
            <a:ext cx="10025846" cy="30077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自动化测试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数据导入导出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848" y="2252664"/>
            <a:ext cx="6696377" cy="40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376" y="1924472"/>
            <a:ext cx="6295878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369453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1. YApi 是什么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1. YApi 是什么？</a:t>
            </a:r>
          </a:p>
        </p:txBody>
      </p:sp>
      <p:sp>
        <p:nvSpPr>
          <p:cNvPr id="131" name="前后端分离是未来互联网发展趋势，YApi旨在为前端、后端、测试人员提供统一的接口平台，减少api沟通和使用成本"/>
          <p:cNvSpPr txBox="1"/>
          <p:nvPr/>
        </p:nvSpPr>
        <p:spPr>
          <a:xfrm>
            <a:off x="547141" y="2209775"/>
            <a:ext cx="10581234" cy="948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lvl1pPr>
          </a:lstStyle>
          <a:p>
            <a:r>
              <a:t>前后端分离是未来互联网发展趋势，YApi旨在为前端、后端、测试人员提供统一的接口平台，减少api沟通和使用成本</a:t>
            </a:r>
          </a:p>
        </p:txBody>
      </p:sp>
      <p:sp>
        <p:nvSpPr>
          <p:cNvPr id="132" name="解决痛点：…"/>
          <p:cNvSpPr txBox="1"/>
          <p:nvPr/>
        </p:nvSpPr>
        <p:spPr>
          <a:xfrm>
            <a:off x="603250" y="2964669"/>
            <a:ext cx="5848301" cy="367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22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endParaRPr/>
          </a:p>
          <a:p>
            <a:pPr algn="l">
              <a:lnSpc>
                <a:spcPct val="120000"/>
              </a:lnSpc>
              <a:defRPr sz="22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解决痛点：</a:t>
            </a:r>
          </a:p>
          <a:p>
            <a:pPr algn="l">
              <a:lnSpc>
                <a:spcPct val="120000"/>
              </a:lnSpc>
              <a:defRPr sz="22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t>1.接口文档不可靠</a:t>
            </a:r>
          </a:p>
          <a:p>
            <a:pPr algn="l">
              <a:lnSpc>
                <a:spcPct val="120000"/>
              </a:lnSpc>
              <a:defRPr sz="22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t>2.Mock (测试数据) 生成方案没有统一出口</a:t>
            </a:r>
          </a:p>
          <a:p>
            <a:pPr algn="l">
              <a:lnSpc>
                <a:spcPct val="120000"/>
              </a:lnSpc>
              <a:defRPr sz="22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t>3.资源分散，无法共享</a:t>
            </a:r>
          </a:p>
          <a:p>
            <a:pPr algn="l">
              <a:lnSpc>
                <a:spcPct val="120000"/>
              </a:lnSpc>
              <a:defRPr sz="22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t>4.yapi 提供了可视化的 api 自动化测试方案，只需要简单的填写参数，增加断言，就能实现 api 自动化测试</a:t>
            </a:r>
          </a:p>
        </p:txBody>
      </p:sp>
      <p:pic>
        <p:nvPicPr>
          <p:cNvPr id="133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71628" y="4045117"/>
            <a:ext cx="5018211" cy="30349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2. YApi基本使用流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2. YApi基本使用流程</a:t>
            </a:r>
          </a:p>
        </p:txBody>
      </p:sp>
      <p:pic>
        <p:nvPicPr>
          <p:cNvPr id="138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8758" y="2623317"/>
            <a:ext cx="10067284" cy="45069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2. YApi基本使用流程"/>
          <p:cNvSpPr txBox="1">
            <a:spLocks noGrp="1"/>
          </p:cNvSpPr>
          <p:nvPr>
            <p:ph type="title"/>
          </p:nvPr>
        </p:nvSpPr>
        <p:spPr>
          <a:xfrm>
            <a:off x="571500" y="443617"/>
            <a:ext cx="11861800" cy="1397001"/>
          </a:xfrm>
          <a:prstGeom prst="rect">
            <a:avLst/>
          </a:prstGeom>
        </p:spPr>
        <p:txBody>
          <a:bodyPr/>
          <a:lstStyle/>
          <a:p>
            <a:r>
              <a:t>2. YApi基本使用流程</a:t>
            </a:r>
          </a:p>
        </p:txBody>
      </p:sp>
      <p:pic>
        <p:nvPicPr>
          <p:cNvPr id="141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9240" y="3036258"/>
            <a:ext cx="12227060" cy="533374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2.1 找自己部门 leader 申请成为分组成员"/>
          <p:cNvSpPr txBox="1"/>
          <p:nvPr/>
        </p:nvSpPr>
        <p:spPr>
          <a:xfrm>
            <a:off x="402625" y="2358599"/>
            <a:ext cx="555650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2.1 找自己部门 leader 申请成为分组成员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2. YApi基本使用流程"/>
          <p:cNvSpPr txBox="1">
            <a:spLocks noGrp="1"/>
          </p:cNvSpPr>
          <p:nvPr>
            <p:ph type="title"/>
          </p:nvPr>
        </p:nvSpPr>
        <p:spPr>
          <a:xfrm>
            <a:off x="571500" y="443617"/>
            <a:ext cx="11861800" cy="1397001"/>
          </a:xfrm>
          <a:prstGeom prst="rect">
            <a:avLst/>
          </a:prstGeom>
        </p:spPr>
        <p:txBody>
          <a:bodyPr/>
          <a:lstStyle/>
          <a:p>
            <a:r>
              <a:t>2. YApi基本使用流程</a:t>
            </a:r>
          </a:p>
        </p:txBody>
      </p:sp>
      <p:sp>
        <p:nvSpPr>
          <p:cNvPr id="145" name="2.2 成为分组成员后，可以看到该分组下的私有项目和公共项目"/>
          <p:cNvSpPr txBox="1"/>
          <p:nvPr/>
        </p:nvSpPr>
        <p:spPr>
          <a:xfrm>
            <a:off x="439918" y="2096510"/>
            <a:ext cx="863224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2.2 成为分组成员后，可以看到该分组下的私有项目和公共项目 </a:t>
            </a:r>
          </a:p>
        </p:txBody>
      </p:sp>
      <p:pic>
        <p:nvPicPr>
          <p:cNvPr id="146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2270" y="2738743"/>
            <a:ext cx="11239501" cy="6705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2. YApi基本使用流程"/>
          <p:cNvSpPr txBox="1">
            <a:spLocks noGrp="1"/>
          </p:cNvSpPr>
          <p:nvPr>
            <p:ph type="title"/>
          </p:nvPr>
        </p:nvSpPr>
        <p:spPr>
          <a:xfrm>
            <a:off x="571500" y="443617"/>
            <a:ext cx="11861800" cy="1397001"/>
          </a:xfrm>
          <a:prstGeom prst="rect">
            <a:avLst/>
          </a:prstGeom>
        </p:spPr>
        <p:txBody>
          <a:bodyPr/>
          <a:lstStyle/>
          <a:p>
            <a:r>
              <a:t>2. YApi基本使用流程</a:t>
            </a:r>
          </a:p>
        </p:txBody>
      </p:sp>
      <p:sp>
        <p:nvSpPr>
          <p:cNvPr id="149" name="2.3 点击该项目进入项目详情页面"/>
          <p:cNvSpPr txBox="1"/>
          <p:nvPr/>
        </p:nvSpPr>
        <p:spPr>
          <a:xfrm>
            <a:off x="580476" y="2096510"/>
            <a:ext cx="458510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2.3 点击该项目进入项目详情页面</a:t>
            </a:r>
          </a:p>
        </p:txBody>
      </p:sp>
      <p:pic>
        <p:nvPicPr>
          <p:cNvPr id="150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417" y="2873103"/>
            <a:ext cx="13004801" cy="65688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2. YApi基本使用流程"/>
          <p:cNvSpPr txBox="1">
            <a:spLocks noGrp="1"/>
          </p:cNvSpPr>
          <p:nvPr>
            <p:ph type="title"/>
          </p:nvPr>
        </p:nvSpPr>
        <p:spPr>
          <a:xfrm>
            <a:off x="571500" y="443617"/>
            <a:ext cx="11861800" cy="1397001"/>
          </a:xfrm>
          <a:prstGeom prst="rect">
            <a:avLst/>
          </a:prstGeom>
        </p:spPr>
        <p:txBody>
          <a:bodyPr/>
          <a:lstStyle/>
          <a:p>
            <a:r>
              <a:t>2. YApi基本使用流程</a:t>
            </a:r>
          </a:p>
        </p:txBody>
      </p:sp>
      <p:sp>
        <p:nvSpPr>
          <p:cNvPr id="153" name="2.4 创建接口"/>
          <p:cNvSpPr txBox="1"/>
          <p:nvPr/>
        </p:nvSpPr>
        <p:spPr>
          <a:xfrm>
            <a:off x="574859" y="2096510"/>
            <a:ext cx="184190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2.4 创建接口</a:t>
            </a:r>
          </a:p>
        </p:txBody>
      </p:sp>
      <p:pic>
        <p:nvPicPr>
          <p:cNvPr id="154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8981" y="2738743"/>
            <a:ext cx="6036752" cy="5979258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矩形"/>
          <p:cNvSpPr/>
          <p:nvPr/>
        </p:nvSpPr>
        <p:spPr>
          <a:xfrm>
            <a:off x="5626748" y="5270893"/>
            <a:ext cx="454240" cy="39141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矩形"/>
          <p:cNvSpPr/>
          <p:nvPr/>
        </p:nvSpPr>
        <p:spPr>
          <a:xfrm>
            <a:off x="1571104" y="5297513"/>
            <a:ext cx="1459875" cy="39141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7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81515" y="3612695"/>
            <a:ext cx="6235701" cy="3111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2. YApi基本使用流程"/>
          <p:cNvSpPr txBox="1">
            <a:spLocks noGrp="1"/>
          </p:cNvSpPr>
          <p:nvPr>
            <p:ph type="title"/>
          </p:nvPr>
        </p:nvSpPr>
        <p:spPr>
          <a:xfrm>
            <a:off x="571500" y="443617"/>
            <a:ext cx="11861800" cy="1397001"/>
          </a:xfrm>
          <a:prstGeom prst="rect">
            <a:avLst/>
          </a:prstGeom>
        </p:spPr>
        <p:txBody>
          <a:bodyPr/>
          <a:lstStyle/>
          <a:p>
            <a:r>
              <a:t>2. YApi基本使用流程</a:t>
            </a:r>
          </a:p>
        </p:txBody>
      </p:sp>
      <p:sp>
        <p:nvSpPr>
          <p:cNvPr id="160" name="2.5 编辑接口（参数部分）"/>
          <p:cNvSpPr txBox="1"/>
          <p:nvPr/>
        </p:nvSpPr>
        <p:spPr>
          <a:xfrm>
            <a:off x="454384" y="2096510"/>
            <a:ext cx="367070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2.5 编辑接口（参数部分）</a:t>
            </a:r>
          </a:p>
        </p:txBody>
      </p:sp>
      <p:pic>
        <p:nvPicPr>
          <p:cNvPr id="161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6824" y="2738743"/>
            <a:ext cx="9244866" cy="6513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2. YApi基本使用流程"/>
          <p:cNvSpPr txBox="1">
            <a:spLocks noGrp="1"/>
          </p:cNvSpPr>
          <p:nvPr>
            <p:ph type="title"/>
          </p:nvPr>
        </p:nvSpPr>
        <p:spPr>
          <a:xfrm>
            <a:off x="571500" y="443617"/>
            <a:ext cx="11861800" cy="1397001"/>
          </a:xfrm>
          <a:prstGeom prst="rect">
            <a:avLst/>
          </a:prstGeom>
        </p:spPr>
        <p:txBody>
          <a:bodyPr/>
          <a:lstStyle/>
          <a:p>
            <a:r>
              <a:t>2. YApi基本使用流程</a:t>
            </a:r>
          </a:p>
        </p:txBody>
      </p:sp>
      <p:sp>
        <p:nvSpPr>
          <p:cNvPr id="164" name="2.6 编辑接口（返回mock）"/>
          <p:cNvSpPr txBox="1"/>
          <p:nvPr/>
        </p:nvSpPr>
        <p:spPr>
          <a:xfrm>
            <a:off x="392205" y="2096510"/>
            <a:ext cx="379506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2.6 编辑接口（返回mock）</a:t>
            </a:r>
          </a:p>
        </p:txBody>
      </p:sp>
      <p:pic>
        <p:nvPicPr>
          <p:cNvPr id="165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4611" y="2738742"/>
            <a:ext cx="7863852" cy="62083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247</Words>
  <Application>Microsoft Office PowerPoint</Application>
  <PresentationFormat>自定义</PresentationFormat>
  <Paragraphs>62</Paragraphs>
  <Slides>19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ModernPortfolio</vt:lpstr>
      <vt:lpstr>目录</vt:lpstr>
      <vt:lpstr>1. YApi 是什么？</vt:lpstr>
      <vt:lpstr>2. YApi基本使用流程</vt:lpstr>
      <vt:lpstr>2. YApi基本使用流程</vt:lpstr>
      <vt:lpstr>2. YApi基本使用流程</vt:lpstr>
      <vt:lpstr>2. YApi基本使用流程</vt:lpstr>
      <vt:lpstr>2. YApi基本使用流程</vt:lpstr>
      <vt:lpstr>2. YApi基本使用流程</vt:lpstr>
      <vt:lpstr>2. YApi基本使用流程</vt:lpstr>
      <vt:lpstr>2. YApi基本使用流程</vt:lpstr>
      <vt:lpstr>2. YApi基本使用流程</vt:lpstr>
      <vt:lpstr>2. YApi基本使用流程</vt:lpstr>
      <vt:lpstr>2. YApi基本使用流程</vt:lpstr>
      <vt:lpstr>3. 怎么使用Mock</vt:lpstr>
      <vt:lpstr>3. 怎么使用Mock</vt:lpstr>
      <vt:lpstr>自动化测试</vt:lpstr>
      <vt:lpstr>变量参数</vt:lpstr>
      <vt:lpstr>变量参数 path</vt:lpstr>
      <vt:lpstr>数据导入导出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目录</dc:title>
  <dc:creator>mu</dc:creator>
  <cp:lastModifiedBy>1</cp:lastModifiedBy>
  <cp:revision>7</cp:revision>
  <dcterms:modified xsi:type="dcterms:W3CDTF">2018-07-06T08:14:45Z</dcterms:modified>
</cp:coreProperties>
</file>