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9" r:id="rId14"/>
    <p:sldId id="30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9BDA68-FBE4-47C5-BB43-C7DB3F073186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B9D454-B561-4DFE-8789-BFB3731A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9D454-B561-4DFE-8789-BFB3731AE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D237-48C0-499F-89F3-DD06DF4F1631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892C-4C45-4322-AC4F-20D9E39DB015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7E9-46A1-4004-8C90-15B7866B4D88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B9A0-17EE-45EF-A8E3-A0FC9AE51D37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089D-F84A-4A54-B0A1-1F6D25E85751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2224-DC10-4E81-913C-598167565B35}" type="datetime1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272-E3AE-4F73-B0A6-D2FF0AEACF86}" type="datetime1">
              <a:rPr lang="en-US" smtClean="0"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CBBE-E27B-4544-BBDA-E8AAAF3F7FF4}" type="datetime1">
              <a:rPr lang="en-US" smtClean="0"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66B-750A-4C37-A632-2EF0F8D0A8A1}" type="datetime1">
              <a:rPr lang="en-US" smtClean="0"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73F6-7E7C-4327-AA6D-D8F0337E70B8}" type="datetime1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6A92-15E1-4E83-A4EB-CC13BEFB9B0F}" type="datetime1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FFE8-AF50-4C26-B313-841B56D5B0E9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EFFA9-6350-45D4-86C3-8DAACDEE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Processing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GPU is a set of multiprocessors</a:t>
            </a:r>
          </a:p>
          <a:p>
            <a:r>
              <a:rPr lang="en-US" dirty="0" smtClean="0"/>
              <a:t>Provides efficient computation on arrays of data using single-instruction multiple data stream</a:t>
            </a:r>
          </a:p>
          <a:p>
            <a:r>
              <a:rPr lang="en-US" dirty="0" smtClean="0"/>
              <a:t>Used for general numerical processing, simulations for games, computation on large spreadsheets,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0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CPU is programmed to work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loop{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IR = Memory[PC];            /*fetch*/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increment PC;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execute instruction;       /*execute*/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until instruction = halt;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9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 &amp;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counter (PC) holds address of the instruction to be executed next</a:t>
            </a:r>
          </a:p>
          <a:p>
            <a:r>
              <a:rPr lang="en-US" dirty="0" smtClean="0"/>
              <a:t>The processor fetches the instruction from memory location with address in PC</a:t>
            </a:r>
          </a:p>
          <a:p>
            <a:r>
              <a:rPr lang="en-US" dirty="0" smtClean="0"/>
              <a:t>PC is incremented after each fetch to point to the next instruction 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1524000"/>
            <a:ext cx="14478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2895600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Next Instruction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4191000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Execute</a:t>
            </a:r>
          </a:p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5410200"/>
            <a:ext cx="14478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4"/>
          </p:cNvCxnSpPr>
          <p:nvPr/>
        </p:nvCxnSpPr>
        <p:spPr>
          <a:xfrm>
            <a:off x="4686300" y="2286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7200" y="1752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05300" y="55742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HALT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4686300" y="3541931"/>
            <a:ext cx="0" cy="649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4686300" y="4837331"/>
            <a:ext cx="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86300" y="5123765"/>
            <a:ext cx="201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05600" y="2590800"/>
            <a:ext cx="0" cy="253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705350" y="2590800"/>
            <a:ext cx="2000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9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 &amp;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counter (PC) holds address of the instruction to be fetched next</a:t>
            </a:r>
          </a:p>
          <a:p>
            <a:pPr lvl="1"/>
            <a:r>
              <a:rPr lang="en-US" dirty="0" smtClean="0"/>
              <a:t>PC is incremented appropriately after each fetch</a:t>
            </a:r>
          </a:p>
          <a:p>
            <a:r>
              <a:rPr lang="en-US" dirty="0" smtClean="0"/>
              <a:t>The processor fetches the instruction memory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fetched instruction is loaded into a CPU register called Instruction Register (IR)</a:t>
            </a:r>
          </a:p>
          <a:p>
            <a:r>
              <a:rPr lang="en-US" dirty="0" smtClean="0"/>
              <a:t>Processor interprets the instruction in IR and performs the action indicated by the instruction</a:t>
            </a:r>
          </a:p>
          <a:p>
            <a:r>
              <a:rPr lang="en-US" dirty="0" smtClean="0"/>
              <a:t>The instruction can be one of the following types:</a:t>
            </a:r>
          </a:p>
          <a:p>
            <a:pPr lvl="1"/>
            <a:r>
              <a:rPr lang="en-US" dirty="0" smtClean="0"/>
              <a:t>Processor-memory</a:t>
            </a:r>
          </a:p>
          <a:p>
            <a:pPr lvl="1"/>
            <a:r>
              <a:rPr lang="en-US" dirty="0" smtClean="0"/>
              <a:t>Processor-I/O</a:t>
            </a:r>
          </a:p>
          <a:p>
            <a:pPr lvl="1"/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mechanism by which various devices send a signal to CPU</a:t>
            </a:r>
          </a:p>
          <a:p>
            <a:r>
              <a:rPr lang="en-US" dirty="0" smtClean="0"/>
              <a:t>An important part of a computer architecture.</a:t>
            </a:r>
          </a:p>
          <a:p>
            <a:r>
              <a:rPr lang="en-US" dirty="0" smtClean="0"/>
              <a:t>Provided to improve processor utilization</a:t>
            </a:r>
          </a:p>
          <a:p>
            <a:pPr lvl="1"/>
            <a:r>
              <a:rPr lang="en-US" dirty="0" smtClean="0"/>
              <a:t>Most I/O devices much slower than the processor</a:t>
            </a:r>
          </a:p>
          <a:p>
            <a:pPr lvl="1"/>
            <a:r>
              <a:rPr lang="en-US" dirty="0" smtClean="0"/>
              <a:t>Processor must wait for the device </a:t>
            </a:r>
          </a:p>
          <a:p>
            <a:pPr lvl="1"/>
            <a:r>
              <a:rPr lang="en-US" dirty="0" smtClean="0"/>
              <a:t>Wasteful use of the processor</a:t>
            </a:r>
          </a:p>
          <a:p>
            <a:r>
              <a:rPr lang="en-US" dirty="0" smtClean="0"/>
              <a:t>It interrupts the normal sequencing of the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4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classes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 – generated by some condition that results when an instruction is executed</a:t>
            </a:r>
          </a:p>
          <a:p>
            <a:pPr lvl="1"/>
            <a:r>
              <a:rPr lang="en-US" dirty="0" smtClean="0"/>
              <a:t>Arithmetic overflow, division by zero, illegal instruction, illegal reference</a:t>
            </a:r>
          </a:p>
          <a:p>
            <a:r>
              <a:rPr lang="en-US" dirty="0" smtClean="0"/>
              <a:t>Timer – generated by the timer within the processor</a:t>
            </a:r>
          </a:p>
          <a:p>
            <a:r>
              <a:rPr lang="en-US" dirty="0" smtClean="0"/>
              <a:t>I/O – generated by an I/O controller</a:t>
            </a:r>
          </a:p>
          <a:p>
            <a:r>
              <a:rPr lang="en-US" dirty="0" smtClean="0"/>
              <a:t>Hardware failure</a:t>
            </a:r>
          </a:p>
          <a:p>
            <a:pPr lvl="1"/>
            <a:r>
              <a:rPr lang="en-US" dirty="0" smtClean="0"/>
              <a:t>Power failure</a:t>
            </a:r>
          </a:p>
          <a:p>
            <a:pPr lvl="1"/>
            <a:r>
              <a:rPr lang="en-US" dirty="0" smtClean="0"/>
              <a:t>Memory parity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interrupt is issued</a:t>
            </a:r>
          </a:p>
          <a:p>
            <a:r>
              <a:rPr lang="en-US" dirty="0" smtClean="0"/>
              <a:t>Action taken by hardware</a:t>
            </a:r>
          </a:p>
          <a:p>
            <a:pPr lvl="1"/>
            <a:r>
              <a:rPr lang="en-US" dirty="0" smtClean="0"/>
              <a:t>Processor finishes execution of current instruction</a:t>
            </a:r>
          </a:p>
          <a:p>
            <a:pPr lvl="1"/>
            <a:r>
              <a:rPr lang="en-US" dirty="0" smtClean="0"/>
              <a:t>Processor signals acknowledgement of interrupt</a:t>
            </a:r>
          </a:p>
          <a:p>
            <a:pPr lvl="1"/>
            <a:r>
              <a:rPr lang="en-US" dirty="0" smtClean="0"/>
              <a:t>Partial status of the running program is saved</a:t>
            </a:r>
          </a:p>
          <a:p>
            <a:pPr lvl="1"/>
            <a:r>
              <a:rPr lang="en-US" dirty="0" smtClean="0"/>
              <a:t>Processor loads new PC value based on interrupt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processing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taken by Software</a:t>
            </a:r>
          </a:p>
          <a:p>
            <a:pPr lvl="1"/>
            <a:r>
              <a:rPr lang="en-US" dirty="0" smtClean="0"/>
              <a:t>Before serving the interrupt</a:t>
            </a:r>
          </a:p>
          <a:p>
            <a:pPr lvl="2"/>
            <a:r>
              <a:rPr lang="en-US" dirty="0" smtClean="0"/>
              <a:t>Save remainder of process state information</a:t>
            </a:r>
          </a:p>
          <a:p>
            <a:pPr lvl="2"/>
            <a:r>
              <a:rPr lang="en-US" dirty="0" smtClean="0"/>
              <a:t>Service the interrupt</a:t>
            </a:r>
          </a:p>
          <a:p>
            <a:pPr lvl="1"/>
            <a:r>
              <a:rPr lang="en-US" dirty="0" smtClean="0"/>
              <a:t>After serving the interrupt</a:t>
            </a:r>
          </a:p>
          <a:p>
            <a:pPr lvl="2"/>
            <a:r>
              <a:rPr lang="en-US" dirty="0" smtClean="0"/>
              <a:t>Restore process state information saved by software</a:t>
            </a:r>
          </a:p>
          <a:p>
            <a:pPr lvl="2"/>
            <a:r>
              <a:rPr lang="en-US" dirty="0" smtClean="0"/>
              <a:t>Restore old process status information and the old PC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programs that</a:t>
            </a:r>
          </a:p>
          <a:p>
            <a:pPr lvl="1"/>
            <a:r>
              <a:rPr lang="en-US" dirty="0" smtClean="0"/>
              <a:t>Acts as an interface between user and the machine</a:t>
            </a:r>
          </a:p>
          <a:p>
            <a:pPr lvl="1"/>
            <a:r>
              <a:rPr lang="en-US" dirty="0" smtClean="0"/>
              <a:t>Provides services to system users</a:t>
            </a:r>
          </a:p>
          <a:p>
            <a:pPr lvl="1"/>
            <a:r>
              <a:rPr lang="en-US" dirty="0" smtClean="0"/>
              <a:t>Provides an environment for users to develop, debug, and maintain their programs</a:t>
            </a:r>
          </a:p>
          <a:p>
            <a:pPr lvl="1"/>
            <a:r>
              <a:rPr lang="en-US" dirty="0" smtClean="0"/>
              <a:t>Allocates system resources so as to achieve their maximum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to do if an interrupt occurs while processing an interrupt</a:t>
            </a:r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Disable interrupts while an interrupt is being processed</a:t>
            </a:r>
          </a:p>
          <a:p>
            <a:pPr lvl="2"/>
            <a:r>
              <a:rPr lang="en-US" dirty="0" smtClean="0"/>
              <a:t>Does not take into account time-critical needs; example: data arrival on communication lines</a:t>
            </a:r>
          </a:p>
          <a:p>
            <a:pPr lvl="1"/>
            <a:r>
              <a:rPr lang="en-US" dirty="0" smtClean="0"/>
              <a:t>Use a priority scheme</a:t>
            </a:r>
          </a:p>
          <a:p>
            <a:pPr lvl="2"/>
            <a:r>
              <a:rPr lang="en-US" dirty="0" smtClean="0"/>
              <a:t>Allows a higher priority interrupt to be handled while a lower priority interrupt is being serviced.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Programs must be in main memory to be executed</a:t>
            </a:r>
          </a:p>
          <a:p>
            <a:r>
              <a:rPr lang="en-US" dirty="0" smtClean="0"/>
              <a:t>Main memory is the only large memory a processor can access directly</a:t>
            </a:r>
          </a:p>
          <a:p>
            <a:r>
              <a:rPr lang="en-US" dirty="0" smtClean="0"/>
              <a:t>Major constraints in memory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Cost </a:t>
            </a:r>
          </a:p>
          <a:p>
            <a:r>
              <a:rPr lang="en-US" dirty="0" smtClean="0"/>
              <a:t>Memory must be able to keep up with the processor</a:t>
            </a:r>
          </a:p>
          <a:p>
            <a:r>
              <a:rPr lang="en-US" dirty="0" smtClean="0"/>
              <a:t>The memory cost must be reasonable in relation to the other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access time </a:t>
            </a:r>
            <a:r>
              <a:rPr lang="en-US" dirty="0" smtClean="0">
                <a:sym typeface="Wingdings" pitchFamily="2" charset="2"/>
              </a:rPr>
              <a:t> greater cost per bit</a:t>
            </a:r>
          </a:p>
          <a:p>
            <a:r>
              <a:rPr lang="en-US" dirty="0" smtClean="0">
                <a:sym typeface="Wingdings" pitchFamily="2" charset="2"/>
              </a:rPr>
              <a:t>Greater capacity  smaller cost per bit</a:t>
            </a:r>
          </a:p>
          <a:p>
            <a:r>
              <a:rPr lang="en-US" dirty="0" smtClean="0">
                <a:sym typeface="Wingdings" pitchFamily="2" charset="2"/>
              </a:rPr>
              <a:t>Greater capacity  slower access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down the hierarchy:</a:t>
            </a:r>
          </a:p>
          <a:p>
            <a:pPr lvl="1"/>
            <a:r>
              <a:rPr lang="en-US" dirty="0" smtClean="0"/>
              <a:t>Decreasing cost per bit</a:t>
            </a:r>
          </a:p>
          <a:p>
            <a:pPr lvl="1"/>
            <a:r>
              <a:rPr lang="en-US" dirty="0" smtClean="0"/>
              <a:t>Increasing capacity</a:t>
            </a:r>
          </a:p>
          <a:p>
            <a:pPr lvl="1"/>
            <a:r>
              <a:rPr lang="en-US" dirty="0" smtClean="0"/>
              <a:t>Increasing access time</a:t>
            </a:r>
          </a:p>
          <a:p>
            <a:pPr lvl="1"/>
            <a:r>
              <a:rPr lang="en-US" dirty="0" smtClean="0"/>
              <a:t>Decreasing frequency of access to the memory by the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56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based on speed and cost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Electronic disk</a:t>
            </a:r>
          </a:p>
          <a:p>
            <a:pPr lvl="1"/>
            <a:r>
              <a:rPr lang="en-US" dirty="0" smtClean="0"/>
              <a:t>Magnetic disk</a:t>
            </a:r>
          </a:p>
          <a:p>
            <a:pPr lvl="1"/>
            <a:r>
              <a:rPr lang="en-US" dirty="0" smtClean="0"/>
              <a:t>Optical disk</a:t>
            </a:r>
          </a:p>
          <a:p>
            <a:pPr lvl="1"/>
            <a:r>
              <a:rPr lang="en-US" dirty="0" smtClean="0"/>
              <a:t>Magnetic tapes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7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of Simple two level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Supplement a smaller, more expensive, faster memory with a larger, less expensive, slower memory.</a:t>
            </a:r>
          </a:p>
          <a:p>
            <a:r>
              <a:rPr lang="en-US" dirty="0" smtClean="0"/>
              <a:t>The CPU can directly access the smaller, more expensive, faster memory.</a:t>
            </a:r>
          </a:p>
          <a:p>
            <a:r>
              <a:rPr lang="en-US" dirty="0" smtClean="0"/>
              <a:t>Access to other memory is through the smaller, more expensive, faster memory</a:t>
            </a:r>
          </a:p>
          <a:p>
            <a:r>
              <a:rPr lang="en-US" dirty="0" smtClean="0"/>
              <a:t>Success of the scheme depends on finding most of the needed data in the smaller memory.</a:t>
            </a:r>
          </a:p>
          <a:p>
            <a:pPr lvl="1"/>
            <a:r>
              <a:rPr lang="en-US" dirty="0" smtClean="0"/>
              <a:t>This is possible to achieve because of the locality of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referenced by the processor tend to cluster</a:t>
            </a:r>
          </a:p>
          <a:p>
            <a:r>
              <a:rPr lang="en-US" dirty="0" smtClean="0"/>
              <a:t>Data is organized so that the percentage of accesses to each successively lower level is substantially less than that of the level above</a:t>
            </a:r>
          </a:p>
          <a:p>
            <a:r>
              <a:rPr lang="en-US" dirty="0" smtClean="0"/>
              <a:t>Can be applied across more than two levels of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Auxiliary Memory</a:t>
            </a:r>
          </a:p>
          <a:p>
            <a:pPr lvl="1"/>
            <a:r>
              <a:rPr lang="en-US" dirty="0" smtClean="0"/>
              <a:t>Cannot be accessed directly by the CPU</a:t>
            </a:r>
          </a:p>
          <a:p>
            <a:pPr lvl="1"/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Very large compared to main memory</a:t>
            </a:r>
          </a:p>
          <a:p>
            <a:pPr lvl="1"/>
            <a:r>
              <a:rPr lang="en-US" dirty="0" smtClean="0"/>
              <a:t>Used to store program and data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4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Invisible to the OS</a:t>
            </a:r>
          </a:p>
          <a:p>
            <a:r>
              <a:rPr lang="en-US" dirty="0" smtClean="0"/>
              <a:t>Interacts with other memory management hardware</a:t>
            </a:r>
          </a:p>
          <a:p>
            <a:r>
              <a:rPr lang="en-US" dirty="0" smtClean="0"/>
              <a:t>Processor accesses main memory at least once per instruction cycle.</a:t>
            </a:r>
          </a:p>
          <a:p>
            <a:pPr lvl="1"/>
            <a:r>
              <a:rPr lang="en-US" dirty="0" smtClean="0"/>
              <a:t>Processor execution is limited by memory cycle time</a:t>
            </a:r>
          </a:p>
          <a:p>
            <a:r>
              <a:rPr lang="en-US" dirty="0" smtClean="0"/>
              <a:t>Cache memory is used to exploit the principle of locality with a small, fast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97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Cache memory contains a copy of a portion of main memory</a:t>
            </a:r>
          </a:p>
          <a:p>
            <a:r>
              <a:rPr lang="en-US" dirty="0" smtClean="0"/>
              <a:t>Processor first checks cache</a:t>
            </a:r>
          </a:p>
          <a:p>
            <a:r>
              <a:rPr lang="en-US" dirty="0" smtClean="0"/>
              <a:t>If not found, a block of memory is read into cache</a:t>
            </a:r>
          </a:p>
          <a:p>
            <a:r>
              <a:rPr lang="en-US" dirty="0" smtClean="0"/>
              <a:t>Because of locality of reference, it is likely that many of the future memory references will be to other data brought into cache as a block</a:t>
            </a:r>
          </a:p>
          <a:p>
            <a:r>
              <a:rPr lang="en-US" dirty="0" smtClean="0"/>
              <a:t>May employ multiple level of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hardware components of a computer system are: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Input/output modules</a:t>
            </a:r>
          </a:p>
          <a:p>
            <a:pPr lvl="1"/>
            <a:r>
              <a:rPr lang="en-US" dirty="0" smtClean="0"/>
              <a:t>System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8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cache levels</a:t>
            </a:r>
          </a:p>
          <a:p>
            <a:r>
              <a:rPr lang="en-US" dirty="0" smtClean="0"/>
              <a:t>Cache size</a:t>
            </a:r>
          </a:p>
          <a:p>
            <a:r>
              <a:rPr lang="en-US" dirty="0" smtClean="0"/>
              <a:t>Block size</a:t>
            </a:r>
          </a:p>
          <a:p>
            <a:r>
              <a:rPr lang="en-US" dirty="0" smtClean="0"/>
              <a:t>Mapping function</a:t>
            </a:r>
          </a:p>
          <a:p>
            <a:r>
              <a:rPr lang="en-US" dirty="0" smtClean="0"/>
              <a:t>Write policy</a:t>
            </a:r>
          </a:p>
          <a:p>
            <a:r>
              <a:rPr lang="en-US" dirty="0" smtClean="0"/>
              <a:t>Replacement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38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and block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amount of cache has a significant impact on performance</a:t>
            </a:r>
          </a:p>
          <a:p>
            <a:r>
              <a:rPr lang="en-US" dirty="0" smtClean="0"/>
              <a:t>Block size: The unit of data exchanged between cache and main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mapping function determines which cache location the memory block will occupy</a:t>
            </a:r>
          </a:p>
          <a:p>
            <a:r>
              <a:rPr lang="en-US" dirty="0" smtClean="0"/>
              <a:t>Two constraints affect design</a:t>
            </a:r>
          </a:p>
          <a:p>
            <a:pPr lvl="1"/>
            <a:r>
              <a:rPr lang="en-US" dirty="0" smtClean="0"/>
              <a:t>When one block is read in, another may have to be replaced</a:t>
            </a:r>
          </a:p>
          <a:p>
            <a:pPr lvl="1"/>
            <a:r>
              <a:rPr lang="en-US" dirty="0" smtClean="0"/>
              <a:t>The more flexible the mapping function, the more complex is the circuitry required to search the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8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 Recently Used (LRU) algorithm</a:t>
            </a:r>
          </a:p>
          <a:p>
            <a:pPr lvl="1"/>
            <a:r>
              <a:rPr lang="en-US" dirty="0" smtClean="0"/>
              <a:t>An effective strategy is to replace a block of data that has been in cache and has not been referenced for the longest time</a:t>
            </a:r>
          </a:p>
          <a:p>
            <a:pPr lvl="1"/>
            <a:r>
              <a:rPr lang="en-US" dirty="0" smtClean="0"/>
              <a:t>Hardware mechanisms are needed to identify the last recently used block</a:t>
            </a:r>
          </a:p>
          <a:p>
            <a:pPr lvl="2"/>
            <a:r>
              <a:rPr lang="en-US" dirty="0" smtClean="0"/>
              <a:t>Chooses which block to replace when a new block is to be loaded into the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0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Dictates when the memory write operation takes place</a:t>
            </a:r>
          </a:p>
          <a:p>
            <a:pPr lvl="1"/>
            <a:r>
              <a:rPr lang="en-US" dirty="0" smtClean="0"/>
              <a:t>Can occur every time the block is updated</a:t>
            </a:r>
          </a:p>
          <a:p>
            <a:pPr lvl="1"/>
            <a:r>
              <a:rPr lang="en-US" dirty="0" smtClean="0"/>
              <a:t>Can occur when the block is replaced </a:t>
            </a:r>
          </a:p>
          <a:p>
            <a:pPr lvl="2"/>
            <a:r>
              <a:rPr lang="en-US" dirty="0" smtClean="0"/>
              <a:t>Minimizes write operations</a:t>
            </a:r>
          </a:p>
          <a:p>
            <a:pPr lvl="2"/>
            <a:r>
              <a:rPr lang="en-US" dirty="0" smtClean="0"/>
              <a:t>Leaves main memory in an obsolete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3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Techniques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processor encounters an instruction relating to I/O, it executes that instruction by issuing a command to the appropriate I/O module</a:t>
            </a:r>
          </a:p>
          <a:p>
            <a:r>
              <a:rPr lang="en-US" dirty="0" smtClean="0"/>
              <a:t>Three techniques:</a:t>
            </a:r>
          </a:p>
          <a:p>
            <a:pPr lvl="1"/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Interrupt driven I/O</a:t>
            </a:r>
          </a:p>
          <a:p>
            <a:pPr lvl="1"/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28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I/O module performs the requested action, then sets the appropriate bits in the I/O status register</a:t>
            </a:r>
          </a:p>
          <a:p>
            <a:r>
              <a:rPr lang="en-US" dirty="0" smtClean="0"/>
              <a:t>The process periodically checks the status of the I/O module until it determines the instruction is complete</a:t>
            </a:r>
          </a:p>
          <a:p>
            <a:r>
              <a:rPr lang="en-US" dirty="0" smtClean="0"/>
              <a:t>With this technique, the performance level of the entire system is severely degraded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31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Interrupt-Driven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Processor issues an I/O command to a module and then goes to do some other useful work</a:t>
            </a:r>
          </a:p>
          <a:p>
            <a:r>
              <a:rPr lang="en-US" dirty="0" smtClean="0"/>
              <a:t>The I/O module will then interrupt the processor to request service when it is ready to exchange data with the processor</a:t>
            </a:r>
          </a:p>
          <a:p>
            <a:r>
              <a:rPr lang="en-US" dirty="0" smtClean="0"/>
              <a:t>The processor executes the data transfer and then resumes its former processing</a:t>
            </a:r>
          </a:p>
          <a:p>
            <a:r>
              <a:rPr lang="en-US" dirty="0" smtClean="0"/>
              <a:t>More efficient than programmed I/O but still requires active intervention of the processor to transfer data between memory and an I/O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5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Interrupt-driven I/O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rate is limited by the speed with which the processor can test and service a device</a:t>
            </a:r>
          </a:p>
          <a:p>
            <a:r>
              <a:rPr lang="en-US" dirty="0" smtClean="0"/>
              <a:t>The processor is tied up in managing an I/O transfer</a:t>
            </a:r>
          </a:p>
          <a:p>
            <a:pPr lvl="1"/>
            <a:r>
              <a:rPr lang="en-US" dirty="0" smtClean="0"/>
              <a:t>A number of instructions must be executed for each I/O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8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dirty="0" smtClean="0">
                <a:latin typeface="+mn-lt"/>
              </a:rPr>
              <a:t>Performed by a separate module on the system bus or incorporated into an I/O module</a:t>
            </a:r>
          </a:p>
          <a:p>
            <a:r>
              <a:rPr lang="en-US" dirty="0" smtClean="0"/>
              <a:t>When the processor wishes to read/write data it issues a command to the DMA module containing the following information:</a:t>
            </a:r>
          </a:p>
          <a:p>
            <a:pPr lvl="1"/>
            <a:r>
              <a:rPr lang="en-US" dirty="0" smtClean="0"/>
              <a:t>Request type (read or write)</a:t>
            </a:r>
          </a:p>
          <a:p>
            <a:pPr lvl="1"/>
            <a:r>
              <a:rPr lang="en-US" dirty="0" smtClean="0"/>
              <a:t>The address of the I/O device</a:t>
            </a:r>
          </a:p>
          <a:p>
            <a:pPr lvl="1"/>
            <a:r>
              <a:rPr lang="en-US" dirty="0" smtClean="0"/>
              <a:t>The starting location in memory to read/write</a:t>
            </a:r>
          </a:p>
          <a:p>
            <a:pPr lvl="1"/>
            <a:r>
              <a:rPr lang="en-US" dirty="0" smtClean="0"/>
              <a:t>The number of bytes to be read/written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Usually known as the Central Processing Unit (CPU)</a:t>
            </a:r>
          </a:p>
          <a:p>
            <a:r>
              <a:rPr lang="en-US" dirty="0" smtClean="0"/>
              <a:t>Capable of performing simple arithmetic operations</a:t>
            </a:r>
          </a:p>
          <a:p>
            <a:pPr lvl="1"/>
            <a:r>
              <a:rPr lang="en-US" dirty="0" smtClean="0"/>
              <a:t>The part of processor that performs these operations is known as ALU (Arithmetic Logic Unit)</a:t>
            </a:r>
          </a:p>
          <a:p>
            <a:r>
              <a:rPr lang="en-US" dirty="0" smtClean="0"/>
              <a:t>Controls operations of various computer components</a:t>
            </a:r>
          </a:p>
          <a:p>
            <a:pPr lvl="1"/>
            <a:r>
              <a:rPr lang="en-US" dirty="0" smtClean="0"/>
              <a:t>The part of processor performing this operation is called the Control Unit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7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the entire block of data directly to and from memory without going through the processor</a:t>
            </a:r>
          </a:p>
          <a:p>
            <a:pPr lvl="1"/>
            <a:r>
              <a:rPr lang="en-US" dirty="0" smtClean="0"/>
              <a:t>Processor is involved only at the beginning and end of the transfer</a:t>
            </a:r>
          </a:p>
          <a:p>
            <a:pPr lvl="1"/>
            <a:r>
              <a:rPr lang="en-US" dirty="0" smtClean="0"/>
              <a:t>Processor executes more slowly during a transfer when processor access to the bus is required.</a:t>
            </a:r>
          </a:p>
          <a:p>
            <a:r>
              <a:rPr lang="en-US" dirty="0" smtClean="0"/>
              <a:t>More efficient  than interrupt-driven or programmed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5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Multiprocessors (SMP)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stand-alone computer system with the following characteristics:</a:t>
            </a:r>
          </a:p>
          <a:p>
            <a:pPr lvl="1"/>
            <a:r>
              <a:rPr lang="en-US" dirty="0" smtClean="0"/>
              <a:t>Multiple processors of comparable capability</a:t>
            </a:r>
          </a:p>
          <a:p>
            <a:pPr lvl="1"/>
            <a:r>
              <a:rPr lang="en-US" dirty="0" smtClean="0"/>
              <a:t>Processors share the same main memory </a:t>
            </a:r>
          </a:p>
          <a:p>
            <a:pPr lvl="1"/>
            <a:r>
              <a:rPr lang="en-US" dirty="0" smtClean="0"/>
              <a:t>Processors are interconnected by a  bus or other internal connection scheme</a:t>
            </a:r>
          </a:p>
          <a:p>
            <a:pPr lvl="1"/>
            <a:r>
              <a:rPr lang="en-US" dirty="0" smtClean="0"/>
              <a:t>Processors share access to I/O devices</a:t>
            </a:r>
          </a:p>
          <a:p>
            <a:pPr lvl="1"/>
            <a:r>
              <a:rPr lang="en-US" dirty="0" smtClean="0"/>
              <a:t>All processors can perform the same functions</a:t>
            </a:r>
          </a:p>
          <a:p>
            <a:pPr lvl="1"/>
            <a:r>
              <a:rPr lang="en-US" dirty="0" smtClean="0"/>
              <a:t>The system is controlled by an integrated operating system that provides interaction between processors and their programs at the job, task, file, and data element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5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Increased throughput: Yields greater performance if work can be done in parallel</a:t>
            </a:r>
          </a:p>
          <a:p>
            <a:r>
              <a:rPr lang="en-US" dirty="0" smtClean="0"/>
              <a:t>Economy of scale: A multiprocessor system costs less than an equivalent multiple single processor systems.</a:t>
            </a:r>
          </a:p>
          <a:p>
            <a:r>
              <a:rPr lang="en-US" dirty="0" smtClean="0"/>
              <a:t>Increased reliability:  The failure of a single processor does not halt the machine</a:t>
            </a:r>
          </a:p>
          <a:p>
            <a:r>
              <a:rPr lang="en-US" dirty="0" smtClean="0"/>
              <a:t>Incremental growth: An additional processor can be added to enhance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8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chip multiprocessor</a:t>
            </a:r>
          </a:p>
          <a:p>
            <a:r>
              <a:rPr lang="en-US" dirty="0" smtClean="0"/>
              <a:t>Combines two or more processors (cores) on a single piece of silicon (die)</a:t>
            </a:r>
          </a:p>
          <a:p>
            <a:pPr lvl="1"/>
            <a:r>
              <a:rPr lang="en-US" dirty="0" smtClean="0"/>
              <a:t>Each core consists of all the components of an independent processor</a:t>
            </a:r>
          </a:p>
          <a:p>
            <a:r>
              <a:rPr lang="en-US" dirty="0" smtClean="0"/>
              <a:t>In addition, multicore chips also include 2-level cache, and in some cases 3-level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4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elements of a Computer system:</a:t>
            </a:r>
          </a:p>
          <a:p>
            <a:pPr lvl="1"/>
            <a:r>
              <a:rPr lang="en-US" dirty="0" smtClean="0"/>
              <a:t>Processor, main memory, I/O modules, system bus</a:t>
            </a:r>
          </a:p>
          <a:p>
            <a:pPr lvl="1"/>
            <a:r>
              <a:rPr lang="en-US" dirty="0" smtClean="0"/>
              <a:t>Instruction execution</a:t>
            </a:r>
          </a:p>
          <a:p>
            <a:pPr lvl="2"/>
            <a:r>
              <a:rPr lang="en-US" dirty="0" smtClean="0"/>
              <a:t>Processor-memory, processor-I/O, data processing, control</a:t>
            </a:r>
          </a:p>
          <a:p>
            <a:pPr lvl="1"/>
            <a:r>
              <a:rPr lang="en-US" dirty="0" smtClean="0"/>
              <a:t>Interrupt/interrupt handling</a:t>
            </a:r>
          </a:p>
          <a:p>
            <a:pPr lvl="1"/>
            <a:r>
              <a:rPr lang="en-US" dirty="0" smtClean="0"/>
              <a:t>Memory hierarchy</a:t>
            </a:r>
          </a:p>
          <a:p>
            <a:pPr lvl="1"/>
            <a:r>
              <a:rPr lang="en-US" dirty="0" smtClean="0"/>
              <a:t>Cache/cache principles and designs</a:t>
            </a:r>
          </a:p>
          <a:p>
            <a:pPr lvl="1"/>
            <a:r>
              <a:rPr lang="en-US" smtClean="0"/>
              <a:t>Multiprocessor/multicore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storage and retrieval of data and instructions</a:t>
            </a:r>
          </a:p>
          <a:p>
            <a:r>
              <a:rPr lang="en-US" dirty="0" smtClean="0"/>
              <a:t>Main memory is volatile</a:t>
            </a:r>
          </a:p>
          <a:p>
            <a:pPr lvl="1"/>
            <a:r>
              <a:rPr lang="en-US" dirty="0" smtClean="0"/>
              <a:t>Memory contents are lost when the power is turned of</a:t>
            </a:r>
          </a:p>
          <a:p>
            <a:pPr lvl="1"/>
            <a:r>
              <a:rPr lang="en-US" dirty="0" smtClean="0"/>
              <a:t>(Memory content of a disk unit are not lost when power is turned of)</a:t>
            </a:r>
          </a:p>
          <a:p>
            <a:r>
              <a:rPr lang="en-US" dirty="0" smtClean="0"/>
              <a:t>Also known as real or primary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4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devices are used for moving data from outside world to the computer and from the computer to the outside world, e.g.,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Printer</a:t>
            </a:r>
          </a:p>
          <a:p>
            <a:pPr lvl="1"/>
            <a:r>
              <a:rPr lang="en-US" dirty="0" smtClean="0"/>
              <a:t>Hard drive</a:t>
            </a:r>
          </a:p>
          <a:p>
            <a:pPr lvl="1"/>
            <a:r>
              <a:rPr lang="en-US" dirty="0" smtClean="0"/>
              <a:t>Communication equipment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bus allows communication to take place amongst processor, computer main memory, and input/output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1600200"/>
            <a:ext cx="31242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Central Processing </a:t>
            </a:r>
          </a:p>
          <a:p>
            <a:pPr algn="ctr"/>
            <a:r>
              <a:rPr lang="en-US" sz="2400" dirty="0" smtClean="0"/>
              <a:t>Unit</a:t>
            </a:r>
            <a:endParaRPr lang="en-US" sz="2400" dirty="0"/>
          </a:p>
          <a:p>
            <a:pPr algn="ctr"/>
            <a:r>
              <a:rPr lang="en-US" sz="2400" dirty="0" smtClean="0"/>
              <a:t>(PC, IR, MAR, MBR,  I/O-AR, I/O-BR)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045803"/>
            <a:ext cx="1371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4045803"/>
            <a:ext cx="16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I/O </a:t>
            </a:r>
          </a:p>
          <a:p>
            <a:r>
              <a:rPr lang="en-US" sz="2400" dirty="0" smtClean="0"/>
              <a:t>Module1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045803"/>
            <a:ext cx="16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I/O </a:t>
            </a:r>
          </a:p>
          <a:p>
            <a:r>
              <a:rPr lang="en-US" sz="2400" dirty="0" smtClean="0"/>
              <a:t>Module2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39624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1828800" y="3581400"/>
            <a:ext cx="0" cy="4644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35814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3924300" y="3169860"/>
            <a:ext cx="0" cy="4115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</p:cNvCxnSpPr>
          <p:nvPr/>
        </p:nvCxnSpPr>
        <p:spPr>
          <a:xfrm flipV="1">
            <a:off x="3619500" y="3581400"/>
            <a:ext cx="0" cy="4644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</p:cNvCxnSpPr>
          <p:nvPr/>
        </p:nvCxnSpPr>
        <p:spPr>
          <a:xfrm flipV="1">
            <a:off x="5753100" y="3581400"/>
            <a:ext cx="0" cy="4644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43800" y="3581400"/>
            <a:ext cx="0" cy="4644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2920425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System Bus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434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71450" indent="-571500">
              <a:spcBef>
                <a:spcPts val="1800"/>
              </a:spcBef>
            </a:pPr>
            <a:r>
              <a:rPr lang="en-US" sz="4635" dirty="0" smtClean="0"/>
              <a:t>Invention that brought about desktop and handheld computing</a:t>
            </a:r>
          </a:p>
          <a:p>
            <a:pPr marL="171450" indent="-571500">
              <a:spcBef>
                <a:spcPts val="1800"/>
              </a:spcBef>
            </a:pPr>
            <a:r>
              <a:rPr lang="en-US" sz="4635" dirty="0" smtClean="0"/>
              <a:t>Processor on a single chip</a:t>
            </a:r>
          </a:p>
          <a:p>
            <a:pPr marL="171450" indent="-571500">
              <a:spcBef>
                <a:spcPts val="1800"/>
              </a:spcBef>
            </a:pPr>
            <a:r>
              <a:rPr lang="en-US" sz="4635" dirty="0" smtClean="0"/>
              <a:t>Fastest general purpose processor</a:t>
            </a:r>
          </a:p>
          <a:p>
            <a:pPr marL="171450" indent="-571500">
              <a:spcBef>
                <a:spcPts val="1800"/>
              </a:spcBef>
            </a:pPr>
            <a:r>
              <a:rPr lang="en-US" sz="4635" dirty="0" smtClean="0"/>
              <a:t>Multiprocessors</a:t>
            </a:r>
          </a:p>
          <a:p>
            <a:pPr marL="171450" indent="-571500">
              <a:spcBef>
                <a:spcPts val="1800"/>
              </a:spcBef>
            </a:pPr>
            <a:r>
              <a:rPr lang="en-US" sz="4635" dirty="0" smtClean="0"/>
              <a:t>Each chip (socket) contains multiple processors (cores)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FFA9-6350-45D4-86C3-8DAACDEEA3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1873</Words>
  <Application>Microsoft Office PowerPoint</Application>
  <PresentationFormat>On-screen Show (4:3)</PresentationFormat>
  <Paragraphs>310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Operating Systems</vt:lpstr>
      <vt:lpstr>Operating System</vt:lpstr>
      <vt:lpstr>Basic elements</vt:lpstr>
      <vt:lpstr>Processor</vt:lpstr>
      <vt:lpstr>Main Memory</vt:lpstr>
      <vt:lpstr>Input/Output Devices</vt:lpstr>
      <vt:lpstr>System Bus</vt:lpstr>
      <vt:lpstr>Computer hardware</vt:lpstr>
      <vt:lpstr>Microprocessors</vt:lpstr>
      <vt:lpstr>Graphical Processing Units</vt:lpstr>
      <vt:lpstr>Instruction Execution</vt:lpstr>
      <vt:lpstr>Instruction Fetch &amp; Execute</vt:lpstr>
      <vt:lpstr>Basic Instruction Cycle</vt:lpstr>
      <vt:lpstr>Instruction Fetch &amp; Execute</vt:lpstr>
      <vt:lpstr>Instruction Register</vt:lpstr>
      <vt:lpstr>Interrupts</vt:lpstr>
      <vt:lpstr>Common classes of Interrupts</vt:lpstr>
      <vt:lpstr>Interrupt processing</vt:lpstr>
      <vt:lpstr>Interrupt processing (2)</vt:lpstr>
      <vt:lpstr>Multiple interrupts</vt:lpstr>
      <vt:lpstr>Memory Hierarchy</vt:lpstr>
      <vt:lpstr>Memory relationship</vt:lpstr>
      <vt:lpstr>The Memory Hierarchy (2)</vt:lpstr>
      <vt:lpstr>The Memory hierarchy (3)</vt:lpstr>
      <vt:lpstr>Performance of Simple two level memory</vt:lpstr>
      <vt:lpstr>Principle of Locality</vt:lpstr>
      <vt:lpstr>Secondary Memory</vt:lpstr>
      <vt:lpstr>Cache Memory</vt:lpstr>
      <vt:lpstr>Cache principle</vt:lpstr>
      <vt:lpstr>Cache Design features</vt:lpstr>
      <vt:lpstr>Cache and block size</vt:lpstr>
      <vt:lpstr>Mapping function</vt:lpstr>
      <vt:lpstr>Replacement algorithm</vt:lpstr>
      <vt:lpstr>Write policy</vt:lpstr>
      <vt:lpstr>I/O Techniques </vt:lpstr>
      <vt:lpstr>Programmed I/O</vt:lpstr>
      <vt:lpstr>Interrupt-Driven I/O</vt:lpstr>
      <vt:lpstr>Interrupt-driven I/O drawbacks</vt:lpstr>
      <vt:lpstr>Direct Memory access</vt:lpstr>
      <vt:lpstr>Direct memory access</vt:lpstr>
      <vt:lpstr>Symmetric Multiprocessors (SMP)</vt:lpstr>
      <vt:lpstr>SMP advantages</vt:lpstr>
      <vt:lpstr>Multicore computer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Sudarshan Dhall</dc:creator>
  <cp:lastModifiedBy>Sudarshan Dhall</cp:lastModifiedBy>
  <cp:revision>27</cp:revision>
  <cp:lastPrinted>2014-08-19T16:05:00Z</cp:lastPrinted>
  <dcterms:created xsi:type="dcterms:W3CDTF">2013-08-20T14:22:24Z</dcterms:created>
  <dcterms:modified xsi:type="dcterms:W3CDTF">2014-08-19T16:11:34Z</dcterms:modified>
</cp:coreProperties>
</file>