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3" r:id="rId56"/>
    <p:sldId id="310" r:id="rId57"/>
    <p:sldId id="314" r:id="rId58"/>
    <p:sldId id="311" r:id="rId59"/>
    <p:sldId id="315" r:id="rId60"/>
    <p:sldId id="312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D4AD25F-1274-46A0-93CA-0F114DF7ABD9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AB0915-8423-42A0-84E0-C2B949F1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F195A-50AF-4279-AA1A-D99B254FAB9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8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essence, a process VM presents an ABI to an</a:t>
            </a:r>
          </a:p>
          <a:p>
            <a:r>
              <a:rPr lang="en-US" dirty="0"/>
              <a:t>application process, translates a set of OS and user-level instructions composing one</a:t>
            </a:r>
          </a:p>
          <a:p>
            <a:r>
              <a:rPr lang="en-US" dirty="0"/>
              <a:t>platform to those of another ( Figure 2.14a ). A process VM is a virtual platform for</a:t>
            </a:r>
          </a:p>
          <a:p>
            <a:r>
              <a:rPr lang="en-US" dirty="0"/>
              <a:t>executing a single process. As such, the process VM is created when the process is</a:t>
            </a:r>
          </a:p>
          <a:p>
            <a:r>
              <a:rPr lang="en-US" dirty="0"/>
              <a:t>created and terminated when the process is terminated.</a:t>
            </a:r>
          </a:p>
          <a:p>
            <a:endParaRPr lang="en-US" dirty="0"/>
          </a:p>
          <a:p>
            <a:r>
              <a:rPr lang="en-US" dirty="0"/>
              <a:t>In order to provide cross-platform portability, a common implementation of</a:t>
            </a:r>
          </a:p>
          <a:p>
            <a:r>
              <a:rPr lang="en-US" dirty="0"/>
              <a:t>the process VM architecture is as part of an overall HLL application environment.</a:t>
            </a:r>
          </a:p>
          <a:p>
            <a:r>
              <a:rPr lang="en-US" dirty="0"/>
              <a:t>The resulting ABI does not correspond to any specific machine. Instead, the ABI</a:t>
            </a:r>
          </a:p>
          <a:p>
            <a:r>
              <a:rPr lang="en-US" dirty="0"/>
              <a:t>specification is designed to easily support a given HLL or set of HLLs and to be easily</a:t>
            </a:r>
          </a:p>
          <a:p>
            <a:r>
              <a:rPr lang="en-US" dirty="0"/>
              <a:t>portable to a variety of ISAs. The HLL VM includes a front-end compiler that</a:t>
            </a:r>
          </a:p>
          <a:p>
            <a:r>
              <a:rPr lang="en-US" dirty="0"/>
              <a:t>generates a virtual binary code for execution or interpretation. This code can then</a:t>
            </a:r>
          </a:p>
          <a:p>
            <a:r>
              <a:rPr lang="en-US" dirty="0"/>
              <a:t>be executed on any machine that has the process VM implemented.</a:t>
            </a:r>
          </a:p>
          <a:p>
            <a:endParaRPr lang="en-US" dirty="0"/>
          </a:p>
          <a:p>
            <a:r>
              <a:rPr lang="en-US" dirty="0"/>
              <a:t>Two widely used examples of this approach are the Java VM architecture and</a:t>
            </a:r>
          </a:p>
          <a:p>
            <a:r>
              <a:rPr lang="en-US" dirty="0"/>
              <a:t>the Microsoft Common Language Infrastructure, which is the foundation of the</a:t>
            </a:r>
          </a:p>
          <a:p>
            <a:r>
              <a:rPr lang="en-US" dirty="0"/>
              <a:t>.NET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112-C0D0-4A7A-A0A6-F528B321CFB1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C964-A2A6-42DB-98FA-6D6ABCE4B080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D5E7-C76B-4B8E-9E5E-29DAF5E77416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432E-FEFC-49A5-BECA-BA1E74F17331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8C5-7007-4025-88AC-3A58A6BEE7F7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9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3ADA-8AF8-4E23-9520-FEB43ABC6CF2}" type="datetime1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8EAC-44B9-403B-885B-501FB97008C4}" type="datetime1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D9F1-B659-477F-87EF-1E9DA2F2DB9C}" type="datetime1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E877-A7E0-4DCB-B54A-F86DED81E5FC}" type="datetime1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4C39-4703-47E1-93C7-D14E72592E75}" type="datetime1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DE44-811A-427D-91A4-64F654284AA6}" type="datetime1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8876-6382-4143-BF39-1FE84541098A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2831-C67A-4695-9712-CC098967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/>
          <a:lstStyle/>
          <a:p>
            <a:r>
              <a:rPr lang="en-US" dirty="0" smtClean="0"/>
              <a:t>Operating Systems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serial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Scheduling:</a:t>
            </a:r>
          </a:p>
          <a:p>
            <a:pPr lvl="1"/>
            <a:r>
              <a:rPr lang="en-US" dirty="0" smtClean="0"/>
              <a:t>Sign-up sheet to reserve computer time</a:t>
            </a:r>
          </a:p>
          <a:p>
            <a:pPr lvl="2"/>
            <a:r>
              <a:rPr lang="en-US" dirty="0" smtClean="0"/>
              <a:t>Time allocation could be longer or shorter than actually needed</a:t>
            </a:r>
          </a:p>
          <a:p>
            <a:r>
              <a:rPr lang="en-US" dirty="0" smtClean="0"/>
              <a:t>Setup Time</a:t>
            </a:r>
          </a:p>
          <a:p>
            <a:pPr lvl="1"/>
            <a:r>
              <a:rPr lang="en-US" dirty="0" smtClean="0"/>
              <a:t>A considerable amount of time was used up in just setting up the program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1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batch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Early computers were very expensive</a:t>
            </a:r>
          </a:p>
          <a:p>
            <a:pPr lvl="1"/>
            <a:r>
              <a:rPr lang="en-US" dirty="0" smtClean="0"/>
              <a:t>Important to maximize processor utilization</a:t>
            </a:r>
          </a:p>
          <a:p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A control program that sequenced execution of programs</a:t>
            </a:r>
          </a:p>
          <a:p>
            <a:pPr lvl="2"/>
            <a:r>
              <a:rPr lang="en-US" dirty="0" smtClean="0"/>
              <a:t>User no longer had direct access to processor</a:t>
            </a:r>
          </a:p>
          <a:p>
            <a:pPr lvl="2"/>
            <a:r>
              <a:rPr lang="en-US" dirty="0" smtClean="0"/>
              <a:t>Jobs were submitted to computer operator, who batched them together, and placed them on input device</a:t>
            </a:r>
          </a:p>
          <a:p>
            <a:pPr lvl="2"/>
            <a:r>
              <a:rPr lang="en-US" dirty="0" smtClean="0"/>
              <a:t>The program branched back to the Monitor when finished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Monitor was resident in memory.  It consisted of the following modules</a:t>
            </a:r>
          </a:p>
          <a:p>
            <a:pPr lvl="1"/>
            <a:r>
              <a:rPr lang="en-US" dirty="0" smtClean="0"/>
              <a:t>Interrupt processing</a:t>
            </a:r>
          </a:p>
          <a:p>
            <a:pPr lvl="1"/>
            <a:r>
              <a:rPr lang="en-US" dirty="0" smtClean="0"/>
              <a:t>Job sequencing</a:t>
            </a:r>
          </a:p>
          <a:p>
            <a:pPr lvl="1"/>
            <a:r>
              <a:rPr lang="en-US" dirty="0" smtClean="0"/>
              <a:t>Device drivers</a:t>
            </a:r>
          </a:p>
          <a:p>
            <a:pPr lvl="1"/>
            <a:r>
              <a:rPr lang="en-US" dirty="0" smtClean="0"/>
              <a:t>Control language interpreter</a:t>
            </a:r>
          </a:p>
          <a:p>
            <a:r>
              <a:rPr lang="en-US" dirty="0" smtClean="0"/>
              <a:t>Monitor controlled sequencing of events</a:t>
            </a:r>
          </a:p>
          <a:p>
            <a:r>
              <a:rPr lang="en-US" dirty="0" smtClean="0"/>
              <a:t>Monitor read in a job and gave it control of processor – instructions from user memory are executed</a:t>
            </a:r>
          </a:p>
          <a:p>
            <a:r>
              <a:rPr lang="en-US" dirty="0" smtClean="0"/>
              <a:t>When job finished it returned control back to the monitor – instructions from Monitor memory are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Control Language (JCL)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language needed for providing information about the job to monitor</a:t>
            </a:r>
          </a:p>
          <a:p>
            <a:pPr lvl="1"/>
            <a:r>
              <a:rPr lang="en-US" dirty="0" smtClean="0"/>
              <a:t>Typical information</a:t>
            </a:r>
          </a:p>
          <a:p>
            <a:pPr lvl="2"/>
            <a:r>
              <a:rPr lang="en-US" dirty="0" smtClean="0"/>
              <a:t>Compiler or assembler to use for the program</a:t>
            </a:r>
          </a:p>
          <a:p>
            <a:pPr lvl="2"/>
            <a:r>
              <a:rPr lang="en-US" dirty="0" smtClean="0"/>
              <a:t>Data associated with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in Monitor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Monitor and user program resided in the same memory.  Need to protect monitor memory from user </a:t>
            </a:r>
          </a:p>
          <a:p>
            <a:r>
              <a:rPr lang="en-US" dirty="0" smtClean="0"/>
              <a:t>Once a control is given to a user program, how does the monitor make sure it gets the control back</a:t>
            </a:r>
          </a:p>
          <a:p>
            <a:r>
              <a:rPr lang="en-US" dirty="0" smtClean="0"/>
              <a:t>How do we distinguish whether the processor is working on a user program or in the monitor?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mode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problems were solved by hardware support</a:t>
            </a:r>
          </a:p>
          <a:p>
            <a:r>
              <a:rPr lang="en-US" dirty="0" smtClean="0"/>
              <a:t>Two modes of operations were introduced – user mode and monitor mode</a:t>
            </a:r>
          </a:p>
          <a:p>
            <a:r>
              <a:rPr lang="en-US" dirty="0" smtClean="0"/>
              <a:t>Machine instructions were divided into two categories</a:t>
            </a:r>
          </a:p>
          <a:p>
            <a:pPr lvl="1"/>
            <a:r>
              <a:rPr lang="en-US" dirty="0" smtClean="0"/>
              <a:t>Privileged instructions, which could only be executed in monitor mode</a:t>
            </a:r>
          </a:p>
          <a:p>
            <a:pPr lvl="1"/>
            <a:r>
              <a:rPr lang="en-US" dirty="0" smtClean="0"/>
              <a:t>Non-privileged instructions could be executed in both modes of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Memory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dual mode of operation provided the desired control</a:t>
            </a:r>
          </a:p>
          <a:p>
            <a:r>
              <a:rPr lang="en-US" dirty="0" smtClean="0"/>
              <a:t>Monitor memory protection.  The monitor usually stored in lower memory addresses. </a:t>
            </a:r>
          </a:p>
          <a:p>
            <a:r>
              <a:rPr lang="en-US" dirty="0" smtClean="0"/>
              <a:t>Fence register contained the address of the location where the user programs started.</a:t>
            </a:r>
          </a:p>
          <a:p>
            <a:r>
              <a:rPr lang="en-US" dirty="0" smtClean="0"/>
              <a:t>Every memory address generated by the processor was compared against this fence register</a:t>
            </a:r>
          </a:p>
          <a:p>
            <a:r>
              <a:rPr lang="en-US" dirty="0" smtClean="0"/>
              <a:t>In user mode, if the processor requested for a memory address less than the value in the Fence register, a memory protection error signal is raised.  The control goes back to the Monitor which terminates the erring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prevent a user job from monopolizing the processor, a timer register is used</a:t>
            </a:r>
          </a:p>
          <a:p>
            <a:r>
              <a:rPr lang="en-US" dirty="0" smtClean="0"/>
              <a:t>Before giving control to a user program, the monitor sets the timer which decrements every unit of time.</a:t>
            </a:r>
          </a:p>
          <a:p>
            <a:r>
              <a:rPr lang="en-US" dirty="0" smtClean="0"/>
              <a:t>If the program does not terminate before the timer goes to zero, the monitor gets a timer interrupt and the control goes to the monitor.  The monitor terminates the program</a:t>
            </a:r>
          </a:p>
          <a:p>
            <a:r>
              <a:rPr lang="en-US" dirty="0" smtClean="0"/>
              <a:t>The instruction that sets the value in the timer register is a privileged instruction.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batch system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Processor time alternates between execution of user programs and execution of the monitor</a:t>
            </a:r>
          </a:p>
          <a:p>
            <a:pPr lvl="1"/>
            <a:r>
              <a:rPr lang="en-US" dirty="0" smtClean="0"/>
              <a:t>Some processor time is wasted by the monitor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 portion of main memory is allocated to the monitor.  This memory cannot be used by the user program</a:t>
            </a:r>
          </a:p>
          <a:p>
            <a:r>
              <a:rPr lang="en-US" dirty="0" smtClean="0"/>
              <a:t>Despite loss of processor time and memory for monitor, the simple batch system improves utilization of the system by substituting slow manual control with efficient automatic control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Batch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 the simple batch system, one job is executed at a time.</a:t>
            </a:r>
          </a:p>
          <a:p>
            <a:r>
              <a:rPr lang="en-US" sz="2400" dirty="0" smtClean="0"/>
              <a:t>When an I/O operation is performed, the processor waits for its completion.</a:t>
            </a:r>
          </a:p>
          <a:p>
            <a:r>
              <a:rPr lang="en-US" sz="2400" dirty="0" smtClean="0"/>
              <a:t>I/O devices are very slow compared to processor</a:t>
            </a:r>
          </a:p>
          <a:p>
            <a:r>
              <a:rPr lang="en-US" sz="2400" dirty="0" smtClean="0"/>
              <a:t>Suppose you are text-editing and typing in at a speed of 300 strokes per minute.  This implies it takes you 200 </a:t>
            </a:r>
            <a:r>
              <a:rPr lang="en-US" sz="2400" dirty="0" err="1" smtClean="0"/>
              <a:t>ms</a:t>
            </a:r>
            <a:r>
              <a:rPr lang="en-US" sz="2400" dirty="0" smtClean="0"/>
              <a:t> to supply 1 character to the processor.  If the processor takes 5 </a:t>
            </a:r>
            <a:r>
              <a:rPr lang="en-US" sz="2400" dirty="0" err="1" smtClean="0"/>
              <a:t>ms</a:t>
            </a:r>
            <a:r>
              <a:rPr lang="en-US" sz="2400" dirty="0" smtClean="0"/>
              <a:t> to process this character and has to wait for 200 </a:t>
            </a:r>
            <a:r>
              <a:rPr lang="en-US" sz="2400" dirty="0" err="1" smtClean="0"/>
              <a:t>ms</a:t>
            </a:r>
            <a:r>
              <a:rPr lang="en-US" sz="2400" dirty="0" smtClean="0"/>
              <a:t> for the next character to put in, the processor is busy only 5 </a:t>
            </a:r>
            <a:r>
              <a:rPr lang="en-US" sz="2400" dirty="0" err="1" smtClean="0"/>
              <a:t>ms</a:t>
            </a:r>
            <a:r>
              <a:rPr lang="en-US" sz="2400" dirty="0" smtClean="0"/>
              <a:t> out of every 205 </a:t>
            </a:r>
            <a:r>
              <a:rPr lang="en-US" sz="2400" dirty="0" err="1" smtClean="0"/>
              <a:t>ms.</a:t>
            </a:r>
            <a:r>
              <a:rPr lang="en-US" sz="2400" dirty="0" smtClean="0"/>
              <a:t>  Thus, the processor utilization is only 5/205 = 1/41 = 0.0244 = 2.44%  --  a waste of a highly valuable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Collection of programs that</a:t>
            </a:r>
          </a:p>
          <a:p>
            <a:pPr lvl="1"/>
            <a:r>
              <a:rPr lang="en-US" dirty="0" smtClean="0"/>
              <a:t>Acts as an interface between user and the machine</a:t>
            </a:r>
          </a:p>
          <a:p>
            <a:pPr lvl="1"/>
            <a:r>
              <a:rPr lang="en-US" dirty="0" smtClean="0"/>
              <a:t>Provides services to system users</a:t>
            </a:r>
          </a:p>
          <a:p>
            <a:pPr lvl="1"/>
            <a:r>
              <a:rPr lang="en-US" dirty="0" smtClean="0"/>
              <a:t>Provides an environment for users to develop, debug, and maintain their programs</a:t>
            </a:r>
          </a:p>
          <a:p>
            <a:pPr lvl="1"/>
            <a:r>
              <a:rPr lang="en-US" dirty="0" smtClean="0"/>
              <a:t>Allocates system resources so as to achieve their maximum utilization</a:t>
            </a:r>
          </a:p>
          <a:p>
            <a:r>
              <a:rPr lang="en-US" dirty="0" smtClean="0"/>
              <a:t>The primary goal of OS is convenience of users</a:t>
            </a:r>
          </a:p>
          <a:p>
            <a:r>
              <a:rPr lang="en-US" dirty="0" smtClean="0"/>
              <a:t>The secondary goal is efficient utilization of resources</a:t>
            </a:r>
          </a:p>
          <a:p>
            <a:r>
              <a:rPr lang="en-US" dirty="0" smtClean="0"/>
              <a:t>OS should also have the ability to evolve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-programming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system that processes one job at a time, the processor executes instructions until it reaches an I/O operation.  It then waits for the I/O operation to complete.  This cycle continues till the program is terminated.</a:t>
            </a:r>
          </a:p>
          <a:p>
            <a:r>
              <a:rPr lang="en-US" dirty="0" smtClean="0"/>
              <a:t>Processor utilization = (time during which processor executes)/(total time it takes to complete the program)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3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improve processor utilization, if we can keep more than one program in memory, instead of waiting for an I/O to complete for a program, we can start executing another program, we will be increasing the processor utilization.</a:t>
            </a:r>
          </a:p>
          <a:p>
            <a:pPr lvl="1"/>
            <a:r>
              <a:rPr lang="en-US" dirty="0" smtClean="0"/>
              <a:t>Need enough memory to keep many programs in memory</a:t>
            </a:r>
          </a:p>
          <a:p>
            <a:pPr lvl="1"/>
            <a:r>
              <a:rPr lang="en-US" dirty="0" smtClean="0"/>
              <a:t>Need a mechanism to switch from one program </a:t>
            </a:r>
            <a:r>
              <a:rPr lang="en-US" smtClean="0"/>
              <a:t>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process has the following form:	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loop: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compute;      </a:t>
            </a:r>
            <a:r>
              <a:rPr lang="en-US" dirty="0" smtClean="0"/>
              <a:t>          //  </a:t>
            </a:r>
            <a:r>
              <a:rPr lang="en-US" dirty="0" err="1" smtClean="0"/>
              <a:t>cpu</a:t>
            </a:r>
            <a:r>
              <a:rPr lang="en-US" dirty="0" smtClean="0"/>
              <a:t>-burst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	perform I/O;  </a:t>
            </a:r>
            <a:r>
              <a:rPr lang="en-US" dirty="0" smtClean="0"/>
              <a:t>        //  I/O-burst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end {loop};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Alternating Sequence of CPU And I/O Bursts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9" t="10310" r="40599" b="60019"/>
          <a:stretch>
            <a:fillRect/>
          </a:stretch>
        </p:blipFill>
        <p:spPr bwMode="auto">
          <a:xfrm>
            <a:off x="1752601" y="1447801"/>
            <a:ext cx="5410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89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Consider two processes A and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Process A{ 		     Process B{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repeat 50 times{	     repeat 50 times{   	compute;			  compute;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   	I/O;			   	  I/O;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 }				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}				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For sake of simplicity, assume each activity takes 1 unit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</a:t>
            </a:r>
            <a:r>
              <a:rPr lang="en-US" dirty="0" smtClean="0"/>
              <a:t>-programming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5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First execute Process A, then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CPU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I/O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		</a:t>
            </a:r>
            <a:r>
              <a:rPr lang="en-US" sz="1600" dirty="0"/>
              <a:t>Device working on job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/>
              <a:t>				Device working on job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/>
              <a:t>				Device idle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It takes 200 units to complete the 2 jobs.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667000" y="2603500"/>
            <a:ext cx="4876800" cy="1243013"/>
            <a:chOff x="2616200" y="2679700"/>
            <a:chExt cx="4876800" cy="1243013"/>
          </a:xfrm>
        </p:grpSpPr>
        <p:sp>
          <p:nvSpPr>
            <p:cNvPr id="25" name="Line 55"/>
            <p:cNvSpPr>
              <a:spLocks noChangeShapeType="1"/>
            </p:cNvSpPr>
            <p:nvPr/>
          </p:nvSpPr>
          <p:spPr bwMode="auto">
            <a:xfrm>
              <a:off x="2616200" y="38989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Rectangle 63"/>
            <p:cNvSpPr>
              <a:spLocks noChangeArrowheads="1"/>
            </p:cNvSpPr>
            <p:nvPr/>
          </p:nvSpPr>
          <p:spPr bwMode="auto">
            <a:xfrm>
              <a:off x="2616200" y="3694113"/>
              <a:ext cx="266700" cy="193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64"/>
            <p:cNvSpPr>
              <a:spLocks noChangeArrowheads="1"/>
            </p:cNvSpPr>
            <p:nvPr/>
          </p:nvSpPr>
          <p:spPr bwMode="auto">
            <a:xfrm>
              <a:off x="2844800" y="3694113"/>
              <a:ext cx="266700" cy="1936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65"/>
            <p:cNvSpPr>
              <a:spLocks noChangeArrowheads="1"/>
            </p:cNvSpPr>
            <p:nvPr/>
          </p:nvSpPr>
          <p:spPr bwMode="auto">
            <a:xfrm>
              <a:off x="3073400" y="3694113"/>
              <a:ext cx="266700" cy="193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66"/>
            <p:cNvSpPr>
              <a:spLocks noChangeArrowheads="1"/>
            </p:cNvSpPr>
            <p:nvPr/>
          </p:nvSpPr>
          <p:spPr bwMode="auto">
            <a:xfrm>
              <a:off x="3302000" y="3694113"/>
              <a:ext cx="266700" cy="1936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67"/>
            <p:cNvSpPr>
              <a:spLocks noChangeArrowheads="1"/>
            </p:cNvSpPr>
            <p:nvPr/>
          </p:nvSpPr>
          <p:spPr bwMode="auto">
            <a:xfrm>
              <a:off x="3606800" y="3694113"/>
              <a:ext cx="266700" cy="193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68"/>
            <p:cNvSpPr>
              <a:spLocks noChangeArrowheads="1"/>
            </p:cNvSpPr>
            <p:nvPr/>
          </p:nvSpPr>
          <p:spPr bwMode="auto">
            <a:xfrm>
              <a:off x="3911600" y="3692525"/>
              <a:ext cx="266700" cy="1936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69"/>
            <p:cNvSpPr>
              <a:spLocks noChangeArrowheads="1"/>
            </p:cNvSpPr>
            <p:nvPr/>
          </p:nvSpPr>
          <p:spPr bwMode="auto">
            <a:xfrm>
              <a:off x="4140200" y="3692525"/>
              <a:ext cx="266700" cy="193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71"/>
            <p:cNvSpPr>
              <a:spLocks noChangeArrowheads="1"/>
            </p:cNvSpPr>
            <p:nvPr/>
          </p:nvSpPr>
          <p:spPr bwMode="auto">
            <a:xfrm>
              <a:off x="5791200" y="3730625"/>
              <a:ext cx="266700" cy="1920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5511800" y="3730625"/>
              <a:ext cx="266700" cy="1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78"/>
            <p:cNvSpPr>
              <a:spLocks noChangeArrowheads="1"/>
            </p:cNvSpPr>
            <p:nvPr/>
          </p:nvSpPr>
          <p:spPr bwMode="auto">
            <a:xfrm>
              <a:off x="6070600" y="3729038"/>
              <a:ext cx="266700" cy="19208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80"/>
            <p:cNvSpPr>
              <a:spLocks noChangeArrowheads="1"/>
            </p:cNvSpPr>
            <p:nvPr/>
          </p:nvSpPr>
          <p:spPr bwMode="auto">
            <a:xfrm>
              <a:off x="6350000" y="3729038"/>
              <a:ext cx="266700" cy="19208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616200" y="2679700"/>
              <a:ext cx="4876800" cy="206375"/>
              <a:chOff x="2616200" y="2679700"/>
              <a:chExt cx="4876800" cy="206375"/>
            </a:xfrm>
          </p:grpSpPr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2616200" y="2886075"/>
                <a:ext cx="4876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Rectangle 56"/>
              <p:cNvSpPr>
                <a:spLocks noChangeArrowheads="1"/>
              </p:cNvSpPr>
              <p:nvPr/>
            </p:nvSpPr>
            <p:spPr bwMode="auto">
              <a:xfrm>
                <a:off x="2616200" y="2681288"/>
                <a:ext cx="266700" cy="1920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57"/>
              <p:cNvSpPr>
                <a:spLocks noChangeArrowheads="1"/>
              </p:cNvSpPr>
              <p:nvPr/>
            </p:nvSpPr>
            <p:spPr bwMode="auto">
              <a:xfrm>
                <a:off x="2844800" y="2681288"/>
                <a:ext cx="266700" cy="19208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58"/>
              <p:cNvSpPr>
                <a:spLocks noChangeArrowheads="1"/>
              </p:cNvSpPr>
              <p:nvPr/>
            </p:nvSpPr>
            <p:spPr bwMode="auto">
              <a:xfrm>
                <a:off x="3124200" y="2679700"/>
                <a:ext cx="266700" cy="1936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60"/>
              <p:cNvSpPr>
                <a:spLocks noChangeArrowheads="1"/>
              </p:cNvSpPr>
              <p:nvPr/>
            </p:nvSpPr>
            <p:spPr bwMode="auto">
              <a:xfrm>
                <a:off x="3390900" y="2679700"/>
                <a:ext cx="266700" cy="193675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61"/>
              <p:cNvSpPr>
                <a:spLocks noChangeArrowheads="1"/>
              </p:cNvSpPr>
              <p:nvPr/>
            </p:nvSpPr>
            <p:spPr bwMode="auto">
              <a:xfrm>
                <a:off x="3670300" y="2692400"/>
                <a:ext cx="266700" cy="1936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62"/>
              <p:cNvSpPr>
                <a:spLocks noChangeArrowheads="1"/>
              </p:cNvSpPr>
              <p:nvPr/>
            </p:nvSpPr>
            <p:spPr bwMode="auto">
              <a:xfrm>
                <a:off x="3949700" y="2693988"/>
                <a:ext cx="266700" cy="19208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70"/>
              <p:cNvSpPr>
                <a:spLocks noChangeArrowheads="1"/>
              </p:cNvSpPr>
              <p:nvPr/>
            </p:nvSpPr>
            <p:spPr bwMode="auto">
              <a:xfrm>
                <a:off x="5372100" y="2681288"/>
                <a:ext cx="266700" cy="19208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73"/>
              <p:cNvSpPr>
                <a:spLocks noChangeArrowheads="1"/>
              </p:cNvSpPr>
              <p:nvPr/>
            </p:nvSpPr>
            <p:spPr bwMode="auto">
              <a:xfrm>
                <a:off x="5651500" y="2681288"/>
                <a:ext cx="266700" cy="19208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74"/>
              <p:cNvSpPr>
                <a:spLocks noChangeArrowheads="1"/>
              </p:cNvSpPr>
              <p:nvPr/>
            </p:nvSpPr>
            <p:spPr bwMode="auto">
              <a:xfrm>
                <a:off x="5930900" y="2679700"/>
                <a:ext cx="266700" cy="193675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75"/>
              <p:cNvSpPr>
                <a:spLocks noChangeArrowheads="1"/>
              </p:cNvSpPr>
              <p:nvPr/>
            </p:nvSpPr>
            <p:spPr bwMode="auto">
              <a:xfrm>
                <a:off x="6210300" y="2679700"/>
                <a:ext cx="266700" cy="19367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6"/>
              <p:cNvSpPr>
                <a:spLocks noChangeArrowheads="1"/>
              </p:cNvSpPr>
              <p:nvPr/>
            </p:nvSpPr>
            <p:spPr bwMode="auto">
              <a:xfrm>
                <a:off x="6464300" y="2681288"/>
                <a:ext cx="266700" cy="19208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77"/>
              <p:cNvSpPr>
                <a:spLocks noChangeArrowheads="1"/>
              </p:cNvSpPr>
              <p:nvPr/>
            </p:nvSpPr>
            <p:spPr bwMode="auto">
              <a:xfrm>
                <a:off x="6743700" y="2681288"/>
                <a:ext cx="266700" cy="19208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81"/>
              <p:cNvSpPr>
                <a:spLocks noChangeArrowheads="1"/>
              </p:cNvSpPr>
              <p:nvPr/>
            </p:nvSpPr>
            <p:spPr bwMode="auto">
              <a:xfrm>
                <a:off x="7010400" y="2681288"/>
                <a:ext cx="266700" cy="19208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Rectangle 82"/>
            <p:cNvSpPr>
              <a:spLocks noChangeArrowheads="1"/>
            </p:cNvSpPr>
            <p:nvPr/>
          </p:nvSpPr>
          <p:spPr bwMode="auto">
            <a:xfrm>
              <a:off x="6629400" y="3730625"/>
              <a:ext cx="266700" cy="1920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6908800" y="3729038"/>
              <a:ext cx="266700" cy="19208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84"/>
            <p:cNvSpPr>
              <a:spLocks noChangeArrowheads="1"/>
            </p:cNvSpPr>
            <p:nvPr/>
          </p:nvSpPr>
          <p:spPr bwMode="auto">
            <a:xfrm>
              <a:off x="7188200" y="3730625"/>
              <a:ext cx="266700" cy="1920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86"/>
          <p:cNvSpPr>
            <a:spLocks noChangeShapeType="1"/>
          </p:cNvSpPr>
          <p:nvPr/>
        </p:nvSpPr>
        <p:spPr bwMode="auto">
          <a:xfrm>
            <a:off x="2603500" y="21336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933700" y="4114800"/>
            <a:ext cx="241300" cy="190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33700" y="4419600"/>
            <a:ext cx="266700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33700" y="4724400"/>
            <a:ext cx="2413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26</a:t>
            </a:fld>
            <a:endParaRPr lang="en-US"/>
          </a:p>
        </p:txBody>
      </p:sp>
      <p:sp>
        <p:nvSpPr>
          <p:cNvPr id="97" name="Rectangle 3"/>
          <p:cNvSpPr txBox="1">
            <a:spLocks noChangeArrowheads="1"/>
          </p:cNvSpPr>
          <p:nvPr/>
        </p:nvSpPr>
        <p:spPr>
          <a:xfrm>
            <a:off x="1195388" y="14970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Alternatively, </a:t>
            </a:r>
            <a:r>
              <a:rPr lang="en-US" sz="2400" dirty="0" smtClean="0"/>
              <a:t>when A waits for I/O, let B execute on CPU, and </a:t>
            </a:r>
            <a:r>
              <a:rPr lang="en-US" sz="2400" i="1" dirty="0" smtClean="0"/>
              <a:t>vice versa.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   </a:t>
            </a:r>
            <a:r>
              <a:rPr lang="en-US" sz="2400" dirty="0" smtClean="0"/>
              <a:t>CPU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   I/O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		</a:t>
            </a:r>
            <a:r>
              <a:rPr lang="en-US" sz="1400" dirty="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 smtClean="0"/>
              <a:t>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/>
              <a:t>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 smtClean="0"/>
              <a:t>			</a:t>
            </a:r>
            <a:r>
              <a:rPr lang="en-US" sz="2200" dirty="0" smtClean="0"/>
              <a:t>Device working on Job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			Device working on Job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			Device idle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Now it takes only 101 units of time.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grpSp>
        <p:nvGrpSpPr>
          <p:cNvPr id="98" name="Group 47"/>
          <p:cNvGrpSpPr>
            <a:grpSpLocks/>
          </p:cNvGrpSpPr>
          <p:nvPr/>
        </p:nvGrpSpPr>
        <p:grpSpPr bwMode="auto">
          <a:xfrm>
            <a:off x="2552700" y="2603500"/>
            <a:ext cx="4889500" cy="1143000"/>
            <a:chOff x="1736" y="2312"/>
            <a:chExt cx="3080" cy="720"/>
          </a:xfrm>
        </p:grpSpPr>
        <p:sp>
          <p:nvSpPr>
            <p:cNvPr id="99" name="Line 5"/>
            <p:cNvSpPr>
              <a:spLocks noChangeShapeType="1"/>
            </p:cNvSpPr>
            <p:nvPr/>
          </p:nvSpPr>
          <p:spPr bwMode="auto">
            <a:xfrm>
              <a:off x="1736" y="253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6"/>
            <p:cNvSpPr>
              <a:spLocks noChangeShapeType="1"/>
            </p:cNvSpPr>
            <p:nvPr/>
          </p:nvSpPr>
          <p:spPr bwMode="auto">
            <a:xfrm>
              <a:off x="1744" y="287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744" y="2464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2088" y="2464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2800" y="2472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3"/>
            <p:cNvSpPr>
              <a:spLocks noChangeArrowheads="1"/>
            </p:cNvSpPr>
            <p:nvPr/>
          </p:nvSpPr>
          <p:spPr bwMode="auto">
            <a:xfrm>
              <a:off x="1736" y="2800"/>
              <a:ext cx="168" cy="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4"/>
            <p:cNvSpPr>
              <a:spLocks noChangeArrowheads="1"/>
            </p:cNvSpPr>
            <p:nvPr/>
          </p:nvSpPr>
          <p:spPr bwMode="auto">
            <a:xfrm>
              <a:off x="1896" y="2800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6"/>
            <p:cNvSpPr>
              <a:spLocks noChangeArrowheads="1"/>
            </p:cNvSpPr>
            <p:nvPr/>
          </p:nvSpPr>
          <p:spPr bwMode="auto">
            <a:xfrm>
              <a:off x="2256" y="2800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2608" y="2800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3504" y="2464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1912" y="2464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5"/>
            <p:cNvSpPr>
              <a:spLocks noChangeArrowheads="1"/>
            </p:cNvSpPr>
            <p:nvPr/>
          </p:nvSpPr>
          <p:spPr bwMode="auto">
            <a:xfrm>
              <a:off x="2264" y="2464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2616" y="2472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2072" y="2800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432" y="2800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33"/>
            <p:cNvSpPr>
              <a:spLocks noChangeArrowheads="1"/>
            </p:cNvSpPr>
            <p:nvPr/>
          </p:nvSpPr>
          <p:spPr bwMode="auto">
            <a:xfrm>
              <a:off x="2784" y="2800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4"/>
            <p:cNvSpPr>
              <a:spLocks noChangeShapeType="1"/>
            </p:cNvSpPr>
            <p:nvPr/>
          </p:nvSpPr>
          <p:spPr bwMode="auto">
            <a:xfrm>
              <a:off x="1736" y="231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Rectangle 35"/>
            <p:cNvSpPr>
              <a:spLocks noChangeArrowheads="1"/>
            </p:cNvSpPr>
            <p:nvPr/>
          </p:nvSpPr>
          <p:spPr bwMode="auto">
            <a:xfrm>
              <a:off x="2432" y="2464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36"/>
            <p:cNvSpPr>
              <a:spLocks noChangeArrowheads="1"/>
            </p:cNvSpPr>
            <p:nvPr/>
          </p:nvSpPr>
          <p:spPr bwMode="auto">
            <a:xfrm>
              <a:off x="2976" y="2464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7"/>
            <p:cNvSpPr>
              <a:spLocks noChangeArrowheads="1"/>
            </p:cNvSpPr>
            <p:nvPr/>
          </p:nvSpPr>
          <p:spPr bwMode="auto">
            <a:xfrm>
              <a:off x="3152" y="2464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8"/>
            <p:cNvSpPr>
              <a:spLocks noChangeArrowheads="1"/>
            </p:cNvSpPr>
            <p:nvPr/>
          </p:nvSpPr>
          <p:spPr bwMode="auto">
            <a:xfrm>
              <a:off x="3328" y="2464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9"/>
            <p:cNvSpPr>
              <a:spLocks noChangeArrowheads="1"/>
            </p:cNvSpPr>
            <p:nvPr/>
          </p:nvSpPr>
          <p:spPr bwMode="auto">
            <a:xfrm>
              <a:off x="2960" y="2808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40"/>
            <p:cNvSpPr>
              <a:spLocks noChangeArrowheads="1"/>
            </p:cNvSpPr>
            <p:nvPr/>
          </p:nvSpPr>
          <p:spPr bwMode="auto">
            <a:xfrm>
              <a:off x="3144" y="2800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41"/>
            <p:cNvSpPr>
              <a:spLocks noChangeArrowheads="1"/>
            </p:cNvSpPr>
            <p:nvPr/>
          </p:nvSpPr>
          <p:spPr bwMode="auto">
            <a:xfrm>
              <a:off x="3320" y="2800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42"/>
            <p:cNvSpPr>
              <a:spLocks noChangeArrowheads="1"/>
            </p:cNvSpPr>
            <p:nvPr/>
          </p:nvSpPr>
          <p:spPr bwMode="auto">
            <a:xfrm>
              <a:off x="3504" y="2800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43"/>
            <p:cNvSpPr>
              <a:spLocks noChangeArrowheads="1"/>
            </p:cNvSpPr>
            <p:nvPr/>
          </p:nvSpPr>
          <p:spPr bwMode="auto">
            <a:xfrm>
              <a:off x="3688" y="2800"/>
              <a:ext cx="168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44"/>
            <p:cNvSpPr>
              <a:spLocks noChangeArrowheads="1"/>
            </p:cNvSpPr>
            <p:nvPr/>
          </p:nvSpPr>
          <p:spPr bwMode="auto">
            <a:xfrm>
              <a:off x="3864" y="2800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45"/>
            <p:cNvSpPr>
              <a:spLocks noChangeArrowheads="1"/>
            </p:cNvSpPr>
            <p:nvPr/>
          </p:nvSpPr>
          <p:spPr bwMode="auto">
            <a:xfrm>
              <a:off x="3688" y="2464"/>
              <a:ext cx="168" cy="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46"/>
            <p:cNvSpPr>
              <a:spLocks noChangeArrowheads="1"/>
            </p:cNvSpPr>
            <p:nvPr/>
          </p:nvSpPr>
          <p:spPr bwMode="auto">
            <a:xfrm>
              <a:off x="3856" y="2472"/>
              <a:ext cx="168" cy="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" name="Rectangle 48"/>
          <p:cNvSpPr>
            <a:spLocks noChangeArrowheads="1"/>
          </p:cNvSpPr>
          <p:nvPr/>
        </p:nvSpPr>
        <p:spPr bwMode="auto">
          <a:xfrm>
            <a:off x="3568700" y="3784600"/>
            <a:ext cx="330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49"/>
          <p:cNvSpPr>
            <a:spLocks noChangeArrowheads="1"/>
          </p:cNvSpPr>
          <p:nvPr/>
        </p:nvSpPr>
        <p:spPr bwMode="auto">
          <a:xfrm>
            <a:off x="3556000" y="4051300"/>
            <a:ext cx="330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50"/>
          <p:cNvSpPr>
            <a:spLocks noChangeArrowheads="1"/>
          </p:cNvSpPr>
          <p:nvPr/>
        </p:nvSpPr>
        <p:spPr bwMode="auto">
          <a:xfrm>
            <a:off x="3543300" y="4318000"/>
            <a:ext cx="3302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case:</a:t>
            </a:r>
          </a:p>
          <a:p>
            <a:pPr lvl="2"/>
            <a:r>
              <a:rPr lang="en-US" sz="3200" dirty="0"/>
              <a:t>CPU utilization = 100/200 = 50%</a:t>
            </a:r>
          </a:p>
          <a:p>
            <a:pPr lvl="2"/>
            <a:r>
              <a:rPr lang="en-US" sz="3200" dirty="0"/>
              <a:t>I/O utilization = 100/200 = 50%</a:t>
            </a:r>
          </a:p>
          <a:p>
            <a:r>
              <a:rPr lang="en-US" dirty="0"/>
              <a:t>In the second case:</a:t>
            </a:r>
          </a:p>
          <a:p>
            <a:pPr lvl="2"/>
            <a:r>
              <a:rPr lang="en-US" sz="3200" dirty="0"/>
              <a:t>CPU utilization = 100/101      100%</a:t>
            </a:r>
          </a:p>
          <a:p>
            <a:pPr lvl="2"/>
            <a:r>
              <a:rPr lang="en-US" sz="3200" dirty="0"/>
              <a:t>I/O utilization = 100/101	   100%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4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Multiprogramming attempts to maximize utilization of devices by providing concurrency of their operation.</a:t>
            </a:r>
          </a:p>
          <a:p>
            <a:r>
              <a:rPr lang="en-US" sz="3600" dirty="0"/>
              <a:t>Success depends on availability of a large number of jobs with different resource </a:t>
            </a:r>
            <a:r>
              <a:rPr lang="en-US" sz="3600" dirty="0" smtClean="0"/>
              <a:t>requirements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Time-sharing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be used to handle multiple interactive jobs</a:t>
            </a:r>
          </a:p>
          <a:p>
            <a:r>
              <a:rPr lang="en-US" dirty="0"/>
              <a:t>Processor time is shared among multiple users</a:t>
            </a:r>
          </a:p>
          <a:p>
            <a:r>
              <a:rPr lang="en-US" dirty="0"/>
              <a:t>Multiple users simultaneously access the system through </a:t>
            </a:r>
            <a:r>
              <a:rPr lang="en-US" dirty="0" smtClean="0"/>
              <a:t>terminals. The </a:t>
            </a:r>
            <a:r>
              <a:rPr lang="en-US" dirty="0"/>
              <a:t>OS </a:t>
            </a:r>
            <a:r>
              <a:rPr lang="en-US" dirty="0" smtClean="0"/>
              <a:t>interleaves </a:t>
            </a:r>
            <a:r>
              <a:rPr lang="en-US" dirty="0"/>
              <a:t>the execution of each user program </a:t>
            </a:r>
            <a:r>
              <a:rPr lang="en-US" dirty="0" smtClean="0"/>
              <a:t>giving each user </a:t>
            </a:r>
            <a:r>
              <a:rPr lang="en-US" dirty="0"/>
              <a:t>a short  </a:t>
            </a:r>
            <a:r>
              <a:rPr lang="en-US" dirty="0" smtClean="0"/>
              <a:t>amount </a:t>
            </a:r>
            <a:r>
              <a:rPr lang="en-US" dirty="0"/>
              <a:t>of </a:t>
            </a:r>
            <a:r>
              <a:rPr lang="en-US" dirty="0" smtClean="0"/>
              <a:t>computation time.  This short time period is usually known as a </a:t>
            </a:r>
            <a:r>
              <a:rPr lang="en-US" i="1" dirty="0" smtClean="0"/>
              <a:t>time slice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485072"/>
            <a:ext cx="6858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Compiler          solitaire         database                                         text editor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System and application programs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view of a computer 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704272"/>
            <a:ext cx="4800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Operating System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57600" y="4895671"/>
            <a:ext cx="1752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Computer Hardware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600200"/>
            <a:ext cx="914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1600200"/>
            <a:ext cx="914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9668" y="1600200"/>
            <a:ext cx="914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1613113"/>
            <a:ext cx="914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User k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1524000" y="1969532"/>
            <a:ext cx="0" cy="51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2743200" y="1969532"/>
            <a:ext cx="0" cy="51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</p:cNvCxnSpPr>
          <p:nvPr/>
        </p:nvCxnSpPr>
        <p:spPr>
          <a:xfrm>
            <a:off x="4066868" y="1969532"/>
            <a:ext cx="0" cy="51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6858000" y="1982445"/>
            <a:ext cx="0" cy="502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4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Batch multiprogramming vs. Time Sharing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are multiprogramming systems</a:t>
            </a:r>
          </a:p>
          <a:p>
            <a:r>
              <a:rPr lang="en-US" dirty="0" smtClean="0"/>
              <a:t>Batch multiprogramming attempts to maximize processor utilization, whereas time sharing attempts to minimize response time for interactive users</a:t>
            </a:r>
          </a:p>
          <a:p>
            <a:r>
              <a:rPr lang="en-US" dirty="0" smtClean="0"/>
              <a:t>In batch multiprogramming, user provide directives to OS through JCL commands along with the job; whereas in time sharing commands are entered at the terminal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Compatible Time-Sharing System (CTSS)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early time sharing system</a:t>
            </a:r>
          </a:p>
          <a:p>
            <a:r>
              <a:rPr lang="en-US" dirty="0" smtClean="0"/>
              <a:t>Developed at MIT</a:t>
            </a:r>
          </a:p>
          <a:p>
            <a:r>
              <a:rPr lang="en-US" dirty="0" smtClean="0"/>
              <a:t>Early version ran on a system with very small memory (32K words).</a:t>
            </a:r>
          </a:p>
          <a:p>
            <a:r>
              <a:rPr lang="en-US" dirty="0" smtClean="0"/>
              <a:t>The resident monitor was small, occupying only about 5K words of memory</a:t>
            </a:r>
          </a:p>
          <a:p>
            <a:r>
              <a:rPr lang="en-US" dirty="0" smtClean="0"/>
              <a:t>First 5K words of memory were reserved for the monitor.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5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was a timer interrupt every 0.2 seconds</a:t>
            </a:r>
          </a:p>
          <a:p>
            <a:r>
              <a:rPr lang="en-US" dirty="0" smtClean="0"/>
              <a:t>On a timer interrupt, OS regained control and could assign processor to another process</a:t>
            </a:r>
          </a:p>
          <a:p>
            <a:r>
              <a:rPr lang="en-US" dirty="0" smtClean="0"/>
              <a:t>The system contained a back-up disk which contained a copy of all the user programs being multi-programmed together.</a:t>
            </a:r>
          </a:p>
          <a:p>
            <a:r>
              <a:rPr lang="en-US" dirty="0" smtClean="0"/>
              <a:t>Each user program was given a fixed amount of time on the processor.</a:t>
            </a:r>
          </a:p>
          <a:p>
            <a:r>
              <a:rPr lang="en-US" dirty="0" smtClean="0"/>
              <a:t>If job not completed within allotted time, it was preempted to be replaced by another process</a:t>
            </a:r>
          </a:p>
          <a:p>
            <a:r>
              <a:rPr lang="en-US" dirty="0" smtClean="0"/>
              <a:t>The code and data of the two users was swapped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7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CTSS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33</a:t>
            </a:fld>
            <a:endParaRPr lang="en-US"/>
          </a:p>
        </p:txBody>
      </p:sp>
      <p:pic>
        <p:nvPicPr>
          <p:cNvPr id="5" name="Content Placeholder 3" descr="Fig02_07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49278" b="-49278"/>
          <a:stretch>
            <a:fillRect/>
          </a:stretch>
        </p:blipFill>
        <p:spPr>
          <a:xfrm>
            <a:off x="685800" y="-304800"/>
            <a:ext cx="8153400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6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are some of the most complex pieces of software</a:t>
            </a:r>
          </a:p>
          <a:p>
            <a:r>
              <a:rPr lang="en-US" dirty="0" smtClean="0"/>
              <a:t>Major advances in the development include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Scheduling and resource management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Information protection and security</a:t>
            </a:r>
          </a:p>
          <a:p>
            <a:pPr lvl="1"/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4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fundamental concept in operating system structure</a:t>
            </a:r>
          </a:p>
          <a:p>
            <a:r>
              <a:rPr lang="en-US" dirty="0" smtClean="0"/>
              <a:t>A process is defined variously as</a:t>
            </a:r>
          </a:p>
          <a:p>
            <a:pPr lvl="1"/>
            <a:r>
              <a:rPr lang="en-US" dirty="0" smtClean="0"/>
              <a:t>A program in execution</a:t>
            </a:r>
          </a:p>
          <a:p>
            <a:pPr lvl="1"/>
            <a:r>
              <a:rPr lang="en-US" dirty="0" smtClean="0"/>
              <a:t>An instance of a running program</a:t>
            </a:r>
          </a:p>
          <a:p>
            <a:pPr lvl="1"/>
            <a:r>
              <a:rPr lang="en-US" dirty="0" smtClean="0"/>
              <a:t>An entity that can be assigned to, and executed on a processor</a:t>
            </a:r>
          </a:p>
          <a:p>
            <a:pPr lvl="1"/>
            <a:r>
              <a:rPr lang="en-US" dirty="0" smtClean="0"/>
              <a:t>A unit of activity characterized by a single sequential thread of execution.  It has a state and necessary system resources allocated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9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dirty="0"/>
              <a:t>Three major lines of computer system development created problems in timing and synchronization that contributed to the development</a:t>
            </a:r>
            <a:r>
              <a:rPr lang="en-US" dirty="0" smtClean="0"/>
              <a:t>: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dirty="0" smtClean="0"/>
              <a:t>Multiprogramming batch operation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dirty="0" smtClean="0"/>
              <a:t>Processor is switched among the various programs residing in main memory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dirty="0" smtClean="0"/>
              <a:t>Time sharing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dirty="0" smtClean="0"/>
              <a:t>Be responsive to the individual user but be able to support many users simultaneously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dirty="0" smtClean="0"/>
              <a:t>Real-time transaction systems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dirty="0" smtClean="0"/>
              <a:t>A number of users are entering queries or updates against a database</a:t>
            </a:r>
          </a:p>
          <a:p>
            <a:pPr lvl="3">
              <a:buClr>
                <a:schemeClr val="accent1">
                  <a:lumMod val="75000"/>
                </a:schemeClr>
              </a:buClr>
              <a:buSzPct val="150000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consists of</a:t>
            </a:r>
          </a:p>
          <a:p>
            <a:pPr lvl="1"/>
            <a:r>
              <a:rPr lang="en-US" dirty="0" smtClean="0"/>
              <a:t>An executable program</a:t>
            </a:r>
          </a:p>
          <a:p>
            <a:pPr lvl="1"/>
            <a:r>
              <a:rPr lang="en-US" dirty="0" smtClean="0"/>
              <a:t>The associated data needed by the program</a:t>
            </a:r>
          </a:p>
          <a:p>
            <a:pPr lvl="1"/>
            <a:r>
              <a:rPr lang="en-US" dirty="0" smtClean="0"/>
              <a:t>The execution context (or “process state”) of the program</a:t>
            </a:r>
          </a:p>
          <a:p>
            <a:pPr lvl="2"/>
            <a:r>
              <a:rPr lang="en-US" dirty="0" smtClean="0"/>
              <a:t>The execution context </a:t>
            </a:r>
          </a:p>
          <a:p>
            <a:pPr lvl="3"/>
            <a:r>
              <a:rPr lang="en-US" dirty="0" smtClean="0"/>
              <a:t>is the internal data by which the OS is able to supervise and control the process</a:t>
            </a:r>
          </a:p>
          <a:p>
            <a:pPr lvl="3"/>
            <a:r>
              <a:rPr lang="en-US" dirty="0" smtClean="0"/>
              <a:t>Includes contents of the various process registers</a:t>
            </a:r>
          </a:p>
          <a:p>
            <a:pPr lvl="3"/>
            <a:r>
              <a:rPr lang="en-US" dirty="0" smtClean="0"/>
              <a:t>Also includes information such as its priority and the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48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context of each process is kept in a data structure, called Process Control Block (PCB)</a:t>
            </a:r>
          </a:p>
          <a:p>
            <a:r>
              <a:rPr lang="en-US" dirty="0" smtClean="0"/>
              <a:t>New features can be designed and incorporated into the OS by expanding the context to include any new information needed to support the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4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 as a Resource 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Process management</a:t>
            </a:r>
          </a:p>
          <a:p>
            <a:pPr lvl="1"/>
            <a:r>
              <a:rPr lang="en-US" dirty="0" smtClean="0"/>
              <a:t>Load, execute, create, terminate, wait, signal, abort</a:t>
            </a:r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Allocate and free memory; virtual memory</a:t>
            </a:r>
          </a:p>
          <a:p>
            <a:r>
              <a:rPr lang="en-US" dirty="0" smtClean="0"/>
              <a:t>I/O management</a:t>
            </a:r>
          </a:p>
          <a:p>
            <a:pPr lvl="1"/>
            <a:r>
              <a:rPr lang="en-US" dirty="0" smtClean="0"/>
              <a:t>Request/release, read/write/position</a:t>
            </a:r>
          </a:p>
          <a:p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Create/delete, open/close, read/write/reposition, get/set file attributes</a:t>
            </a:r>
          </a:p>
          <a:p>
            <a:r>
              <a:rPr lang="en-US" dirty="0" smtClean="0"/>
              <a:t>Protection and Security</a:t>
            </a:r>
          </a:p>
          <a:p>
            <a:pPr lvl="1"/>
            <a:r>
              <a:rPr lang="en-US" dirty="0" smtClean="0"/>
              <a:t>Controlled access to system resources and information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2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Program development</a:t>
            </a:r>
          </a:p>
          <a:p>
            <a:r>
              <a:rPr lang="en-US" dirty="0" smtClean="0"/>
              <a:t>Program execution</a:t>
            </a:r>
          </a:p>
          <a:p>
            <a:r>
              <a:rPr lang="en-US" dirty="0"/>
              <a:t>I</a:t>
            </a:r>
            <a:r>
              <a:rPr lang="en-US" dirty="0" smtClean="0"/>
              <a:t>/O operations</a:t>
            </a:r>
          </a:p>
          <a:p>
            <a:r>
              <a:rPr lang="en-US" dirty="0" smtClean="0"/>
              <a:t>File system manipulation</a:t>
            </a:r>
          </a:p>
          <a:p>
            <a:r>
              <a:rPr lang="en-US" dirty="0" smtClean="0"/>
              <a:t>System access</a:t>
            </a:r>
          </a:p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Error detection</a:t>
            </a:r>
          </a:p>
          <a:p>
            <a:r>
              <a:rPr lang="en-US" dirty="0" smtClean="0"/>
              <a:t>Resource allocation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Protection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410200" y="1676400"/>
            <a:ext cx="381000" cy="2971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2667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Users’ benefit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810000" y="4648200"/>
            <a:ext cx="9144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0" y="5105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efficient operation of the 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8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User goals</a:t>
            </a:r>
          </a:p>
          <a:p>
            <a:pPr lvl="1">
              <a:defRPr/>
            </a:pPr>
            <a:r>
              <a:rPr lang="en-US" dirty="0"/>
              <a:t>Convenient to use</a:t>
            </a:r>
          </a:p>
          <a:p>
            <a:pPr lvl="1">
              <a:defRPr/>
            </a:pPr>
            <a:r>
              <a:rPr lang="en-US" dirty="0"/>
              <a:t>Easy to learn</a:t>
            </a:r>
          </a:p>
          <a:p>
            <a:pPr lvl="1">
              <a:defRPr/>
            </a:pPr>
            <a:r>
              <a:rPr lang="en-US" dirty="0"/>
              <a:t>Reliable</a:t>
            </a:r>
          </a:p>
          <a:p>
            <a:pPr lvl="1">
              <a:defRPr/>
            </a:pPr>
            <a:r>
              <a:rPr lang="en-US" dirty="0"/>
              <a:t>Safe </a:t>
            </a:r>
          </a:p>
          <a:p>
            <a:pPr lvl="1">
              <a:defRPr/>
            </a:pPr>
            <a:r>
              <a:rPr lang="en-US" dirty="0"/>
              <a:t>fast</a:t>
            </a:r>
          </a:p>
          <a:p>
            <a:pPr>
              <a:defRPr/>
            </a:pPr>
            <a:r>
              <a:rPr lang="en-US" dirty="0"/>
              <a:t>System goals</a:t>
            </a:r>
          </a:p>
          <a:p>
            <a:pPr lvl="1">
              <a:defRPr/>
            </a:pPr>
            <a:r>
              <a:rPr lang="en-US" dirty="0"/>
              <a:t>Easy to design, implement, and maintain</a:t>
            </a:r>
          </a:p>
          <a:p>
            <a:pPr lvl="1">
              <a:defRPr/>
            </a:pPr>
            <a:r>
              <a:rPr lang="en-US" dirty="0"/>
              <a:t>Flexible</a:t>
            </a:r>
          </a:p>
          <a:p>
            <a:pPr lvl="1">
              <a:defRPr/>
            </a:pPr>
            <a:r>
              <a:rPr lang="en-US" dirty="0"/>
              <a:t>Reliable</a:t>
            </a:r>
          </a:p>
          <a:p>
            <a:pPr lvl="1">
              <a:defRPr/>
            </a:pPr>
            <a:r>
              <a:rPr lang="en-US" dirty="0"/>
              <a:t>Error free and efficient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4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and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Mechanisms </a:t>
            </a:r>
            <a:r>
              <a:rPr lang="en-US" dirty="0" smtClean="0">
                <a:sym typeface="Wingdings" pitchFamily="2" charset="2"/>
              </a:rPr>
              <a:t> how?</a:t>
            </a:r>
          </a:p>
          <a:p>
            <a:r>
              <a:rPr lang="en-US" dirty="0" smtClean="0">
                <a:sym typeface="Wingdings" pitchFamily="2" charset="2"/>
              </a:rPr>
              <a:t>Policies  what?</a:t>
            </a:r>
          </a:p>
          <a:p>
            <a:r>
              <a:rPr lang="en-US" dirty="0" smtClean="0">
                <a:sym typeface="Wingdings" pitchFamily="2" charset="2"/>
              </a:rPr>
              <a:t>Principle – separate mechanisms from policies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Allows maximum flexibility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2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Assembly Language</a:t>
            </a:r>
          </a:p>
          <a:p>
            <a:r>
              <a:rPr lang="en-US" dirty="0" smtClean="0"/>
              <a:t>Now, mainly in higher level language</a:t>
            </a:r>
          </a:p>
          <a:p>
            <a:pPr lvl="1"/>
            <a:r>
              <a:rPr lang="en-US" dirty="0" smtClean="0"/>
              <a:t>Can be written faster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 and debug</a:t>
            </a:r>
          </a:p>
          <a:p>
            <a:pPr lvl="1"/>
            <a:r>
              <a:rPr lang="en-US" dirty="0" smtClean="0"/>
              <a:t>Easy portability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964F-6D27-45E4-B0C5-FA4B14C58636}" type="slidenum">
              <a:rPr lang="en-US" smtClean="0"/>
              <a:t>42</a:t>
            </a:fld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– large and complex</a:t>
            </a:r>
          </a:p>
          <a:p>
            <a:r>
              <a:rPr lang="en-US" dirty="0" smtClean="0"/>
              <a:t>Common approach – partition into small components</a:t>
            </a:r>
          </a:p>
          <a:p>
            <a:r>
              <a:rPr lang="en-US" dirty="0" smtClean="0"/>
              <a:t>Different approaches and design elements have been tried</a:t>
            </a:r>
          </a:p>
          <a:p>
            <a:pPr lvl="1"/>
            <a:r>
              <a:rPr lang="en-US" smtClean="0"/>
              <a:t>Microkernel </a:t>
            </a:r>
            <a:r>
              <a:rPr lang="en-US" smtClean="0"/>
              <a:t>architecture</a:t>
            </a:r>
            <a:endParaRPr lang="en-US" dirty="0" smtClean="0"/>
          </a:p>
          <a:p>
            <a:pPr lvl="1"/>
            <a:r>
              <a:rPr lang="en-US" dirty="0" smtClean="0"/>
              <a:t>Object-oriented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7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Simple</a:t>
            </a:r>
          </a:p>
          <a:p>
            <a:pPr>
              <a:defRPr/>
            </a:pPr>
            <a:r>
              <a:rPr lang="en-US" dirty="0"/>
              <a:t>Original Unix</a:t>
            </a:r>
          </a:p>
          <a:p>
            <a:pPr lvl="1">
              <a:defRPr/>
            </a:pPr>
            <a:r>
              <a:rPr lang="en-US" dirty="0"/>
              <a:t>Limited structure</a:t>
            </a:r>
          </a:p>
          <a:p>
            <a:pPr lvl="2">
              <a:defRPr/>
            </a:pPr>
            <a:r>
              <a:rPr lang="en-US" dirty="0"/>
              <a:t>Two separable parts</a:t>
            </a:r>
          </a:p>
          <a:p>
            <a:pPr lvl="3">
              <a:defRPr/>
            </a:pPr>
            <a:r>
              <a:rPr lang="en-US" dirty="0"/>
              <a:t>Systems programs</a:t>
            </a:r>
          </a:p>
          <a:p>
            <a:pPr lvl="3">
              <a:defRPr/>
            </a:pPr>
            <a:r>
              <a:rPr lang="en-US" dirty="0"/>
              <a:t>Kernel</a:t>
            </a:r>
          </a:p>
          <a:p>
            <a:pPr>
              <a:defRPr/>
            </a:pPr>
            <a:r>
              <a:rPr lang="en-US" dirty="0"/>
              <a:t>Unix Kernel consists of</a:t>
            </a:r>
          </a:p>
          <a:p>
            <a:pPr lvl="1">
              <a:defRPr/>
            </a:pPr>
            <a:r>
              <a:rPr lang="en-US" dirty="0"/>
              <a:t>Every thing below system-call interface and above the physical hardware</a:t>
            </a:r>
          </a:p>
          <a:p>
            <a:pPr lvl="1">
              <a:defRPr/>
            </a:pPr>
            <a:r>
              <a:rPr lang="en-US" dirty="0"/>
              <a:t>Includes file system, CPU scheduling, MM, and other OS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36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into a number of layers</a:t>
            </a:r>
          </a:p>
          <a:p>
            <a:endParaRPr lang="en-US" dirty="0"/>
          </a:p>
          <a:p>
            <a:r>
              <a:rPr lang="en-US" dirty="0"/>
              <a:t>Each layer uses the functions and services of layers below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64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OS Layer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0814" r="1018" b="10814"/>
          <a:stretch>
            <a:fillRect/>
          </a:stretch>
        </p:blipFill>
        <p:spPr bwMode="auto">
          <a:xfrm>
            <a:off x="800402" y="1600200"/>
            <a:ext cx="7543195" cy="4525963"/>
          </a:xfrm>
          <a:prstGeom prst="rect">
            <a:avLst/>
          </a:prstGeom>
          <a:noFill/>
          <a:ln w="76200" cmpd="tri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84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kernel small</a:t>
            </a:r>
          </a:p>
          <a:p>
            <a:pPr lvl="1"/>
            <a:r>
              <a:rPr lang="en-US" dirty="0" smtClean="0"/>
              <a:t>Assigns only few essential functions to the kernel</a:t>
            </a:r>
          </a:p>
          <a:p>
            <a:r>
              <a:rPr lang="en-US" dirty="0" smtClean="0"/>
              <a:t>Communication – uses message passing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Easier to extend</a:t>
            </a:r>
          </a:p>
          <a:p>
            <a:pPr lvl="1"/>
            <a:r>
              <a:rPr lang="en-US" dirty="0" smtClean="0"/>
              <a:t>Easier to port</a:t>
            </a:r>
          </a:p>
          <a:p>
            <a:pPr lvl="1"/>
            <a:r>
              <a:rPr lang="en-US" dirty="0" smtClean="0"/>
              <a:t>More reliable</a:t>
            </a:r>
          </a:p>
          <a:p>
            <a:pPr lvl="1"/>
            <a:r>
              <a:rPr lang="en-US" dirty="0" smtClean="0"/>
              <a:t>More secure</a:t>
            </a:r>
          </a:p>
          <a:p>
            <a:pPr lvl="1"/>
            <a:r>
              <a:rPr lang="en-US" dirty="0" smtClean="0"/>
              <a:t>Well-suited to distributed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37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Objected-oriented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programming approach</a:t>
            </a:r>
          </a:p>
          <a:p>
            <a:r>
              <a:rPr lang="en-US" dirty="0" smtClean="0"/>
              <a:t>Consists of a </a:t>
            </a:r>
          </a:p>
          <a:p>
            <a:pPr lvl="1"/>
            <a:r>
              <a:rPr lang="en-US" dirty="0" smtClean="0"/>
              <a:t>Set of core components</a:t>
            </a:r>
          </a:p>
          <a:p>
            <a:pPr lvl="1"/>
            <a:r>
              <a:rPr lang="en-US" dirty="0" smtClean="0"/>
              <a:t>Services </a:t>
            </a:r>
            <a:r>
              <a:rPr lang="en-US" smtClean="0"/>
              <a:t>linked dynamically as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Example – Solaris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Enables programmers to customize an OS without disrupting system integrity</a:t>
            </a:r>
          </a:p>
          <a:p>
            <a:pPr lvl="2"/>
            <a:r>
              <a:rPr lang="en-US" dirty="0" smtClean="0"/>
              <a:t>Eases the development of distributed tools and full blown distributed operating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19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Enables </a:t>
            </a:r>
            <a:r>
              <a:rPr lang="en-US" dirty="0"/>
              <a:t>a </a:t>
            </a:r>
            <a:r>
              <a:rPr lang="en-US" dirty="0" smtClean="0"/>
              <a:t>computer </a:t>
            </a:r>
            <a:r>
              <a:rPr lang="en-US" dirty="0"/>
              <a:t>to simultaneously run multiple operating systems or multiple sessions of a single OS</a:t>
            </a:r>
          </a:p>
          <a:p>
            <a:r>
              <a:rPr lang="en-US" dirty="0" smtClean="0"/>
              <a:t>Allows applications for different OSs to be run on </a:t>
            </a:r>
            <a:r>
              <a:rPr lang="en-US" dirty="0"/>
              <a:t>a single platform</a:t>
            </a:r>
          </a:p>
          <a:p>
            <a:r>
              <a:rPr lang="en-US" dirty="0" smtClean="0"/>
              <a:t>A host </a:t>
            </a:r>
            <a:r>
              <a:rPr lang="en-US" dirty="0"/>
              <a:t>operating system can </a:t>
            </a:r>
            <a:r>
              <a:rPr lang="en-US" dirty="0" smtClean="0"/>
              <a:t>also support  one or more other machines -- </a:t>
            </a:r>
            <a:r>
              <a:rPr lang="en-US" dirty="0"/>
              <a:t>virtual machines (</a:t>
            </a:r>
            <a:r>
              <a:rPr lang="en-US" dirty="0" smtClean="0"/>
              <a:t>VMs), i.e. a virtual machine that has </a:t>
            </a:r>
            <a:r>
              <a:rPr lang="en-US" dirty="0"/>
              <a:t>the characteristics of </a:t>
            </a:r>
            <a:r>
              <a:rPr lang="en-US" dirty="0" smtClean="0"/>
              <a:t>whatever hardware platform it is supporting.  This virtual machine can also have any operating system</a:t>
            </a:r>
          </a:p>
          <a:p>
            <a:pPr lvl="1"/>
            <a:r>
              <a:rPr lang="en-US" dirty="0" smtClean="0"/>
              <a:t>Makes it possible to deal with legacy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 as a 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computer system has the following resources: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I/O devices</a:t>
            </a:r>
          </a:p>
          <a:p>
            <a:pPr lvl="1"/>
            <a:r>
              <a:rPr lang="en-US" dirty="0" smtClean="0"/>
              <a:t>Files</a:t>
            </a:r>
          </a:p>
          <a:p>
            <a:r>
              <a:rPr lang="en-US" dirty="0" smtClean="0"/>
              <a:t>As a manager of these resources, the OS</a:t>
            </a:r>
          </a:p>
          <a:p>
            <a:pPr lvl="1"/>
            <a:r>
              <a:rPr lang="en-US" dirty="0" smtClean="0"/>
              <a:t>Keeps track of the status of each resource</a:t>
            </a:r>
          </a:p>
          <a:p>
            <a:pPr lvl="1"/>
            <a:r>
              <a:rPr lang="en-US" dirty="0" smtClean="0"/>
              <a:t>Implements a policy as to who gets what, when, and for how long</a:t>
            </a:r>
          </a:p>
          <a:p>
            <a:pPr lvl="1"/>
            <a:r>
              <a:rPr lang="en-US" dirty="0" smtClean="0"/>
              <a:t>Allocates resources according to the policy</a:t>
            </a:r>
          </a:p>
          <a:p>
            <a:pPr lvl="1"/>
            <a:r>
              <a:rPr lang="en-US" dirty="0" smtClean="0"/>
              <a:t>Reclaims back the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3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3600" y="1676400"/>
            <a:ext cx="4419600" cy="419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19400" y="2362200"/>
            <a:ext cx="3048000" cy="2819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2667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05200" y="3048000"/>
            <a:ext cx="1752600" cy="16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771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14478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Machine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16002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Machine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54864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Machine 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1790700" y="2094131"/>
            <a:ext cx="495300" cy="87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 flipH="1">
            <a:off x="6400800" y="2246531"/>
            <a:ext cx="876300" cy="78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057900" y="5065931"/>
            <a:ext cx="9525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52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Perspective</a:t>
            </a:r>
          </a:p>
          <a:p>
            <a:r>
              <a:rPr lang="en-US" dirty="0" smtClean="0"/>
              <a:t>Application Perspective</a:t>
            </a:r>
          </a:p>
          <a:p>
            <a:r>
              <a:rPr lang="en-US" dirty="0" smtClean="0"/>
              <a:t>Operating System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14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machine on which </a:t>
            </a:r>
            <a:r>
              <a:rPr lang="en-US" dirty="0" smtClean="0"/>
              <a:t>a process </a:t>
            </a:r>
            <a:r>
              <a:rPr lang="en-US" dirty="0"/>
              <a:t>executes consists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virtual memory space assigned to the process</a:t>
            </a:r>
          </a:p>
          <a:p>
            <a:pPr lvl="1"/>
            <a:r>
              <a:rPr lang="en-US" dirty="0"/>
              <a:t>the processor registers it may use</a:t>
            </a:r>
          </a:p>
          <a:p>
            <a:pPr lvl="1"/>
            <a:r>
              <a:rPr lang="en-US" dirty="0"/>
              <a:t>the user-level machine instructions it may execute</a:t>
            </a:r>
          </a:p>
          <a:p>
            <a:pPr lvl="1"/>
            <a:r>
              <a:rPr lang="en-US" dirty="0"/>
              <a:t>OS system calls it may invoke for I/O</a:t>
            </a:r>
          </a:p>
          <a:p>
            <a:pPr lvl="0"/>
            <a:r>
              <a:rPr lang="en-US" dirty="0" smtClean="0"/>
              <a:t>The application binary interface (ABI) </a:t>
            </a:r>
            <a:r>
              <a:rPr lang="en-US" dirty="0"/>
              <a:t>defines the machine as seen by a process</a:t>
            </a:r>
          </a:p>
          <a:p>
            <a:r>
              <a:rPr lang="en-US" dirty="0" smtClean="0"/>
              <a:t>Note: ABI defines the system call interface to the OS and the hardware resources and the services available in a system through the instruction set architecture (ISA)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4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machine characteristics are specified by high-level language capabilities and OS system library calls</a:t>
            </a:r>
          </a:p>
          <a:p>
            <a:pPr lvl="0"/>
            <a:r>
              <a:rPr lang="en-US" dirty="0"/>
              <a:t>API defines the machine for an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04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Operating System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For OS, the machine hardware defines the system that supports operations of the system.</a:t>
            </a:r>
          </a:p>
          <a:p>
            <a:pPr lvl="0"/>
            <a:r>
              <a:rPr lang="en-US" dirty="0" smtClean="0"/>
              <a:t>The processes share </a:t>
            </a:r>
            <a:r>
              <a:rPr lang="en-US" dirty="0"/>
              <a:t>file system and other I/O resources</a:t>
            </a:r>
          </a:p>
          <a:p>
            <a:pPr lvl="0"/>
            <a:r>
              <a:rPr lang="en-US" dirty="0"/>
              <a:t>system allocates real memory and I/O resources to the processes</a:t>
            </a:r>
          </a:p>
          <a:p>
            <a:pPr lvl="0"/>
            <a:r>
              <a:rPr lang="en-US" dirty="0" smtClean="0"/>
              <a:t>The instruction set architecture (ISA) provides </a:t>
            </a:r>
            <a:r>
              <a:rPr lang="en-US" dirty="0"/>
              <a:t>the interface between the system and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4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VMs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Process virtual machine</a:t>
            </a:r>
          </a:p>
          <a:p>
            <a:pPr lvl="1"/>
            <a:r>
              <a:rPr lang="en-US" dirty="0" smtClean="0"/>
              <a:t>System virtual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7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Virtual Machines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process VM presents an ABI to an application process, translates a set of OS and user-level instructions composing one platform to those of another.</a:t>
            </a:r>
          </a:p>
          <a:p>
            <a:r>
              <a:rPr lang="en-US" dirty="0" smtClean="0"/>
              <a:t>A process VM is a virtual platform for executing a single process.  </a:t>
            </a:r>
          </a:p>
          <a:p>
            <a:r>
              <a:rPr lang="en-US" dirty="0" smtClean="0"/>
              <a:t>The process VM is created when the process is created and terminated when the process is terminated.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Cross-platform portability is provided by implementing the process VM as part of an overall HLL application environment.</a:t>
            </a:r>
          </a:p>
          <a:p>
            <a:r>
              <a:rPr lang="en-US" dirty="0"/>
              <a:t>The ABI does not correspond to any specific machine</a:t>
            </a:r>
          </a:p>
          <a:p>
            <a:r>
              <a:rPr lang="en-US" dirty="0" smtClean="0"/>
              <a:t>ABI designed to support a given HLL</a:t>
            </a:r>
          </a:p>
          <a:p>
            <a:r>
              <a:rPr lang="en-US" dirty="0" smtClean="0"/>
              <a:t>ABI easily portable to different ISAs</a:t>
            </a:r>
          </a:p>
          <a:p>
            <a:r>
              <a:rPr lang="en-US" dirty="0" smtClean="0"/>
              <a:t>The HLL VM includes a compiler to generate binary code that can be executed/interpreted on any machine that has the process VM implemented</a:t>
            </a:r>
          </a:p>
          <a:p>
            <a:r>
              <a:rPr lang="en-US" dirty="0" smtClean="0"/>
              <a:t>Example: JAVA VM architecture, Microsoft Common Language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5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1"/>
            <a:ext cx="6705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Process and System Virtual Machines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21052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Virtual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virtualizing software translates the ISA used by one hardware to another</a:t>
            </a:r>
          </a:p>
          <a:p>
            <a:r>
              <a:rPr lang="en-US" dirty="0" smtClean="0"/>
              <a:t>There is no separate host OS – instead, the host system OS incorporates the VM capability.</a:t>
            </a:r>
          </a:p>
          <a:p>
            <a:r>
              <a:rPr lang="en-US" dirty="0" smtClean="0"/>
              <a:t>The virtualizing software is host to a number of guest Oss</a:t>
            </a:r>
          </a:p>
          <a:p>
            <a:pPr lvl="1"/>
            <a:r>
              <a:rPr lang="en-US" dirty="0" smtClean="0"/>
              <a:t>Each virtual machine includes its own OS</a:t>
            </a:r>
          </a:p>
          <a:p>
            <a:r>
              <a:rPr lang="en-US" dirty="0" smtClean="0"/>
              <a:t>A single hardware platform can support multiple guest OS environments simultaneously</a:t>
            </a:r>
          </a:p>
          <a:p>
            <a:pPr lvl="1"/>
            <a:r>
              <a:rPr lang="en-US" dirty="0" smtClean="0"/>
              <a:t>Benefits: application portability, legacy systems support, security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is a program or a collection of programs executed by the processor</a:t>
            </a:r>
          </a:p>
          <a:p>
            <a:r>
              <a:rPr lang="en-US" dirty="0" smtClean="0"/>
              <a:t>Functions in the same way as ordinary computer software</a:t>
            </a:r>
          </a:p>
          <a:p>
            <a:r>
              <a:rPr lang="en-US" dirty="0" smtClean="0"/>
              <a:t>Frequently relinquishes control of the processor and must depend on the processor to allow it to regain control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02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60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199"/>
            <a:ext cx="6705600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6858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System Virtual Machines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9338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 Operating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all the functionality of a multi-programming system plus additional features to accommodate multiple processors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21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Simultaneous concurrent processes or threads</a:t>
            </a:r>
          </a:p>
          <a:p>
            <a:pPr lvl="1"/>
            <a:r>
              <a:rPr lang="en-US" dirty="0" smtClean="0"/>
              <a:t>The kernel routines need to be reentrant to allow several processors to execute the same kernel code simultaneously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/>
              <a:t>any processor may perform scheduling, which complicates the task of enforcing a scheduling policy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/>
              <a:t>with multiple active processes having potential access to shared address spaces or shared I/O resources, care must be taken to provide effective synchronization</a:t>
            </a:r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/>
              <a:t>the reuse of physical pages is the biggest problem of concern</a:t>
            </a:r>
          </a:p>
          <a:p>
            <a:r>
              <a:rPr lang="en-US" dirty="0" smtClean="0"/>
              <a:t>Reliability and Fault Tolerance</a:t>
            </a:r>
          </a:p>
          <a:p>
            <a:pPr lvl="1"/>
            <a:r>
              <a:rPr lang="en-US" dirty="0"/>
              <a:t>the OS should provide graceful degradation in the face of processor </a:t>
            </a:r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design challenge for a </a:t>
            </a:r>
            <a:r>
              <a:rPr lang="en-US" dirty="0" smtClean="0"/>
              <a:t>multicore </a:t>
            </a:r>
            <a:r>
              <a:rPr lang="en-US" dirty="0"/>
              <a:t>system is to efficiently harness the multicore processing power and intelligently manage the substantial on-chip resources efficiently</a:t>
            </a:r>
          </a:p>
          <a:p>
            <a:r>
              <a:rPr lang="en-US" dirty="0"/>
              <a:t>Potential for parallelism exists at three levels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hardware parallelism within each core processor, known as instruction level parallelism</a:t>
            </a:r>
          </a:p>
          <a:p>
            <a:pPr lvl="1"/>
            <a:r>
              <a:rPr lang="en-US" dirty="0"/>
              <a:t>potential for multiprogramming and multithreaded execution within each processor</a:t>
            </a:r>
          </a:p>
          <a:p>
            <a:pPr lvl="1"/>
            <a:r>
              <a:rPr lang="en-US" dirty="0"/>
              <a:t>potential for a single application to execute in concurrent </a:t>
            </a:r>
            <a:r>
              <a:rPr lang="en-US" dirty="0" smtClean="0"/>
              <a:t>processes </a:t>
            </a:r>
            <a:r>
              <a:rPr lang="en-US" dirty="0"/>
              <a:t>or threads across multiple cores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39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within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can be split into multiple tasks that can be executed in parallel</a:t>
            </a:r>
          </a:p>
          <a:p>
            <a:r>
              <a:rPr lang="en-US" dirty="0"/>
              <a:t>Developer must decide what pieces can or should be executed simultaneously or in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51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one or more cores to be dedicated to a particular process and then leave the processor alone to devote its efforts to that process</a:t>
            </a:r>
          </a:p>
          <a:p>
            <a:r>
              <a:rPr lang="en-US" dirty="0"/>
              <a:t>Multicore OS could then act as a hypervisor that makes a high-level decision to allocate cores to applications but does little in the way of resource allocation beyond that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84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Operating system objectives and functions:</a:t>
            </a:r>
          </a:p>
          <a:p>
            <a:pPr lvl="1"/>
            <a:r>
              <a:rPr lang="en-US" dirty="0"/>
              <a:t>convenience, efficiency, ability to evolve</a:t>
            </a:r>
          </a:p>
          <a:p>
            <a:pPr lvl="1"/>
            <a:r>
              <a:rPr lang="en-US" dirty="0"/>
              <a:t>user/computer interface</a:t>
            </a:r>
          </a:p>
          <a:p>
            <a:pPr lvl="1"/>
            <a:r>
              <a:rPr lang="en-US" dirty="0"/>
              <a:t>resource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Evolution</a:t>
            </a:r>
          </a:p>
          <a:p>
            <a:pPr lvl="1"/>
            <a:r>
              <a:rPr lang="en-US" dirty="0" smtClean="0"/>
              <a:t>serial </a:t>
            </a:r>
            <a:r>
              <a:rPr lang="en-US" dirty="0"/>
              <a:t>processing, simple batch systems, </a:t>
            </a:r>
            <a:r>
              <a:rPr lang="en-US" dirty="0" err="1"/>
              <a:t>multiprogrammed</a:t>
            </a:r>
            <a:r>
              <a:rPr lang="en-US" dirty="0"/>
              <a:t> batch systems, time sharing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Memory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Scheduling </a:t>
            </a:r>
            <a:r>
              <a:rPr lang="en-US" dirty="0"/>
              <a:t>and resource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Symmetric </a:t>
            </a:r>
            <a:r>
              <a:rPr lang="en-US" dirty="0"/>
              <a:t>multiprocessing (</a:t>
            </a:r>
            <a:r>
              <a:rPr lang="en-US" dirty="0" smtClean="0"/>
              <a:t>SMP)</a:t>
            </a:r>
          </a:p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5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have evolved over time due to</a:t>
            </a:r>
          </a:p>
          <a:p>
            <a:pPr lvl="1"/>
            <a:r>
              <a:rPr lang="en-US" dirty="0" smtClean="0"/>
              <a:t>Changes in hardware technology</a:t>
            </a:r>
          </a:p>
          <a:p>
            <a:pPr lvl="1"/>
            <a:r>
              <a:rPr lang="en-US" dirty="0" smtClean="0"/>
              <a:t>Software advances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 development has gone through the following stages:</a:t>
            </a:r>
          </a:p>
          <a:p>
            <a:pPr lvl="1"/>
            <a:r>
              <a:rPr lang="en-US" dirty="0" smtClean="0"/>
              <a:t>Early systems did serial processing</a:t>
            </a:r>
          </a:p>
          <a:p>
            <a:pPr lvl="1"/>
            <a:r>
              <a:rPr lang="en-US" dirty="0" smtClean="0"/>
              <a:t>Then came simple batch systems</a:t>
            </a:r>
          </a:p>
          <a:p>
            <a:pPr lvl="1"/>
            <a:r>
              <a:rPr lang="en-US" dirty="0" smtClean="0"/>
              <a:t>These were followed by multi-programmed batch systems</a:t>
            </a:r>
          </a:p>
          <a:p>
            <a:pPr lvl="1"/>
            <a:r>
              <a:rPr lang="en-US" dirty="0" smtClean="0"/>
              <a:t>Time sharing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computers</a:t>
            </a:r>
          </a:p>
          <a:p>
            <a:pPr lvl="1"/>
            <a:r>
              <a:rPr lang="en-US" dirty="0" smtClean="0"/>
              <a:t>No operating systems</a:t>
            </a:r>
          </a:p>
          <a:p>
            <a:pPr lvl="2"/>
            <a:r>
              <a:rPr lang="en-US" dirty="0" smtClean="0"/>
              <a:t>Programmers interacted directly with hardware</a:t>
            </a:r>
          </a:p>
          <a:p>
            <a:pPr lvl="1"/>
            <a:r>
              <a:rPr lang="en-US" dirty="0" smtClean="0"/>
              <a:t>Computers ran from a console with display lights, toggle switches, some form of input device, and a printer</a:t>
            </a:r>
          </a:p>
          <a:p>
            <a:pPr lvl="1"/>
            <a:r>
              <a:rPr lang="en-US" dirty="0" smtClean="0"/>
              <a:t>Users had direct access to computer “one after the other”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2831-C67A-4695-9712-CC09896748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3161</Words>
  <Application>Microsoft Office PowerPoint</Application>
  <PresentationFormat>On-screen Show (4:3)</PresentationFormat>
  <Paragraphs>495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Chapter 2</vt:lpstr>
      <vt:lpstr>Operating Systems</vt:lpstr>
      <vt:lpstr>Abstract view of a computer system</vt:lpstr>
      <vt:lpstr>Operating System Services</vt:lpstr>
      <vt:lpstr>Operating System as a Resource Manager</vt:lpstr>
      <vt:lpstr>Operating System as Software</vt:lpstr>
      <vt:lpstr>Evolution of Operating Systems</vt:lpstr>
      <vt:lpstr>Evolution of OS</vt:lpstr>
      <vt:lpstr>Serial processing</vt:lpstr>
      <vt:lpstr>Problems with serial processing</vt:lpstr>
      <vt:lpstr>Simple batch systems</vt:lpstr>
      <vt:lpstr>Monitor</vt:lpstr>
      <vt:lpstr>Job Control Language (JCL)</vt:lpstr>
      <vt:lpstr>Challenges in Monitor Implementation</vt:lpstr>
      <vt:lpstr>Dual mode of operation</vt:lpstr>
      <vt:lpstr>Monitor Memory protection</vt:lpstr>
      <vt:lpstr>Timer</vt:lpstr>
      <vt:lpstr>Simple batch system overhead</vt:lpstr>
      <vt:lpstr>Simple Batch System</vt:lpstr>
      <vt:lpstr>Uni-programming</vt:lpstr>
      <vt:lpstr>Multiprogramming</vt:lpstr>
      <vt:lpstr>Process Execution</vt:lpstr>
      <vt:lpstr>Alternating Sequence of CPU And I/O Bursts</vt:lpstr>
      <vt:lpstr>Example</vt:lpstr>
      <vt:lpstr>Uni-programming</vt:lpstr>
      <vt:lpstr>Multiprogramming</vt:lpstr>
      <vt:lpstr>Multiprogramming</vt:lpstr>
      <vt:lpstr>Multiprogramming</vt:lpstr>
      <vt:lpstr>Time-sharing Systems</vt:lpstr>
      <vt:lpstr>Batch multiprogramming vs. Time Sharing</vt:lpstr>
      <vt:lpstr>Compatible Time-Sharing System (CTSS)</vt:lpstr>
      <vt:lpstr>CTSS</vt:lpstr>
      <vt:lpstr>CTSS operation</vt:lpstr>
      <vt:lpstr>Major advances</vt:lpstr>
      <vt:lpstr>Process</vt:lpstr>
      <vt:lpstr>Development of the Process</vt:lpstr>
      <vt:lpstr>Components of a process</vt:lpstr>
      <vt:lpstr>Process Control Block</vt:lpstr>
      <vt:lpstr>Operating System as a Resource Manager</vt:lpstr>
      <vt:lpstr>OS Design goals</vt:lpstr>
      <vt:lpstr>Mechanisms and policies</vt:lpstr>
      <vt:lpstr>Implementation</vt:lpstr>
      <vt:lpstr>OS Architecture</vt:lpstr>
      <vt:lpstr>OS Structure</vt:lpstr>
      <vt:lpstr>Layered approach</vt:lpstr>
      <vt:lpstr>An OS Layer</vt:lpstr>
      <vt:lpstr>Microkernel architecture</vt:lpstr>
      <vt:lpstr>Objected-oriented design</vt:lpstr>
      <vt:lpstr>Virtualization</vt:lpstr>
      <vt:lpstr>Virtual Machine Concept</vt:lpstr>
      <vt:lpstr>Virtual Machine Architecture</vt:lpstr>
      <vt:lpstr>The Process Perspective</vt:lpstr>
      <vt:lpstr>The Application Perspective</vt:lpstr>
      <vt:lpstr>The Operating System Perspective</vt:lpstr>
      <vt:lpstr>Implementation of VMs </vt:lpstr>
      <vt:lpstr>Process Virtual Machines</vt:lpstr>
      <vt:lpstr>Process virtual machine</vt:lpstr>
      <vt:lpstr>PowerPoint Presentation</vt:lpstr>
      <vt:lpstr>System Virtual Machine</vt:lpstr>
      <vt:lpstr>PowerPoint Presentation</vt:lpstr>
      <vt:lpstr>SMP Operating System</vt:lpstr>
      <vt:lpstr>Key Design Issues</vt:lpstr>
      <vt:lpstr>Multicore OS</vt:lpstr>
      <vt:lpstr>Parallelism within applications</vt:lpstr>
      <vt:lpstr>Virtual Machine Approach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Sudarshan Dhall</dc:creator>
  <cp:lastModifiedBy>Sudarshan Dhall</cp:lastModifiedBy>
  <cp:revision>48</cp:revision>
  <cp:lastPrinted>2014-08-28T17:57:25Z</cp:lastPrinted>
  <dcterms:created xsi:type="dcterms:W3CDTF">2013-08-21T15:46:19Z</dcterms:created>
  <dcterms:modified xsi:type="dcterms:W3CDTF">2014-08-28T17:59:05Z</dcterms:modified>
</cp:coreProperties>
</file>