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A6D2E7-D8C2-4EAA-A704-CAFBE0C16C0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E6520F-9A0E-41E7-AE5A-9AFAFB8D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6520F-9A0E-41E7-AE5A-9AFAFB8DC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07D5-33D8-4D12-A0BD-ABBE7557236D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7C9E-3AAF-4FEA-890F-D59F6315B473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A53C-D919-449B-A771-8278ECE1C0BB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2B11-5A16-4AC7-85BD-28CFC36BD090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C3FF-26CF-4B15-8B3A-297B7913F023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A51F-22AB-434B-84F2-C217D6F520AA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C0F9-68B8-4CC8-B72B-B3835475E3EE}" type="datetime1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3EE-C0A1-40C8-8F04-BA3184A1D4EA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B38-9217-499A-9EAB-065473057353}" type="datetime1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1CFC-A4FF-46E0-9624-BB49F39E9DD4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23E-F0F4-4949-8777-8E507F8B3D45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3A8-439E-466E-AF32-51F708A722B8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F337-05CF-4F14-946D-D4D9AC17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Description and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a means for a process to indicate its termination</a:t>
            </a:r>
          </a:p>
          <a:p>
            <a:r>
              <a:rPr lang="en-US" dirty="0" smtClean="0"/>
              <a:t>A batch job usually includes a HALT or STOP instruction or an explicit OS service call for termination</a:t>
            </a:r>
          </a:p>
          <a:p>
            <a:r>
              <a:rPr lang="en-US" dirty="0" smtClean="0"/>
              <a:t>An interactive job is terminated when a user logs off or quits an application</a:t>
            </a:r>
          </a:p>
          <a:p>
            <a:r>
              <a:rPr lang="en-US" dirty="0" smtClean="0"/>
              <a:t>A process may terminate normally or abnormally</a:t>
            </a:r>
          </a:p>
          <a:p>
            <a:pPr lvl="1"/>
            <a:r>
              <a:rPr lang="en-US" dirty="0" smtClean="0"/>
              <a:t>Normal termination: The process executes an explicit call for termination</a:t>
            </a:r>
          </a:p>
          <a:p>
            <a:pPr lvl="1"/>
            <a:r>
              <a:rPr lang="en-US" dirty="0" smtClean="0"/>
              <a:t>Abnormal termination:  OS terminates the job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Five-state Process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3, William Stallings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Process states</a:t>
            </a:r>
          </a:p>
        </p:txBody>
      </p:sp>
      <p:sp>
        <p:nvSpPr>
          <p:cNvPr id="13" name="Oval 12"/>
          <p:cNvSpPr/>
          <p:nvPr/>
        </p:nvSpPr>
        <p:spPr>
          <a:xfrm>
            <a:off x="1828800" y="3657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514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16002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334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1800" y="3657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6934200" y="1905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Exit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981200" y="39735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New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4343400" y="27432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Ready</a:t>
            </a: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7010400" y="3962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Run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4495800" y="5562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Wait</a:t>
            </a:r>
          </a:p>
        </p:txBody>
      </p:sp>
      <p:cxnSp>
        <p:nvCxnSpPr>
          <p:cNvPr id="23" name="Straight Arrow Connector 22"/>
          <p:cNvCxnSpPr>
            <a:stCxn id="13" idx="0"/>
          </p:cNvCxnSpPr>
          <p:nvPr/>
        </p:nvCxnSpPr>
        <p:spPr>
          <a:xfrm rot="5400000" flipH="1" flipV="1">
            <a:off x="2857500" y="2247900"/>
            <a:ext cx="838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17" idx="1"/>
          </p:cNvCxnSpPr>
          <p:nvPr/>
        </p:nvCxnSpPr>
        <p:spPr>
          <a:xfrm>
            <a:off x="5181600" y="2927350"/>
            <a:ext cx="1733550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4"/>
          </p:cNvCxnSpPr>
          <p:nvPr/>
        </p:nvCxnSpPr>
        <p:spPr>
          <a:xfrm rot="5400000" flipH="1" flipV="1">
            <a:off x="6915150" y="2990850"/>
            <a:ext cx="1143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</p:cNvCxnSpPr>
          <p:nvPr/>
        </p:nvCxnSpPr>
        <p:spPr>
          <a:xfrm rot="5400000">
            <a:off x="5448300" y="4248150"/>
            <a:ext cx="1276350" cy="165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  <a:endCxn id="14" idx="4"/>
          </p:cNvCxnSpPr>
          <p:nvPr/>
        </p:nvCxnSpPr>
        <p:spPr>
          <a:xfrm rot="16200000" flipV="1">
            <a:off x="3810000" y="43434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4" idx="5"/>
          </p:cNvCxnSpPr>
          <p:nvPr/>
        </p:nvCxnSpPr>
        <p:spPr>
          <a:xfrm rot="10800000">
            <a:off x="5048250" y="3295650"/>
            <a:ext cx="1733550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600" y="2927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0" y="281940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790950"/>
            <a:ext cx="12954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wait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397470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occurs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3238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Queues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2286000"/>
            <a:ext cx="1447800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Processor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0" y="2971800"/>
            <a:ext cx="57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29500" y="2971800"/>
            <a:ext cx="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83110" y="2743201"/>
            <a:ext cx="12290" cy="146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5146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2514600"/>
            <a:ext cx="304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2514600"/>
            <a:ext cx="3048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514600"/>
            <a:ext cx="3048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2514600"/>
            <a:ext cx="3048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352800" y="2743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1905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2209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0" y="2590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0800" y="4876800"/>
            <a:ext cx="17907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895600" y="4876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00400" y="4876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05200" y="4876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0" y="4876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14800" y="4876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2747665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01000" y="2743200"/>
            <a:ext cx="0" cy="231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3"/>
          </p:cNvCxnSpPr>
          <p:nvPr/>
        </p:nvCxnSpPr>
        <p:spPr>
          <a:xfrm flipH="1">
            <a:off x="4381500" y="5061466"/>
            <a:ext cx="3619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95400" y="4005121"/>
            <a:ext cx="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1"/>
          </p:cNvCxnSpPr>
          <p:nvPr/>
        </p:nvCxnSpPr>
        <p:spPr>
          <a:xfrm flipH="1">
            <a:off x="1295400" y="5061466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295400" y="4267200"/>
            <a:ext cx="6134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67000" y="449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Blocked queue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wait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0600" y="510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occurs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24384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8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blocked queues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3" descr="Fig03_08b.gif"/>
          <p:cNvPicPr>
            <a:picLocks noGrp="1" noChangeAspect="1"/>
          </p:cNvPicPr>
          <p:nvPr>
            <p:ph idx="1"/>
          </p:nvPr>
        </p:nvPicPr>
        <p:blipFill>
          <a:blip r:embed="rId2"/>
          <a:srcRect t="-45803" b="-45803"/>
          <a:stretch>
            <a:fillRect/>
          </a:stretch>
        </p:blipFill>
        <p:spPr>
          <a:xfrm>
            <a:off x="1447800" y="1295400"/>
            <a:ext cx="647699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addition of a </a:t>
            </a:r>
            <a:r>
              <a:rPr lang="en-US" b="1" dirty="0" smtClean="0"/>
              <a:t>suspend state</a:t>
            </a:r>
            <a:r>
              <a:rPr lang="en-US" dirty="0" smtClean="0"/>
              <a:t> is necessary in some cases.</a:t>
            </a:r>
          </a:p>
          <a:p>
            <a:r>
              <a:rPr lang="en-US" dirty="0" smtClean="0"/>
              <a:t>One or more processes are put in suspend state if all processes in main memory are waiting for some event to occur.</a:t>
            </a:r>
          </a:p>
          <a:p>
            <a:r>
              <a:rPr lang="en-US" dirty="0" smtClean="0"/>
              <a:t>The suspended process is placed on the backup storage (disk) and one of the old suspended processes or a new process is brought into memory to keep CPU busy</a:t>
            </a:r>
          </a:p>
          <a:p>
            <a:r>
              <a:rPr lang="en-US" b="1" dirty="0" smtClean="0"/>
              <a:t>Swapping: </a:t>
            </a:r>
            <a:r>
              <a:rPr lang="en-US" dirty="0" smtClean="0"/>
              <a:t>The process of removing a process from main memory and replacing it with another from the disk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Suspend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3" descr="Fig03_09a.gif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500" y="1600200"/>
            <a:ext cx="8001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Suspend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3" descr="Fig03_09b.gif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8736" y="1219200"/>
            <a:ext cx="7310438" cy="4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0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 suspended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is not in memory</a:t>
            </a:r>
          </a:p>
          <a:p>
            <a:r>
              <a:rPr lang="en-US" dirty="0" smtClean="0"/>
              <a:t>Process not available for execution immediately</a:t>
            </a:r>
          </a:p>
          <a:p>
            <a:r>
              <a:rPr lang="en-US" dirty="0" smtClean="0"/>
              <a:t>A parent process may place its child process in a </a:t>
            </a:r>
            <a:r>
              <a:rPr lang="en-US" dirty="0" smtClean="0"/>
              <a:t>suspended </a:t>
            </a:r>
            <a:r>
              <a:rPr lang="en-US" dirty="0" smtClean="0"/>
              <a:t>state  -- such a process may or may not be waiting for an event</a:t>
            </a:r>
          </a:p>
          <a:p>
            <a:r>
              <a:rPr lang="en-US" dirty="0" smtClean="0"/>
              <a:t>Only the process (OS or parent) that suspended a process can re-activate the process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Suspension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 needs to release main memory</a:t>
            </a:r>
          </a:p>
          <a:p>
            <a:r>
              <a:rPr lang="en-US" dirty="0" smtClean="0"/>
              <a:t>OS determines that the process is causing some problem</a:t>
            </a:r>
          </a:p>
          <a:p>
            <a:r>
              <a:rPr lang="en-US" dirty="0" smtClean="0"/>
              <a:t>Interactive users may suspend execution of a process for debugging purposes</a:t>
            </a:r>
          </a:p>
          <a:p>
            <a:r>
              <a:rPr lang="en-US" dirty="0" smtClean="0"/>
              <a:t>Periodic processes are suspended till their next time period</a:t>
            </a:r>
          </a:p>
          <a:p>
            <a:r>
              <a:rPr lang="en-US" dirty="0" smtClean="0"/>
              <a:t>A parent process may suspend a child process for synchronization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 smtClean="0"/>
              <a:t>controls </a:t>
            </a:r>
            <a:r>
              <a:rPr lang="en-US" dirty="0" smtClean="0"/>
              <a:t>events within a system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Executing </a:t>
            </a:r>
          </a:p>
          <a:p>
            <a:pPr lvl="1"/>
            <a:r>
              <a:rPr lang="en-US" dirty="0" smtClean="0"/>
              <a:t>Allocating resources</a:t>
            </a:r>
          </a:p>
          <a:p>
            <a:pPr lvl="1"/>
            <a:r>
              <a:rPr lang="en-US" dirty="0" smtClean="0"/>
              <a:t>Responding to process requests</a:t>
            </a:r>
          </a:p>
          <a:p>
            <a:r>
              <a:rPr lang="en-US" dirty="0" smtClean="0"/>
              <a:t>OS </a:t>
            </a:r>
            <a:r>
              <a:rPr lang="en-US" dirty="0" smtClean="0"/>
              <a:t>needs </a:t>
            </a:r>
            <a:r>
              <a:rPr lang="en-US" dirty="0" smtClean="0"/>
              <a:t>to keep track of current status of each process</a:t>
            </a:r>
          </a:p>
          <a:p>
            <a:r>
              <a:rPr lang="en-US" dirty="0" smtClean="0"/>
              <a:t>OS maintains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learnt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computer system consists of a collection of hardware resources</a:t>
            </a:r>
          </a:p>
          <a:p>
            <a:r>
              <a:rPr lang="en-US" dirty="0" smtClean="0"/>
              <a:t>Operating systems are designed to make it convenient for the users to use a computer system</a:t>
            </a:r>
          </a:p>
          <a:p>
            <a:r>
              <a:rPr lang="en-US" dirty="0" smtClean="0"/>
              <a:t>Applications are usually written to perform some task</a:t>
            </a:r>
          </a:p>
          <a:p>
            <a:r>
              <a:rPr lang="en-US" dirty="0" smtClean="0"/>
              <a:t>Applications are written without taking into account the underlying hardware</a:t>
            </a:r>
          </a:p>
          <a:p>
            <a:r>
              <a:rPr lang="en-US" dirty="0" smtClean="0"/>
              <a:t>An operating system is an interface between the user and the hardware that allocates system resources to user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OS Control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3" descr="Fig03_11.gif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4163" y="1447800"/>
            <a:ext cx="6035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Keeps track of main and secondary memory</a:t>
            </a:r>
          </a:p>
          <a:p>
            <a:r>
              <a:rPr lang="en-US" dirty="0" smtClean="0"/>
              <a:t>In swapping or virtual memory systems, processes maintained on secondary memory</a:t>
            </a:r>
          </a:p>
          <a:p>
            <a:r>
              <a:rPr lang="en-US" dirty="0" smtClean="0"/>
              <a:t>Information in memory tables includes the following</a:t>
            </a:r>
          </a:p>
          <a:p>
            <a:pPr lvl="1"/>
            <a:r>
              <a:rPr lang="en-US" dirty="0" smtClean="0"/>
              <a:t>Main memory allocated to process</a:t>
            </a:r>
          </a:p>
          <a:p>
            <a:pPr lvl="1"/>
            <a:r>
              <a:rPr lang="en-US" dirty="0" smtClean="0"/>
              <a:t>Secondary memory allocated to processes</a:t>
            </a:r>
          </a:p>
          <a:p>
            <a:pPr lvl="1"/>
            <a:r>
              <a:rPr lang="en-US" dirty="0" smtClean="0"/>
              <a:t>Protection attributes of allocated memory</a:t>
            </a:r>
          </a:p>
          <a:p>
            <a:pPr lvl="1"/>
            <a:r>
              <a:rPr lang="en-US" dirty="0" smtClean="0"/>
              <a:t>Information needed to manage virtual memory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 I/O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all I/O devices</a:t>
            </a:r>
          </a:p>
          <a:p>
            <a:r>
              <a:rPr lang="en-US" dirty="0" smtClean="0"/>
              <a:t>I/O device is working or not working, free or allocated to some process</a:t>
            </a:r>
          </a:p>
          <a:p>
            <a:r>
              <a:rPr lang="en-US" dirty="0" smtClean="0"/>
              <a:t>For an I/O operation</a:t>
            </a:r>
          </a:p>
          <a:p>
            <a:pPr lvl="1"/>
            <a:r>
              <a:rPr lang="en-US" dirty="0" smtClean="0"/>
              <a:t>The status of the I/O operation</a:t>
            </a:r>
          </a:p>
          <a:p>
            <a:pPr lvl="1"/>
            <a:r>
              <a:rPr lang="en-US" dirty="0" smtClean="0"/>
              <a:t>Main memory location involved in the I/O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file management</a:t>
            </a:r>
          </a:p>
          <a:p>
            <a:r>
              <a:rPr lang="en-US" dirty="0" smtClean="0"/>
              <a:t>Tables include the following information</a:t>
            </a:r>
          </a:p>
          <a:p>
            <a:pPr lvl="1"/>
            <a:r>
              <a:rPr lang="en-US" dirty="0" smtClean="0"/>
              <a:t>File ID</a:t>
            </a:r>
          </a:p>
          <a:p>
            <a:pPr lvl="1"/>
            <a:r>
              <a:rPr lang="en-US" dirty="0" smtClean="0"/>
              <a:t>Location on secondary memory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File attributes</a:t>
            </a:r>
          </a:p>
          <a:p>
            <a:r>
              <a:rPr lang="en-US" dirty="0" smtClean="0"/>
              <a:t>Files may be managed by a File Management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0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to keep track of a process</a:t>
            </a:r>
          </a:p>
          <a:p>
            <a:r>
              <a:rPr lang="en-US" dirty="0" smtClean="0"/>
              <a:t>Process tables contain reference to memory, I/O devices, files, etc.</a:t>
            </a:r>
          </a:p>
          <a:p>
            <a:r>
              <a:rPr lang="en-US" dirty="0" smtClean="0"/>
              <a:t>Tables are maintained in memory</a:t>
            </a:r>
          </a:p>
          <a:p>
            <a:pPr lvl="1"/>
            <a:r>
              <a:rPr lang="en-US" dirty="0" smtClean="0"/>
              <a:t>Subject to memory management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needs to know</a:t>
            </a:r>
          </a:p>
          <a:p>
            <a:pPr lvl="1"/>
            <a:r>
              <a:rPr lang="en-US" dirty="0" smtClean="0"/>
              <a:t>Location of the process</a:t>
            </a:r>
          </a:p>
          <a:p>
            <a:pPr lvl="1"/>
            <a:r>
              <a:rPr lang="en-US" dirty="0" smtClean="0"/>
              <a:t>Process attributes  (Process ID, process state, process priority, 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  <a:p>
            <a:pPr lvl="1"/>
            <a:r>
              <a:rPr lang="en-US" dirty="0" smtClean="0"/>
              <a:t>Parts of the memory where the program being executed by the process is located</a:t>
            </a:r>
          </a:p>
          <a:p>
            <a:pPr lvl="1"/>
            <a:r>
              <a:rPr lang="en-US" dirty="0" smtClean="0"/>
              <a:t>Stack that is used to keep track of procedure calls and parameter passing between procedures</a:t>
            </a:r>
          </a:p>
          <a:p>
            <a:r>
              <a:rPr lang="en-US" dirty="0" smtClean="0"/>
              <a:t>Process image: collection of program, data, stack, and its attributes</a:t>
            </a:r>
          </a:p>
          <a:p>
            <a:pPr lvl="1"/>
            <a:r>
              <a:rPr lang="en-US" dirty="0" smtClean="0"/>
              <a:t>Image location depends on the memory management scheme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Identification 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ID of the parent</a:t>
            </a:r>
          </a:p>
          <a:p>
            <a:pPr lvl="1"/>
            <a:r>
              <a:rPr lang="en-US" dirty="0" smtClean="0"/>
              <a:t>User ID</a:t>
            </a:r>
          </a:p>
          <a:p>
            <a:r>
              <a:rPr lang="en-US" dirty="0" smtClean="0"/>
              <a:t>Process State Information</a:t>
            </a:r>
          </a:p>
          <a:p>
            <a:pPr lvl="1"/>
            <a:r>
              <a:rPr lang="en-US" dirty="0" smtClean="0"/>
              <a:t>User accessible registers</a:t>
            </a:r>
          </a:p>
          <a:p>
            <a:pPr lvl="1"/>
            <a:r>
              <a:rPr lang="en-US" dirty="0" smtClean="0"/>
              <a:t>Control and status registers</a:t>
            </a:r>
          </a:p>
          <a:p>
            <a:pPr lvl="2"/>
            <a:r>
              <a:rPr lang="en-US" dirty="0" smtClean="0"/>
              <a:t>PC, condition codes, status information (interrupt enable/disable flags, execution mode)</a:t>
            </a:r>
          </a:p>
          <a:p>
            <a:pPr lvl="1"/>
            <a:r>
              <a:rPr lang="en-US" dirty="0" smtClean="0"/>
              <a:t>Stack pointers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2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numeric value</a:t>
            </a:r>
          </a:p>
          <a:p>
            <a:pPr lvl="1"/>
            <a:r>
              <a:rPr lang="en-US" dirty="0" smtClean="0"/>
              <a:t>Used for mapping appropriate tables associated with the process</a:t>
            </a:r>
          </a:p>
          <a:p>
            <a:pPr lvl="1"/>
            <a:r>
              <a:rPr lang="en-US" dirty="0" smtClean="0"/>
              <a:t>Used for inter-process communication</a:t>
            </a:r>
          </a:p>
          <a:p>
            <a:pPr lvl="1"/>
            <a:r>
              <a:rPr lang="en-US" dirty="0" smtClean="0"/>
              <a:t>Used for keeping track of descendants and ancestors</a:t>
            </a:r>
          </a:p>
          <a:p>
            <a:r>
              <a:rPr lang="en-US" dirty="0" smtClean="0"/>
              <a:t>Many </a:t>
            </a:r>
            <a:r>
              <a:rPr lang="en-US" dirty="0"/>
              <a:t>of the tables used by OS use </a:t>
            </a:r>
            <a:r>
              <a:rPr lang="en-US" dirty="0" err="1"/>
              <a:t>pid</a:t>
            </a:r>
            <a:r>
              <a:rPr lang="en-US" dirty="0"/>
              <a:t> to cross reference process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the contents of processor registers</a:t>
            </a:r>
          </a:p>
          <a:p>
            <a:pPr lvl="1"/>
            <a:r>
              <a:rPr lang="en-US" dirty="0" smtClean="0"/>
              <a:t>User visible registers</a:t>
            </a:r>
          </a:p>
          <a:p>
            <a:pPr lvl="1"/>
            <a:r>
              <a:rPr lang="en-US" dirty="0" smtClean="0"/>
              <a:t>Control and status registers</a:t>
            </a:r>
          </a:p>
          <a:p>
            <a:pPr lvl="1"/>
            <a:r>
              <a:rPr lang="en-US" dirty="0" smtClean="0"/>
              <a:t>Stack pointers</a:t>
            </a:r>
          </a:p>
          <a:p>
            <a:r>
              <a:rPr lang="en-US" dirty="0" smtClean="0"/>
              <a:t>Process Status word (PSW): contains condition codes and other status information</a:t>
            </a:r>
          </a:p>
          <a:p>
            <a:pPr lvl="1"/>
            <a:r>
              <a:rPr lang="en-US" dirty="0" smtClean="0"/>
              <a:t>EFLAGS register on x86 is an example of a PSW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allocates system resources to multiple programs</a:t>
            </a:r>
          </a:p>
          <a:p>
            <a:r>
              <a:rPr lang="en-US" dirty="0" smtClean="0"/>
              <a:t>The processor is switched among different programs – all appear to be progressing </a:t>
            </a:r>
          </a:p>
          <a:p>
            <a:r>
              <a:rPr lang="en-US" dirty="0" smtClean="0"/>
              <a:t>Allows efficient utilization of processor and I/O devices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X86 EFLAGS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32-bit register</a:t>
            </a:r>
          </a:p>
          <a:p>
            <a:pPr lvl="1"/>
            <a:r>
              <a:rPr lang="en-US" dirty="0" smtClean="0"/>
              <a:t>ID </a:t>
            </a:r>
            <a:endParaRPr lang="en-US" dirty="0" smtClean="0"/>
          </a:p>
          <a:p>
            <a:pPr lvl="1"/>
            <a:r>
              <a:rPr lang="en-US" dirty="0" smtClean="0"/>
              <a:t>VIP (virtual interrupt pending)</a:t>
            </a:r>
          </a:p>
          <a:p>
            <a:pPr lvl="1"/>
            <a:r>
              <a:rPr lang="en-US" dirty="0" smtClean="0"/>
              <a:t>VIF (virtual interrup</a:t>
            </a:r>
            <a:r>
              <a:rPr lang="en-US" dirty="0" smtClean="0"/>
              <a:t>t flag)</a:t>
            </a:r>
            <a:endParaRPr lang="en-US" dirty="0" smtClean="0"/>
          </a:p>
          <a:p>
            <a:pPr lvl="1"/>
            <a:r>
              <a:rPr lang="en-US" dirty="0" smtClean="0"/>
              <a:t>AC (alignment check)</a:t>
            </a:r>
          </a:p>
          <a:p>
            <a:pPr lvl="1"/>
            <a:r>
              <a:rPr lang="en-US" dirty="0" smtClean="0"/>
              <a:t>VM (virtual 8086 mode)</a:t>
            </a:r>
          </a:p>
          <a:p>
            <a:pPr lvl="1"/>
            <a:r>
              <a:rPr lang="en-US" dirty="0" smtClean="0"/>
              <a:t>RF (resume flag)</a:t>
            </a:r>
          </a:p>
          <a:p>
            <a:pPr lvl="1"/>
            <a:r>
              <a:rPr lang="en-US" dirty="0" smtClean="0"/>
              <a:t>NT (nested task flag)</a:t>
            </a:r>
          </a:p>
          <a:p>
            <a:pPr lvl="1"/>
            <a:r>
              <a:rPr lang="en-US" dirty="0" smtClean="0"/>
              <a:t>IOPL (I/O </a:t>
            </a:r>
            <a:r>
              <a:rPr lang="en-US" dirty="0" smtClean="0"/>
              <a:t>privilege level)</a:t>
            </a:r>
            <a:endParaRPr lang="en-US" dirty="0" smtClean="0"/>
          </a:p>
          <a:p>
            <a:pPr lvl="1"/>
            <a:r>
              <a:rPr lang="en-US" dirty="0" smtClean="0"/>
              <a:t>OF (overflow flag)</a:t>
            </a:r>
            <a:endParaRPr lang="en-US" dirty="0" smtClean="0"/>
          </a:p>
          <a:p>
            <a:pPr lvl="1"/>
            <a:r>
              <a:rPr lang="en-US" dirty="0" smtClean="0"/>
              <a:t>DF (direction flag)</a:t>
            </a:r>
          </a:p>
          <a:p>
            <a:pPr lvl="1"/>
            <a:r>
              <a:rPr lang="en-US" dirty="0" smtClean="0"/>
              <a:t>IF (interrupt enable flag)</a:t>
            </a:r>
          </a:p>
          <a:p>
            <a:pPr lvl="1"/>
            <a:r>
              <a:rPr lang="en-US" dirty="0" smtClean="0"/>
              <a:t>TF (trap flag)</a:t>
            </a:r>
          </a:p>
          <a:p>
            <a:pPr lvl="1"/>
            <a:r>
              <a:rPr lang="en-US" dirty="0" smtClean="0"/>
              <a:t>SF (sign flag)</a:t>
            </a:r>
            <a:endParaRPr lang="en-US" dirty="0" smtClean="0"/>
          </a:p>
          <a:p>
            <a:pPr lvl="1"/>
            <a:r>
              <a:rPr lang="en-US" dirty="0" smtClean="0"/>
              <a:t>ZF (zero flag)</a:t>
            </a:r>
            <a:endParaRPr lang="en-US" dirty="0" smtClean="0"/>
          </a:p>
          <a:p>
            <a:pPr lvl="1"/>
            <a:r>
              <a:rPr lang="en-US" dirty="0" smtClean="0"/>
              <a:t>AF (auxiliary carry flag)</a:t>
            </a:r>
          </a:p>
          <a:p>
            <a:pPr lvl="1"/>
            <a:r>
              <a:rPr lang="en-US" dirty="0" smtClean="0"/>
              <a:t>PF (Parity flag)</a:t>
            </a:r>
            <a:endParaRPr lang="en-US" dirty="0" smtClean="0"/>
          </a:p>
          <a:p>
            <a:pPr lvl="1"/>
            <a:r>
              <a:rPr lang="en-US" dirty="0" smtClean="0"/>
              <a:t>CF (carry flag)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Additional information needed by the OS to control and coordinate the various active processes</a:t>
            </a:r>
          </a:p>
          <a:p>
            <a:pPr lvl="1"/>
            <a:r>
              <a:rPr lang="en-US" dirty="0" smtClean="0"/>
              <a:t>Scheduling and state info</a:t>
            </a:r>
          </a:p>
          <a:p>
            <a:pPr lvl="1"/>
            <a:r>
              <a:rPr lang="en-US" dirty="0" smtClean="0"/>
              <a:t>Data structuring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Process privileges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Resource ownership and utilization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image in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</a:p>
          <a:p>
            <a:pPr lvl="1"/>
            <a:r>
              <a:rPr lang="en-US" dirty="0" smtClean="0"/>
              <a:t>Process Identification</a:t>
            </a:r>
          </a:p>
          <a:p>
            <a:pPr lvl="1"/>
            <a:r>
              <a:rPr lang="en-US" dirty="0" smtClean="0"/>
              <a:t>Process state information</a:t>
            </a:r>
          </a:p>
          <a:p>
            <a:pPr lvl="1"/>
            <a:r>
              <a:rPr lang="en-US" dirty="0" smtClean="0"/>
              <a:t>Process control information</a:t>
            </a:r>
          </a:p>
          <a:p>
            <a:r>
              <a:rPr lang="en-US" dirty="0" smtClean="0"/>
              <a:t>User stack</a:t>
            </a:r>
          </a:p>
          <a:p>
            <a:r>
              <a:rPr lang="en-US" dirty="0" smtClean="0"/>
              <a:t>User address space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Shared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most important data structure of OS</a:t>
            </a:r>
          </a:p>
          <a:p>
            <a:pPr lvl="1"/>
            <a:r>
              <a:rPr lang="en-US" dirty="0" smtClean="0"/>
              <a:t>Contains all of the info about the process</a:t>
            </a:r>
          </a:p>
          <a:p>
            <a:pPr lvl="1"/>
            <a:r>
              <a:rPr lang="en-US" dirty="0" smtClean="0"/>
              <a:t>PCBs are read and modified by different modules of OS</a:t>
            </a:r>
          </a:p>
          <a:p>
            <a:pPr lvl="1"/>
            <a:r>
              <a:rPr lang="en-US" dirty="0" smtClean="0"/>
              <a:t>Defines the state of OS</a:t>
            </a:r>
          </a:p>
          <a:p>
            <a:r>
              <a:rPr lang="en-US" dirty="0" smtClean="0"/>
              <a:t>Difficulty is not access, but protection</a:t>
            </a:r>
          </a:p>
          <a:p>
            <a:pPr lvl="1"/>
            <a:r>
              <a:rPr lang="en-US" dirty="0" smtClean="0"/>
              <a:t>A bug could damage PCBs</a:t>
            </a:r>
          </a:p>
          <a:p>
            <a:pPr lvl="2"/>
            <a:r>
              <a:rPr lang="en-US" dirty="0" smtClean="0"/>
              <a:t>Could destroy system’s ability to manage the affected process</a:t>
            </a:r>
          </a:p>
          <a:p>
            <a:pPr lvl="2"/>
            <a:r>
              <a:rPr lang="en-US" dirty="0" smtClean="0"/>
              <a:t>A change in structure could affect a number of OS modules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A mode in which user programs are executed</a:t>
            </a:r>
          </a:p>
          <a:p>
            <a:pPr lvl="1"/>
            <a:r>
              <a:rPr lang="en-US" dirty="0" smtClean="0"/>
              <a:t>Has less privileges</a:t>
            </a:r>
          </a:p>
          <a:p>
            <a:pPr lvl="2"/>
            <a:r>
              <a:rPr lang="en-US" dirty="0" smtClean="0"/>
              <a:t>Cannot execute privileged instruction</a:t>
            </a:r>
          </a:p>
          <a:p>
            <a:pPr lvl="2"/>
            <a:r>
              <a:rPr lang="en-US" dirty="0" smtClean="0"/>
              <a:t>Memory access restricted to user address space</a:t>
            </a:r>
          </a:p>
          <a:p>
            <a:r>
              <a:rPr lang="en-US" dirty="0" smtClean="0"/>
              <a:t>System mode</a:t>
            </a:r>
          </a:p>
          <a:p>
            <a:pPr lvl="1"/>
            <a:r>
              <a:rPr lang="en-US" dirty="0" smtClean="0"/>
              <a:t>Also referred to as a kernel mode, supervisor mode, monitor mode, or control mode</a:t>
            </a:r>
          </a:p>
          <a:p>
            <a:pPr lvl="1"/>
            <a:r>
              <a:rPr lang="en-US" dirty="0" smtClean="0"/>
              <a:t>More privileged mode</a:t>
            </a:r>
          </a:p>
          <a:p>
            <a:pPr lvl="2"/>
            <a:r>
              <a:rPr lang="en-US" dirty="0" smtClean="0"/>
              <a:t>Can execute privileged instructions</a:t>
            </a:r>
          </a:p>
          <a:p>
            <a:pPr lvl="2"/>
            <a:r>
              <a:rPr lang="en-US" dirty="0" smtClean="0"/>
              <a:t>Has full access to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2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Functions of an OS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Process creation/termination; scheduling/dispatching, process switching, synchronization, inter-process communication, management of PCBs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Allocation of address space; swapping; page/segment management</a:t>
            </a:r>
          </a:p>
          <a:p>
            <a:r>
              <a:rPr lang="en-US" dirty="0" smtClean="0"/>
              <a:t>I/O management</a:t>
            </a:r>
          </a:p>
          <a:p>
            <a:pPr lvl="1"/>
            <a:r>
              <a:rPr lang="en-US" dirty="0" smtClean="0"/>
              <a:t>Buffer management</a:t>
            </a:r>
          </a:p>
          <a:p>
            <a:pPr lvl="1"/>
            <a:r>
              <a:rPr lang="en-US" dirty="0" smtClean="0"/>
              <a:t>Allocation of I/O channels and devices</a:t>
            </a:r>
          </a:p>
          <a:p>
            <a:r>
              <a:rPr lang="en-US" dirty="0" smtClean="0"/>
              <a:t>Support Functions</a:t>
            </a:r>
          </a:p>
          <a:p>
            <a:pPr lvl="1"/>
            <a:r>
              <a:rPr lang="en-US" dirty="0" smtClean="0"/>
              <a:t>Interrupt handling</a:t>
            </a:r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9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OS creates processes to execute user programs</a:t>
            </a:r>
          </a:p>
          <a:p>
            <a:r>
              <a:rPr lang="en-US" dirty="0" smtClean="0"/>
              <a:t>A process may request creation of another process</a:t>
            </a:r>
          </a:p>
          <a:p>
            <a:r>
              <a:rPr lang="en-US" dirty="0" smtClean="0"/>
              <a:t>When a process is created, OS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ssigns a unique </a:t>
            </a:r>
            <a:r>
              <a:rPr lang="en-US" dirty="0" err="1" smtClean="0"/>
              <a:t>pid</a:t>
            </a:r>
            <a:r>
              <a:rPr lang="en-US" dirty="0" smtClean="0"/>
              <a:t> to the new process</a:t>
            </a:r>
          </a:p>
          <a:p>
            <a:pPr lvl="1"/>
            <a:r>
              <a:rPr lang="en-US" dirty="0" smtClean="0"/>
              <a:t>Allocates space for the process</a:t>
            </a:r>
          </a:p>
          <a:p>
            <a:pPr lvl="1"/>
            <a:r>
              <a:rPr lang="en-US" dirty="0" smtClean="0"/>
              <a:t>Initializes the PCB</a:t>
            </a:r>
          </a:p>
          <a:p>
            <a:pPr lvl="1"/>
            <a:r>
              <a:rPr lang="en-US" dirty="0" smtClean="0"/>
              <a:t>Sets appropriate linkages</a:t>
            </a:r>
          </a:p>
          <a:p>
            <a:pPr lvl="1"/>
            <a:r>
              <a:rPr lang="en-US" dirty="0" smtClean="0"/>
              <a:t>Creates or expands other data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switching occurs any time OS gains control back from the running process</a:t>
            </a:r>
          </a:p>
          <a:p>
            <a:r>
              <a:rPr lang="en-US" dirty="0" smtClean="0"/>
              <a:t>Possible events giving OS control are</a:t>
            </a:r>
          </a:p>
          <a:p>
            <a:pPr lvl="1"/>
            <a:r>
              <a:rPr lang="en-US" dirty="0" smtClean="0"/>
              <a:t>Interrupt</a:t>
            </a:r>
          </a:p>
          <a:p>
            <a:pPr lvl="2"/>
            <a:r>
              <a:rPr lang="en-US" dirty="0" smtClean="0"/>
              <a:t>External to the execution of the current instruction</a:t>
            </a:r>
          </a:p>
          <a:p>
            <a:pPr lvl="2"/>
            <a:r>
              <a:rPr lang="en-US" dirty="0" smtClean="0"/>
              <a:t>Reaction to an asynchronous external event</a:t>
            </a:r>
          </a:p>
          <a:p>
            <a:pPr lvl="1"/>
            <a:r>
              <a:rPr lang="en-US" dirty="0" smtClean="0"/>
              <a:t>Trap</a:t>
            </a:r>
          </a:p>
          <a:p>
            <a:pPr lvl="2"/>
            <a:r>
              <a:rPr lang="en-US" dirty="0" smtClean="0"/>
              <a:t>Associated with the execution of the current instruction</a:t>
            </a:r>
          </a:p>
          <a:p>
            <a:pPr lvl="2"/>
            <a:r>
              <a:rPr lang="en-US" dirty="0" smtClean="0"/>
              <a:t>Handling of an error or an exception condition</a:t>
            </a:r>
          </a:p>
          <a:p>
            <a:pPr lvl="1"/>
            <a:r>
              <a:rPr lang="en-US" dirty="0" smtClean="0"/>
              <a:t>Supervisor call</a:t>
            </a:r>
          </a:p>
          <a:p>
            <a:pPr lvl="2"/>
            <a:r>
              <a:rPr lang="en-US" dirty="0" smtClean="0"/>
              <a:t>Explicit request</a:t>
            </a:r>
          </a:p>
          <a:p>
            <a:pPr lvl="2"/>
            <a:r>
              <a:rPr lang="en-US" dirty="0" smtClean="0"/>
              <a:t>Call to an OS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Due to some sort of an event that is external to and independent of the currently running process</a:t>
            </a:r>
          </a:p>
          <a:p>
            <a:pPr lvl="2"/>
            <a:r>
              <a:rPr lang="en-US" dirty="0" smtClean="0"/>
              <a:t>Clock/timer interrupt</a:t>
            </a:r>
          </a:p>
          <a:p>
            <a:pPr lvl="3"/>
            <a:r>
              <a:rPr lang="en-US" dirty="0" smtClean="0"/>
              <a:t>Time slice: maximum amount of time that a process can execute before being interrupted</a:t>
            </a:r>
          </a:p>
          <a:p>
            <a:pPr lvl="2"/>
            <a:r>
              <a:rPr lang="en-US" dirty="0" smtClean="0"/>
              <a:t>I/O interrupt</a:t>
            </a:r>
          </a:p>
          <a:p>
            <a:pPr lvl="2"/>
            <a:r>
              <a:rPr lang="en-US" dirty="0" smtClean="0"/>
              <a:t>Memory fault</a:t>
            </a:r>
          </a:p>
          <a:p>
            <a:r>
              <a:rPr lang="en-US" dirty="0" smtClean="0"/>
              <a:t>Trap</a:t>
            </a:r>
          </a:p>
          <a:p>
            <a:pPr lvl="1"/>
            <a:r>
              <a:rPr lang="en-US" dirty="0" smtClean="0"/>
              <a:t>An error or exception condition generated within the currently running process</a:t>
            </a:r>
          </a:p>
          <a:p>
            <a:pPr lvl="1"/>
            <a:r>
              <a:rPr lang="en-US" dirty="0" smtClean="0"/>
              <a:t>OS determines if the condition is fatal</a:t>
            </a:r>
          </a:p>
          <a:p>
            <a:pPr lvl="2"/>
            <a:r>
              <a:rPr lang="en-US" dirty="0" smtClean="0"/>
              <a:t>Action will depend on the nature of the error</a:t>
            </a:r>
          </a:p>
          <a:p>
            <a:pPr lvl="2"/>
            <a:r>
              <a:rPr lang="en-US" dirty="0" smtClean="0"/>
              <a:t>If condition is fatal, process moved to the Exit state; a process switch occurs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0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instruction has the following stages</a:t>
            </a:r>
          </a:p>
          <a:p>
            <a:pPr lvl="1"/>
            <a:r>
              <a:rPr lang="en-US" dirty="0" smtClean="0"/>
              <a:t>Fetch stage</a:t>
            </a:r>
          </a:p>
          <a:p>
            <a:pPr lvl="1"/>
            <a:r>
              <a:rPr lang="en-US" dirty="0" smtClean="0"/>
              <a:t>Execution stage</a:t>
            </a:r>
          </a:p>
          <a:p>
            <a:pPr lvl="1"/>
            <a:r>
              <a:rPr lang="en-US" dirty="0" smtClean="0"/>
              <a:t>Interrupt checking</a:t>
            </a:r>
          </a:p>
          <a:p>
            <a:r>
              <a:rPr lang="en-US" dirty="0"/>
              <a:t>D</a:t>
            </a:r>
            <a:r>
              <a:rPr lang="en-US" dirty="0" smtClean="0"/>
              <a:t>uring interrupt checking, </a:t>
            </a:r>
          </a:p>
          <a:p>
            <a:pPr lvl="1"/>
            <a:r>
              <a:rPr lang="en-US" dirty="0" smtClean="0"/>
              <a:t>If no interrupts are pending, system proceeds to the fetch stage of the next instruction</a:t>
            </a:r>
          </a:p>
          <a:p>
            <a:pPr lvl="1"/>
            <a:r>
              <a:rPr lang="en-US" dirty="0" smtClean="0"/>
              <a:t>If interrupts are pending, set the PC to the starting address of an the interrupt handling routine</a:t>
            </a:r>
          </a:p>
          <a:p>
            <a:pPr lvl="1"/>
            <a:r>
              <a:rPr lang="en-US" dirty="0" smtClean="0"/>
              <a:t>Switch from user mode to kernel mode – interrupt processing routine may include privileged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is a program in execution</a:t>
            </a:r>
          </a:p>
          <a:p>
            <a:pPr lvl="1"/>
            <a:r>
              <a:rPr lang="en-US" dirty="0" smtClean="0"/>
              <a:t>Associated with a process is</a:t>
            </a:r>
          </a:p>
          <a:p>
            <a:pPr lvl="2"/>
            <a:r>
              <a:rPr lang="en-US" dirty="0" smtClean="0"/>
              <a:t> the program it is executing</a:t>
            </a:r>
          </a:p>
          <a:p>
            <a:pPr lvl="3"/>
            <a:r>
              <a:rPr lang="en-US" dirty="0" smtClean="0"/>
              <a:t>The program code may be shared by different processes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process has a </a:t>
            </a:r>
            <a:r>
              <a:rPr lang="en-US" dirty="0" smtClean="0"/>
              <a:t>status </a:t>
            </a:r>
            <a:r>
              <a:rPr lang="en-US" dirty="0" smtClean="0"/>
              <a:t>that includes PC, processor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6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process has to move from running state to another state, need to take following steps</a:t>
            </a:r>
          </a:p>
          <a:p>
            <a:pPr lvl="1"/>
            <a:r>
              <a:rPr lang="en-US" dirty="0" smtClean="0"/>
              <a:t>Save context of the processor</a:t>
            </a:r>
          </a:p>
          <a:p>
            <a:pPr lvl="1"/>
            <a:r>
              <a:rPr lang="en-US" dirty="0" smtClean="0"/>
              <a:t>Update PCB of the running process</a:t>
            </a:r>
          </a:p>
          <a:p>
            <a:pPr lvl="1"/>
            <a:r>
              <a:rPr lang="en-US" dirty="0" smtClean="0"/>
              <a:t>Move PCB to the appropriate queue</a:t>
            </a:r>
          </a:p>
          <a:p>
            <a:pPr lvl="1"/>
            <a:r>
              <a:rPr lang="en-US" dirty="0" smtClean="0"/>
              <a:t>Select another process to run</a:t>
            </a:r>
          </a:p>
          <a:p>
            <a:pPr lvl="1"/>
            <a:r>
              <a:rPr lang="en-US" dirty="0" smtClean="0"/>
              <a:t>Update PCB of the selected process</a:t>
            </a:r>
          </a:p>
          <a:p>
            <a:pPr lvl="1"/>
            <a:r>
              <a:rPr lang="en-US" dirty="0" smtClean="0"/>
              <a:t>Update memory management data structure</a:t>
            </a:r>
          </a:p>
          <a:p>
            <a:pPr lvl="1"/>
            <a:r>
              <a:rPr lang="en-US" dirty="0" smtClean="0"/>
              <a:t>Restore context of the selected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is characterized by its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Priority	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Memory management information</a:t>
            </a:r>
          </a:p>
          <a:p>
            <a:pPr lvl="1"/>
            <a:r>
              <a:rPr lang="en-US" dirty="0" smtClean="0"/>
              <a:t>Context data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/O status information</a:t>
            </a:r>
          </a:p>
          <a:p>
            <a:pPr lvl="1"/>
            <a:r>
              <a:rPr lang="en-US" dirty="0" smtClean="0"/>
              <a:t>Accounting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data structure that contains information about a process</a:t>
            </a:r>
          </a:p>
          <a:p>
            <a:r>
              <a:rPr lang="en-US" dirty="0" smtClean="0"/>
              <a:t>Each process has a separate process control block (PCB)</a:t>
            </a:r>
          </a:p>
          <a:p>
            <a:r>
              <a:rPr lang="en-US" dirty="0" smtClean="0"/>
              <a:t>PCB is also known as Task Control Block</a:t>
            </a:r>
          </a:p>
          <a:p>
            <a:r>
              <a:rPr lang="en-US" dirty="0" smtClean="0"/>
              <a:t>PCB is a repository of information for a process.  It varies from process to process</a:t>
            </a:r>
          </a:p>
          <a:p>
            <a:r>
              <a:rPr lang="en-US" dirty="0" smtClean="0"/>
              <a:t>Created and managed by the OS</a:t>
            </a:r>
          </a:p>
          <a:p>
            <a:r>
              <a:rPr lang="en-US" dirty="0" smtClean="0"/>
              <a:t>It is a key tool for supporting multiple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05400" y="4680466"/>
            <a:ext cx="1447800" cy="729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9800" y="4680466"/>
            <a:ext cx="1371600" cy="7297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Two state model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Not running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3, William Stallings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4687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Not 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812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745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5638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9094" y="465986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14400" y="5029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</p:cNvCxnSpPr>
          <p:nvPr/>
        </p:nvCxnSpPr>
        <p:spPr>
          <a:xfrm>
            <a:off x="6553200" y="504533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0"/>
            <a:endCxn id="13" idx="0"/>
          </p:cNvCxnSpPr>
          <p:nvPr/>
        </p:nvCxnSpPr>
        <p:spPr>
          <a:xfrm rot="5400000" flipH="1" flipV="1">
            <a:off x="4362450" y="3213616"/>
            <a:ext cx="12700" cy="2933700"/>
          </a:xfrm>
          <a:prstGeom prst="curvedConnector3">
            <a:avLst>
              <a:gd name="adj1" fmla="val 47032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4"/>
          </p:cNvCxnSpPr>
          <p:nvPr/>
        </p:nvCxnSpPr>
        <p:spPr>
          <a:xfrm flipH="1" flipV="1">
            <a:off x="2895600" y="5410200"/>
            <a:ext cx="1143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3008671" y="5427406"/>
            <a:ext cx="2861187" cy="613005"/>
          </a:xfrm>
          <a:custGeom>
            <a:avLst/>
            <a:gdLst>
              <a:gd name="connsiteX0" fmla="*/ 0 w 2861187"/>
              <a:gd name="connsiteY0" fmla="*/ 206478 h 613005"/>
              <a:gd name="connsiteX1" fmla="*/ 412955 w 2861187"/>
              <a:gd name="connsiteY1" fmla="*/ 545691 h 613005"/>
              <a:gd name="connsiteX2" fmla="*/ 988142 w 2861187"/>
              <a:gd name="connsiteY2" fmla="*/ 604684 h 613005"/>
              <a:gd name="connsiteX3" fmla="*/ 1622323 w 2861187"/>
              <a:gd name="connsiteY3" fmla="*/ 604684 h 613005"/>
              <a:gd name="connsiteX4" fmla="*/ 2153264 w 2861187"/>
              <a:gd name="connsiteY4" fmla="*/ 530942 h 613005"/>
              <a:gd name="connsiteX5" fmla="*/ 2713703 w 2861187"/>
              <a:gd name="connsiteY5" fmla="*/ 339213 h 613005"/>
              <a:gd name="connsiteX6" fmla="*/ 2861187 w 2861187"/>
              <a:gd name="connsiteY6" fmla="*/ 0 h 613005"/>
              <a:gd name="connsiteX7" fmla="*/ 2861187 w 2861187"/>
              <a:gd name="connsiteY7" fmla="*/ 0 h 61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1187" h="613005">
                <a:moveTo>
                  <a:pt x="0" y="206478"/>
                </a:moveTo>
                <a:cubicBezTo>
                  <a:pt x="124132" y="342900"/>
                  <a:pt x="248265" y="479323"/>
                  <a:pt x="412955" y="545691"/>
                </a:cubicBezTo>
                <a:cubicBezTo>
                  <a:pt x="577645" y="612059"/>
                  <a:pt x="786581" y="594852"/>
                  <a:pt x="988142" y="604684"/>
                </a:cubicBezTo>
                <a:cubicBezTo>
                  <a:pt x="1189703" y="614516"/>
                  <a:pt x="1428136" y="616974"/>
                  <a:pt x="1622323" y="604684"/>
                </a:cubicBezTo>
                <a:cubicBezTo>
                  <a:pt x="1816510" y="592394"/>
                  <a:pt x="1971367" y="575187"/>
                  <a:pt x="2153264" y="530942"/>
                </a:cubicBezTo>
                <a:cubicBezTo>
                  <a:pt x="2335161" y="486697"/>
                  <a:pt x="2595716" y="427703"/>
                  <a:pt x="2713703" y="339213"/>
                </a:cubicBezTo>
                <a:cubicBezTo>
                  <a:pt x="2831690" y="250723"/>
                  <a:pt x="2861187" y="0"/>
                  <a:pt x="2861187" y="0"/>
                </a:cubicBezTo>
                <a:lnTo>
                  <a:pt x="286118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29300" y="2362200"/>
            <a:ext cx="2552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DISPATCHER:</a:t>
            </a:r>
            <a:r>
              <a:rPr lang="en-US" sz="2000" dirty="0" smtClean="0"/>
              <a:t>  A program that switches processor from one process to another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60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3124200"/>
            <a:ext cx="1447800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Processor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58000" y="3581400"/>
            <a:ext cx="1143000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0" y="3886200"/>
            <a:ext cx="57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29500" y="3886200"/>
            <a:ext cx="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295400" y="5105400"/>
            <a:ext cx="61341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95400" y="3505200"/>
            <a:ext cx="0" cy="1600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800" y="3276600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3276600"/>
            <a:ext cx="304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8400" y="3276600"/>
            <a:ext cx="3048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276600"/>
            <a:ext cx="3048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3276600"/>
            <a:ext cx="3048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>
          <a:xfrm>
            <a:off x="3352800" y="3505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3600" y="28194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3059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3199171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job</a:t>
            </a:r>
          </a:p>
          <a:p>
            <a:r>
              <a:rPr lang="en-US" dirty="0" smtClean="0"/>
              <a:t>Interactive logon</a:t>
            </a:r>
          </a:p>
          <a:p>
            <a:r>
              <a:rPr lang="en-US" dirty="0" smtClean="0"/>
              <a:t>In response to a service request</a:t>
            </a:r>
          </a:p>
          <a:p>
            <a:r>
              <a:rPr lang="en-US" dirty="0" smtClean="0"/>
              <a:t>Spawned by a running process</a:t>
            </a:r>
          </a:p>
          <a:p>
            <a:pPr lvl="1"/>
            <a:r>
              <a:rPr lang="en-US" dirty="0" smtClean="0"/>
              <a:t>Spawning process is called the </a:t>
            </a:r>
            <a:r>
              <a:rPr lang="en-US" b="1" dirty="0" smtClean="0"/>
              <a:t>parent process</a:t>
            </a:r>
          </a:p>
          <a:p>
            <a:pPr lvl="1"/>
            <a:r>
              <a:rPr lang="en-US" dirty="0" smtClean="0"/>
              <a:t>Spawned process is called the </a:t>
            </a:r>
            <a:r>
              <a:rPr lang="en-US" b="1" dirty="0" smtClean="0"/>
              <a:t>child process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3,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F337-05CF-4F14-946D-D4D9AC173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1872</Words>
  <Application>Microsoft Office PowerPoint</Application>
  <PresentationFormat>On-screen Show (4:3)</PresentationFormat>
  <Paragraphs>381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Process Description and Control</vt:lpstr>
      <vt:lpstr>What have we learnt so far?</vt:lpstr>
      <vt:lpstr>Multiprogramming</vt:lpstr>
      <vt:lpstr>A process</vt:lpstr>
      <vt:lpstr>Process</vt:lpstr>
      <vt:lpstr>Process Control Block</vt:lpstr>
      <vt:lpstr>Process States</vt:lpstr>
      <vt:lpstr>Queuing Diagram</vt:lpstr>
      <vt:lpstr>Process Creation</vt:lpstr>
      <vt:lpstr>Process Termination</vt:lpstr>
      <vt:lpstr>Five-state Process Model</vt:lpstr>
      <vt:lpstr>Using two Queues</vt:lpstr>
      <vt:lpstr>Multiple blocked queues</vt:lpstr>
      <vt:lpstr>Suspended Processes</vt:lpstr>
      <vt:lpstr>One Suspend State</vt:lpstr>
      <vt:lpstr>Two Suspend States</vt:lpstr>
      <vt:lpstr>Characteristics of a suspended process</vt:lpstr>
      <vt:lpstr>Process Suspension</vt:lpstr>
      <vt:lpstr>OS Control Structure</vt:lpstr>
      <vt:lpstr>OS Control Tables</vt:lpstr>
      <vt:lpstr>Memory Tables</vt:lpstr>
      <vt:lpstr>Device or I/O Tables</vt:lpstr>
      <vt:lpstr>File Tables</vt:lpstr>
      <vt:lpstr>Process Tables</vt:lpstr>
      <vt:lpstr>Process Control Structure</vt:lpstr>
      <vt:lpstr>Process control structures</vt:lpstr>
      <vt:lpstr>Process Attributes</vt:lpstr>
      <vt:lpstr>Process Identification</vt:lpstr>
      <vt:lpstr>Process State Information</vt:lpstr>
      <vt:lpstr>X86 EFLAGS Register</vt:lpstr>
      <vt:lpstr>Process Control Information</vt:lpstr>
      <vt:lpstr>Process image in virtual memory</vt:lpstr>
      <vt:lpstr>Role of Process Control Block</vt:lpstr>
      <vt:lpstr>Modes of Execution</vt:lpstr>
      <vt:lpstr>Typical Functions of an OS Kernel</vt:lpstr>
      <vt:lpstr>Process creation</vt:lpstr>
      <vt:lpstr>Process Switching</vt:lpstr>
      <vt:lpstr>System Interrupts</vt:lpstr>
      <vt:lpstr>Mode Switching</vt:lpstr>
      <vt:lpstr>Changing a process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Description and Control</dc:title>
  <dc:creator>Sudarshan Dhall</dc:creator>
  <cp:lastModifiedBy>Sudarshan Dhall</cp:lastModifiedBy>
  <cp:revision>38</cp:revision>
  <cp:lastPrinted>2014-09-02T16:45:38Z</cp:lastPrinted>
  <dcterms:created xsi:type="dcterms:W3CDTF">2013-08-28T17:57:55Z</dcterms:created>
  <dcterms:modified xsi:type="dcterms:W3CDTF">2014-09-02T16:50:57Z</dcterms:modified>
</cp:coreProperties>
</file>