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63" r:id="rId5"/>
    <p:sldId id="265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1" r:id="rId21"/>
    <p:sldId id="277" r:id="rId22"/>
    <p:sldId id="278" r:id="rId23"/>
    <p:sldId id="29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2F6A8E-C3F9-4689-B098-0D5EE8D92AB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35362B-6C44-4FCA-8D70-FC06B5AB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1A96-98B9-44C1-8003-610624760F86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552-618E-48A0-B07C-161D36A2F163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1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ED0-5F51-46A1-9DE7-A6439DDECC5A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C24F-3E75-45C5-9D66-AFA576803B9E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912-46F9-4E63-95F9-E2053F7D5720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041-681D-40D4-96AC-73661F79C457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54E-3D07-41B3-8DB4-192832F7073D}" type="datetime1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BC7F-3283-4F33-9BC7-BD61F4F6A6A3}" type="datetime1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4C-5AE9-422A-B178-E8B0F120DFFA}" type="datetime1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D2-9243-43BA-BD89-3BAFB5CF9A8E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DA1-70A6-48B5-917D-EC6BC6F0813F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25D-492B-4E47-9392-ED4AE61754A0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E1E5-F267-4F72-88E5-F4FCDBC2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 4 – William Stallings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or more threads in a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has</a:t>
            </a:r>
          </a:p>
          <a:p>
            <a:pPr lvl="1"/>
            <a:r>
              <a:rPr lang="en-US" dirty="0" smtClean="0"/>
              <a:t>An execution state – running, ready, wait</a:t>
            </a:r>
          </a:p>
          <a:p>
            <a:pPr lvl="1"/>
            <a:r>
              <a:rPr lang="en-US" dirty="0" smtClean="0"/>
              <a:t>Thread context</a:t>
            </a:r>
          </a:p>
          <a:p>
            <a:pPr lvl="1"/>
            <a:r>
              <a:rPr lang="en-US" dirty="0" smtClean="0"/>
              <a:t>A stack</a:t>
            </a:r>
          </a:p>
          <a:p>
            <a:pPr lvl="1"/>
            <a:r>
              <a:rPr lang="en-US" dirty="0" smtClean="0"/>
              <a:t>Some per thread static storage for local variables</a:t>
            </a:r>
          </a:p>
          <a:p>
            <a:pPr lvl="1"/>
            <a:r>
              <a:rPr lang="en-US" dirty="0" smtClean="0"/>
              <a:t>Access to the memory and resources of the process to which it belongs</a:t>
            </a:r>
          </a:p>
          <a:p>
            <a:pPr lvl="2"/>
            <a:r>
              <a:rPr lang="en-US" dirty="0" smtClean="0"/>
              <a:t>All threads in a process share resources of the process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–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less time to create a new thread than a process</a:t>
            </a:r>
          </a:p>
          <a:p>
            <a:r>
              <a:rPr lang="en-US" dirty="0" smtClean="0"/>
              <a:t>Takes less time to terminate a thread than a process</a:t>
            </a:r>
          </a:p>
          <a:p>
            <a:r>
              <a:rPr lang="en-US" dirty="0" smtClean="0"/>
              <a:t>Switching between two threads is more economical than switching between processes</a:t>
            </a:r>
          </a:p>
          <a:p>
            <a:r>
              <a:rPr lang="en-US" dirty="0" smtClean="0"/>
              <a:t>Threads improve efficiency in communication between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–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Responsiveness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User response time may improve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Resource Sharing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Resources shared by many threads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Utilization </a:t>
            </a:r>
            <a:r>
              <a:rPr lang="en-US" sz="2800" dirty="0"/>
              <a:t>of MP Architectures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Many processors can be used concurrently on different </a:t>
            </a:r>
            <a:r>
              <a:rPr lang="en-US" sz="2400" dirty="0" smtClean="0"/>
              <a:t>threads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 Single-user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be used for</a:t>
            </a:r>
          </a:p>
          <a:p>
            <a:pPr lvl="1"/>
            <a:r>
              <a:rPr lang="en-US" dirty="0" smtClean="0"/>
              <a:t>foreground and background work</a:t>
            </a:r>
          </a:p>
          <a:p>
            <a:pPr lvl="2"/>
            <a:r>
              <a:rPr lang="en-US" dirty="0" smtClean="0"/>
              <a:t>Increases the perceived speed of the application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Asynchronous elements in a program can be implemented as threads</a:t>
            </a:r>
            <a:endParaRPr lang="en-US" dirty="0" smtClean="0"/>
          </a:p>
          <a:p>
            <a:pPr lvl="1"/>
            <a:r>
              <a:rPr lang="en-US" dirty="0" smtClean="0"/>
              <a:t>Increasing speed of </a:t>
            </a:r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Multiple threads from the same process may execute simultaneously on a multiprocessor system</a:t>
            </a:r>
            <a:endParaRPr lang="en-US" dirty="0" smtClean="0"/>
          </a:p>
          <a:p>
            <a:pPr lvl="1"/>
            <a:r>
              <a:rPr lang="en-US" dirty="0" smtClean="0"/>
              <a:t>modular program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User-level threads supported above the kernel</a:t>
            </a:r>
          </a:p>
          <a:p>
            <a:pPr lvl="1"/>
            <a:r>
              <a:rPr lang="en-US" dirty="0" smtClean="0"/>
              <a:t>Thread management done by user-level thread library</a:t>
            </a:r>
          </a:p>
          <a:p>
            <a:pPr lvl="1"/>
            <a:r>
              <a:rPr lang="en-US" dirty="0" smtClean="0"/>
              <a:t>No kernel intervention for creation and scheduling of threads</a:t>
            </a:r>
          </a:p>
          <a:p>
            <a:pPr lvl="1"/>
            <a:r>
              <a:rPr lang="en-US" dirty="0" smtClean="0"/>
              <a:t>Fast to create and manage</a:t>
            </a:r>
          </a:p>
          <a:p>
            <a:pPr lvl="1"/>
            <a:r>
              <a:rPr lang="en-US" dirty="0" smtClean="0"/>
              <a:t>If one thread is blocked, others cannot progress</a:t>
            </a:r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POSIX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3"/>
            <a:r>
              <a:rPr lang="en-US" dirty="0" smtClean="0"/>
              <a:t>Mach C-threads</a:t>
            </a:r>
          </a:p>
          <a:p>
            <a:pPr lvl="3"/>
            <a:r>
              <a:rPr lang="en-US" dirty="0" smtClean="0"/>
              <a:t>Solaris threads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supported threads</a:t>
            </a:r>
          </a:p>
          <a:p>
            <a:pPr lvl="1"/>
            <a:r>
              <a:rPr lang="en-US" dirty="0" smtClean="0"/>
              <a:t>Kernel is responsible for creation, scheduling, management </a:t>
            </a:r>
          </a:p>
          <a:p>
            <a:pPr lvl="1"/>
            <a:r>
              <a:rPr lang="en-US" dirty="0" smtClean="0"/>
              <a:t>Slower to create</a:t>
            </a:r>
          </a:p>
          <a:p>
            <a:pPr lvl="1"/>
            <a:r>
              <a:rPr lang="en-US" dirty="0" smtClean="0"/>
              <a:t>If one thread of an application is blocked, others can be scheduled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Windows 95/98/NT/2000</a:t>
            </a:r>
          </a:p>
          <a:p>
            <a:pPr lvl="2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Kernel supported threads</a:t>
            </a:r>
          </a:p>
          <a:p>
            <a:pPr lvl="1"/>
            <a:r>
              <a:rPr lang="en-US" dirty="0" smtClean="0"/>
              <a:t>Scheduling and dispatching is done on a thread basis</a:t>
            </a:r>
          </a:p>
          <a:p>
            <a:pPr lvl="1"/>
            <a:r>
              <a:rPr lang="en-US" dirty="0" smtClean="0"/>
              <a:t>Most of the state information dealing with execution is maintained in thread-level data structures</a:t>
            </a:r>
          </a:p>
          <a:p>
            <a:pPr lvl="1"/>
            <a:r>
              <a:rPr lang="en-US" dirty="0" smtClean="0"/>
              <a:t>Suspending a process involves suspending all threads of the process</a:t>
            </a:r>
          </a:p>
          <a:p>
            <a:pPr lvl="1"/>
            <a:r>
              <a:rPr lang="en-US" dirty="0" smtClean="0"/>
              <a:t>Termination of a process terminates all threads within the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states for a thread are:</a:t>
            </a:r>
          </a:p>
          <a:p>
            <a:pPr lvl="1"/>
            <a:r>
              <a:rPr lang="en-US" dirty="0" smtClean="0"/>
              <a:t>Ready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Blocked</a:t>
            </a:r>
          </a:p>
          <a:p>
            <a:r>
              <a:rPr lang="en-US" dirty="0" smtClean="0"/>
              <a:t>Operations that change a thread state</a:t>
            </a:r>
          </a:p>
          <a:p>
            <a:pPr lvl="1"/>
            <a:r>
              <a:rPr lang="en-US" dirty="0" smtClean="0"/>
              <a:t>Spawn</a:t>
            </a:r>
          </a:p>
          <a:p>
            <a:pPr lvl="1"/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Unblock</a:t>
            </a:r>
          </a:p>
          <a:p>
            <a:pPr lvl="1"/>
            <a:r>
              <a:rPr lang="en-US" dirty="0" smtClean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133600"/>
            <a:ext cx="6096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Running   Blocked     Ready      Running                   Ready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2133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2133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0" y="2133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9000" y="2133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3429000"/>
            <a:ext cx="6096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       Running                 Ready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81400" y="3429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0" y="3429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4343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3600" y="4343400"/>
            <a:ext cx="282923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                         Running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145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</a:t>
            </a:r>
            <a:r>
              <a:rPr lang="en-US" dirty="0" smtClean="0"/>
              <a:t> 1, </a:t>
            </a:r>
            <a:r>
              <a:rPr lang="en-US" dirty="0" err="1" smtClean="0"/>
              <a:t>Pr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3440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</a:t>
            </a:r>
            <a:r>
              <a:rPr lang="en-US" dirty="0" smtClean="0"/>
              <a:t> 2, </a:t>
            </a:r>
            <a:r>
              <a:rPr lang="en-US" dirty="0" err="1" smtClean="0"/>
              <a:t>Pr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</a:t>
            </a:r>
            <a:r>
              <a:rPr lang="en-US" dirty="0" smtClean="0"/>
              <a:t> 1, </a:t>
            </a:r>
            <a:r>
              <a:rPr lang="en-US" dirty="0" err="1" smtClean="0"/>
              <a:t>Pr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1447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14110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1447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slice</a:t>
            </a:r>
          </a:p>
          <a:p>
            <a:r>
              <a:rPr lang="en-US" dirty="0" smtClean="0"/>
              <a:t>expires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2782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slice</a:t>
            </a:r>
          </a:p>
          <a:p>
            <a:r>
              <a:rPr lang="en-US" dirty="0" smtClean="0"/>
              <a:t>expires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4800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Process</a:t>
            </a:r>
          </a:p>
          <a:p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necessary to synchronize the activities of the various threads</a:t>
            </a:r>
          </a:p>
          <a:p>
            <a:pPr lvl="3"/>
            <a:r>
              <a:rPr lang="en-US" sz="3200" dirty="0"/>
              <a:t>all threads of a process share the same address space and other resources</a:t>
            </a:r>
          </a:p>
          <a:p>
            <a:pPr lvl="3"/>
            <a:r>
              <a:rPr lang="en-US" sz="3200" dirty="0"/>
              <a:t>any alteration of a resource by one thread affects the other threads in the same </a:t>
            </a:r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from Chapter 3, a process is a program in execution; it is a unit of execution</a:t>
            </a:r>
          </a:p>
          <a:p>
            <a:r>
              <a:rPr lang="en-US" dirty="0" smtClean="0"/>
              <a:t>A program owns resources:</a:t>
            </a:r>
          </a:p>
          <a:p>
            <a:pPr lvl="1"/>
            <a:r>
              <a:rPr lang="en-US" dirty="0" smtClean="0"/>
              <a:t>A process executes a program, which is supposed to be in memory;  a process includes (virtual) address space to hold process image</a:t>
            </a:r>
          </a:p>
          <a:p>
            <a:r>
              <a:rPr lang="en-US" dirty="0" smtClean="0"/>
              <a:t>A process follows an execution path that may be interleaved with other processes</a:t>
            </a:r>
          </a:p>
          <a:p>
            <a:pPr lvl="1"/>
            <a:r>
              <a:rPr lang="en-US" dirty="0" smtClean="0"/>
              <a:t>Process has an execution state (Ready, Run, Blocked), and a dispatching priority;  it is scheduled/dispatched by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Level Threads</a:t>
            </a:r>
          </a:p>
          <a:p>
            <a:pPr marL="857250" lvl="1" indent="-457200"/>
            <a:r>
              <a:rPr lang="en-US" dirty="0"/>
              <a:t>All thread </a:t>
            </a:r>
            <a:r>
              <a:rPr lang="en-US" dirty="0" smtClean="0"/>
              <a:t>management </a:t>
            </a:r>
            <a:r>
              <a:rPr lang="en-US" dirty="0"/>
              <a:t>is done by the application</a:t>
            </a:r>
          </a:p>
          <a:p>
            <a:pPr marL="857250" lvl="1" indent="-457200"/>
            <a:r>
              <a:rPr lang="en-US" dirty="0"/>
              <a:t>Kernel not aware of existence of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Kernel Level Threads</a:t>
            </a:r>
          </a:p>
          <a:p>
            <a:pPr lvl="1"/>
            <a:r>
              <a:rPr lang="en-US" dirty="0" smtClean="0"/>
              <a:t>Also called as kernel-supported threads or lightweight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</a:p>
          <a:p>
            <a:endParaRPr lang="en-US" dirty="0"/>
          </a:p>
          <a:p>
            <a:r>
              <a:rPr lang="en-US" dirty="0" smtClean="0"/>
              <a:t>One-to-one</a:t>
            </a:r>
          </a:p>
          <a:p>
            <a:endParaRPr lang="en-US" dirty="0"/>
          </a:p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case many user level threads are mapped to a single kernel thread</a:t>
            </a:r>
          </a:p>
          <a:p>
            <a:r>
              <a:rPr lang="en-US" sz="2800" dirty="0" smtClean="0"/>
              <a:t>Used on systems that do not support kernel-level threads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73" r="12500" b="1830"/>
          <a:stretch>
            <a:fillRect/>
          </a:stretch>
        </p:blipFill>
        <p:spPr bwMode="auto">
          <a:xfrm>
            <a:off x="1752600" y="3505200"/>
            <a:ext cx="5715000" cy="2743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9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ULT States and Process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3" descr="Fig04_07.gif"/>
          <p:cNvPicPr>
            <a:picLocks noGrp="1" noChangeAspect="1"/>
          </p:cNvPicPr>
          <p:nvPr/>
        </p:nvPicPr>
        <p:blipFill>
          <a:blip r:embed="rId2"/>
          <a:srcRect l="-12355" r="-12355"/>
          <a:stretch>
            <a:fillRect/>
          </a:stretch>
        </p:blipFill>
        <p:spPr>
          <a:xfrm>
            <a:off x="609600" y="1646237"/>
            <a:ext cx="7924800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Thread switching does not require kernel mode </a:t>
            </a:r>
            <a:r>
              <a:rPr lang="en-US" dirty="0" smtClean="0"/>
              <a:t>privileges</a:t>
            </a:r>
          </a:p>
          <a:p>
            <a:pPr lvl="2"/>
            <a:r>
              <a:rPr lang="en-US" dirty="0" smtClean="0"/>
              <a:t>Saves overhead of 2 mode switches</a:t>
            </a:r>
            <a:endParaRPr lang="en-US" dirty="0" smtClean="0"/>
          </a:p>
          <a:p>
            <a:pPr lvl="1"/>
            <a:r>
              <a:rPr lang="en-US" dirty="0" smtClean="0"/>
              <a:t>Scheduling can be application specific</a:t>
            </a:r>
          </a:p>
          <a:p>
            <a:pPr lvl="1"/>
            <a:r>
              <a:rPr lang="en-US" dirty="0" smtClean="0"/>
              <a:t>User-level threads can run on any </a:t>
            </a:r>
            <a:r>
              <a:rPr lang="en-US" dirty="0" smtClean="0"/>
              <a:t>OS</a:t>
            </a:r>
          </a:p>
          <a:p>
            <a:pPr lvl="2"/>
            <a:r>
              <a:rPr lang="en-US" dirty="0" smtClean="0"/>
              <a:t>No changes are required to the underlying Kernel to support  ULTs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In a typical OS many system calls are blocking</a:t>
            </a:r>
          </a:p>
          <a:p>
            <a:pPr lvl="2"/>
            <a:r>
              <a:rPr lang="en-US" dirty="0" smtClean="0"/>
              <a:t>When a thread is blocked on a system call, the entire process is blocked</a:t>
            </a:r>
          </a:p>
          <a:p>
            <a:pPr lvl="1"/>
            <a:r>
              <a:rPr lang="en-US" dirty="0" smtClean="0"/>
              <a:t>A multithreaded application cannot take advantage of multiprocessing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ULT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application using multiple processes instead of multiple threads</a:t>
            </a:r>
          </a:p>
          <a:p>
            <a:pPr lvl="1"/>
            <a:r>
              <a:rPr lang="en-US" dirty="0" smtClean="0"/>
              <a:t>Lose the advantage of multithreading by causing too much overhead in process switching</a:t>
            </a:r>
          </a:p>
          <a:p>
            <a:r>
              <a:rPr lang="en-US" dirty="0" smtClean="0"/>
              <a:t>Jacketing – convert a blocking system call into a non-blocking system call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Before actually making an I/O request, check status of the device; if device is busy, schedule another thread instead of making the </a:t>
            </a:r>
            <a:r>
              <a:rPr lang="en-US" smtClean="0"/>
              <a:t>I/O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user-level thread maps to kernel thread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 management is done by the kernel</a:t>
            </a:r>
          </a:p>
          <a:p>
            <a:pPr lvl="1"/>
            <a:r>
              <a:rPr lang="en-US" dirty="0" smtClean="0"/>
              <a:t>No thread management done by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Kernel maintains context information for the process as a whole and for individual threads within the process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Windows 95/98/NT/2000</a:t>
            </a:r>
          </a:p>
          <a:p>
            <a:pPr lvl="1"/>
            <a:r>
              <a:rPr lang="en-US" dirty="0" smtClean="0"/>
              <a:t>OS/2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25514" r="3329" b="25290"/>
          <a:stretch>
            <a:fillRect/>
          </a:stretch>
        </p:blipFill>
        <p:spPr bwMode="auto">
          <a:xfrm>
            <a:off x="990600" y="1905000"/>
            <a:ext cx="6815138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8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More than one thread of the same process can be scheduled by the kernel simultaneously on multiple processors</a:t>
            </a:r>
            <a:endParaRPr lang="en-US" dirty="0"/>
          </a:p>
          <a:p>
            <a:pPr lvl="1"/>
            <a:r>
              <a:rPr lang="en-US" dirty="0" smtClean="0"/>
              <a:t>A process is not blocked if one thread of the process is blocked but some other thread is ready for execution</a:t>
            </a:r>
            <a:endParaRPr lang="en-US" dirty="0"/>
          </a:p>
          <a:p>
            <a:pPr lvl="1"/>
            <a:r>
              <a:rPr lang="en-US" dirty="0" smtClean="0"/>
              <a:t>Kernel routines can be multithreaded</a:t>
            </a:r>
          </a:p>
          <a:p>
            <a:r>
              <a:rPr lang="en-US" dirty="0" smtClean="0"/>
              <a:t>Disadvantage: </a:t>
            </a:r>
            <a:endParaRPr lang="en-US" dirty="0" smtClean="0"/>
          </a:p>
          <a:p>
            <a:pPr lvl="1"/>
            <a:r>
              <a:rPr lang="en-US" dirty="0" smtClean="0"/>
              <a:t>Transfer </a:t>
            </a:r>
            <a:r>
              <a:rPr lang="en-US" dirty="0" smtClean="0"/>
              <a:t>of control from one thread to another thread in the same process requires a switch to kernel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creation is done in the user space.</a:t>
            </a:r>
          </a:p>
          <a:p>
            <a:r>
              <a:rPr lang="en-US" dirty="0" smtClean="0"/>
              <a:t>Allows </a:t>
            </a:r>
            <a:r>
              <a:rPr lang="en-US" dirty="0"/>
              <a:t>many user level threads to be mapped to many kernel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Bulk of scheduling and synchronization of threads is by the application</a:t>
            </a:r>
          </a:p>
          <a:p>
            <a:r>
              <a:rPr lang="en-US" dirty="0" smtClean="0"/>
              <a:t>Example: Solaris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unit of dispatching is referred to as a thread or lightweight process; it consists of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Register set</a:t>
            </a:r>
          </a:p>
          <a:p>
            <a:pPr lvl="1"/>
            <a:r>
              <a:rPr lang="en-US" dirty="0" smtClean="0"/>
              <a:t>Stack space</a:t>
            </a:r>
          </a:p>
          <a:p>
            <a:r>
              <a:rPr lang="en-US" dirty="0" smtClean="0"/>
              <a:t>The unit of a resource ownership is referred to as a process or </a:t>
            </a:r>
            <a:r>
              <a:rPr lang="en-US" dirty="0" smtClean="0"/>
              <a:t>task</a:t>
            </a:r>
          </a:p>
          <a:p>
            <a:r>
              <a:rPr lang="en-US" dirty="0"/>
              <a:t>A traditional (or heavy-weight) process = task with one thread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Multithreading – the ability of an OS to support multiple, concurrent paths of execution within a single process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30</a:t>
            </a:fld>
            <a:endParaRPr lang="en-US"/>
          </a:p>
        </p:txBody>
      </p:sp>
      <p:pic>
        <p:nvPicPr>
          <p:cNvPr id="7" name="Content Placeholder 3" descr="Fig04_06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449711"/>
            <a:ext cx="5943600" cy="449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7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threads and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Many-to-one: Multiple threads may be created and executed within a process – Solaris, Linux, OS/2</a:t>
            </a:r>
          </a:p>
          <a:p>
            <a:r>
              <a:rPr lang="en-US" dirty="0" smtClean="0"/>
              <a:t>One-to-one</a:t>
            </a:r>
            <a:r>
              <a:rPr lang="en-US" dirty="0" smtClean="0"/>
              <a:t>: Each process has only one thread of execution – traditional process implementation</a:t>
            </a:r>
          </a:p>
          <a:p>
            <a:r>
              <a:rPr lang="en-US" dirty="0" smtClean="0"/>
              <a:t>Many-to-many</a:t>
            </a:r>
            <a:r>
              <a:rPr lang="en-US" dirty="0" smtClean="0"/>
              <a:t>: Combines attributes of many-to- one and one-to-many -- 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that benefit</a:t>
            </a:r>
            <a:br>
              <a:rPr lang="en-US" dirty="0" smtClean="0"/>
            </a:br>
            <a:r>
              <a:rPr lang="en-US" dirty="0" smtClean="0"/>
              <a:t>from multicore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Multithreaded native applications</a:t>
            </a:r>
          </a:p>
          <a:p>
            <a:pPr lvl="1"/>
            <a:r>
              <a:rPr lang="en-US" dirty="0" smtClean="0"/>
              <a:t>Characterized by having a small number of highly threaded processes</a:t>
            </a:r>
          </a:p>
          <a:p>
            <a:r>
              <a:rPr lang="en-US" dirty="0" smtClean="0"/>
              <a:t>Multiprocessing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Characterized by the presence of many single-threaded processes</a:t>
            </a:r>
          </a:p>
          <a:p>
            <a:r>
              <a:rPr lang="en-US" dirty="0" smtClean="0"/>
              <a:t>Java applications</a:t>
            </a:r>
          </a:p>
          <a:p>
            <a:pPr lvl="1"/>
            <a:r>
              <a:rPr lang="en-US" dirty="0" smtClean="0"/>
              <a:t>The language facilitates multithreaded applications</a:t>
            </a:r>
          </a:p>
          <a:p>
            <a:pPr lvl="1"/>
            <a:r>
              <a:rPr lang="en-US" dirty="0" smtClean="0"/>
              <a:t>Java virtual machine is a multithreaded process</a:t>
            </a:r>
          </a:p>
          <a:p>
            <a:pPr lvl="1"/>
            <a:r>
              <a:rPr lang="en-US" dirty="0" smtClean="0"/>
              <a:t>Application servers</a:t>
            </a:r>
          </a:p>
          <a:p>
            <a:r>
              <a:rPr lang="en-US" dirty="0" smtClean="0"/>
              <a:t>Multi-instance applications</a:t>
            </a:r>
          </a:p>
          <a:p>
            <a:pPr lvl="1"/>
            <a:r>
              <a:rPr lang="en-US" dirty="0" smtClean="0"/>
              <a:t>Multiple instances of the application can run in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65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process in Linux is referred to as a Task</a:t>
            </a:r>
          </a:p>
          <a:p>
            <a:r>
              <a:rPr lang="en-US" dirty="0" smtClean="0"/>
              <a:t>It is represented by a data structure called </a:t>
            </a:r>
            <a:r>
              <a:rPr lang="en-US" dirty="0" err="1" smtClean="0"/>
              <a:t>task_struct</a:t>
            </a:r>
            <a:endParaRPr lang="en-US" dirty="0" smtClean="0"/>
          </a:p>
          <a:p>
            <a:r>
              <a:rPr lang="en-US" dirty="0" smtClean="0"/>
              <a:t>Some of its fields are:</a:t>
            </a:r>
          </a:p>
          <a:p>
            <a:pPr lvl="1"/>
            <a:r>
              <a:rPr lang="en-US" dirty="0" smtClean="0"/>
              <a:t>State (run, ready, suspended, stopped, zombie)</a:t>
            </a:r>
          </a:p>
          <a:p>
            <a:pPr lvl="1"/>
            <a:r>
              <a:rPr lang="en-US" dirty="0" smtClean="0"/>
              <a:t>Scheduling information</a:t>
            </a:r>
          </a:p>
          <a:p>
            <a:pPr lvl="2"/>
            <a:r>
              <a:rPr lang="en-US" dirty="0" smtClean="0"/>
              <a:t>Normal or real time; priority; time-slice</a:t>
            </a:r>
          </a:p>
          <a:p>
            <a:pPr lvl="1"/>
            <a:r>
              <a:rPr lang="en-US" dirty="0" smtClean="0"/>
              <a:t>Identifiers</a:t>
            </a:r>
          </a:p>
          <a:p>
            <a:pPr lvl="2"/>
            <a:r>
              <a:rPr lang="en-US" dirty="0" smtClean="0"/>
              <a:t>Are used to assign resource access privileges</a:t>
            </a:r>
          </a:p>
          <a:p>
            <a:pPr lvl="1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Links</a:t>
            </a:r>
          </a:p>
          <a:p>
            <a:pPr lvl="2"/>
            <a:r>
              <a:rPr lang="en-US" dirty="0" smtClean="0"/>
              <a:t>To parent, to siblings, and to children</a:t>
            </a:r>
          </a:p>
          <a:p>
            <a:pPr lvl="1"/>
            <a:r>
              <a:rPr lang="en-US" dirty="0" smtClean="0"/>
              <a:t>Times and timers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Process specific </a:t>
            </a:r>
            <a:r>
              <a:rPr lang="en-US" dirty="0" smtClean="0"/>
              <a:t>context</a:t>
            </a:r>
          </a:p>
          <a:p>
            <a:pPr lvl="2"/>
            <a:r>
              <a:rPr lang="en-US" dirty="0" smtClean="0"/>
              <a:t>The registers and stack information that constitute the context of this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Process/Thread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34</a:t>
            </a:fld>
            <a:endParaRPr lang="en-US"/>
          </a:p>
        </p:txBody>
      </p:sp>
      <p:pic>
        <p:nvPicPr>
          <p:cNvPr id="5" name="Content Placeholder 3" descr="Fig04_18.gif"/>
          <p:cNvPicPr>
            <a:picLocks noGrp="1" noChangeAspect="1"/>
          </p:cNvPicPr>
          <p:nvPr/>
        </p:nvPicPr>
        <p:blipFill>
          <a:blip r:embed="rId2"/>
          <a:srcRect l="-14506" r="-14506"/>
          <a:stretch>
            <a:fillRect/>
          </a:stretch>
        </p:blipFill>
        <p:spPr>
          <a:xfrm>
            <a:off x="1028700" y="1570824"/>
            <a:ext cx="7086600" cy="42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distinction between processes and threads</a:t>
            </a:r>
          </a:p>
          <a:p>
            <a:r>
              <a:rPr lang="en-US" dirty="0" smtClean="0"/>
              <a:t>Threads mapped to kernel-level processes</a:t>
            </a:r>
          </a:p>
          <a:p>
            <a:r>
              <a:rPr lang="en-US" dirty="0" smtClean="0"/>
              <a:t>A new process is created by copying the attributes of the parent process</a:t>
            </a:r>
          </a:p>
          <a:p>
            <a:r>
              <a:rPr lang="en-US" dirty="0" smtClean="0"/>
              <a:t>The process can be cloned so that it shares resources</a:t>
            </a:r>
          </a:p>
          <a:p>
            <a:r>
              <a:rPr lang="en-US" dirty="0" smtClean="0"/>
              <a:t>The clone() system call creates separate stack spaces for </a:t>
            </a:r>
            <a:r>
              <a:rPr lang="en-US" smtClean="0"/>
              <a:t>each process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lvl="0" indent="-279400"/>
            <a:r>
              <a:rPr lang="en-US" sz="2162" dirty="0"/>
              <a:t>User-level threads</a:t>
            </a:r>
          </a:p>
          <a:p>
            <a:pPr lvl="1"/>
            <a:r>
              <a:rPr lang="en-US" sz="1800" dirty="0"/>
              <a:t>created and managed by a threads library that runs in the user space of a process</a:t>
            </a:r>
          </a:p>
          <a:p>
            <a:pPr lvl="1"/>
            <a:r>
              <a:rPr lang="en-US" sz="1800" dirty="0"/>
              <a:t>a mode switch is not required to switch from one thread to another</a:t>
            </a:r>
          </a:p>
          <a:p>
            <a:pPr lvl="1"/>
            <a:r>
              <a:rPr lang="en-US" sz="1800" dirty="0"/>
              <a:t>only a single user-level thread within a process can execute at a time</a:t>
            </a:r>
          </a:p>
          <a:p>
            <a:pPr lvl="1"/>
            <a:r>
              <a:rPr lang="en-US" sz="1800" dirty="0"/>
              <a:t>if one thread blocks, the entire process is blocked</a:t>
            </a:r>
          </a:p>
          <a:p>
            <a:pPr indent="-279400"/>
            <a:r>
              <a:rPr lang="en-US" sz="2162" dirty="0"/>
              <a:t>Kernel-level threads</a:t>
            </a:r>
          </a:p>
          <a:p>
            <a:pPr lvl="1"/>
            <a:r>
              <a:rPr lang="en-US" sz="1800" dirty="0"/>
              <a:t>threads within a process that are maintained by the kernel</a:t>
            </a:r>
          </a:p>
          <a:p>
            <a:pPr lvl="1"/>
            <a:r>
              <a:rPr lang="en-US" sz="1800" dirty="0"/>
              <a:t>a mode switch is required to switch from one thread to another</a:t>
            </a:r>
          </a:p>
          <a:p>
            <a:pPr lvl="1"/>
            <a:r>
              <a:rPr lang="en-US" sz="1800" dirty="0"/>
              <a:t>multiple threads within the same process can execute in parallel on a multiprocessor</a:t>
            </a:r>
          </a:p>
          <a:p>
            <a:pPr lvl="1"/>
            <a:r>
              <a:rPr lang="en-US" sz="1800" dirty="0"/>
              <a:t>blocking of a thread does not block the entire process</a:t>
            </a:r>
          </a:p>
          <a:p>
            <a:pPr indent="-279400">
              <a:spcBef>
                <a:spcPts val="1100"/>
              </a:spcBef>
            </a:pPr>
            <a:r>
              <a:rPr lang="en-US" sz="2162" dirty="0"/>
              <a:t>Process/related to resource ownership</a:t>
            </a:r>
          </a:p>
          <a:p>
            <a:pPr indent="-279400">
              <a:spcBef>
                <a:spcPts val="1100"/>
              </a:spcBef>
            </a:pPr>
            <a:r>
              <a:rPr lang="en-US" sz="2162" dirty="0"/>
              <a:t>Thread/related to program </a:t>
            </a:r>
            <a:r>
              <a:rPr lang="en-US" sz="2162" dirty="0" smtClean="0"/>
              <a:t>execution</a:t>
            </a:r>
            <a:endParaRPr lang="en-US" sz="2162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shares with its peer threads its</a:t>
            </a:r>
            <a:endParaRPr lang="en-US" sz="2400" dirty="0"/>
          </a:p>
          <a:p>
            <a:pPr lvl="1"/>
            <a:r>
              <a:rPr lang="en-US" dirty="0"/>
              <a:t>Code section</a:t>
            </a:r>
            <a:endParaRPr lang="en-US" sz="2000" dirty="0"/>
          </a:p>
          <a:p>
            <a:pPr lvl="1"/>
            <a:r>
              <a:rPr lang="en-US" dirty="0"/>
              <a:t>Data section</a:t>
            </a:r>
            <a:endParaRPr lang="en-US" sz="2000" dirty="0"/>
          </a:p>
          <a:p>
            <a:pPr lvl="1"/>
            <a:r>
              <a:rPr lang="en-US" dirty="0"/>
              <a:t>Operating-system resources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multi-threaded task, while one thread is blocked and waiting, a second thread in the same task can run.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Threads provide a mechanism that allows sequential processes to make blocking system calls while also achieving parallelism.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thread of execution in each process</a:t>
            </a:r>
          </a:p>
          <a:p>
            <a:r>
              <a:rPr lang="en-US" dirty="0" smtClean="0"/>
              <a:t>E.g., MS-DOS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309878"/>
            <a:ext cx="19812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365523" y="3746090"/>
            <a:ext cx="294987" cy="1474839"/>
          </a:xfrm>
          <a:custGeom>
            <a:avLst/>
            <a:gdLst>
              <a:gd name="connsiteX0" fmla="*/ 58993 w 294987"/>
              <a:gd name="connsiteY0" fmla="*/ 0 h 1474839"/>
              <a:gd name="connsiteX1" fmla="*/ 294967 w 294987"/>
              <a:gd name="connsiteY1" fmla="*/ 294968 h 1474839"/>
              <a:gd name="connsiteX2" fmla="*/ 73742 w 294987"/>
              <a:gd name="connsiteY2" fmla="*/ 427704 h 1474839"/>
              <a:gd name="connsiteX3" fmla="*/ 280219 w 294987"/>
              <a:gd name="connsiteY3" fmla="*/ 899652 h 1474839"/>
              <a:gd name="connsiteX4" fmla="*/ 0 w 294987"/>
              <a:gd name="connsiteY4" fmla="*/ 1474839 h 1474839"/>
              <a:gd name="connsiteX5" fmla="*/ 0 w 294987"/>
              <a:gd name="connsiteY5" fmla="*/ 1474839 h 1474839"/>
              <a:gd name="connsiteX6" fmla="*/ 0 w 294987"/>
              <a:gd name="connsiteY6" fmla="*/ 1474839 h 147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987" h="1474839">
                <a:moveTo>
                  <a:pt x="58993" y="0"/>
                </a:moveTo>
                <a:cubicBezTo>
                  <a:pt x="175751" y="111842"/>
                  <a:pt x="292509" y="223684"/>
                  <a:pt x="294967" y="294968"/>
                </a:cubicBezTo>
                <a:cubicBezTo>
                  <a:pt x="297425" y="366252"/>
                  <a:pt x="76200" y="326923"/>
                  <a:pt x="73742" y="427704"/>
                </a:cubicBezTo>
                <a:cubicBezTo>
                  <a:pt x="71284" y="528485"/>
                  <a:pt x="292509" y="725130"/>
                  <a:pt x="280219" y="899652"/>
                </a:cubicBezTo>
                <a:cubicBezTo>
                  <a:pt x="267929" y="1074175"/>
                  <a:pt x="0" y="1474839"/>
                  <a:pt x="0" y="1474839"/>
                </a:cubicBezTo>
                <a:lnTo>
                  <a:pt x="0" y="1474839"/>
                </a:lnTo>
                <a:lnTo>
                  <a:pt x="0" y="14748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581400" y="3309878"/>
            <a:ext cx="19812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647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7160" y="3666067"/>
            <a:ext cx="390040" cy="2048933"/>
          </a:xfrm>
          <a:custGeom>
            <a:avLst/>
            <a:gdLst>
              <a:gd name="connsiteX0" fmla="*/ 203773 w 644040"/>
              <a:gd name="connsiteY0" fmla="*/ 0 h 2048933"/>
              <a:gd name="connsiteX1" fmla="*/ 627107 w 644040"/>
              <a:gd name="connsiteY1" fmla="*/ 406400 h 2048933"/>
              <a:gd name="connsiteX2" fmla="*/ 573 w 644040"/>
              <a:gd name="connsiteY2" fmla="*/ 762000 h 2048933"/>
              <a:gd name="connsiteX3" fmla="*/ 508573 w 644040"/>
              <a:gd name="connsiteY3" fmla="*/ 1100667 h 2048933"/>
              <a:gd name="connsiteX4" fmla="*/ 186840 w 644040"/>
              <a:gd name="connsiteY4" fmla="*/ 1591733 h 2048933"/>
              <a:gd name="connsiteX5" fmla="*/ 593240 w 644040"/>
              <a:gd name="connsiteY5" fmla="*/ 1981200 h 2048933"/>
              <a:gd name="connsiteX6" fmla="*/ 593240 w 644040"/>
              <a:gd name="connsiteY6" fmla="*/ 1981200 h 2048933"/>
              <a:gd name="connsiteX7" fmla="*/ 644040 w 644040"/>
              <a:gd name="connsiteY7" fmla="*/ 2048933 h 204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040" h="2048933">
                <a:moveTo>
                  <a:pt x="203773" y="0"/>
                </a:moveTo>
                <a:cubicBezTo>
                  <a:pt x="432373" y="139700"/>
                  <a:pt x="660974" y="279400"/>
                  <a:pt x="627107" y="406400"/>
                </a:cubicBezTo>
                <a:cubicBezTo>
                  <a:pt x="593240" y="533400"/>
                  <a:pt x="20329" y="646289"/>
                  <a:pt x="573" y="762000"/>
                </a:cubicBezTo>
                <a:cubicBezTo>
                  <a:pt x="-19183" y="877711"/>
                  <a:pt x="477529" y="962378"/>
                  <a:pt x="508573" y="1100667"/>
                </a:cubicBezTo>
                <a:cubicBezTo>
                  <a:pt x="539617" y="1238956"/>
                  <a:pt x="172729" y="1444977"/>
                  <a:pt x="186840" y="1591733"/>
                </a:cubicBezTo>
                <a:cubicBezTo>
                  <a:pt x="200951" y="1738489"/>
                  <a:pt x="593240" y="1981200"/>
                  <a:pt x="593240" y="1981200"/>
                </a:cubicBezTo>
                <a:lnTo>
                  <a:pt x="593240" y="1981200"/>
                </a:lnTo>
                <a:lnTo>
                  <a:pt x="644040" y="20489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334360" y="3666067"/>
            <a:ext cx="390040" cy="2048933"/>
          </a:xfrm>
          <a:custGeom>
            <a:avLst/>
            <a:gdLst>
              <a:gd name="connsiteX0" fmla="*/ 203773 w 644040"/>
              <a:gd name="connsiteY0" fmla="*/ 0 h 2048933"/>
              <a:gd name="connsiteX1" fmla="*/ 627107 w 644040"/>
              <a:gd name="connsiteY1" fmla="*/ 406400 h 2048933"/>
              <a:gd name="connsiteX2" fmla="*/ 573 w 644040"/>
              <a:gd name="connsiteY2" fmla="*/ 762000 h 2048933"/>
              <a:gd name="connsiteX3" fmla="*/ 508573 w 644040"/>
              <a:gd name="connsiteY3" fmla="*/ 1100667 h 2048933"/>
              <a:gd name="connsiteX4" fmla="*/ 186840 w 644040"/>
              <a:gd name="connsiteY4" fmla="*/ 1591733 h 2048933"/>
              <a:gd name="connsiteX5" fmla="*/ 593240 w 644040"/>
              <a:gd name="connsiteY5" fmla="*/ 1981200 h 2048933"/>
              <a:gd name="connsiteX6" fmla="*/ 593240 w 644040"/>
              <a:gd name="connsiteY6" fmla="*/ 1981200 h 2048933"/>
              <a:gd name="connsiteX7" fmla="*/ 644040 w 644040"/>
              <a:gd name="connsiteY7" fmla="*/ 2048933 h 204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040" h="2048933">
                <a:moveTo>
                  <a:pt x="203773" y="0"/>
                </a:moveTo>
                <a:cubicBezTo>
                  <a:pt x="432373" y="139700"/>
                  <a:pt x="660974" y="279400"/>
                  <a:pt x="627107" y="406400"/>
                </a:cubicBezTo>
                <a:cubicBezTo>
                  <a:pt x="593240" y="533400"/>
                  <a:pt x="20329" y="646289"/>
                  <a:pt x="573" y="762000"/>
                </a:cubicBezTo>
                <a:cubicBezTo>
                  <a:pt x="-19183" y="877711"/>
                  <a:pt x="477529" y="962378"/>
                  <a:pt x="508573" y="1100667"/>
                </a:cubicBezTo>
                <a:cubicBezTo>
                  <a:pt x="539617" y="1238956"/>
                  <a:pt x="172729" y="1444977"/>
                  <a:pt x="186840" y="1591733"/>
                </a:cubicBezTo>
                <a:cubicBezTo>
                  <a:pt x="200951" y="1738489"/>
                  <a:pt x="593240" y="1981200"/>
                  <a:pt x="593240" y="1981200"/>
                </a:cubicBezTo>
                <a:lnTo>
                  <a:pt x="593240" y="1981200"/>
                </a:lnTo>
                <a:lnTo>
                  <a:pt x="644040" y="20489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791560" y="3589867"/>
            <a:ext cx="390040" cy="2048933"/>
          </a:xfrm>
          <a:custGeom>
            <a:avLst/>
            <a:gdLst>
              <a:gd name="connsiteX0" fmla="*/ 203773 w 644040"/>
              <a:gd name="connsiteY0" fmla="*/ 0 h 2048933"/>
              <a:gd name="connsiteX1" fmla="*/ 627107 w 644040"/>
              <a:gd name="connsiteY1" fmla="*/ 406400 h 2048933"/>
              <a:gd name="connsiteX2" fmla="*/ 573 w 644040"/>
              <a:gd name="connsiteY2" fmla="*/ 762000 h 2048933"/>
              <a:gd name="connsiteX3" fmla="*/ 508573 w 644040"/>
              <a:gd name="connsiteY3" fmla="*/ 1100667 h 2048933"/>
              <a:gd name="connsiteX4" fmla="*/ 186840 w 644040"/>
              <a:gd name="connsiteY4" fmla="*/ 1591733 h 2048933"/>
              <a:gd name="connsiteX5" fmla="*/ 593240 w 644040"/>
              <a:gd name="connsiteY5" fmla="*/ 1981200 h 2048933"/>
              <a:gd name="connsiteX6" fmla="*/ 593240 w 644040"/>
              <a:gd name="connsiteY6" fmla="*/ 1981200 h 2048933"/>
              <a:gd name="connsiteX7" fmla="*/ 644040 w 644040"/>
              <a:gd name="connsiteY7" fmla="*/ 2048933 h 204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040" h="2048933">
                <a:moveTo>
                  <a:pt x="203773" y="0"/>
                </a:moveTo>
                <a:cubicBezTo>
                  <a:pt x="432373" y="139700"/>
                  <a:pt x="660974" y="279400"/>
                  <a:pt x="627107" y="406400"/>
                </a:cubicBezTo>
                <a:cubicBezTo>
                  <a:pt x="593240" y="533400"/>
                  <a:pt x="20329" y="646289"/>
                  <a:pt x="573" y="762000"/>
                </a:cubicBezTo>
                <a:cubicBezTo>
                  <a:pt x="-19183" y="877711"/>
                  <a:pt x="477529" y="962378"/>
                  <a:pt x="508573" y="1100667"/>
                </a:cubicBezTo>
                <a:cubicBezTo>
                  <a:pt x="539617" y="1238956"/>
                  <a:pt x="172729" y="1444977"/>
                  <a:pt x="186840" y="1591733"/>
                </a:cubicBezTo>
                <a:cubicBezTo>
                  <a:pt x="200951" y="1738489"/>
                  <a:pt x="593240" y="1981200"/>
                  <a:pt x="593240" y="1981200"/>
                </a:cubicBezTo>
                <a:lnTo>
                  <a:pt x="593240" y="1981200"/>
                </a:lnTo>
                <a:lnTo>
                  <a:pt x="644040" y="20489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15240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 application is multithreaded in which there are multiple threads of execution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OS supports multithreaded applications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thread has its own</a:t>
            </a:r>
          </a:p>
          <a:p>
            <a:pPr lvl="1"/>
            <a:r>
              <a:rPr lang="en-US" dirty="0" smtClean="0"/>
              <a:t>State (ready, running, or blocked)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Thread context</a:t>
            </a:r>
          </a:p>
          <a:p>
            <a:pPr lvl="1"/>
            <a:r>
              <a:rPr lang="en-US" dirty="0" smtClean="0"/>
              <a:t>Some per thread static storage for local variables</a:t>
            </a:r>
          </a:p>
          <a:p>
            <a:r>
              <a:rPr lang="en-US" dirty="0" smtClean="0"/>
              <a:t>Thread shares the memory and other resources allocated to the process to which it belongs</a:t>
            </a:r>
          </a:p>
          <a:p>
            <a:pPr lvl="1"/>
            <a:r>
              <a:rPr lang="en-US" dirty="0" smtClean="0"/>
              <a:t>Code section</a:t>
            </a:r>
          </a:p>
          <a:p>
            <a:pPr lvl="1"/>
            <a:r>
              <a:rPr lang="en-US" dirty="0" smtClean="0"/>
              <a:t>Data section</a:t>
            </a:r>
          </a:p>
          <a:p>
            <a:pPr lvl="1"/>
            <a:r>
              <a:rPr lang="en-US" dirty="0" smtClean="0"/>
              <a:t>Operating system resources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315200" y="2819400"/>
            <a:ext cx="12954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1200" y="2831068"/>
            <a:ext cx="1295400" cy="29958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91000" y="2831068"/>
            <a:ext cx="1447800" cy="29958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and Multithreaded processes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757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2860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22976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3106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28310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2860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2860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22860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983468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2983468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00" y="2983468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2105908"/>
            <a:ext cx="2895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2743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" y="33528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138357" y="3952568"/>
            <a:ext cx="339372" cy="1371600"/>
          </a:xfrm>
          <a:custGeom>
            <a:avLst/>
            <a:gdLst>
              <a:gd name="connsiteX0" fmla="*/ 44404 w 339372"/>
              <a:gd name="connsiteY0" fmla="*/ 0 h 1371600"/>
              <a:gd name="connsiteX1" fmla="*/ 250882 w 339372"/>
              <a:gd name="connsiteY1" fmla="*/ 250722 h 1371600"/>
              <a:gd name="connsiteX2" fmla="*/ 159 w 339372"/>
              <a:gd name="connsiteY2" fmla="*/ 486697 h 1371600"/>
              <a:gd name="connsiteX3" fmla="*/ 295127 w 339372"/>
              <a:gd name="connsiteY3" fmla="*/ 781664 h 1371600"/>
              <a:gd name="connsiteX4" fmla="*/ 73901 w 339372"/>
              <a:gd name="connsiteY4" fmla="*/ 1047135 h 1371600"/>
              <a:gd name="connsiteX5" fmla="*/ 339372 w 339372"/>
              <a:gd name="connsiteY5" fmla="*/ 1371600 h 1371600"/>
              <a:gd name="connsiteX6" fmla="*/ 339372 w 339372"/>
              <a:gd name="connsiteY6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372" h="1371600">
                <a:moveTo>
                  <a:pt x="44404" y="0"/>
                </a:moveTo>
                <a:cubicBezTo>
                  <a:pt x="151330" y="84803"/>
                  <a:pt x="258256" y="169606"/>
                  <a:pt x="250882" y="250722"/>
                </a:cubicBezTo>
                <a:cubicBezTo>
                  <a:pt x="243508" y="331838"/>
                  <a:pt x="-7215" y="398207"/>
                  <a:pt x="159" y="486697"/>
                </a:cubicBezTo>
                <a:cubicBezTo>
                  <a:pt x="7533" y="575187"/>
                  <a:pt x="282837" y="688258"/>
                  <a:pt x="295127" y="781664"/>
                </a:cubicBezTo>
                <a:cubicBezTo>
                  <a:pt x="307417" y="875070"/>
                  <a:pt x="66527" y="948812"/>
                  <a:pt x="73901" y="1047135"/>
                </a:cubicBezTo>
                <a:cubicBezTo>
                  <a:pt x="81275" y="1145458"/>
                  <a:pt x="339372" y="1371600"/>
                  <a:pt x="339372" y="1371600"/>
                </a:cubicBezTo>
                <a:lnTo>
                  <a:pt x="339372" y="1371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" y="411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3516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19800" y="35052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62400" y="2057400"/>
            <a:ext cx="47244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43800" y="3505200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4815824" y="4206240"/>
            <a:ext cx="304848" cy="1097280"/>
          </a:xfrm>
          <a:custGeom>
            <a:avLst/>
            <a:gdLst>
              <a:gd name="connsiteX0" fmla="*/ 15256 w 304848"/>
              <a:gd name="connsiteY0" fmla="*/ 0 h 1097280"/>
              <a:gd name="connsiteX1" fmla="*/ 304816 w 304848"/>
              <a:gd name="connsiteY1" fmla="*/ 198120 h 1097280"/>
              <a:gd name="connsiteX2" fmla="*/ 16 w 304848"/>
              <a:gd name="connsiteY2" fmla="*/ 365760 h 1097280"/>
              <a:gd name="connsiteX3" fmla="*/ 289576 w 304848"/>
              <a:gd name="connsiteY3" fmla="*/ 624840 h 1097280"/>
              <a:gd name="connsiteX4" fmla="*/ 30496 w 304848"/>
              <a:gd name="connsiteY4" fmla="*/ 1097280 h 1097280"/>
              <a:gd name="connsiteX5" fmla="*/ 30496 w 304848"/>
              <a:gd name="connsiteY5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48" h="1097280">
                <a:moveTo>
                  <a:pt x="15256" y="0"/>
                </a:moveTo>
                <a:cubicBezTo>
                  <a:pt x="161306" y="68580"/>
                  <a:pt x="307356" y="137160"/>
                  <a:pt x="304816" y="198120"/>
                </a:cubicBezTo>
                <a:cubicBezTo>
                  <a:pt x="302276" y="259080"/>
                  <a:pt x="2556" y="294640"/>
                  <a:pt x="16" y="365760"/>
                </a:cubicBezTo>
                <a:cubicBezTo>
                  <a:pt x="-2524" y="436880"/>
                  <a:pt x="284496" y="502920"/>
                  <a:pt x="289576" y="624840"/>
                </a:cubicBezTo>
                <a:cubicBezTo>
                  <a:pt x="294656" y="746760"/>
                  <a:pt x="30496" y="1097280"/>
                  <a:pt x="30496" y="1097280"/>
                </a:cubicBezTo>
                <a:lnTo>
                  <a:pt x="30496" y="10972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55080" y="4145280"/>
            <a:ext cx="305293" cy="1192279"/>
          </a:xfrm>
          <a:custGeom>
            <a:avLst/>
            <a:gdLst>
              <a:gd name="connsiteX0" fmla="*/ 0 w 305293"/>
              <a:gd name="connsiteY0" fmla="*/ 0 h 1192279"/>
              <a:gd name="connsiteX1" fmla="*/ 274320 w 305293"/>
              <a:gd name="connsiteY1" fmla="*/ 121920 h 1192279"/>
              <a:gd name="connsiteX2" fmla="*/ 76200 w 305293"/>
              <a:gd name="connsiteY2" fmla="*/ 335280 h 1192279"/>
              <a:gd name="connsiteX3" fmla="*/ 304800 w 305293"/>
              <a:gd name="connsiteY3" fmla="*/ 685800 h 1192279"/>
              <a:gd name="connsiteX4" fmla="*/ 137160 w 305293"/>
              <a:gd name="connsiteY4" fmla="*/ 1143000 h 1192279"/>
              <a:gd name="connsiteX5" fmla="*/ 137160 w 305293"/>
              <a:gd name="connsiteY5" fmla="*/ 1158240 h 119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293" h="1192279">
                <a:moveTo>
                  <a:pt x="0" y="0"/>
                </a:moveTo>
                <a:cubicBezTo>
                  <a:pt x="130810" y="33020"/>
                  <a:pt x="261620" y="66040"/>
                  <a:pt x="274320" y="121920"/>
                </a:cubicBezTo>
                <a:cubicBezTo>
                  <a:pt x="287020" y="177800"/>
                  <a:pt x="71120" y="241300"/>
                  <a:pt x="76200" y="335280"/>
                </a:cubicBezTo>
                <a:cubicBezTo>
                  <a:pt x="81280" y="429260"/>
                  <a:pt x="294640" y="551180"/>
                  <a:pt x="304800" y="685800"/>
                </a:cubicBezTo>
                <a:cubicBezTo>
                  <a:pt x="314960" y="820420"/>
                  <a:pt x="165100" y="1064260"/>
                  <a:pt x="137160" y="1143000"/>
                </a:cubicBezTo>
                <a:cubicBezTo>
                  <a:pt x="109220" y="1221740"/>
                  <a:pt x="123190" y="1189990"/>
                  <a:pt x="137160" y="1158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748508" y="4114800"/>
            <a:ext cx="176292" cy="1371600"/>
          </a:xfrm>
          <a:custGeom>
            <a:avLst/>
            <a:gdLst>
              <a:gd name="connsiteX0" fmla="*/ 8652 w 404892"/>
              <a:gd name="connsiteY0" fmla="*/ 0 h 1371600"/>
              <a:gd name="connsiteX1" fmla="*/ 252492 w 404892"/>
              <a:gd name="connsiteY1" fmla="*/ 182880 h 1371600"/>
              <a:gd name="connsiteX2" fmla="*/ 69612 w 404892"/>
              <a:gd name="connsiteY2" fmla="*/ 457200 h 1371600"/>
              <a:gd name="connsiteX3" fmla="*/ 313452 w 404892"/>
              <a:gd name="connsiteY3" fmla="*/ 746760 h 1371600"/>
              <a:gd name="connsiteX4" fmla="*/ 69612 w 404892"/>
              <a:gd name="connsiteY4" fmla="*/ 990600 h 1371600"/>
              <a:gd name="connsiteX5" fmla="*/ 23892 w 404892"/>
              <a:gd name="connsiteY5" fmla="*/ 1234440 h 1371600"/>
              <a:gd name="connsiteX6" fmla="*/ 404892 w 404892"/>
              <a:gd name="connsiteY6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892" h="1371600">
                <a:moveTo>
                  <a:pt x="8652" y="0"/>
                </a:moveTo>
                <a:cubicBezTo>
                  <a:pt x="125492" y="53340"/>
                  <a:pt x="242332" y="106680"/>
                  <a:pt x="252492" y="182880"/>
                </a:cubicBezTo>
                <a:cubicBezTo>
                  <a:pt x="262652" y="259080"/>
                  <a:pt x="59452" y="363220"/>
                  <a:pt x="69612" y="457200"/>
                </a:cubicBezTo>
                <a:cubicBezTo>
                  <a:pt x="79772" y="551180"/>
                  <a:pt x="313452" y="657860"/>
                  <a:pt x="313452" y="746760"/>
                </a:cubicBezTo>
                <a:cubicBezTo>
                  <a:pt x="313452" y="835660"/>
                  <a:pt x="117872" y="909320"/>
                  <a:pt x="69612" y="990600"/>
                </a:cubicBezTo>
                <a:cubicBezTo>
                  <a:pt x="21352" y="1071880"/>
                  <a:pt x="-31988" y="1170940"/>
                  <a:pt x="23892" y="1234440"/>
                </a:cubicBezTo>
                <a:cubicBezTo>
                  <a:pt x="79772" y="1297940"/>
                  <a:pt x="242332" y="1334770"/>
                  <a:pt x="404892" y="137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4 -- William Stallings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E1E5-F267-4F72-88E5-F4FCDBC28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1666</Words>
  <Application>Microsoft Office PowerPoint</Application>
  <PresentationFormat>On-screen Show (4:3)</PresentationFormat>
  <Paragraphs>366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Threads</vt:lpstr>
      <vt:lpstr>A Process</vt:lpstr>
      <vt:lpstr>Threads</vt:lpstr>
      <vt:lpstr>Thread</vt:lpstr>
      <vt:lpstr>Threads</vt:lpstr>
      <vt:lpstr>Single threaded approach</vt:lpstr>
      <vt:lpstr>Multithreaded approach</vt:lpstr>
      <vt:lpstr>Threads</vt:lpstr>
      <vt:lpstr>Single and Multithreaded processes</vt:lpstr>
      <vt:lpstr>One or more threads in a Process</vt:lpstr>
      <vt:lpstr>Threads – Benefits</vt:lpstr>
      <vt:lpstr>Threads – Benefits </vt:lpstr>
      <vt:lpstr>Threads in a Single-user system</vt:lpstr>
      <vt:lpstr>Thread Support</vt:lpstr>
      <vt:lpstr>Thread Support</vt:lpstr>
      <vt:lpstr>Threads support</vt:lpstr>
      <vt:lpstr>Thread states</vt:lpstr>
      <vt:lpstr>Multithreading Example</vt:lpstr>
      <vt:lpstr>Thread Synchronization</vt:lpstr>
      <vt:lpstr>Types of Threads</vt:lpstr>
      <vt:lpstr>Multithreading Models</vt:lpstr>
      <vt:lpstr>Many-to-One model</vt:lpstr>
      <vt:lpstr>Relationships between ULT States and Process States</vt:lpstr>
      <vt:lpstr>User-level threads</vt:lpstr>
      <vt:lpstr>Overcoming ULT disadvantages</vt:lpstr>
      <vt:lpstr>One-to-One Model</vt:lpstr>
      <vt:lpstr>One-to-One Model</vt:lpstr>
      <vt:lpstr>Advantages and Disadvantages</vt:lpstr>
      <vt:lpstr>Many-to-Many Model</vt:lpstr>
      <vt:lpstr>Many-to-Many Model</vt:lpstr>
      <vt:lpstr>Relationship between threads and processes</vt:lpstr>
      <vt:lpstr>Applications that benefit from multicore resources</vt:lpstr>
      <vt:lpstr>Linux Tasks</vt:lpstr>
      <vt:lpstr>Linux Process/Thread Model</vt:lpstr>
      <vt:lpstr>Linux Threads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dhall</dc:creator>
  <cp:lastModifiedBy>Sudarshan Dhall</cp:lastModifiedBy>
  <cp:revision>44</cp:revision>
  <cp:lastPrinted>2014-09-09T17:07:30Z</cp:lastPrinted>
  <dcterms:created xsi:type="dcterms:W3CDTF">2013-09-02T18:51:59Z</dcterms:created>
  <dcterms:modified xsi:type="dcterms:W3CDTF">2014-09-09T17:11:33Z</dcterms:modified>
</cp:coreProperties>
</file>