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02" y="-2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189F5B-D962-4CA1-9FAD-F94FFE068568}" type="datetimeFigureOut">
              <a:rPr lang="en-US" smtClean="0"/>
              <a:t>9/17/2013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C08997-728A-4E1B-B401-AC21E803D5A5}" type="slidenum">
              <a:rPr lang="en-US" smtClean="0"/>
              <a:t>‹#›</a:t>
            </a:fld>
            <a:endParaRPr lang="en-US"/>
          </a:p>
        </p:txBody>
      </p:sp>
    </p:spTree>
    <p:extLst>
      <p:ext uri="{BB962C8B-B14F-4D97-AF65-F5344CB8AC3E}">
        <p14:creationId xmlns:p14="http://schemas.microsoft.com/office/powerpoint/2010/main" val="2086005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6D9D86-31F9-46F6-89FF-7E3C54B1ECAA}" type="datetime1">
              <a:rPr lang="en-US" smtClean="0"/>
              <a:t>9/17/2013</a:t>
            </a:fld>
            <a:endParaRPr lang="en-US"/>
          </a:p>
        </p:txBody>
      </p:sp>
      <p:sp>
        <p:nvSpPr>
          <p:cNvPr id="5" name="Footer Placeholder 4"/>
          <p:cNvSpPr>
            <a:spLocks noGrp="1"/>
          </p:cNvSpPr>
          <p:nvPr>
            <p:ph type="ftr" sz="quarter" idx="11"/>
          </p:nvPr>
        </p:nvSpPr>
        <p:spPr/>
        <p:txBody>
          <a:bodyPr/>
          <a:lstStyle/>
          <a:p>
            <a:r>
              <a:rPr lang="en-US" smtClean="0"/>
              <a:t>Chapter 5 -- William Stallings</a:t>
            </a:r>
            <a:endParaRPr lang="en-US"/>
          </a:p>
        </p:txBody>
      </p:sp>
      <p:sp>
        <p:nvSpPr>
          <p:cNvPr id="6" name="Slide Number Placeholder 5"/>
          <p:cNvSpPr>
            <a:spLocks noGrp="1"/>
          </p:cNvSpPr>
          <p:nvPr>
            <p:ph type="sldNum" sz="quarter" idx="12"/>
          </p:nvPr>
        </p:nvSpPr>
        <p:spPr/>
        <p:txBody>
          <a:bodyPr/>
          <a:lstStyle/>
          <a:p>
            <a:fld id="{CF8FFCB8-D1C3-42E3-996E-3C1B31D863FE}" type="slidenum">
              <a:rPr lang="en-US" smtClean="0"/>
              <a:t>‹#›</a:t>
            </a:fld>
            <a:endParaRPr lang="en-US"/>
          </a:p>
        </p:txBody>
      </p:sp>
    </p:spTree>
    <p:extLst>
      <p:ext uri="{BB962C8B-B14F-4D97-AF65-F5344CB8AC3E}">
        <p14:creationId xmlns:p14="http://schemas.microsoft.com/office/powerpoint/2010/main" val="2777630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F43AAB-4E50-49B3-A33A-371D7A339322}" type="datetime1">
              <a:rPr lang="en-US" smtClean="0"/>
              <a:t>9/17/2013</a:t>
            </a:fld>
            <a:endParaRPr lang="en-US"/>
          </a:p>
        </p:txBody>
      </p:sp>
      <p:sp>
        <p:nvSpPr>
          <p:cNvPr id="5" name="Footer Placeholder 4"/>
          <p:cNvSpPr>
            <a:spLocks noGrp="1"/>
          </p:cNvSpPr>
          <p:nvPr>
            <p:ph type="ftr" sz="quarter" idx="11"/>
          </p:nvPr>
        </p:nvSpPr>
        <p:spPr/>
        <p:txBody>
          <a:bodyPr/>
          <a:lstStyle/>
          <a:p>
            <a:r>
              <a:rPr lang="en-US" smtClean="0"/>
              <a:t>Chapter 5 -- William Stallings</a:t>
            </a:r>
            <a:endParaRPr lang="en-US"/>
          </a:p>
        </p:txBody>
      </p:sp>
      <p:sp>
        <p:nvSpPr>
          <p:cNvPr id="6" name="Slide Number Placeholder 5"/>
          <p:cNvSpPr>
            <a:spLocks noGrp="1"/>
          </p:cNvSpPr>
          <p:nvPr>
            <p:ph type="sldNum" sz="quarter" idx="12"/>
          </p:nvPr>
        </p:nvSpPr>
        <p:spPr/>
        <p:txBody>
          <a:bodyPr/>
          <a:lstStyle/>
          <a:p>
            <a:fld id="{CF8FFCB8-D1C3-42E3-996E-3C1B31D863FE}" type="slidenum">
              <a:rPr lang="en-US" smtClean="0"/>
              <a:t>‹#›</a:t>
            </a:fld>
            <a:endParaRPr lang="en-US"/>
          </a:p>
        </p:txBody>
      </p:sp>
    </p:spTree>
    <p:extLst>
      <p:ext uri="{BB962C8B-B14F-4D97-AF65-F5344CB8AC3E}">
        <p14:creationId xmlns:p14="http://schemas.microsoft.com/office/powerpoint/2010/main" val="3042694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418243-0B87-48C9-A851-DEC3C518B11C}" type="datetime1">
              <a:rPr lang="en-US" smtClean="0"/>
              <a:t>9/17/2013</a:t>
            </a:fld>
            <a:endParaRPr lang="en-US"/>
          </a:p>
        </p:txBody>
      </p:sp>
      <p:sp>
        <p:nvSpPr>
          <p:cNvPr id="5" name="Footer Placeholder 4"/>
          <p:cNvSpPr>
            <a:spLocks noGrp="1"/>
          </p:cNvSpPr>
          <p:nvPr>
            <p:ph type="ftr" sz="quarter" idx="11"/>
          </p:nvPr>
        </p:nvSpPr>
        <p:spPr/>
        <p:txBody>
          <a:bodyPr/>
          <a:lstStyle/>
          <a:p>
            <a:r>
              <a:rPr lang="en-US" smtClean="0"/>
              <a:t>Chapter 5 -- William Stallings</a:t>
            </a:r>
            <a:endParaRPr lang="en-US"/>
          </a:p>
        </p:txBody>
      </p:sp>
      <p:sp>
        <p:nvSpPr>
          <p:cNvPr id="6" name="Slide Number Placeholder 5"/>
          <p:cNvSpPr>
            <a:spLocks noGrp="1"/>
          </p:cNvSpPr>
          <p:nvPr>
            <p:ph type="sldNum" sz="quarter" idx="12"/>
          </p:nvPr>
        </p:nvSpPr>
        <p:spPr/>
        <p:txBody>
          <a:bodyPr/>
          <a:lstStyle/>
          <a:p>
            <a:fld id="{CF8FFCB8-D1C3-42E3-996E-3C1B31D863FE}" type="slidenum">
              <a:rPr lang="en-US" smtClean="0"/>
              <a:t>‹#›</a:t>
            </a:fld>
            <a:endParaRPr lang="en-US"/>
          </a:p>
        </p:txBody>
      </p:sp>
    </p:spTree>
    <p:extLst>
      <p:ext uri="{BB962C8B-B14F-4D97-AF65-F5344CB8AC3E}">
        <p14:creationId xmlns:p14="http://schemas.microsoft.com/office/powerpoint/2010/main" val="948311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84638A-47B0-4767-88B3-31286047B05B}" type="datetime1">
              <a:rPr lang="en-US" smtClean="0"/>
              <a:t>9/17/2013</a:t>
            </a:fld>
            <a:endParaRPr lang="en-US"/>
          </a:p>
        </p:txBody>
      </p:sp>
      <p:sp>
        <p:nvSpPr>
          <p:cNvPr id="5" name="Footer Placeholder 4"/>
          <p:cNvSpPr>
            <a:spLocks noGrp="1"/>
          </p:cNvSpPr>
          <p:nvPr>
            <p:ph type="ftr" sz="quarter" idx="11"/>
          </p:nvPr>
        </p:nvSpPr>
        <p:spPr/>
        <p:txBody>
          <a:bodyPr/>
          <a:lstStyle/>
          <a:p>
            <a:r>
              <a:rPr lang="en-US" smtClean="0"/>
              <a:t>Chapter 5 -- William Stallings</a:t>
            </a:r>
            <a:endParaRPr lang="en-US"/>
          </a:p>
        </p:txBody>
      </p:sp>
      <p:sp>
        <p:nvSpPr>
          <p:cNvPr id="6" name="Slide Number Placeholder 5"/>
          <p:cNvSpPr>
            <a:spLocks noGrp="1"/>
          </p:cNvSpPr>
          <p:nvPr>
            <p:ph type="sldNum" sz="quarter" idx="12"/>
          </p:nvPr>
        </p:nvSpPr>
        <p:spPr/>
        <p:txBody>
          <a:bodyPr/>
          <a:lstStyle/>
          <a:p>
            <a:fld id="{CF8FFCB8-D1C3-42E3-996E-3C1B31D863FE}" type="slidenum">
              <a:rPr lang="en-US" smtClean="0"/>
              <a:t>‹#›</a:t>
            </a:fld>
            <a:endParaRPr lang="en-US"/>
          </a:p>
        </p:txBody>
      </p:sp>
    </p:spTree>
    <p:extLst>
      <p:ext uri="{BB962C8B-B14F-4D97-AF65-F5344CB8AC3E}">
        <p14:creationId xmlns:p14="http://schemas.microsoft.com/office/powerpoint/2010/main" val="639051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F69726-C852-4889-BEB8-535CEFD80E47}" type="datetime1">
              <a:rPr lang="en-US" smtClean="0"/>
              <a:t>9/17/2013</a:t>
            </a:fld>
            <a:endParaRPr lang="en-US"/>
          </a:p>
        </p:txBody>
      </p:sp>
      <p:sp>
        <p:nvSpPr>
          <p:cNvPr id="5" name="Footer Placeholder 4"/>
          <p:cNvSpPr>
            <a:spLocks noGrp="1"/>
          </p:cNvSpPr>
          <p:nvPr>
            <p:ph type="ftr" sz="quarter" idx="11"/>
          </p:nvPr>
        </p:nvSpPr>
        <p:spPr/>
        <p:txBody>
          <a:bodyPr/>
          <a:lstStyle/>
          <a:p>
            <a:r>
              <a:rPr lang="en-US" smtClean="0"/>
              <a:t>Chapter 5 -- William Stallings</a:t>
            </a:r>
            <a:endParaRPr lang="en-US"/>
          </a:p>
        </p:txBody>
      </p:sp>
      <p:sp>
        <p:nvSpPr>
          <p:cNvPr id="6" name="Slide Number Placeholder 5"/>
          <p:cNvSpPr>
            <a:spLocks noGrp="1"/>
          </p:cNvSpPr>
          <p:nvPr>
            <p:ph type="sldNum" sz="quarter" idx="12"/>
          </p:nvPr>
        </p:nvSpPr>
        <p:spPr/>
        <p:txBody>
          <a:bodyPr/>
          <a:lstStyle/>
          <a:p>
            <a:fld id="{CF8FFCB8-D1C3-42E3-996E-3C1B31D863FE}" type="slidenum">
              <a:rPr lang="en-US" smtClean="0"/>
              <a:t>‹#›</a:t>
            </a:fld>
            <a:endParaRPr lang="en-US"/>
          </a:p>
        </p:txBody>
      </p:sp>
    </p:spTree>
    <p:extLst>
      <p:ext uri="{BB962C8B-B14F-4D97-AF65-F5344CB8AC3E}">
        <p14:creationId xmlns:p14="http://schemas.microsoft.com/office/powerpoint/2010/main" val="499821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DAF46A-FEA1-42F5-B70C-545B12F383BB}" type="datetime1">
              <a:rPr lang="en-US" smtClean="0"/>
              <a:t>9/17/2013</a:t>
            </a:fld>
            <a:endParaRPr lang="en-US"/>
          </a:p>
        </p:txBody>
      </p:sp>
      <p:sp>
        <p:nvSpPr>
          <p:cNvPr id="6" name="Footer Placeholder 5"/>
          <p:cNvSpPr>
            <a:spLocks noGrp="1"/>
          </p:cNvSpPr>
          <p:nvPr>
            <p:ph type="ftr" sz="quarter" idx="11"/>
          </p:nvPr>
        </p:nvSpPr>
        <p:spPr/>
        <p:txBody>
          <a:bodyPr/>
          <a:lstStyle/>
          <a:p>
            <a:r>
              <a:rPr lang="en-US" smtClean="0"/>
              <a:t>Chapter 5 -- William Stallings</a:t>
            </a:r>
            <a:endParaRPr lang="en-US"/>
          </a:p>
        </p:txBody>
      </p:sp>
      <p:sp>
        <p:nvSpPr>
          <p:cNvPr id="7" name="Slide Number Placeholder 6"/>
          <p:cNvSpPr>
            <a:spLocks noGrp="1"/>
          </p:cNvSpPr>
          <p:nvPr>
            <p:ph type="sldNum" sz="quarter" idx="12"/>
          </p:nvPr>
        </p:nvSpPr>
        <p:spPr/>
        <p:txBody>
          <a:bodyPr/>
          <a:lstStyle/>
          <a:p>
            <a:fld id="{CF8FFCB8-D1C3-42E3-996E-3C1B31D863FE}" type="slidenum">
              <a:rPr lang="en-US" smtClean="0"/>
              <a:t>‹#›</a:t>
            </a:fld>
            <a:endParaRPr lang="en-US"/>
          </a:p>
        </p:txBody>
      </p:sp>
    </p:spTree>
    <p:extLst>
      <p:ext uri="{BB962C8B-B14F-4D97-AF65-F5344CB8AC3E}">
        <p14:creationId xmlns:p14="http://schemas.microsoft.com/office/powerpoint/2010/main" val="3691529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C9C611-154A-4599-840F-A457C6214C3C}" type="datetime1">
              <a:rPr lang="en-US" smtClean="0"/>
              <a:t>9/17/2013</a:t>
            </a:fld>
            <a:endParaRPr lang="en-US"/>
          </a:p>
        </p:txBody>
      </p:sp>
      <p:sp>
        <p:nvSpPr>
          <p:cNvPr id="8" name="Footer Placeholder 7"/>
          <p:cNvSpPr>
            <a:spLocks noGrp="1"/>
          </p:cNvSpPr>
          <p:nvPr>
            <p:ph type="ftr" sz="quarter" idx="11"/>
          </p:nvPr>
        </p:nvSpPr>
        <p:spPr/>
        <p:txBody>
          <a:bodyPr/>
          <a:lstStyle/>
          <a:p>
            <a:r>
              <a:rPr lang="en-US" smtClean="0"/>
              <a:t>Chapter 5 -- William Stallings</a:t>
            </a:r>
            <a:endParaRPr lang="en-US"/>
          </a:p>
        </p:txBody>
      </p:sp>
      <p:sp>
        <p:nvSpPr>
          <p:cNvPr id="9" name="Slide Number Placeholder 8"/>
          <p:cNvSpPr>
            <a:spLocks noGrp="1"/>
          </p:cNvSpPr>
          <p:nvPr>
            <p:ph type="sldNum" sz="quarter" idx="12"/>
          </p:nvPr>
        </p:nvSpPr>
        <p:spPr/>
        <p:txBody>
          <a:bodyPr/>
          <a:lstStyle/>
          <a:p>
            <a:fld id="{CF8FFCB8-D1C3-42E3-996E-3C1B31D863FE}" type="slidenum">
              <a:rPr lang="en-US" smtClean="0"/>
              <a:t>‹#›</a:t>
            </a:fld>
            <a:endParaRPr lang="en-US"/>
          </a:p>
        </p:txBody>
      </p:sp>
    </p:spTree>
    <p:extLst>
      <p:ext uri="{BB962C8B-B14F-4D97-AF65-F5344CB8AC3E}">
        <p14:creationId xmlns:p14="http://schemas.microsoft.com/office/powerpoint/2010/main" val="3848864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F51064-6F0D-4F31-833A-A440BF4C8FCB}" type="datetime1">
              <a:rPr lang="en-US" smtClean="0"/>
              <a:t>9/17/2013</a:t>
            </a:fld>
            <a:endParaRPr lang="en-US"/>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a:t>
            </a:fld>
            <a:endParaRPr lang="en-US"/>
          </a:p>
        </p:txBody>
      </p:sp>
    </p:spTree>
    <p:extLst>
      <p:ext uri="{BB962C8B-B14F-4D97-AF65-F5344CB8AC3E}">
        <p14:creationId xmlns:p14="http://schemas.microsoft.com/office/powerpoint/2010/main" val="2326369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499F5-0B03-40DF-81E8-A83953F9196A}" type="datetime1">
              <a:rPr lang="en-US" smtClean="0"/>
              <a:t>9/17/2013</a:t>
            </a:fld>
            <a:endParaRPr lang="en-US"/>
          </a:p>
        </p:txBody>
      </p:sp>
      <p:sp>
        <p:nvSpPr>
          <p:cNvPr id="3" name="Footer Placeholder 2"/>
          <p:cNvSpPr>
            <a:spLocks noGrp="1"/>
          </p:cNvSpPr>
          <p:nvPr>
            <p:ph type="ftr" sz="quarter" idx="11"/>
          </p:nvPr>
        </p:nvSpPr>
        <p:spPr/>
        <p:txBody>
          <a:bodyPr/>
          <a:lstStyle/>
          <a:p>
            <a:r>
              <a:rPr lang="en-US" smtClean="0"/>
              <a:t>Chapter 5 -- William Stallings</a:t>
            </a:r>
            <a:endParaRPr lang="en-US"/>
          </a:p>
        </p:txBody>
      </p:sp>
      <p:sp>
        <p:nvSpPr>
          <p:cNvPr id="4" name="Slide Number Placeholder 3"/>
          <p:cNvSpPr>
            <a:spLocks noGrp="1"/>
          </p:cNvSpPr>
          <p:nvPr>
            <p:ph type="sldNum" sz="quarter" idx="12"/>
          </p:nvPr>
        </p:nvSpPr>
        <p:spPr/>
        <p:txBody>
          <a:bodyPr/>
          <a:lstStyle/>
          <a:p>
            <a:fld id="{CF8FFCB8-D1C3-42E3-996E-3C1B31D863FE}" type="slidenum">
              <a:rPr lang="en-US" smtClean="0"/>
              <a:t>‹#›</a:t>
            </a:fld>
            <a:endParaRPr lang="en-US"/>
          </a:p>
        </p:txBody>
      </p:sp>
    </p:spTree>
    <p:extLst>
      <p:ext uri="{BB962C8B-B14F-4D97-AF65-F5344CB8AC3E}">
        <p14:creationId xmlns:p14="http://schemas.microsoft.com/office/powerpoint/2010/main" val="537253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6BA7B9-9866-4CC7-B9B8-337A9DC8EC1D}" type="datetime1">
              <a:rPr lang="en-US" smtClean="0"/>
              <a:t>9/17/2013</a:t>
            </a:fld>
            <a:endParaRPr lang="en-US"/>
          </a:p>
        </p:txBody>
      </p:sp>
      <p:sp>
        <p:nvSpPr>
          <p:cNvPr id="6" name="Footer Placeholder 5"/>
          <p:cNvSpPr>
            <a:spLocks noGrp="1"/>
          </p:cNvSpPr>
          <p:nvPr>
            <p:ph type="ftr" sz="quarter" idx="11"/>
          </p:nvPr>
        </p:nvSpPr>
        <p:spPr/>
        <p:txBody>
          <a:bodyPr/>
          <a:lstStyle/>
          <a:p>
            <a:r>
              <a:rPr lang="en-US" smtClean="0"/>
              <a:t>Chapter 5 -- William Stallings</a:t>
            </a:r>
            <a:endParaRPr lang="en-US"/>
          </a:p>
        </p:txBody>
      </p:sp>
      <p:sp>
        <p:nvSpPr>
          <p:cNvPr id="7" name="Slide Number Placeholder 6"/>
          <p:cNvSpPr>
            <a:spLocks noGrp="1"/>
          </p:cNvSpPr>
          <p:nvPr>
            <p:ph type="sldNum" sz="quarter" idx="12"/>
          </p:nvPr>
        </p:nvSpPr>
        <p:spPr/>
        <p:txBody>
          <a:bodyPr/>
          <a:lstStyle/>
          <a:p>
            <a:fld id="{CF8FFCB8-D1C3-42E3-996E-3C1B31D863FE}" type="slidenum">
              <a:rPr lang="en-US" smtClean="0"/>
              <a:t>‹#›</a:t>
            </a:fld>
            <a:endParaRPr lang="en-US"/>
          </a:p>
        </p:txBody>
      </p:sp>
    </p:spTree>
    <p:extLst>
      <p:ext uri="{BB962C8B-B14F-4D97-AF65-F5344CB8AC3E}">
        <p14:creationId xmlns:p14="http://schemas.microsoft.com/office/powerpoint/2010/main" val="2832636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63E370-F421-4B56-9583-D397990AF975}" type="datetime1">
              <a:rPr lang="en-US" smtClean="0"/>
              <a:t>9/17/2013</a:t>
            </a:fld>
            <a:endParaRPr lang="en-US"/>
          </a:p>
        </p:txBody>
      </p:sp>
      <p:sp>
        <p:nvSpPr>
          <p:cNvPr id="6" name="Footer Placeholder 5"/>
          <p:cNvSpPr>
            <a:spLocks noGrp="1"/>
          </p:cNvSpPr>
          <p:nvPr>
            <p:ph type="ftr" sz="quarter" idx="11"/>
          </p:nvPr>
        </p:nvSpPr>
        <p:spPr/>
        <p:txBody>
          <a:bodyPr/>
          <a:lstStyle/>
          <a:p>
            <a:r>
              <a:rPr lang="en-US" smtClean="0"/>
              <a:t>Chapter 5 -- William Stallings</a:t>
            </a:r>
            <a:endParaRPr lang="en-US"/>
          </a:p>
        </p:txBody>
      </p:sp>
      <p:sp>
        <p:nvSpPr>
          <p:cNvPr id="7" name="Slide Number Placeholder 6"/>
          <p:cNvSpPr>
            <a:spLocks noGrp="1"/>
          </p:cNvSpPr>
          <p:nvPr>
            <p:ph type="sldNum" sz="quarter" idx="12"/>
          </p:nvPr>
        </p:nvSpPr>
        <p:spPr/>
        <p:txBody>
          <a:bodyPr/>
          <a:lstStyle/>
          <a:p>
            <a:fld id="{CF8FFCB8-D1C3-42E3-996E-3C1B31D863FE}" type="slidenum">
              <a:rPr lang="en-US" smtClean="0"/>
              <a:t>‹#›</a:t>
            </a:fld>
            <a:endParaRPr lang="en-US"/>
          </a:p>
        </p:txBody>
      </p:sp>
    </p:spTree>
    <p:extLst>
      <p:ext uri="{BB962C8B-B14F-4D97-AF65-F5344CB8AC3E}">
        <p14:creationId xmlns:p14="http://schemas.microsoft.com/office/powerpoint/2010/main" val="344988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4C5B8-CF5A-4669-B339-7BFFF6BDF8EE}" type="datetime1">
              <a:rPr lang="en-US" smtClean="0"/>
              <a:t>9/17/2013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Chapter 5 -- William Stallings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8FFCB8-D1C3-42E3-996E-3C1B31D863FE}" type="slidenum">
              <a:rPr lang="en-US" smtClean="0"/>
              <a:t>‹#›</a:t>
            </a:fld>
            <a:endParaRPr lang="en-US"/>
          </a:p>
        </p:txBody>
      </p:sp>
    </p:spTree>
    <p:extLst>
      <p:ext uri="{BB962C8B-B14F-4D97-AF65-F5344CB8AC3E}">
        <p14:creationId xmlns:p14="http://schemas.microsoft.com/office/powerpoint/2010/main" val="990530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Concurrency: Mutual Exclusion and Synchronization</a:t>
            </a:r>
            <a:endParaRPr lang="en-US" dirty="0"/>
          </a:p>
        </p:txBody>
      </p:sp>
      <p:sp>
        <p:nvSpPr>
          <p:cNvPr id="3" name="Subtitle 2"/>
          <p:cNvSpPr>
            <a:spLocks noGrp="1"/>
          </p:cNvSpPr>
          <p:nvPr>
            <p:ph type="subTitle" idx="1"/>
          </p:nvPr>
        </p:nvSpPr>
        <p:spPr/>
        <p:txBody>
          <a:bodyPr/>
          <a:lstStyle/>
          <a:p>
            <a:r>
              <a:rPr lang="en-US" dirty="0" smtClean="0"/>
              <a:t>Chapter 5 – William Stallings</a:t>
            </a:r>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1</a:t>
            </a:fld>
            <a:endParaRPr lang="en-US"/>
          </a:p>
        </p:txBody>
      </p:sp>
    </p:spTree>
    <p:extLst>
      <p:ext uri="{BB962C8B-B14F-4D97-AF65-F5344CB8AC3E}">
        <p14:creationId xmlns:p14="http://schemas.microsoft.com/office/powerpoint/2010/main" val="3411133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Mutual exclusion</a:t>
            </a:r>
          </a:p>
          <a:p>
            <a:pPr lvl="1"/>
            <a:r>
              <a:rPr lang="en-US" dirty="0" smtClean="0"/>
              <a:t>The requirement that when one process is in a critical section that accesses shared resources, no other process may be in a critical section that accesses any of those shared resources</a:t>
            </a:r>
          </a:p>
          <a:p>
            <a:r>
              <a:rPr lang="en-US" dirty="0" err="1" smtClean="0"/>
              <a:t>Livelock</a:t>
            </a:r>
            <a:endParaRPr lang="en-US" dirty="0" smtClean="0"/>
          </a:p>
          <a:p>
            <a:pPr lvl="1"/>
            <a:r>
              <a:rPr lang="en-US" dirty="0" smtClean="0"/>
              <a:t>A situation in which two or more processes continually change their states in response to changes in the system without doing any useful work</a:t>
            </a:r>
          </a:p>
          <a:p>
            <a:r>
              <a:rPr lang="en-US" dirty="0" smtClean="0"/>
              <a:t>Deadlock</a:t>
            </a:r>
          </a:p>
          <a:p>
            <a:pPr lvl="1"/>
            <a:r>
              <a:rPr lang="en-US" dirty="0" smtClean="0"/>
              <a:t>A situation in which two or more processes are unable to proceed because each is waiting for one of the others to do something</a:t>
            </a:r>
          </a:p>
          <a:p>
            <a:r>
              <a:rPr lang="en-US" dirty="0" smtClean="0"/>
              <a:t>Starvation</a:t>
            </a:r>
          </a:p>
          <a:p>
            <a:pPr lvl="1"/>
            <a:r>
              <a:rPr lang="en-US" dirty="0" smtClean="0"/>
              <a:t>A situation in which a runnable process is overlooked indefinitely by the scheduler; although it is able to proceed, it is never chosen</a:t>
            </a:r>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10</a:t>
            </a:fld>
            <a:endParaRPr lang="en-US"/>
          </a:p>
        </p:txBody>
      </p:sp>
    </p:spTree>
    <p:extLst>
      <p:ext uri="{BB962C8B-B14F-4D97-AF65-F5344CB8AC3E}">
        <p14:creationId xmlns:p14="http://schemas.microsoft.com/office/powerpoint/2010/main" val="2627443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 some principles</a:t>
            </a:r>
            <a:endParaRPr lang="en-US" dirty="0"/>
          </a:p>
        </p:txBody>
      </p:sp>
      <p:sp>
        <p:nvSpPr>
          <p:cNvPr id="3" name="Content Placeholder 2"/>
          <p:cNvSpPr>
            <a:spLocks noGrp="1"/>
          </p:cNvSpPr>
          <p:nvPr>
            <p:ph idx="1"/>
          </p:nvPr>
        </p:nvSpPr>
        <p:spPr/>
        <p:txBody>
          <a:bodyPr/>
          <a:lstStyle/>
          <a:p>
            <a:r>
              <a:rPr lang="en-US" dirty="0" smtClean="0"/>
              <a:t>Interleaving and overlapping</a:t>
            </a:r>
          </a:p>
          <a:p>
            <a:pPr lvl="1"/>
            <a:r>
              <a:rPr lang="en-US" dirty="0" smtClean="0"/>
              <a:t>Can be viewed as examples of concurrency</a:t>
            </a:r>
          </a:p>
          <a:p>
            <a:pPr lvl="1"/>
            <a:r>
              <a:rPr lang="en-US" dirty="0" smtClean="0"/>
              <a:t>Both present the same problems</a:t>
            </a:r>
          </a:p>
          <a:p>
            <a:r>
              <a:rPr lang="en-US" dirty="0" smtClean="0"/>
              <a:t>The relative speed of the execution of processes cannot be predicted</a:t>
            </a:r>
          </a:p>
          <a:p>
            <a:pPr lvl="1"/>
            <a:r>
              <a:rPr lang="en-US" dirty="0" smtClean="0"/>
              <a:t>Depends on activities of other processes</a:t>
            </a:r>
          </a:p>
          <a:p>
            <a:pPr lvl="1"/>
            <a:r>
              <a:rPr lang="en-US" dirty="0" smtClean="0"/>
              <a:t>Interrupts</a:t>
            </a:r>
          </a:p>
          <a:p>
            <a:pPr lvl="1"/>
            <a:r>
              <a:rPr lang="en-US" dirty="0" smtClean="0"/>
              <a:t>Scheduling policies</a:t>
            </a:r>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11</a:t>
            </a:fld>
            <a:endParaRPr lang="en-US"/>
          </a:p>
        </p:txBody>
      </p:sp>
    </p:spTree>
    <p:extLst>
      <p:ext uri="{BB962C8B-B14F-4D97-AF65-F5344CB8AC3E}">
        <p14:creationId xmlns:p14="http://schemas.microsoft.com/office/powerpoint/2010/main" val="127331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OS concerns because of concurrency</a:t>
            </a:r>
            <a:endParaRPr lang="en-US" dirty="0"/>
          </a:p>
        </p:txBody>
      </p:sp>
      <p:sp>
        <p:nvSpPr>
          <p:cNvPr id="3" name="Content Placeholder 2"/>
          <p:cNvSpPr>
            <a:spLocks noGrp="1"/>
          </p:cNvSpPr>
          <p:nvPr>
            <p:ph idx="1"/>
          </p:nvPr>
        </p:nvSpPr>
        <p:spPr/>
        <p:txBody>
          <a:bodyPr/>
          <a:lstStyle/>
          <a:p>
            <a:r>
              <a:rPr lang="en-US" dirty="0" smtClean="0"/>
              <a:t>The OS must </a:t>
            </a:r>
          </a:p>
          <a:p>
            <a:pPr lvl="1"/>
            <a:r>
              <a:rPr lang="en-US" dirty="0" smtClean="0"/>
              <a:t>Be able to keep track of various processes</a:t>
            </a:r>
          </a:p>
          <a:p>
            <a:pPr lvl="1"/>
            <a:r>
              <a:rPr lang="en-US" dirty="0" smtClean="0"/>
              <a:t>Allocate and de-allocate  resources for each active process</a:t>
            </a:r>
          </a:p>
          <a:p>
            <a:pPr lvl="1"/>
            <a:r>
              <a:rPr lang="en-US" dirty="0" smtClean="0"/>
              <a:t>Protect the data and physical resources of each process against interference by other processes</a:t>
            </a:r>
          </a:p>
          <a:p>
            <a:pPr lvl="1"/>
            <a:r>
              <a:rPr lang="en-US" dirty="0" smtClean="0"/>
              <a:t>Ensure there is no race condition</a:t>
            </a:r>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12</a:t>
            </a:fld>
            <a:endParaRPr lang="en-US"/>
          </a:p>
        </p:txBody>
      </p:sp>
    </p:spTree>
    <p:extLst>
      <p:ext uri="{BB962C8B-B14F-4D97-AF65-F5344CB8AC3E}">
        <p14:creationId xmlns:p14="http://schemas.microsoft.com/office/powerpoint/2010/main" val="669131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Section Problem</a:t>
            </a:r>
            <a:endParaRPr lang="en-US" dirty="0"/>
          </a:p>
        </p:txBody>
      </p:sp>
      <p:sp>
        <p:nvSpPr>
          <p:cNvPr id="3" name="Content Placeholder 2"/>
          <p:cNvSpPr>
            <a:spLocks noGrp="1"/>
          </p:cNvSpPr>
          <p:nvPr>
            <p:ph idx="1"/>
          </p:nvPr>
        </p:nvSpPr>
        <p:spPr/>
        <p:txBody>
          <a:bodyPr>
            <a:normAutofit/>
          </a:bodyPr>
          <a:lstStyle/>
          <a:p>
            <a:pPr marL="533400" indent="-533400">
              <a:lnSpc>
                <a:spcPct val="80000"/>
              </a:lnSpc>
              <a:buNone/>
              <a:defRPr/>
            </a:pPr>
            <a:r>
              <a:rPr lang="en-US" dirty="0"/>
              <a:t>The Critical Section Problem is how to provide access to the concurrently running processes to the shared variables to ensure correct functioning</a:t>
            </a:r>
            <a:r>
              <a:rPr lang="en-US" b="1" dirty="0"/>
              <a:t>.</a:t>
            </a:r>
          </a:p>
          <a:p>
            <a:pPr marL="533400" indent="-533400">
              <a:lnSpc>
                <a:spcPct val="80000"/>
              </a:lnSpc>
              <a:buNone/>
              <a:defRPr/>
            </a:pPr>
            <a:r>
              <a:rPr lang="en-US" b="1" dirty="0"/>
              <a:t>	-- need to provide mutual exclusion.</a:t>
            </a:r>
          </a:p>
          <a:p>
            <a:pPr marL="533400" indent="-533400">
              <a:lnSpc>
                <a:spcPct val="80000"/>
              </a:lnSpc>
              <a:buNone/>
              <a:defRPr/>
            </a:pPr>
            <a:r>
              <a:rPr lang="en-US" b="1" dirty="0"/>
              <a:t>Mutual Exclusion</a:t>
            </a:r>
            <a:r>
              <a:rPr lang="en-US" dirty="0"/>
              <a:t>.  If process </a:t>
            </a:r>
            <a:r>
              <a:rPr lang="en-US" i="1" dirty="0"/>
              <a:t>Pi</a:t>
            </a:r>
            <a:r>
              <a:rPr lang="en-US" dirty="0"/>
              <a:t> is executing in its critical section, then no other process can be executing in its critical </a:t>
            </a:r>
            <a:r>
              <a:rPr lang="en-US" dirty="0" smtClean="0"/>
              <a:t>sections that accesses the same variables as </a:t>
            </a:r>
            <a:r>
              <a:rPr lang="en-US" i="1" dirty="0" smtClean="0"/>
              <a:t>Pi</a:t>
            </a:r>
            <a:r>
              <a:rPr lang="en-US" dirty="0" smtClean="0"/>
              <a:t>.</a:t>
            </a:r>
            <a:endParaRPr lang="en-US" dirty="0"/>
          </a:p>
          <a:p>
            <a:pPr marL="533400" indent="-533400">
              <a:lnSpc>
                <a:spcPct val="80000"/>
              </a:lnSpc>
              <a:buNone/>
              <a:defRPr/>
            </a:pPr>
            <a:r>
              <a:rPr lang="en-US" dirty="0"/>
              <a:t>Providing mutual exclusion is tricky.  </a:t>
            </a:r>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13</a:t>
            </a:fld>
            <a:endParaRPr lang="en-US"/>
          </a:p>
        </p:txBody>
      </p:sp>
    </p:spTree>
    <p:extLst>
      <p:ext uri="{BB962C8B-B14F-4D97-AF65-F5344CB8AC3E}">
        <p14:creationId xmlns:p14="http://schemas.microsoft.com/office/powerpoint/2010/main" val="1611368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 exclusion</a:t>
            </a:r>
            <a:endParaRPr lang="en-US" dirty="0"/>
          </a:p>
        </p:txBody>
      </p:sp>
      <p:sp>
        <p:nvSpPr>
          <p:cNvPr id="3" name="Content Placeholder 2"/>
          <p:cNvSpPr>
            <a:spLocks noGrp="1"/>
          </p:cNvSpPr>
          <p:nvPr>
            <p:ph idx="1"/>
          </p:nvPr>
        </p:nvSpPr>
        <p:spPr/>
        <p:txBody>
          <a:bodyPr>
            <a:normAutofit/>
          </a:bodyPr>
          <a:lstStyle/>
          <a:p>
            <a:r>
              <a:rPr lang="en-US" dirty="0" smtClean="0"/>
              <a:t>Any solution that provides mutual exclusion, should also ensure the following:</a:t>
            </a:r>
          </a:p>
          <a:p>
            <a:pPr lvl="1"/>
            <a:r>
              <a:rPr lang="en-US" sz="2400" b="1" dirty="0" smtClean="0"/>
              <a:t>Progress</a:t>
            </a:r>
            <a:r>
              <a:rPr lang="en-US" sz="2400" dirty="0"/>
              <a:t>.  If no process is in its critical section and some process(</a:t>
            </a:r>
            <a:r>
              <a:rPr lang="en-US" sz="2400" dirty="0" err="1"/>
              <a:t>es</a:t>
            </a:r>
            <a:r>
              <a:rPr lang="en-US" sz="2400" dirty="0"/>
              <a:t>) wish to enter its(their) critical section, decision on which of the processes enters its CS should not be postponed </a:t>
            </a:r>
            <a:r>
              <a:rPr lang="en-US" sz="2400" dirty="0" smtClean="0"/>
              <a:t>indefinitely.</a:t>
            </a:r>
          </a:p>
          <a:p>
            <a:pPr lvl="1"/>
            <a:r>
              <a:rPr lang="en-US" sz="2400" b="1" dirty="0" smtClean="0"/>
              <a:t>Bounded </a:t>
            </a:r>
            <a:r>
              <a:rPr lang="en-US" sz="2400" b="1" dirty="0"/>
              <a:t>Wait</a:t>
            </a:r>
            <a:r>
              <a:rPr lang="en-US" sz="2400" dirty="0"/>
              <a:t>.  When a process attempts to enter its CS,  there must be a bound on the number of times other processes are allowed to enter their critical section before it is allowed to enter its CS.</a:t>
            </a:r>
          </a:p>
          <a:p>
            <a:pPr marL="457200" lvl="1" indent="0">
              <a:buNone/>
            </a:pPr>
            <a:endParaRPr lang="en-US" sz="2400"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14</a:t>
            </a:fld>
            <a:endParaRPr lang="en-US"/>
          </a:p>
        </p:txBody>
      </p:sp>
    </p:spTree>
    <p:extLst>
      <p:ext uri="{BB962C8B-B14F-4D97-AF65-F5344CB8AC3E}">
        <p14:creationId xmlns:p14="http://schemas.microsoft.com/office/powerpoint/2010/main" val="4263110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assumptions</a:t>
            </a:r>
            <a:endParaRPr lang="en-US" dirty="0"/>
          </a:p>
        </p:txBody>
      </p:sp>
      <p:sp>
        <p:nvSpPr>
          <p:cNvPr id="3" name="Content Placeholder 2"/>
          <p:cNvSpPr>
            <a:spLocks noGrp="1"/>
          </p:cNvSpPr>
          <p:nvPr>
            <p:ph idx="1"/>
          </p:nvPr>
        </p:nvSpPr>
        <p:spPr/>
        <p:txBody>
          <a:bodyPr>
            <a:normAutofit fontScale="92500" lnSpcReduction="10000"/>
          </a:bodyPr>
          <a:lstStyle/>
          <a:p>
            <a:pPr>
              <a:defRPr/>
            </a:pPr>
            <a:r>
              <a:rPr lang="en-US" dirty="0"/>
              <a:t>Relative speed of processes unknown but non-zero</a:t>
            </a:r>
          </a:p>
          <a:p>
            <a:pPr>
              <a:defRPr/>
            </a:pPr>
            <a:r>
              <a:rPr lang="en-US" dirty="0"/>
              <a:t>Read/write </a:t>
            </a:r>
            <a:r>
              <a:rPr lang="en-US" dirty="0" smtClean="0"/>
              <a:t>are atomic </a:t>
            </a:r>
            <a:r>
              <a:rPr lang="en-US" dirty="0"/>
              <a:t>operations.  Simultaneous memory access requests </a:t>
            </a:r>
            <a:r>
              <a:rPr lang="en-US" dirty="0" smtClean="0"/>
              <a:t>are resolved </a:t>
            </a:r>
            <a:r>
              <a:rPr lang="en-US" dirty="0"/>
              <a:t>arbitrarily.</a:t>
            </a:r>
          </a:p>
          <a:p>
            <a:pPr>
              <a:defRPr/>
            </a:pPr>
            <a:r>
              <a:rPr lang="en-US" dirty="0"/>
              <a:t>A process may stop outside of, but not inside, its critical </a:t>
            </a:r>
            <a:r>
              <a:rPr lang="en-US" dirty="0" smtClean="0"/>
              <a:t>section</a:t>
            </a:r>
          </a:p>
          <a:p>
            <a:pPr>
              <a:defRPr/>
            </a:pPr>
            <a:r>
              <a:rPr lang="en-US" dirty="0" smtClean="0"/>
              <a:t>A process remains inside its critical section for a finite time only</a:t>
            </a:r>
            <a:endParaRPr lang="en-US" dirty="0"/>
          </a:p>
          <a:p>
            <a:pPr>
              <a:defRPr/>
            </a:pPr>
            <a:r>
              <a:rPr lang="en-US" dirty="0"/>
              <a:t>No priority can be assigned to any process.</a:t>
            </a:r>
          </a:p>
          <a:p>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15</a:t>
            </a:fld>
            <a:endParaRPr lang="en-US"/>
          </a:p>
        </p:txBody>
      </p:sp>
    </p:spTree>
    <p:extLst>
      <p:ext uri="{BB962C8B-B14F-4D97-AF65-F5344CB8AC3E}">
        <p14:creationId xmlns:p14="http://schemas.microsoft.com/office/powerpoint/2010/main" val="3910644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Structure of Processes</a:t>
            </a:r>
            <a:endParaRPr lang="en-US" dirty="0"/>
          </a:p>
        </p:txBody>
      </p:sp>
      <p:sp>
        <p:nvSpPr>
          <p:cNvPr id="3" name="Content Placeholder 2"/>
          <p:cNvSpPr>
            <a:spLocks noGrp="1"/>
          </p:cNvSpPr>
          <p:nvPr>
            <p:ph idx="1"/>
          </p:nvPr>
        </p:nvSpPr>
        <p:spPr/>
        <p:txBody>
          <a:bodyPr>
            <a:normAutofit fontScale="85000" lnSpcReduction="20000"/>
          </a:bodyPr>
          <a:lstStyle/>
          <a:p>
            <a:pPr>
              <a:lnSpc>
                <a:spcPct val="90000"/>
              </a:lnSpc>
              <a:defRPr/>
            </a:pPr>
            <a:r>
              <a:rPr lang="en-US" dirty="0"/>
              <a:t>We assume processes have the following structure</a:t>
            </a:r>
            <a:r>
              <a:rPr lang="en-US" sz="3600" dirty="0"/>
              <a:t>:</a:t>
            </a:r>
          </a:p>
          <a:p>
            <a:pPr>
              <a:lnSpc>
                <a:spcPct val="90000"/>
              </a:lnSpc>
              <a:buNone/>
              <a:defRPr/>
            </a:pPr>
            <a:r>
              <a:rPr lang="en-US" sz="3600" dirty="0"/>
              <a:t>	</a:t>
            </a:r>
            <a:r>
              <a:rPr lang="en-US" sz="2800" dirty="0"/>
              <a:t>process I{</a:t>
            </a:r>
          </a:p>
          <a:p>
            <a:pPr>
              <a:lnSpc>
                <a:spcPct val="90000"/>
              </a:lnSpc>
              <a:buNone/>
              <a:defRPr/>
            </a:pPr>
            <a:r>
              <a:rPr lang="en-US" sz="2800" dirty="0"/>
              <a:t>		while (true){</a:t>
            </a:r>
          </a:p>
          <a:p>
            <a:pPr>
              <a:lnSpc>
                <a:spcPct val="90000"/>
              </a:lnSpc>
              <a:buNone/>
              <a:defRPr/>
            </a:pPr>
            <a:r>
              <a:rPr lang="en-US" sz="2800" dirty="0"/>
              <a:t>			…</a:t>
            </a:r>
          </a:p>
          <a:p>
            <a:pPr>
              <a:lnSpc>
                <a:spcPct val="90000"/>
              </a:lnSpc>
              <a:buNone/>
              <a:defRPr/>
            </a:pPr>
            <a:r>
              <a:rPr lang="en-US" sz="2800" dirty="0"/>
              <a:t>			…		</a:t>
            </a:r>
          </a:p>
          <a:p>
            <a:pPr>
              <a:lnSpc>
                <a:spcPct val="90000"/>
              </a:lnSpc>
              <a:buNone/>
              <a:defRPr/>
            </a:pPr>
            <a:r>
              <a:rPr lang="en-US" sz="2800" dirty="0"/>
              <a:t>			Critical Section</a:t>
            </a:r>
          </a:p>
          <a:p>
            <a:pPr>
              <a:lnSpc>
                <a:spcPct val="90000"/>
              </a:lnSpc>
              <a:buNone/>
              <a:defRPr/>
            </a:pPr>
            <a:r>
              <a:rPr lang="en-US" sz="2800" dirty="0"/>
              <a:t>			…</a:t>
            </a:r>
          </a:p>
          <a:p>
            <a:pPr>
              <a:lnSpc>
                <a:spcPct val="90000"/>
              </a:lnSpc>
              <a:buNone/>
              <a:defRPr/>
            </a:pPr>
            <a:r>
              <a:rPr lang="en-US" sz="2800" dirty="0"/>
              <a:t>			…</a:t>
            </a:r>
          </a:p>
          <a:p>
            <a:pPr>
              <a:lnSpc>
                <a:spcPct val="90000"/>
              </a:lnSpc>
              <a:buNone/>
              <a:defRPr/>
            </a:pPr>
            <a:r>
              <a:rPr lang="en-US" sz="2800" dirty="0"/>
              <a:t>		}</a:t>
            </a:r>
          </a:p>
          <a:p>
            <a:pPr>
              <a:lnSpc>
                <a:spcPct val="90000"/>
              </a:lnSpc>
              <a:buNone/>
              <a:defRPr/>
            </a:pPr>
            <a:r>
              <a:rPr lang="en-US" sz="2800" dirty="0"/>
              <a:t>	}</a:t>
            </a:r>
          </a:p>
          <a:p>
            <a:pPr>
              <a:lnSpc>
                <a:spcPct val="90000"/>
              </a:lnSpc>
              <a:buNone/>
              <a:defRPr/>
            </a:pPr>
            <a:r>
              <a:rPr lang="en-US" sz="2800" dirty="0"/>
              <a:t>	</a:t>
            </a:r>
            <a:r>
              <a:rPr lang="en-US" dirty="0"/>
              <a:t>To provide mutual exclusion, need to add code before and after the Critical Section of each process.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16</a:t>
            </a:fld>
            <a:endParaRPr lang="en-US"/>
          </a:p>
        </p:txBody>
      </p:sp>
    </p:spTree>
    <p:extLst>
      <p:ext uri="{BB962C8B-B14F-4D97-AF65-F5344CB8AC3E}">
        <p14:creationId xmlns:p14="http://schemas.microsoft.com/office/powerpoint/2010/main" val="46399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 Problem – Software Solutions</a:t>
            </a:r>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17</a:t>
            </a:fld>
            <a:endParaRPr lang="en-US"/>
          </a:p>
        </p:txBody>
      </p:sp>
      <p:sp>
        <p:nvSpPr>
          <p:cNvPr id="6" name="Rectangle 3"/>
          <p:cNvSpPr>
            <a:spLocks noGrp="1" noChangeArrowheads="1"/>
          </p:cNvSpPr>
          <p:nvPr>
            <p:ph idx="1"/>
          </p:nvPr>
        </p:nvSpPr>
        <p:spPr/>
        <p:txBody>
          <a:bodyPr>
            <a:normAutofit lnSpcReduction="10000"/>
          </a:bodyPr>
          <a:lstStyle/>
          <a:p>
            <a:pPr marL="609600" indent="-609600" eaLnBrk="1" hangingPunct="1">
              <a:lnSpc>
                <a:spcPct val="90000"/>
              </a:lnSpc>
              <a:buFont typeface="Wingdings" pitchFamily="2" charset="2"/>
              <a:buNone/>
              <a:defRPr/>
            </a:pPr>
            <a:r>
              <a:rPr lang="en-US" sz="2800" dirty="0" smtClean="0"/>
              <a:t>Consider only two concurrent processes.</a:t>
            </a:r>
          </a:p>
          <a:p>
            <a:pPr marL="609600" indent="-609600" eaLnBrk="1" hangingPunct="1">
              <a:lnSpc>
                <a:spcPct val="90000"/>
              </a:lnSpc>
              <a:buFont typeface="Wingdings" pitchFamily="2" charset="2"/>
              <a:buNone/>
              <a:defRPr/>
            </a:pPr>
            <a:r>
              <a:rPr lang="en-US" sz="2800" dirty="0" smtClean="0"/>
              <a:t>Introduce a shared variable (integer) </a:t>
            </a:r>
            <a:r>
              <a:rPr lang="en-US" sz="2800" i="1" dirty="0" smtClean="0"/>
              <a:t>turn; turn = 0 or 1;  initially let turn = 0;</a:t>
            </a:r>
          </a:p>
          <a:p>
            <a:pPr marL="609600" indent="-609600" eaLnBrk="1" hangingPunct="1">
              <a:lnSpc>
                <a:spcPct val="90000"/>
              </a:lnSpc>
              <a:buFont typeface="Wingdings" pitchFamily="2" charset="2"/>
              <a:buNone/>
              <a:defRPr/>
            </a:pPr>
            <a:r>
              <a:rPr lang="en-US" sz="2800" dirty="0" smtClean="0"/>
              <a:t>/* </a:t>
            </a:r>
            <a:r>
              <a:rPr lang="en-US" sz="2800" i="1" dirty="0" smtClean="0"/>
              <a:t>turn = </a:t>
            </a:r>
            <a:r>
              <a:rPr lang="en-US" sz="2800" i="1" dirty="0" err="1" smtClean="0"/>
              <a:t>i</a:t>
            </a:r>
            <a:r>
              <a:rPr lang="en-US" sz="2800" dirty="0" smtClean="0"/>
              <a:t> implies process </a:t>
            </a:r>
            <a:r>
              <a:rPr lang="en-US" sz="2800" i="1" dirty="0" err="1" smtClean="0"/>
              <a:t>i</a:t>
            </a:r>
            <a:r>
              <a:rPr lang="en-US" sz="2800" dirty="0" smtClean="0"/>
              <a:t> is in its CS.  */</a:t>
            </a:r>
          </a:p>
          <a:p>
            <a:pPr marL="609600" indent="-609600" eaLnBrk="1" hangingPunct="1">
              <a:lnSpc>
                <a:spcPct val="90000"/>
              </a:lnSpc>
              <a:buFont typeface="Wingdings" pitchFamily="2" charset="2"/>
              <a:buNone/>
              <a:defRPr/>
            </a:pPr>
            <a:r>
              <a:rPr lang="en-US" sz="2800" dirty="0" smtClean="0"/>
              <a:t> </a:t>
            </a:r>
            <a:r>
              <a:rPr lang="en-US" sz="2000" dirty="0" smtClean="0"/>
              <a:t>process </a:t>
            </a:r>
            <a:r>
              <a:rPr lang="en-US" sz="2000" dirty="0" err="1" smtClean="0"/>
              <a:t>i</a:t>
            </a:r>
            <a:r>
              <a:rPr lang="en-US" sz="2000" dirty="0" smtClean="0"/>
              <a:t>{                        /* </a:t>
            </a:r>
            <a:r>
              <a:rPr lang="en-US" sz="2000" i="1" dirty="0" err="1" smtClean="0"/>
              <a:t>i</a:t>
            </a:r>
            <a:r>
              <a:rPr lang="en-US" sz="2000" i="1" dirty="0" smtClean="0"/>
              <a:t> is 0 or 1  */</a:t>
            </a:r>
            <a:endParaRPr lang="en-US" sz="2000" dirty="0" smtClean="0"/>
          </a:p>
          <a:p>
            <a:pPr marL="609600" indent="-609600" eaLnBrk="1" hangingPunct="1">
              <a:lnSpc>
                <a:spcPct val="90000"/>
              </a:lnSpc>
              <a:buFont typeface="Wingdings" pitchFamily="2" charset="2"/>
              <a:buNone/>
              <a:defRPr/>
            </a:pPr>
            <a:r>
              <a:rPr lang="en-US" sz="2000" dirty="0" smtClean="0"/>
              <a:t>		while (true){</a:t>
            </a:r>
          </a:p>
          <a:p>
            <a:pPr marL="609600" indent="-609600" eaLnBrk="1" hangingPunct="1">
              <a:lnSpc>
                <a:spcPct val="90000"/>
              </a:lnSpc>
              <a:buFont typeface="Wingdings" pitchFamily="2" charset="2"/>
              <a:buNone/>
              <a:defRPr/>
            </a:pPr>
            <a:r>
              <a:rPr lang="en-US" sz="2000" dirty="0" smtClean="0"/>
              <a:t>			…</a:t>
            </a:r>
          </a:p>
          <a:p>
            <a:pPr marL="609600" indent="-609600" eaLnBrk="1" hangingPunct="1">
              <a:lnSpc>
                <a:spcPct val="90000"/>
              </a:lnSpc>
              <a:buFont typeface="Wingdings" pitchFamily="2" charset="2"/>
              <a:buNone/>
              <a:defRPr/>
            </a:pPr>
            <a:r>
              <a:rPr lang="en-US" sz="2000" dirty="0" smtClean="0"/>
              <a:t>			while (</a:t>
            </a:r>
            <a:r>
              <a:rPr lang="en-US" sz="2000" i="1" dirty="0" smtClean="0"/>
              <a:t>turn != </a:t>
            </a:r>
            <a:r>
              <a:rPr lang="en-US" sz="2000" i="1" dirty="0" err="1" smtClean="0"/>
              <a:t>i</a:t>
            </a:r>
            <a:r>
              <a:rPr lang="en-US" sz="2000" i="1" dirty="0" smtClean="0"/>
              <a:t>) </a:t>
            </a:r>
            <a:r>
              <a:rPr lang="en-US" sz="2000" dirty="0" smtClean="0"/>
              <a:t>do {}		</a:t>
            </a:r>
          </a:p>
          <a:p>
            <a:pPr marL="609600" indent="-609600" eaLnBrk="1" hangingPunct="1">
              <a:lnSpc>
                <a:spcPct val="90000"/>
              </a:lnSpc>
              <a:buFont typeface="Wingdings" pitchFamily="2" charset="2"/>
              <a:buNone/>
              <a:defRPr/>
            </a:pPr>
            <a:r>
              <a:rPr lang="en-US" sz="2000" dirty="0" smtClean="0"/>
              <a:t>			Critical Section</a:t>
            </a:r>
          </a:p>
          <a:p>
            <a:pPr marL="609600" indent="-609600" eaLnBrk="1" hangingPunct="1">
              <a:lnSpc>
                <a:spcPct val="90000"/>
              </a:lnSpc>
              <a:buFont typeface="Wingdings" pitchFamily="2" charset="2"/>
              <a:buNone/>
              <a:defRPr/>
            </a:pPr>
            <a:r>
              <a:rPr lang="en-US" sz="2000" dirty="0" smtClean="0"/>
              <a:t>			</a:t>
            </a:r>
            <a:r>
              <a:rPr lang="en-US" sz="2000" i="1" dirty="0" smtClean="0"/>
              <a:t>turn = (</a:t>
            </a:r>
            <a:r>
              <a:rPr lang="en-US" sz="2000" i="1" dirty="0" err="1" smtClean="0"/>
              <a:t>i</a:t>
            </a:r>
            <a:r>
              <a:rPr lang="en-US" sz="2000" i="1" dirty="0" smtClean="0"/>
              <a:t> + 1) </a:t>
            </a:r>
            <a:r>
              <a:rPr lang="en-US" sz="2000" i="1" dirty="0"/>
              <a:t>%</a:t>
            </a:r>
            <a:r>
              <a:rPr lang="en-US" sz="2000" i="1" dirty="0" smtClean="0"/>
              <a:t> 2;</a:t>
            </a:r>
            <a:endParaRPr lang="en-US" sz="2000" dirty="0" smtClean="0"/>
          </a:p>
          <a:p>
            <a:pPr marL="609600" indent="-609600" eaLnBrk="1" hangingPunct="1">
              <a:lnSpc>
                <a:spcPct val="90000"/>
              </a:lnSpc>
              <a:buFont typeface="Wingdings" pitchFamily="2" charset="2"/>
              <a:buNone/>
              <a:defRPr/>
            </a:pPr>
            <a:r>
              <a:rPr lang="en-US" sz="2000" dirty="0" smtClean="0"/>
              <a:t>			…</a:t>
            </a:r>
          </a:p>
          <a:p>
            <a:pPr marL="609600" indent="-609600" eaLnBrk="1" hangingPunct="1">
              <a:lnSpc>
                <a:spcPct val="90000"/>
              </a:lnSpc>
              <a:buFont typeface="Wingdings" pitchFamily="2" charset="2"/>
              <a:buNone/>
              <a:defRPr/>
            </a:pPr>
            <a:r>
              <a:rPr lang="en-US" sz="2000" dirty="0" smtClean="0"/>
              <a:t>		}</a:t>
            </a:r>
          </a:p>
          <a:p>
            <a:pPr marL="609600" indent="-609600" eaLnBrk="1" hangingPunct="1">
              <a:lnSpc>
                <a:spcPct val="90000"/>
              </a:lnSpc>
              <a:buFont typeface="Wingdings" pitchFamily="2" charset="2"/>
              <a:buNone/>
              <a:defRPr/>
            </a:pPr>
            <a:r>
              <a:rPr lang="en-US" sz="2000" dirty="0" smtClean="0"/>
              <a:t>	}</a:t>
            </a:r>
          </a:p>
          <a:p>
            <a:pPr marL="609600" indent="-609600" eaLnBrk="1" hangingPunct="1">
              <a:lnSpc>
                <a:spcPct val="90000"/>
              </a:lnSpc>
              <a:buFont typeface="Wingdings" pitchFamily="2" charset="2"/>
              <a:buNone/>
              <a:defRPr/>
            </a:pPr>
            <a:endParaRPr lang="en-US" sz="2800" dirty="0" smtClean="0"/>
          </a:p>
        </p:txBody>
      </p:sp>
    </p:spTree>
    <p:extLst>
      <p:ext uri="{BB962C8B-B14F-4D97-AF65-F5344CB8AC3E}">
        <p14:creationId xmlns:p14="http://schemas.microsoft.com/office/powerpoint/2010/main" val="631202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solution</a:t>
            </a:r>
            <a:endParaRPr lang="en-US" dirty="0"/>
          </a:p>
        </p:txBody>
      </p:sp>
      <p:sp>
        <p:nvSpPr>
          <p:cNvPr id="3" name="Content Placeholder 2"/>
          <p:cNvSpPr>
            <a:spLocks noGrp="1"/>
          </p:cNvSpPr>
          <p:nvPr>
            <p:ph idx="1"/>
          </p:nvPr>
        </p:nvSpPr>
        <p:spPr/>
        <p:txBody>
          <a:bodyPr/>
          <a:lstStyle/>
          <a:p>
            <a:pPr>
              <a:lnSpc>
                <a:spcPct val="90000"/>
              </a:lnSpc>
              <a:defRPr/>
            </a:pPr>
            <a:r>
              <a:rPr lang="en-US" dirty="0"/>
              <a:t>This solution provides the mutual exclusion, because at any given time </a:t>
            </a:r>
            <a:r>
              <a:rPr lang="en-US" i="1" dirty="0"/>
              <a:t>turn</a:t>
            </a:r>
            <a:r>
              <a:rPr lang="en-US" dirty="0"/>
              <a:t> can be either 0 or 1 </a:t>
            </a:r>
          </a:p>
          <a:p>
            <a:pPr>
              <a:lnSpc>
                <a:spcPct val="90000"/>
              </a:lnSpc>
              <a:defRPr/>
            </a:pPr>
            <a:r>
              <a:rPr lang="en-US" dirty="0"/>
              <a:t>Progress – not satisfied; processes enter CS alternately.  Also if one process stops outside of its CS, the other will wait indefinitely.</a:t>
            </a:r>
          </a:p>
          <a:p>
            <a:pPr>
              <a:lnSpc>
                <a:spcPct val="90000"/>
              </a:lnSpc>
              <a:defRPr/>
            </a:pPr>
            <a:r>
              <a:rPr lang="en-US" dirty="0"/>
              <a:t>Bounded wait – satisfied (so long as both processes are running</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18</a:t>
            </a:fld>
            <a:endParaRPr lang="en-US"/>
          </a:p>
        </p:txBody>
      </p:sp>
    </p:spTree>
    <p:extLst>
      <p:ext uri="{BB962C8B-B14F-4D97-AF65-F5344CB8AC3E}">
        <p14:creationId xmlns:p14="http://schemas.microsoft.com/office/powerpoint/2010/main" val="2305440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Solution</a:t>
            </a:r>
            <a:endParaRPr lang="en-US" dirty="0"/>
          </a:p>
        </p:txBody>
      </p:sp>
      <p:sp>
        <p:nvSpPr>
          <p:cNvPr id="3" name="Content Placeholder 2"/>
          <p:cNvSpPr>
            <a:spLocks noGrp="1"/>
          </p:cNvSpPr>
          <p:nvPr>
            <p:ph idx="1"/>
          </p:nvPr>
        </p:nvSpPr>
        <p:spPr/>
        <p:txBody>
          <a:bodyPr/>
          <a:lstStyle/>
          <a:p>
            <a:pPr>
              <a:lnSpc>
                <a:spcPct val="90000"/>
              </a:lnSpc>
              <a:defRPr/>
            </a:pPr>
            <a:r>
              <a:rPr lang="en-US" sz="2800" dirty="0"/>
              <a:t>In the first attempt, each process only checks whether it is its turn or no;  the processes do not know the state of the other process.</a:t>
            </a:r>
          </a:p>
          <a:p>
            <a:pPr>
              <a:lnSpc>
                <a:spcPct val="90000"/>
              </a:lnSpc>
              <a:defRPr/>
            </a:pPr>
            <a:r>
              <a:rPr lang="en-US" sz="2800" dirty="0"/>
              <a:t>In the second attempt each process checks the state of the other process before deciding to enter its CS.</a:t>
            </a:r>
          </a:p>
          <a:p>
            <a:pPr>
              <a:lnSpc>
                <a:spcPct val="90000"/>
              </a:lnSpc>
              <a:defRPr/>
            </a:pPr>
            <a:r>
              <a:rPr lang="en-US" sz="2800" dirty="0"/>
              <a:t>Towards this end, introduce two shared variables;</a:t>
            </a:r>
          </a:p>
          <a:p>
            <a:pPr lvl="1">
              <a:lnSpc>
                <a:spcPct val="90000"/>
              </a:lnSpc>
              <a:defRPr/>
            </a:pPr>
            <a:r>
              <a:rPr lang="en-US" sz="2400" i="1" dirty="0"/>
              <a:t>flag[</a:t>
            </a:r>
            <a:r>
              <a:rPr lang="en-US" sz="2400" i="1" dirty="0" err="1"/>
              <a:t>i</a:t>
            </a:r>
            <a:r>
              <a:rPr lang="en-US" sz="2400" i="1" dirty="0"/>
              <a:t>], </a:t>
            </a:r>
            <a:r>
              <a:rPr lang="en-US" sz="2400" i="1" dirty="0" err="1"/>
              <a:t>i</a:t>
            </a:r>
            <a:r>
              <a:rPr lang="en-US" sz="2400" i="1" dirty="0"/>
              <a:t>= 0 or 1;</a:t>
            </a:r>
          </a:p>
          <a:p>
            <a:pPr lvl="1">
              <a:lnSpc>
                <a:spcPct val="90000"/>
              </a:lnSpc>
              <a:defRPr/>
            </a:pPr>
            <a:r>
              <a:rPr lang="en-US" sz="2400" i="1" dirty="0"/>
              <a:t>flag[</a:t>
            </a:r>
            <a:r>
              <a:rPr lang="en-US" sz="2400" i="1" dirty="0" err="1"/>
              <a:t>i</a:t>
            </a:r>
            <a:r>
              <a:rPr lang="en-US" sz="2400" i="1" dirty="0"/>
              <a:t>] = true</a:t>
            </a:r>
            <a:r>
              <a:rPr lang="en-US" sz="2400" dirty="0"/>
              <a:t> </a:t>
            </a:r>
            <a:r>
              <a:rPr lang="en-US" sz="2400" dirty="0">
                <a:sym typeface="Wingdings" pitchFamily="2" charset="2"/>
              </a:rPr>
              <a:t> process </a:t>
            </a:r>
            <a:r>
              <a:rPr lang="en-US" sz="2400" i="1" dirty="0" err="1">
                <a:sym typeface="Wingdings" pitchFamily="2" charset="2"/>
              </a:rPr>
              <a:t>i</a:t>
            </a:r>
            <a:r>
              <a:rPr lang="en-US" sz="2400" dirty="0">
                <a:sym typeface="Wingdings" pitchFamily="2" charset="2"/>
              </a:rPr>
              <a:t> is in its CS</a:t>
            </a:r>
            <a:r>
              <a:rPr lang="en-US" sz="2400" dirty="0"/>
              <a:t> </a:t>
            </a:r>
          </a:p>
          <a:p>
            <a:pPr>
              <a:lnSpc>
                <a:spcPct val="90000"/>
              </a:lnSpc>
              <a:defRPr/>
            </a:pPr>
            <a:r>
              <a:rPr lang="en-US" sz="2800" dirty="0"/>
              <a:t>We now have the following code:</a:t>
            </a:r>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19</a:t>
            </a:fld>
            <a:endParaRPr lang="en-US"/>
          </a:p>
        </p:txBody>
      </p:sp>
    </p:spTree>
    <p:extLst>
      <p:ext uri="{BB962C8B-B14F-4D97-AF65-F5344CB8AC3E}">
        <p14:creationId xmlns:p14="http://schemas.microsoft.com/office/powerpoint/2010/main" val="154099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Operating systems are responsible for management of processes</a:t>
            </a:r>
          </a:p>
          <a:p>
            <a:r>
              <a:rPr lang="en-US" dirty="0" smtClean="0"/>
              <a:t>In a uniprocessor or multiprocessor system, multiple processes coexist.</a:t>
            </a:r>
          </a:p>
          <a:p>
            <a:pPr lvl="1"/>
            <a:r>
              <a:rPr lang="en-US" dirty="0" smtClean="0"/>
              <a:t>Multiple processes in various states of execution</a:t>
            </a:r>
          </a:p>
          <a:p>
            <a:r>
              <a:rPr lang="en-US" dirty="0" smtClean="0"/>
              <a:t>Processes compete for resources</a:t>
            </a:r>
          </a:p>
          <a:p>
            <a:r>
              <a:rPr lang="en-US" dirty="0" smtClean="0"/>
              <a:t>Processes also cooperate for solving a common problem</a:t>
            </a:r>
          </a:p>
          <a:p>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2</a:t>
            </a:fld>
            <a:endParaRPr lang="en-US"/>
          </a:p>
        </p:txBody>
      </p:sp>
    </p:spTree>
    <p:extLst>
      <p:ext uri="{BB962C8B-B14F-4D97-AF65-F5344CB8AC3E}">
        <p14:creationId xmlns:p14="http://schemas.microsoft.com/office/powerpoint/2010/main" val="2238624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(contd.)</a:t>
            </a:r>
            <a:endParaRPr lang="en-US" dirty="0"/>
          </a:p>
        </p:txBody>
      </p:sp>
      <p:sp>
        <p:nvSpPr>
          <p:cNvPr id="3" name="Content Placeholder 2"/>
          <p:cNvSpPr>
            <a:spLocks noGrp="1"/>
          </p:cNvSpPr>
          <p:nvPr>
            <p:ph idx="1"/>
          </p:nvPr>
        </p:nvSpPr>
        <p:spPr/>
        <p:txBody>
          <a:bodyPr>
            <a:normAutofit fontScale="77500" lnSpcReduction="20000"/>
          </a:bodyPr>
          <a:lstStyle/>
          <a:p>
            <a:pPr>
              <a:lnSpc>
                <a:spcPct val="90000"/>
              </a:lnSpc>
              <a:buNone/>
              <a:defRPr/>
            </a:pPr>
            <a:r>
              <a:rPr lang="en-US" sz="4000" i="1" dirty="0"/>
              <a:t>initially let flag[</a:t>
            </a:r>
            <a:r>
              <a:rPr lang="en-US" sz="4000" i="1" dirty="0" err="1"/>
              <a:t>i</a:t>
            </a:r>
            <a:r>
              <a:rPr lang="en-US" sz="4000" i="1" dirty="0"/>
              <a:t>]= false, for </a:t>
            </a:r>
            <a:r>
              <a:rPr lang="en-US" sz="4000" i="1" dirty="0" err="1"/>
              <a:t>i</a:t>
            </a:r>
            <a:r>
              <a:rPr lang="en-US" sz="4000" i="1" dirty="0"/>
              <a:t> = 0 and 1;</a:t>
            </a:r>
          </a:p>
          <a:p>
            <a:pPr>
              <a:lnSpc>
                <a:spcPct val="90000"/>
              </a:lnSpc>
              <a:buNone/>
              <a:defRPr/>
            </a:pPr>
            <a:endParaRPr lang="en-US" dirty="0"/>
          </a:p>
          <a:p>
            <a:pPr>
              <a:lnSpc>
                <a:spcPct val="90000"/>
              </a:lnSpc>
              <a:buNone/>
              <a:defRPr/>
            </a:pPr>
            <a:r>
              <a:rPr lang="en-US" dirty="0"/>
              <a:t>process </a:t>
            </a:r>
            <a:r>
              <a:rPr lang="en-US" dirty="0" err="1"/>
              <a:t>i</a:t>
            </a:r>
            <a:r>
              <a:rPr lang="en-US" dirty="0"/>
              <a:t>{                        /* </a:t>
            </a:r>
            <a:r>
              <a:rPr lang="en-US" i="1" dirty="0" err="1"/>
              <a:t>i</a:t>
            </a:r>
            <a:r>
              <a:rPr lang="en-US" i="1" dirty="0"/>
              <a:t> is 0 or 1  */</a:t>
            </a:r>
            <a:endParaRPr lang="en-US" dirty="0"/>
          </a:p>
          <a:p>
            <a:pPr>
              <a:lnSpc>
                <a:spcPct val="90000"/>
              </a:lnSpc>
              <a:buNone/>
              <a:defRPr/>
            </a:pPr>
            <a:r>
              <a:rPr lang="en-US" dirty="0"/>
              <a:t>		while (true){</a:t>
            </a:r>
          </a:p>
          <a:p>
            <a:pPr>
              <a:lnSpc>
                <a:spcPct val="90000"/>
              </a:lnSpc>
              <a:buNone/>
              <a:defRPr/>
            </a:pPr>
            <a:r>
              <a:rPr lang="en-US" dirty="0"/>
              <a:t>			…</a:t>
            </a:r>
          </a:p>
          <a:p>
            <a:pPr>
              <a:lnSpc>
                <a:spcPct val="90000"/>
              </a:lnSpc>
              <a:buNone/>
              <a:defRPr/>
            </a:pPr>
            <a:r>
              <a:rPr lang="en-US" dirty="0"/>
              <a:t>			while </a:t>
            </a:r>
            <a:r>
              <a:rPr lang="en-US" i="1" dirty="0"/>
              <a:t>(flag[(i+1) %</a:t>
            </a:r>
            <a:r>
              <a:rPr lang="en-US" i="1" dirty="0" smtClean="0"/>
              <a:t> </a:t>
            </a:r>
            <a:r>
              <a:rPr lang="en-US" i="1" dirty="0"/>
              <a:t>2) </a:t>
            </a:r>
            <a:r>
              <a:rPr lang="en-US" dirty="0"/>
              <a:t>do {}</a:t>
            </a:r>
          </a:p>
          <a:p>
            <a:pPr>
              <a:lnSpc>
                <a:spcPct val="90000"/>
              </a:lnSpc>
              <a:buNone/>
              <a:defRPr/>
            </a:pPr>
            <a:r>
              <a:rPr lang="en-US" dirty="0"/>
              <a:t>			</a:t>
            </a:r>
            <a:r>
              <a:rPr lang="en-US" i="1" dirty="0"/>
              <a:t>flag[</a:t>
            </a:r>
            <a:r>
              <a:rPr lang="en-US" i="1" dirty="0" err="1"/>
              <a:t>i</a:t>
            </a:r>
            <a:r>
              <a:rPr lang="en-US" i="1" dirty="0"/>
              <a:t>] = true;</a:t>
            </a:r>
            <a:r>
              <a:rPr lang="en-US" dirty="0"/>
              <a:t>		</a:t>
            </a:r>
          </a:p>
          <a:p>
            <a:pPr>
              <a:lnSpc>
                <a:spcPct val="90000"/>
              </a:lnSpc>
              <a:buNone/>
              <a:defRPr/>
            </a:pPr>
            <a:r>
              <a:rPr lang="en-US" dirty="0"/>
              <a:t>			Critical Section</a:t>
            </a:r>
          </a:p>
          <a:p>
            <a:pPr>
              <a:lnSpc>
                <a:spcPct val="90000"/>
              </a:lnSpc>
              <a:buNone/>
              <a:defRPr/>
            </a:pPr>
            <a:r>
              <a:rPr lang="en-US" dirty="0"/>
              <a:t>			</a:t>
            </a:r>
            <a:r>
              <a:rPr lang="en-US" i="1" dirty="0"/>
              <a:t>flag [</a:t>
            </a:r>
            <a:r>
              <a:rPr lang="en-US" i="1" dirty="0" err="1"/>
              <a:t>i</a:t>
            </a:r>
            <a:r>
              <a:rPr lang="en-US" i="1" dirty="0"/>
              <a:t>] = false;</a:t>
            </a:r>
            <a:endParaRPr lang="en-US" dirty="0"/>
          </a:p>
          <a:p>
            <a:pPr>
              <a:lnSpc>
                <a:spcPct val="90000"/>
              </a:lnSpc>
              <a:buNone/>
              <a:defRPr/>
            </a:pPr>
            <a:r>
              <a:rPr lang="en-US" dirty="0"/>
              <a:t>			…</a:t>
            </a:r>
          </a:p>
          <a:p>
            <a:pPr>
              <a:lnSpc>
                <a:spcPct val="90000"/>
              </a:lnSpc>
              <a:buNone/>
              <a:defRPr/>
            </a:pPr>
            <a:r>
              <a:rPr lang="en-US" dirty="0"/>
              <a:t>		}</a:t>
            </a:r>
          </a:p>
          <a:p>
            <a:pPr>
              <a:lnSpc>
                <a:spcPct val="90000"/>
              </a:lnSpc>
              <a:buNone/>
              <a:defRPr/>
            </a:pPr>
            <a:r>
              <a:rPr lang="en-US" dirty="0"/>
              <a:t>	}</a:t>
            </a:r>
          </a:p>
          <a:p>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20</a:t>
            </a:fld>
            <a:endParaRPr lang="en-US"/>
          </a:p>
        </p:txBody>
      </p:sp>
    </p:spTree>
    <p:extLst>
      <p:ext uri="{BB962C8B-B14F-4D97-AF65-F5344CB8AC3E}">
        <p14:creationId xmlns:p14="http://schemas.microsoft.com/office/powerpoint/2010/main" val="2066087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(contd.)</a:t>
            </a:r>
            <a:endParaRPr lang="en-US" dirty="0"/>
          </a:p>
        </p:txBody>
      </p:sp>
      <p:sp>
        <p:nvSpPr>
          <p:cNvPr id="3" name="Content Placeholder 2"/>
          <p:cNvSpPr>
            <a:spLocks noGrp="1"/>
          </p:cNvSpPr>
          <p:nvPr>
            <p:ph idx="1"/>
          </p:nvPr>
        </p:nvSpPr>
        <p:spPr/>
        <p:txBody>
          <a:bodyPr/>
          <a:lstStyle/>
          <a:p>
            <a:pPr>
              <a:lnSpc>
                <a:spcPct val="90000"/>
              </a:lnSpc>
              <a:defRPr/>
            </a:pPr>
            <a:r>
              <a:rPr lang="en-US" sz="2800" dirty="0"/>
              <a:t>This solution not acceptable, because 				Mutual exclusion – not satisfied;</a:t>
            </a:r>
          </a:p>
          <a:p>
            <a:pPr lvl="1">
              <a:lnSpc>
                <a:spcPct val="90000"/>
              </a:lnSpc>
              <a:defRPr/>
            </a:pPr>
            <a:r>
              <a:rPr lang="en-US" sz="2400" dirty="0"/>
              <a:t>One process makes a decision about the state of the other before the other makes a change in its state.</a:t>
            </a:r>
          </a:p>
          <a:p>
            <a:pPr lvl="1">
              <a:lnSpc>
                <a:spcPct val="90000"/>
              </a:lnSpc>
              <a:defRPr/>
            </a:pPr>
            <a:r>
              <a:rPr lang="en-US" sz="2400" dirty="0"/>
              <a:t>If we correct this by interchanging the two statements above the Critical Section, the mutual exclusion will be satisfied, but the two processes may wait for ever at their respective “while” statements, i.e. progress and bounded wait not satisfied.</a:t>
            </a:r>
          </a:p>
          <a:p>
            <a:pPr>
              <a:lnSpc>
                <a:spcPct val="90000"/>
              </a:lnSpc>
              <a:defRPr/>
            </a:pPr>
            <a:r>
              <a:rPr lang="en-US" sz="2800" dirty="0"/>
              <a:t>A correct solution is obtained by combining the two approaches together;</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21</a:t>
            </a:fld>
            <a:endParaRPr lang="en-US"/>
          </a:p>
        </p:txBody>
      </p:sp>
    </p:spTree>
    <p:extLst>
      <p:ext uri="{BB962C8B-B14F-4D97-AF65-F5344CB8AC3E}">
        <p14:creationId xmlns:p14="http://schemas.microsoft.com/office/powerpoint/2010/main" val="2491170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Peterson’s Solution</a:t>
            </a:r>
            <a:endParaRPr lang="en-US" dirty="0"/>
          </a:p>
        </p:txBody>
      </p:sp>
      <p:sp>
        <p:nvSpPr>
          <p:cNvPr id="3" name="Content Placeholder 2"/>
          <p:cNvSpPr>
            <a:spLocks noGrp="1"/>
          </p:cNvSpPr>
          <p:nvPr>
            <p:ph idx="1"/>
          </p:nvPr>
        </p:nvSpPr>
        <p:spPr/>
        <p:txBody>
          <a:bodyPr/>
          <a:lstStyle/>
          <a:p>
            <a:pPr>
              <a:defRPr/>
            </a:pPr>
            <a:r>
              <a:rPr lang="en-US" dirty="0"/>
              <a:t>Introduce 3 new shared variables as follows:</a:t>
            </a:r>
          </a:p>
          <a:p>
            <a:pPr lvl="1">
              <a:defRPr/>
            </a:pPr>
            <a:r>
              <a:rPr lang="en-US" i="1" dirty="0"/>
              <a:t>Turn : 0 or 1;</a:t>
            </a:r>
          </a:p>
          <a:p>
            <a:pPr lvl="1">
              <a:defRPr/>
            </a:pPr>
            <a:r>
              <a:rPr lang="en-US" i="1" dirty="0"/>
              <a:t>Flag[</a:t>
            </a:r>
            <a:r>
              <a:rPr lang="en-US" i="1" dirty="0" err="1"/>
              <a:t>i</a:t>
            </a:r>
            <a:r>
              <a:rPr lang="en-US" i="1" dirty="0"/>
              <a:t>], </a:t>
            </a:r>
            <a:r>
              <a:rPr lang="en-US" i="1" dirty="0" err="1"/>
              <a:t>i</a:t>
            </a:r>
            <a:r>
              <a:rPr lang="en-US" i="1" dirty="0"/>
              <a:t> = 0 or 1;</a:t>
            </a:r>
          </a:p>
          <a:p>
            <a:pPr lvl="1">
              <a:defRPr/>
            </a:pPr>
            <a:r>
              <a:rPr lang="en-US" i="1" dirty="0"/>
              <a:t>Flag[</a:t>
            </a:r>
            <a:r>
              <a:rPr lang="en-US" i="1" dirty="0" err="1"/>
              <a:t>i</a:t>
            </a:r>
            <a:r>
              <a:rPr lang="en-US" i="1" dirty="0"/>
              <a:t>] is true or false;</a:t>
            </a:r>
          </a:p>
          <a:p>
            <a:pPr lvl="1">
              <a:defRPr/>
            </a:pPr>
            <a:r>
              <a:rPr lang="en-US" i="1" dirty="0"/>
              <a:t>Initially, turn = 0; flag[0], flag[1] = false;</a:t>
            </a:r>
          </a:p>
          <a:p>
            <a:pPr lvl="1">
              <a:defRPr/>
            </a:pPr>
            <a:r>
              <a:rPr lang="en-US" i="1" dirty="0"/>
              <a:t>Variables </a:t>
            </a:r>
            <a:r>
              <a:rPr lang="en-US" i="1" dirty="0" smtClean="0"/>
              <a:t>flag[] </a:t>
            </a:r>
            <a:r>
              <a:rPr lang="en-US" i="1" dirty="0"/>
              <a:t>and turn have the </a:t>
            </a:r>
            <a:r>
              <a:rPr lang="en-US" i="1" dirty="0" smtClean="0"/>
              <a:t>same meaning </a:t>
            </a:r>
            <a:r>
              <a:rPr lang="en-US" i="1" dirty="0"/>
              <a:t>as before.</a:t>
            </a:r>
          </a:p>
          <a:p>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22</a:t>
            </a:fld>
            <a:endParaRPr lang="en-US"/>
          </a:p>
        </p:txBody>
      </p:sp>
    </p:spTree>
    <p:extLst>
      <p:ext uri="{BB962C8B-B14F-4D97-AF65-F5344CB8AC3E}">
        <p14:creationId xmlns:p14="http://schemas.microsoft.com/office/powerpoint/2010/main" val="441231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Peterson’s Solution (contd.)</a:t>
            </a:r>
            <a:endParaRPr lang="en-US" dirty="0"/>
          </a:p>
        </p:txBody>
      </p:sp>
      <p:sp>
        <p:nvSpPr>
          <p:cNvPr id="3" name="Content Placeholder 2"/>
          <p:cNvSpPr>
            <a:spLocks noGrp="1"/>
          </p:cNvSpPr>
          <p:nvPr>
            <p:ph idx="1"/>
          </p:nvPr>
        </p:nvSpPr>
        <p:spPr/>
        <p:txBody>
          <a:bodyPr>
            <a:normAutofit fontScale="70000" lnSpcReduction="20000"/>
          </a:bodyPr>
          <a:lstStyle/>
          <a:p>
            <a:pPr>
              <a:buNone/>
              <a:defRPr/>
            </a:pPr>
            <a:r>
              <a:rPr lang="en-US" dirty="0"/>
              <a:t>process </a:t>
            </a:r>
            <a:r>
              <a:rPr lang="en-US" dirty="0" err="1"/>
              <a:t>i</a:t>
            </a:r>
            <a:r>
              <a:rPr lang="en-US" dirty="0"/>
              <a:t>{                        /* </a:t>
            </a:r>
            <a:r>
              <a:rPr lang="en-US" i="1" dirty="0" err="1"/>
              <a:t>i</a:t>
            </a:r>
            <a:r>
              <a:rPr lang="en-US" i="1" dirty="0"/>
              <a:t> is 0 or 1  */</a:t>
            </a:r>
            <a:endParaRPr lang="en-US" dirty="0"/>
          </a:p>
          <a:p>
            <a:pPr>
              <a:buNone/>
              <a:defRPr/>
            </a:pPr>
            <a:r>
              <a:rPr lang="en-US" dirty="0"/>
              <a:t>		while (true){</a:t>
            </a:r>
          </a:p>
          <a:p>
            <a:pPr>
              <a:buNone/>
              <a:defRPr/>
            </a:pPr>
            <a:r>
              <a:rPr lang="en-US" dirty="0"/>
              <a:t>			…</a:t>
            </a:r>
          </a:p>
          <a:p>
            <a:pPr>
              <a:buNone/>
              <a:defRPr/>
            </a:pPr>
            <a:r>
              <a:rPr lang="en-US" dirty="0"/>
              <a:t>			</a:t>
            </a:r>
          </a:p>
          <a:p>
            <a:pPr>
              <a:buNone/>
              <a:defRPr/>
            </a:pPr>
            <a:r>
              <a:rPr lang="en-US" dirty="0"/>
              <a:t>			</a:t>
            </a:r>
            <a:r>
              <a:rPr lang="en-US" i="1" dirty="0"/>
              <a:t>flag[</a:t>
            </a:r>
            <a:r>
              <a:rPr lang="en-US" i="1" dirty="0" err="1"/>
              <a:t>i</a:t>
            </a:r>
            <a:r>
              <a:rPr lang="en-US" i="1" dirty="0"/>
              <a:t>] = true;</a:t>
            </a:r>
            <a:r>
              <a:rPr lang="en-US" dirty="0"/>
              <a:t>	</a:t>
            </a:r>
          </a:p>
          <a:p>
            <a:pPr>
              <a:buNone/>
              <a:defRPr/>
            </a:pPr>
            <a:r>
              <a:rPr lang="en-US" dirty="0"/>
              <a:t>			</a:t>
            </a:r>
            <a:r>
              <a:rPr lang="en-US" i="1" dirty="0"/>
              <a:t>turn = (</a:t>
            </a:r>
            <a:r>
              <a:rPr lang="en-US" i="1" dirty="0" err="1"/>
              <a:t>i</a:t>
            </a:r>
            <a:r>
              <a:rPr lang="en-US" i="1" dirty="0"/>
              <a:t> + 1) %</a:t>
            </a:r>
            <a:r>
              <a:rPr lang="en-US" i="1" dirty="0" smtClean="0"/>
              <a:t> </a:t>
            </a:r>
            <a:r>
              <a:rPr lang="en-US" i="1" dirty="0"/>
              <a:t>2;</a:t>
            </a:r>
            <a:r>
              <a:rPr lang="en-US" dirty="0"/>
              <a:t>	</a:t>
            </a:r>
          </a:p>
          <a:p>
            <a:pPr>
              <a:buNone/>
              <a:defRPr/>
            </a:pPr>
            <a:r>
              <a:rPr lang="en-US" dirty="0"/>
              <a:t>			while </a:t>
            </a:r>
            <a:r>
              <a:rPr lang="en-US" i="1" dirty="0"/>
              <a:t>(flag[(i+1) %</a:t>
            </a:r>
            <a:r>
              <a:rPr lang="en-US" i="1" dirty="0" smtClean="0"/>
              <a:t> </a:t>
            </a:r>
            <a:r>
              <a:rPr lang="en-US" i="1" dirty="0"/>
              <a:t>2 ] &amp; turn == (i+1) </a:t>
            </a:r>
            <a:r>
              <a:rPr lang="en-US" i="1" dirty="0" smtClean="0"/>
              <a:t>% 2</a:t>
            </a:r>
            <a:r>
              <a:rPr lang="en-US" i="1" dirty="0"/>
              <a:t>) </a:t>
            </a:r>
            <a:r>
              <a:rPr lang="en-US" dirty="0"/>
              <a:t>do </a:t>
            </a:r>
            <a:r>
              <a:rPr lang="en-US" dirty="0" smtClean="0"/>
              <a:t>{;} </a:t>
            </a:r>
            <a:endParaRPr lang="en-US" dirty="0"/>
          </a:p>
          <a:p>
            <a:pPr>
              <a:buNone/>
              <a:defRPr/>
            </a:pPr>
            <a:r>
              <a:rPr lang="en-US" dirty="0"/>
              <a:t>			Critical Section</a:t>
            </a:r>
          </a:p>
          <a:p>
            <a:pPr>
              <a:buNone/>
              <a:defRPr/>
            </a:pPr>
            <a:r>
              <a:rPr lang="en-US" dirty="0"/>
              <a:t>			</a:t>
            </a:r>
            <a:r>
              <a:rPr lang="en-US" i="1" dirty="0"/>
              <a:t>flag [</a:t>
            </a:r>
            <a:r>
              <a:rPr lang="en-US" i="1" dirty="0" err="1"/>
              <a:t>i</a:t>
            </a:r>
            <a:r>
              <a:rPr lang="en-US" i="1" dirty="0"/>
              <a:t>] = false;</a:t>
            </a:r>
            <a:endParaRPr lang="en-US" dirty="0"/>
          </a:p>
          <a:p>
            <a:pPr>
              <a:buNone/>
              <a:defRPr/>
            </a:pPr>
            <a:r>
              <a:rPr lang="en-US" dirty="0"/>
              <a:t>			…</a:t>
            </a:r>
          </a:p>
          <a:p>
            <a:pPr>
              <a:buNone/>
              <a:defRPr/>
            </a:pPr>
            <a:r>
              <a:rPr lang="en-US" dirty="0"/>
              <a:t>		}</a:t>
            </a:r>
          </a:p>
          <a:p>
            <a:pPr>
              <a:buNone/>
              <a:defRPr/>
            </a:pPr>
            <a:r>
              <a:rPr lang="en-US" dirty="0"/>
              <a:t>	</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23</a:t>
            </a:fld>
            <a:endParaRPr lang="en-US"/>
          </a:p>
        </p:txBody>
      </p:sp>
    </p:spTree>
    <p:extLst>
      <p:ext uri="{BB962C8B-B14F-4D97-AF65-F5344CB8AC3E}">
        <p14:creationId xmlns:p14="http://schemas.microsoft.com/office/powerpoint/2010/main" val="2676173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Peterson Solution – Correctness </a:t>
            </a:r>
            <a:endParaRPr lang="en-US" dirty="0"/>
          </a:p>
        </p:txBody>
      </p:sp>
      <p:sp>
        <p:nvSpPr>
          <p:cNvPr id="3" name="Content Placeholder 2"/>
          <p:cNvSpPr>
            <a:spLocks noGrp="1"/>
          </p:cNvSpPr>
          <p:nvPr>
            <p:ph idx="1"/>
          </p:nvPr>
        </p:nvSpPr>
        <p:spPr/>
        <p:txBody>
          <a:bodyPr/>
          <a:lstStyle/>
          <a:p>
            <a:pPr>
              <a:lnSpc>
                <a:spcPct val="90000"/>
              </a:lnSpc>
              <a:defRPr/>
            </a:pPr>
            <a:r>
              <a:rPr lang="en-US" sz="2800" dirty="0"/>
              <a:t>Mutual exclusion – satisfied;</a:t>
            </a:r>
          </a:p>
          <a:p>
            <a:pPr lvl="1">
              <a:lnSpc>
                <a:spcPct val="90000"/>
              </a:lnSpc>
              <a:defRPr/>
            </a:pPr>
            <a:r>
              <a:rPr lang="en-US" dirty="0"/>
              <a:t>For two processes to be in their CS simultaneously, need to have </a:t>
            </a:r>
            <a:r>
              <a:rPr lang="en-US" i="1" dirty="0"/>
              <a:t>flag[0], flag[1] = true; </a:t>
            </a:r>
            <a:r>
              <a:rPr lang="en-US" dirty="0"/>
              <a:t>and </a:t>
            </a:r>
            <a:r>
              <a:rPr lang="en-US" i="1" dirty="0"/>
              <a:t>turn = 0 and 1, </a:t>
            </a:r>
            <a:r>
              <a:rPr lang="en-US" dirty="0"/>
              <a:t>simultaneously; but this is not possible, because each process checks these values after they have changed the values.  Though </a:t>
            </a:r>
            <a:r>
              <a:rPr lang="en-US" i="1" dirty="0"/>
              <a:t>flag[0] and flag[1] </a:t>
            </a:r>
            <a:r>
              <a:rPr lang="en-US" dirty="0"/>
              <a:t>can be false simultaneously, </a:t>
            </a:r>
            <a:r>
              <a:rPr lang="en-US" i="1" dirty="0"/>
              <a:t>turn</a:t>
            </a:r>
            <a:r>
              <a:rPr lang="en-US" dirty="0"/>
              <a:t> can have either a value of 0 or 1, which will allow one of them to enter its CS, and the other will have to wait till the value of </a:t>
            </a:r>
            <a:r>
              <a:rPr lang="en-US" i="1" dirty="0"/>
              <a:t>turn</a:t>
            </a:r>
            <a:r>
              <a:rPr lang="en-US" dirty="0"/>
              <a:t> is changed. </a:t>
            </a:r>
          </a:p>
          <a:p>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24</a:t>
            </a:fld>
            <a:endParaRPr lang="en-US"/>
          </a:p>
        </p:txBody>
      </p:sp>
    </p:spTree>
    <p:extLst>
      <p:ext uri="{BB962C8B-B14F-4D97-AF65-F5344CB8AC3E}">
        <p14:creationId xmlns:p14="http://schemas.microsoft.com/office/powerpoint/2010/main" val="1566334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Peterson’s Solution – Correctness </a:t>
            </a:r>
            <a:endParaRPr lang="en-US" dirty="0"/>
          </a:p>
        </p:txBody>
      </p:sp>
      <p:sp>
        <p:nvSpPr>
          <p:cNvPr id="3" name="Content Placeholder 2"/>
          <p:cNvSpPr>
            <a:spLocks noGrp="1"/>
          </p:cNvSpPr>
          <p:nvPr>
            <p:ph idx="1"/>
          </p:nvPr>
        </p:nvSpPr>
        <p:spPr/>
        <p:txBody>
          <a:bodyPr/>
          <a:lstStyle/>
          <a:p>
            <a:pPr>
              <a:lnSpc>
                <a:spcPct val="90000"/>
              </a:lnSpc>
              <a:defRPr/>
            </a:pPr>
            <a:r>
              <a:rPr lang="en-US" sz="2800" dirty="0"/>
              <a:t>Progress and Bounded Wait – satisfied;</a:t>
            </a:r>
          </a:p>
          <a:p>
            <a:pPr lvl="1">
              <a:lnSpc>
                <a:spcPct val="90000"/>
              </a:lnSpc>
              <a:defRPr/>
            </a:pPr>
            <a:r>
              <a:rPr lang="en-US" sz="2400" dirty="0"/>
              <a:t>Suppose process 0 is stuck in its while loop </a:t>
            </a:r>
            <a:r>
              <a:rPr lang="en-US" sz="2400" dirty="0">
                <a:sym typeface="Wingdings" pitchFamily="2" charset="2"/>
              </a:rPr>
              <a:t> flag[1] = true and turn = 1;  This will allow Process 1 to get into its CS after it sets turn to 0;  After the process 1 gets out of CS, it will set flag[1] to false, which will allow process 0 to enter its CS. However, it is quite possible that before process 0 is able to check the value of flag[1], process P1 is fast enough to reset the value of flag[1] to true.  But then sooner or later, it will set turn to 0, which will allow process 0 to enter its CS and block process 1 to enter its CS.  Thus, if the two processes want to enter their CS simultaneously, they will enter their CS alternately in some order.</a:t>
            </a:r>
            <a:endParaRPr lang="en-US" sz="2400" dirty="0"/>
          </a:p>
          <a:p>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25</a:t>
            </a:fld>
            <a:endParaRPr lang="en-US"/>
          </a:p>
        </p:txBody>
      </p:sp>
    </p:spTree>
    <p:extLst>
      <p:ext uri="{BB962C8B-B14F-4D97-AF65-F5344CB8AC3E}">
        <p14:creationId xmlns:p14="http://schemas.microsoft.com/office/powerpoint/2010/main" val="1854061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Mutual Exclusion – Hardware Support</a:t>
            </a:r>
            <a:endParaRPr lang="en-US" dirty="0"/>
          </a:p>
        </p:txBody>
      </p:sp>
      <p:sp>
        <p:nvSpPr>
          <p:cNvPr id="3" name="Content Placeholder 2"/>
          <p:cNvSpPr>
            <a:spLocks noGrp="1"/>
          </p:cNvSpPr>
          <p:nvPr>
            <p:ph idx="1"/>
          </p:nvPr>
        </p:nvSpPr>
        <p:spPr/>
        <p:txBody>
          <a:bodyPr>
            <a:normAutofit fontScale="92500"/>
          </a:bodyPr>
          <a:lstStyle/>
          <a:p>
            <a:pPr>
              <a:lnSpc>
                <a:spcPct val="90000"/>
              </a:lnSpc>
              <a:defRPr/>
            </a:pPr>
            <a:r>
              <a:rPr lang="en-US" dirty="0"/>
              <a:t>Software solutions tricky and difficult to </a:t>
            </a:r>
            <a:r>
              <a:rPr lang="en-US" dirty="0" smtClean="0"/>
              <a:t>understand</a:t>
            </a:r>
          </a:p>
          <a:p>
            <a:pPr lvl="1">
              <a:lnSpc>
                <a:spcPct val="90000"/>
              </a:lnSpc>
              <a:defRPr/>
            </a:pPr>
            <a:r>
              <a:rPr lang="en-US" dirty="0" smtClean="0"/>
              <a:t>Even more difficult when number of processes involved is more than 2</a:t>
            </a:r>
            <a:endParaRPr lang="en-US" dirty="0"/>
          </a:p>
          <a:p>
            <a:pPr>
              <a:lnSpc>
                <a:spcPct val="90000"/>
              </a:lnSpc>
              <a:defRPr/>
            </a:pPr>
            <a:r>
              <a:rPr lang="en-US" dirty="0"/>
              <a:t>Some hardware features can facilitate solution and improve </a:t>
            </a:r>
            <a:r>
              <a:rPr lang="en-US" dirty="0" smtClean="0"/>
              <a:t>efficiency</a:t>
            </a:r>
          </a:p>
          <a:p>
            <a:pPr>
              <a:lnSpc>
                <a:spcPct val="90000"/>
              </a:lnSpc>
              <a:defRPr/>
            </a:pPr>
            <a:r>
              <a:rPr lang="en-US" dirty="0" smtClean="0"/>
              <a:t>In uniprocessor systems may disable interrupts</a:t>
            </a:r>
          </a:p>
          <a:p>
            <a:pPr lvl="1">
              <a:lnSpc>
                <a:spcPct val="90000"/>
              </a:lnSpc>
              <a:defRPr/>
            </a:pPr>
            <a:r>
              <a:rPr lang="en-US" dirty="0" smtClean="0"/>
              <a:t>Disabling interrupts guarantees mutual exclusion</a:t>
            </a:r>
          </a:p>
          <a:p>
            <a:pPr lvl="2">
              <a:lnSpc>
                <a:spcPct val="90000"/>
              </a:lnSpc>
              <a:defRPr/>
            </a:pPr>
            <a:r>
              <a:rPr lang="en-US" dirty="0" smtClean="0"/>
              <a:t>The efficiency of execution could be noticeably degraded</a:t>
            </a:r>
          </a:p>
          <a:p>
            <a:pPr lvl="2">
              <a:lnSpc>
                <a:spcPct val="90000"/>
              </a:lnSpc>
              <a:defRPr/>
            </a:pPr>
            <a:r>
              <a:rPr lang="en-US" dirty="0" smtClean="0"/>
              <a:t>The approach does not work on a multiprocessor system </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26</a:t>
            </a:fld>
            <a:endParaRPr lang="en-US"/>
          </a:p>
        </p:txBody>
      </p:sp>
    </p:spTree>
    <p:extLst>
      <p:ext uri="{BB962C8B-B14F-4D97-AF65-F5344CB8AC3E}">
        <p14:creationId xmlns:p14="http://schemas.microsoft.com/office/powerpoint/2010/main" val="3310769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Mutual exclusion – Hardware support</a:t>
            </a:r>
            <a:endParaRPr lang="en-US" dirty="0"/>
          </a:p>
        </p:txBody>
      </p:sp>
      <p:sp>
        <p:nvSpPr>
          <p:cNvPr id="3" name="Content Placeholder 2"/>
          <p:cNvSpPr>
            <a:spLocks noGrp="1"/>
          </p:cNvSpPr>
          <p:nvPr>
            <p:ph idx="1"/>
          </p:nvPr>
        </p:nvSpPr>
        <p:spPr/>
        <p:txBody>
          <a:bodyPr/>
          <a:lstStyle/>
          <a:p>
            <a:pPr>
              <a:lnSpc>
                <a:spcPct val="90000"/>
              </a:lnSpc>
              <a:defRPr/>
            </a:pPr>
            <a:r>
              <a:rPr lang="en-US" sz="2800" dirty="0"/>
              <a:t>We need an atomic mechanism to check and change a location</a:t>
            </a:r>
          </a:p>
          <a:p>
            <a:pPr>
              <a:lnSpc>
                <a:spcPct val="90000"/>
              </a:lnSpc>
              <a:defRPr/>
            </a:pPr>
            <a:r>
              <a:rPr lang="en-US" sz="2800" dirty="0"/>
              <a:t>Two hardware instructions</a:t>
            </a:r>
          </a:p>
          <a:p>
            <a:pPr lvl="1">
              <a:lnSpc>
                <a:spcPct val="90000"/>
              </a:lnSpc>
              <a:defRPr/>
            </a:pPr>
            <a:r>
              <a:rPr lang="en-US" sz="2400" dirty="0"/>
              <a:t>Test and Set (TS): tests and modifies the contents of a </a:t>
            </a:r>
            <a:r>
              <a:rPr lang="en-US" sz="2400" dirty="0" smtClean="0"/>
              <a:t>memory location </a:t>
            </a:r>
            <a:r>
              <a:rPr lang="en-US" sz="2400" dirty="0"/>
              <a:t>as an atomic operation</a:t>
            </a:r>
          </a:p>
          <a:p>
            <a:pPr lvl="1">
              <a:lnSpc>
                <a:spcPct val="90000"/>
              </a:lnSpc>
              <a:defRPr/>
            </a:pPr>
            <a:r>
              <a:rPr lang="en-US" sz="2400" dirty="0"/>
              <a:t>Swap:  Exchanges the contents of two memory locations atomically</a:t>
            </a:r>
          </a:p>
          <a:p>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27</a:t>
            </a:fld>
            <a:endParaRPr lang="en-US"/>
          </a:p>
        </p:txBody>
      </p:sp>
    </p:spTree>
    <p:extLst>
      <p:ext uri="{BB962C8B-B14F-4D97-AF65-F5344CB8AC3E}">
        <p14:creationId xmlns:p14="http://schemas.microsoft.com/office/powerpoint/2010/main" val="3808328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Test-and-Set</a:t>
            </a:r>
            <a:endParaRPr lang="en-US" dirty="0"/>
          </a:p>
        </p:txBody>
      </p:sp>
      <p:sp>
        <p:nvSpPr>
          <p:cNvPr id="3" name="Content Placeholder 2"/>
          <p:cNvSpPr>
            <a:spLocks noGrp="1"/>
          </p:cNvSpPr>
          <p:nvPr>
            <p:ph idx="1"/>
          </p:nvPr>
        </p:nvSpPr>
        <p:spPr/>
        <p:txBody>
          <a:bodyPr>
            <a:normAutofit fontScale="92500" lnSpcReduction="10000"/>
          </a:bodyPr>
          <a:lstStyle/>
          <a:p>
            <a:pPr>
              <a:defRPr/>
            </a:pPr>
            <a:r>
              <a:rPr lang="en-US" dirty="0"/>
              <a:t>The Test-and-Set instruction tests and modifies the contents of a location as an atomic operation.  The instruction performs the following operation atomically.</a:t>
            </a:r>
          </a:p>
          <a:p>
            <a:pPr>
              <a:buNone/>
              <a:defRPr/>
            </a:pPr>
            <a:r>
              <a:rPr lang="en-US" dirty="0"/>
              <a:t>	</a:t>
            </a:r>
            <a:r>
              <a:rPr lang="en-US" dirty="0" err="1"/>
              <a:t>boolean</a:t>
            </a:r>
            <a:r>
              <a:rPr lang="en-US" dirty="0"/>
              <a:t> </a:t>
            </a:r>
            <a:r>
              <a:rPr lang="en-US" dirty="0" err="1"/>
              <a:t>Test_and_Set</a:t>
            </a:r>
            <a:r>
              <a:rPr lang="en-US" dirty="0"/>
              <a:t> (</a:t>
            </a:r>
            <a:r>
              <a:rPr lang="en-US" dirty="0" err="1"/>
              <a:t>boolean</a:t>
            </a:r>
            <a:r>
              <a:rPr lang="en-US" dirty="0"/>
              <a:t> target) </a:t>
            </a:r>
            <a:r>
              <a:rPr lang="en-US" dirty="0" smtClean="0"/>
              <a:t>{</a:t>
            </a:r>
          </a:p>
          <a:p>
            <a:pPr>
              <a:buNone/>
              <a:defRPr/>
            </a:pPr>
            <a:r>
              <a:rPr lang="en-US" dirty="0"/>
              <a:t>	</a:t>
            </a:r>
            <a:r>
              <a:rPr lang="en-US" dirty="0" smtClean="0"/>
              <a:t>	</a:t>
            </a:r>
            <a:r>
              <a:rPr lang="en-US" dirty="0" err="1" smtClean="0"/>
              <a:t>boolean</a:t>
            </a:r>
            <a:r>
              <a:rPr lang="en-US" dirty="0" smtClean="0"/>
              <a:t> temp;</a:t>
            </a:r>
            <a:endParaRPr lang="en-US" dirty="0"/>
          </a:p>
          <a:p>
            <a:pPr>
              <a:buNone/>
              <a:defRPr/>
            </a:pPr>
            <a:r>
              <a:rPr lang="en-US" dirty="0"/>
              <a:t>		</a:t>
            </a:r>
            <a:r>
              <a:rPr lang="en-US" dirty="0" smtClean="0"/>
              <a:t>temp </a:t>
            </a:r>
            <a:r>
              <a:rPr lang="en-US" dirty="0"/>
              <a:t>= target;</a:t>
            </a:r>
          </a:p>
          <a:p>
            <a:pPr>
              <a:buNone/>
              <a:defRPr/>
            </a:pPr>
            <a:r>
              <a:rPr lang="en-US" dirty="0"/>
              <a:t>		target = true;</a:t>
            </a:r>
          </a:p>
          <a:p>
            <a:pPr>
              <a:buNone/>
              <a:defRPr/>
            </a:pPr>
            <a:r>
              <a:rPr lang="en-US" dirty="0"/>
              <a:t>	}</a:t>
            </a:r>
          </a:p>
          <a:p>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28</a:t>
            </a:fld>
            <a:endParaRPr lang="en-US"/>
          </a:p>
        </p:txBody>
      </p:sp>
    </p:spTree>
    <p:extLst>
      <p:ext uri="{BB962C8B-B14F-4D97-AF65-F5344CB8AC3E}">
        <p14:creationId xmlns:p14="http://schemas.microsoft.com/office/powerpoint/2010/main" val="3177642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Mutual Exclusion using </a:t>
            </a:r>
            <a:r>
              <a:rPr lang="en-US" dirty="0" err="1" smtClean="0"/>
              <a:t>Test_and_Set</a:t>
            </a:r>
            <a:endParaRPr lang="en-US" dirty="0"/>
          </a:p>
        </p:txBody>
      </p:sp>
      <p:sp>
        <p:nvSpPr>
          <p:cNvPr id="3" name="Content Placeholder 2"/>
          <p:cNvSpPr>
            <a:spLocks noGrp="1"/>
          </p:cNvSpPr>
          <p:nvPr>
            <p:ph idx="1"/>
          </p:nvPr>
        </p:nvSpPr>
        <p:spPr/>
        <p:txBody>
          <a:bodyPr>
            <a:normAutofit lnSpcReduction="10000"/>
          </a:bodyPr>
          <a:lstStyle/>
          <a:p>
            <a:pPr>
              <a:lnSpc>
                <a:spcPct val="90000"/>
              </a:lnSpc>
              <a:defRPr/>
            </a:pPr>
            <a:r>
              <a:rPr lang="en-US" sz="2800" dirty="0"/>
              <a:t>May use the Test-and-Set instruction to provide mutual exclusion as follows:</a:t>
            </a:r>
          </a:p>
          <a:p>
            <a:pPr lvl="2">
              <a:lnSpc>
                <a:spcPct val="90000"/>
              </a:lnSpc>
              <a:buNone/>
              <a:defRPr/>
            </a:pPr>
            <a:r>
              <a:rPr lang="en-US" sz="2000" dirty="0"/>
              <a:t>Initially, Boolean lock </a:t>
            </a:r>
            <a:r>
              <a:rPr lang="en-US" sz="2000" dirty="0">
                <a:sym typeface="Wingdings" pitchFamily="2" charset="2"/>
              </a:rPr>
              <a:t> false</a:t>
            </a:r>
            <a:r>
              <a:rPr lang="en-US" sz="2000" dirty="0"/>
              <a:t>;</a:t>
            </a:r>
          </a:p>
          <a:p>
            <a:pPr lvl="2">
              <a:lnSpc>
                <a:spcPct val="90000"/>
              </a:lnSpc>
              <a:buNone/>
              <a:defRPr/>
            </a:pPr>
            <a:r>
              <a:rPr lang="en-US" sz="2000" dirty="0"/>
              <a:t>/* lock = true implies some process is its critical section. */</a:t>
            </a:r>
          </a:p>
          <a:p>
            <a:pPr lvl="2">
              <a:lnSpc>
                <a:spcPct val="90000"/>
              </a:lnSpc>
              <a:buNone/>
              <a:defRPr/>
            </a:pPr>
            <a:r>
              <a:rPr lang="en-US" sz="2000" dirty="0"/>
              <a:t>Process I {</a:t>
            </a:r>
          </a:p>
          <a:p>
            <a:pPr lvl="2">
              <a:lnSpc>
                <a:spcPct val="90000"/>
              </a:lnSpc>
              <a:buNone/>
              <a:defRPr/>
            </a:pPr>
            <a:r>
              <a:rPr lang="en-US" sz="2000" dirty="0"/>
              <a:t>		while(true){</a:t>
            </a:r>
          </a:p>
          <a:p>
            <a:pPr lvl="2">
              <a:lnSpc>
                <a:spcPct val="90000"/>
              </a:lnSpc>
              <a:buNone/>
              <a:defRPr/>
            </a:pPr>
            <a:r>
              <a:rPr lang="en-US" sz="2000" dirty="0"/>
              <a:t>			…</a:t>
            </a:r>
          </a:p>
          <a:p>
            <a:pPr lvl="2">
              <a:lnSpc>
                <a:spcPct val="90000"/>
              </a:lnSpc>
              <a:buNone/>
              <a:defRPr/>
            </a:pPr>
            <a:r>
              <a:rPr lang="en-US" sz="2000" dirty="0"/>
              <a:t>			while (</a:t>
            </a:r>
            <a:r>
              <a:rPr lang="en-US" sz="2000" dirty="0" err="1"/>
              <a:t>Test_and_Set</a:t>
            </a:r>
            <a:r>
              <a:rPr lang="en-US" sz="2000" dirty="0"/>
              <a:t>(lock)) do {}</a:t>
            </a:r>
          </a:p>
          <a:p>
            <a:pPr lvl="2">
              <a:lnSpc>
                <a:spcPct val="90000"/>
              </a:lnSpc>
              <a:buNone/>
              <a:defRPr/>
            </a:pPr>
            <a:r>
              <a:rPr lang="en-US" sz="2000" dirty="0"/>
              <a:t>			Critical Section</a:t>
            </a:r>
          </a:p>
          <a:p>
            <a:pPr lvl="2">
              <a:lnSpc>
                <a:spcPct val="90000"/>
              </a:lnSpc>
              <a:buNone/>
              <a:defRPr/>
            </a:pPr>
            <a:r>
              <a:rPr lang="en-US" sz="2000" dirty="0"/>
              <a:t>			lock = false;</a:t>
            </a:r>
          </a:p>
          <a:p>
            <a:pPr lvl="2">
              <a:lnSpc>
                <a:spcPct val="90000"/>
              </a:lnSpc>
              <a:buNone/>
              <a:defRPr/>
            </a:pPr>
            <a:r>
              <a:rPr lang="en-US" sz="2000" dirty="0"/>
              <a:t>			…</a:t>
            </a:r>
          </a:p>
          <a:p>
            <a:pPr lvl="2">
              <a:lnSpc>
                <a:spcPct val="90000"/>
              </a:lnSpc>
              <a:buNone/>
              <a:defRPr/>
            </a:pPr>
            <a:r>
              <a:rPr lang="en-US" sz="2000" dirty="0"/>
              <a:t>		}</a:t>
            </a:r>
          </a:p>
          <a:p>
            <a:pPr lvl="2">
              <a:lnSpc>
                <a:spcPct val="90000"/>
              </a:lnSpc>
              <a:buNone/>
              <a:defRPr/>
            </a:pPr>
            <a:r>
              <a:rPr lang="en-US" sz="2000" dirty="0"/>
              <a:t> }</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29</a:t>
            </a:fld>
            <a:endParaRPr lang="en-US"/>
          </a:p>
        </p:txBody>
      </p:sp>
    </p:spTree>
    <p:extLst>
      <p:ext uri="{BB962C8B-B14F-4D97-AF65-F5344CB8AC3E}">
        <p14:creationId xmlns:p14="http://schemas.microsoft.com/office/powerpoint/2010/main" val="2086505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4" name="Rectangle 5"/>
          <p:cNvSpPr>
            <a:spLocks noGrp="1" noChangeArrowheads="1"/>
          </p:cNvSpPr>
          <p:nvPr>
            <p:ph idx="1"/>
          </p:nvPr>
        </p:nvSpPr>
        <p:spPr/>
        <p:txBody>
          <a:bodyPr/>
          <a:lstStyle/>
          <a:p>
            <a:pPr eaLnBrk="1" hangingPunct="1">
              <a:defRPr/>
            </a:pPr>
            <a:r>
              <a:rPr lang="en-US" dirty="0" smtClean="0"/>
              <a:t>Assume the following two processes are running concurrently.  Both of them access the same variable x.</a:t>
            </a:r>
          </a:p>
          <a:p>
            <a:pPr eaLnBrk="1" hangingPunct="1">
              <a:buFont typeface="Wingdings" pitchFamily="2" charset="2"/>
              <a:buNone/>
              <a:defRPr/>
            </a:pPr>
            <a:r>
              <a:rPr lang="en-US" dirty="0" smtClean="0"/>
              <a:t>	</a:t>
            </a:r>
          </a:p>
          <a:p>
            <a:pPr eaLnBrk="1" hangingPunct="1">
              <a:buFont typeface="Wingdings" pitchFamily="2" charset="2"/>
              <a:buNone/>
              <a:defRPr/>
            </a:pP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2003891874"/>
              </p:ext>
            </p:extLst>
          </p:nvPr>
        </p:nvGraphicFramePr>
        <p:xfrm>
          <a:off x="914400" y="3276600"/>
          <a:ext cx="7239000" cy="2209800"/>
        </p:xfrm>
        <a:graphic>
          <a:graphicData uri="http://schemas.openxmlformats.org/drawingml/2006/table">
            <a:tbl>
              <a:tblPr/>
              <a:tblGrid>
                <a:gridCol w="3573684"/>
                <a:gridCol w="3665316"/>
              </a:tblGrid>
              <a:tr h="6096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C0C0C0"/>
                            </a:outerShdw>
                          </a:effectLst>
                          <a:latin typeface="Times New Roman" charset="0"/>
                        </a:rPr>
                        <a:t>Process A{</a:t>
                      </a:r>
                    </a:p>
                  </a:txBody>
                  <a:tcPr horzOverflow="overflow">
                    <a:lnL w="6350" cap="flat" cmpd="sng" algn="ctr">
                      <a:solidFill>
                        <a:schemeClr val="bg1"/>
                      </a:solidFill>
                      <a:prstDash val="solid"/>
                      <a:round/>
                      <a:headEnd type="none" w="sm" len="sm"/>
                      <a:tailEnd type="none" w="sm" len="sm"/>
                    </a:lnL>
                    <a:lnR>
                      <a:noFill/>
                    </a:lnR>
                    <a:lnT w="6350" cap="flat" cmpd="sng" algn="ctr">
                      <a:solidFill>
                        <a:schemeClr val="bg1"/>
                      </a:solidFill>
                      <a:prstDash val="solid"/>
                      <a:round/>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C0C0C0"/>
                            </a:outerShdw>
                          </a:effectLst>
                          <a:latin typeface="Times New Roman" charset="0"/>
                        </a:rPr>
                        <a:t>         Process B{</a:t>
                      </a:r>
                    </a:p>
                  </a:txBody>
                  <a:tcPr horzOverflow="overflow">
                    <a:lnL>
                      <a:noFill/>
                    </a:lnL>
                    <a:lnR w="6350" cap="flat" cmpd="sng" algn="ctr">
                      <a:solidFill>
                        <a:schemeClr val="bg1"/>
                      </a:solidFill>
                      <a:prstDash val="solid"/>
                      <a:round/>
                      <a:headEnd type="none" w="sm" len="sm"/>
                      <a:tailEnd type="none" w="sm" len="sm"/>
                    </a:lnR>
                    <a:lnT w="6350" cap="flat" cmpd="sng" algn="ctr">
                      <a:solidFill>
                        <a:schemeClr val="bg1"/>
                      </a:solidFill>
                      <a:prstDash val="solid"/>
                      <a:round/>
                      <a:headEnd type="none" w="sm" len="sm"/>
                      <a:tailEnd type="none" w="sm" len="sm"/>
                    </a:lnT>
                    <a:lnB>
                      <a:noFill/>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C0C0C0"/>
                            </a:outerShdw>
                          </a:effectLst>
                          <a:latin typeface="Times New Roman" charset="0"/>
                        </a:rPr>
                        <a:t>   </a:t>
                      </a:r>
                      <a:r>
                        <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Times New Roman" charset="0"/>
                        </a:rPr>
                        <a:t>for (</a:t>
                      </a:r>
                      <a:r>
                        <a:rPr kumimoji="0" lang="en-US" sz="2000" b="0" i="0" u="none" strike="noStrike" cap="none" normalizeH="0" baseline="0" dirty="0" err="1" smtClean="0">
                          <a:ln>
                            <a:noFill/>
                          </a:ln>
                          <a:solidFill>
                            <a:schemeClr val="tx1"/>
                          </a:solidFill>
                          <a:effectLst>
                            <a:outerShdw blurRad="38100" dist="38100" dir="2700000" algn="tl">
                              <a:srgbClr val="C0C0C0"/>
                            </a:outerShdw>
                          </a:effectLst>
                          <a:latin typeface="Times New Roman" charset="0"/>
                        </a:rPr>
                        <a:t>int</a:t>
                      </a:r>
                      <a:r>
                        <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Times New Roman" charset="0"/>
                        </a:rPr>
                        <a:t> I=0; I&lt;5; I++)</a:t>
                      </a:r>
                    </a:p>
                  </a:txBody>
                  <a:tcPr horzOverflow="overflow">
                    <a:lnL w="6350" cap="flat" cmpd="sng" algn="ctr">
                      <a:solidFill>
                        <a:schemeClr val="bg1"/>
                      </a:solidFill>
                      <a:prstDash val="solid"/>
                      <a:round/>
                      <a:headEnd type="none" w="sm" len="sm"/>
                      <a:tailEnd type="none" w="sm" len="sm"/>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C0C0C0"/>
                            </a:outerShdw>
                          </a:effectLst>
                          <a:latin typeface="Times New Roman" charset="0"/>
                        </a:rPr>
                        <a:t>             </a:t>
                      </a:r>
                      <a:r>
                        <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Times New Roman" charset="0"/>
                        </a:rPr>
                        <a:t>for (</a:t>
                      </a:r>
                      <a:r>
                        <a:rPr kumimoji="0" lang="en-US" sz="2000" b="0" i="0" u="none" strike="noStrike" cap="none" normalizeH="0" baseline="0" dirty="0" err="1" smtClean="0">
                          <a:ln>
                            <a:noFill/>
                          </a:ln>
                          <a:solidFill>
                            <a:schemeClr val="tx1"/>
                          </a:solidFill>
                          <a:effectLst>
                            <a:outerShdw blurRad="38100" dist="38100" dir="2700000" algn="tl">
                              <a:srgbClr val="C0C0C0"/>
                            </a:outerShdw>
                          </a:effectLst>
                          <a:latin typeface="Times New Roman" charset="0"/>
                        </a:rPr>
                        <a:t>int</a:t>
                      </a:r>
                      <a:r>
                        <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Times New Roman" charset="0"/>
                        </a:rPr>
                        <a:t> I=0; I&lt;5; I++)</a:t>
                      </a:r>
                    </a:p>
                  </a:txBody>
                  <a:tcPr horzOverflow="overflow">
                    <a:lnL>
                      <a:noFill/>
                    </a:lnL>
                    <a:lnR w="6350" cap="flat" cmpd="sng" algn="ctr">
                      <a:solidFill>
                        <a:schemeClr val="bg1"/>
                      </a:solidFill>
                      <a:prstDash val="solid"/>
                      <a:round/>
                      <a:headEnd type="none" w="sm" len="sm"/>
                      <a:tailEnd type="none" w="sm" len="sm"/>
                    </a:lnR>
                    <a:lnT>
                      <a:noFill/>
                    </a:lnT>
                    <a:lnB>
                      <a:noFill/>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C0C0C0"/>
                            </a:outerShdw>
                          </a:effectLst>
                          <a:latin typeface="Times New Roman" charset="0"/>
                        </a:rPr>
                        <a:t>     x = x + 1;</a:t>
                      </a:r>
                    </a:p>
                  </a:txBody>
                  <a:tcPr anchor="ctr" anchorCtr="1" horzOverflow="overflow">
                    <a:lnL w="6350" cap="flat" cmpd="sng" algn="ctr">
                      <a:solidFill>
                        <a:schemeClr val="bg1"/>
                      </a:solidFill>
                      <a:prstDash val="solid"/>
                      <a:round/>
                      <a:headEnd type="none" w="sm" len="sm"/>
                      <a:tailEnd type="none" w="sm" len="sm"/>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C0C0C0"/>
                            </a:outerShdw>
                          </a:effectLst>
                          <a:latin typeface="Times New Roman" charset="0"/>
                        </a:rPr>
                        <a:t>                  x = x + 1;</a:t>
                      </a:r>
                    </a:p>
                  </a:txBody>
                  <a:tcPr horzOverflow="overflow">
                    <a:lnL>
                      <a:noFill/>
                    </a:lnL>
                    <a:lnR w="6350" cap="flat" cmpd="sng" algn="ctr">
                      <a:solidFill>
                        <a:schemeClr val="bg1"/>
                      </a:solidFill>
                      <a:prstDash val="solid"/>
                      <a:round/>
                      <a:headEnd type="none" w="sm" len="sm"/>
                      <a:tailEnd type="none" w="sm" len="sm"/>
                    </a:lnR>
                    <a:lnT>
                      <a:noFill/>
                    </a:lnT>
                    <a:lnB>
                      <a:noFill/>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Times New Roman" charset="0"/>
                        </a:rPr>
                        <a:t>}</a:t>
                      </a:r>
                    </a:p>
                  </a:txBody>
                  <a:tcPr horzOverflow="overflow">
                    <a:lnL w="6350" cap="flat" cmpd="sng" algn="ctr">
                      <a:solidFill>
                        <a:schemeClr val="bg1"/>
                      </a:solidFill>
                      <a:prstDash val="solid"/>
                      <a:round/>
                      <a:headEnd type="none" w="sm" len="sm"/>
                      <a:tailEnd type="none" w="sm" len="sm"/>
                    </a:lnL>
                    <a:lnR>
                      <a:noFill/>
                    </a:lnR>
                    <a:lnT>
                      <a:noFill/>
                    </a:lnT>
                    <a:lnB w="6350" cap="flat" cmpd="sng" algn="ctr">
                      <a:solidFill>
                        <a:schemeClr val="bg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dirty="0" smtClean="0">
                          <a:ln>
                            <a:noFill/>
                          </a:ln>
                          <a:solidFill>
                            <a:schemeClr val="tx1"/>
                          </a:solidFill>
                          <a:effectLst>
                            <a:outerShdw blurRad="38100" dist="38100" dir="2700000" algn="tl">
                              <a:srgbClr val="C0C0C0"/>
                            </a:outerShdw>
                          </a:effectLst>
                          <a:latin typeface="Times New Roman" charset="0"/>
                        </a:rPr>
                        <a:t>         }</a:t>
                      </a:r>
                    </a:p>
                  </a:txBody>
                  <a:tcPr horzOverflow="overflow">
                    <a:lnL>
                      <a:noFill/>
                    </a:lnL>
                    <a:lnR w="6350" cap="flat" cmpd="sng" algn="ctr">
                      <a:solidFill>
                        <a:schemeClr val="bg1"/>
                      </a:solidFill>
                      <a:prstDash val="solid"/>
                      <a:round/>
                      <a:headEnd type="none" w="sm" len="sm"/>
                      <a:tailEnd type="none" w="sm" len="sm"/>
                    </a:lnR>
                    <a:lnT>
                      <a:noFill/>
                    </a:lnT>
                    <a:lnB w="6350" cap="flat" cmpd="sng" algn="ctr">
                      <a:solidFill>
                        <a:schemeClr val="bg1"/>
                      </a:solidFill>
                      <a:prstDash val="solid"/>
                      <a:round/>
                      <a:headEnd type="none" w="sm" len="sm"/>
                      <a:tailEnd type="none" w="sm" len="sm"/>
                    </a:lnB>
                    <a:lnTlToBr>
                      <a:noFill/>
                    </a:lnTlToBr>
                    <a:lnBlToTr>
                      <a:noFill/>
                    </a:lnBlToTr>
                    <a:noFill/>
                  </a:tcPr>
                </a:tc>
              </a:tr>
            </a:tbl>
          </a:graphicData>
        </a:graphic>
      </p:graphicFrame>
      <p:sp>
        <p:nvSpPr>
          <p:cNvPr id="6" name="Footer Placeholder 5"/>
          <p:cNvSpPr>
            <a:spLocks noGrp="1"/>
          </p:cNvSpPr>
          <p:nvPr>
            <p:ph type="ftr" sz="quarter" idx="11"/>
          </p:nvPr>
        </p:nvSpPr>
        <p:spPr/>
        <p:txBody>
          <a:bodyPr/>
          <a:lstStyle/>
          <a:p>
            <a:r>
              <a:rPr lang="en-US" smtClean="0"/>
              <a:t>Chapter 5 -- William Stallings</a:t>
            </a:r>
            <a:endParaRPr lang="en-US"/>
          </a:p>
        </p:txBody>
      </p:sp>
      <p:sp>
        <p:nvSpPr>
          <p:cNvPr id="7" name="Slide Number Placeholder 6"/>
          <p:cNvSpPr>
            <a:spLocks noGrp="1"/>
          </p:cNvSpPr>
          <p:nvPr>
            <p:ph type="sldNum" sz="quarter" idx="12"/>
          </p:nvPr>
        </p:nvSpPr>
        <p:spPr/>
        <p:txBody>
          <a:bodyPr/>
          <a:lstStyle/>
          <a:p>
            <a:fld id="{CF8FFCB8-D1C3-42E3-996E-3C1B31D863FE}" type="slidenum">
              <a:rPr lang="en-US" smtClean="0"/>
              <a:t>3</a:t>
            </a:fld>
            <a:endParaRPr lang="en-US"/>
          </a:p>
        </p:txBody>
      </p:sp>
    </p:spTree>
    <p:extLst>
      <p:ext uri="{BB962C8B-B14F-4D97-AF65-F5344CB8AC3E}">
        <p14:creationId xmlns:p14="http://schemas.microsoft.com/office/powerpoint/2010/main" val="2219959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Test_and_Set</a:t>
            </a:r>
            <a:r>
              <a:rPr lang="en-US" dirty="0" smtClean="0"/>
              <a:t> – correctness </a:t>
            </a:r>
            <a:endParaRPr lang="en-US" dirty="0"/>
          </a:p>
        </p:txBody>
      </p:sp>
      <p:sp>
        <p:nvSpPr>
          <p:cNvPr id="3" name="Content Placeholder 2"/>
          <p:cNvSpPr>
            <a:spLocks noGrp="1"/>
          </p:cNvSpPr>
          <p:nvPr>
            <p:ph idx="1"/>
          </p:nvPr>
        </p:nvSpPr>
        <p:spPr/>
        <p:txBody>
          <a:bodyPr>
            <a:normAutofit lnSpcReduction="10000"/>
          </a:bodyPr>
          <a:lstStyle/>
          <a:p>
            <a:pPr>
              <a:lnSpc>
                <a:spcPct val="90000"/>
              </a:lnSpc>
              <a:defRPr/>
            </a:pPr>
            <a:r>
              <a:rPr lang="en-US" dirty="0"/>
              <a:t>The solution provides mutual exclusion for any number of concurrent processes</a:t>
            </a:r>
            <a:r>
              <a:rPr lang="en-US" dirty="0" smtClean="0"/>
              <a:t>.</a:t>
            </a:r>
          </a:p>
          <a:p>
            <a:pPr lvl="1">
              <a:lnSpc>
                <a:spcPct val="90000"/>
              </a:lnSpc>
              <a:defRPr/>
            </a:pPr>
            <a:r>
              <a:rPr lang="en-US" dirty="0" smtClean="0"/>
              <a:t>Since the </a:t>
            </a:r>
            <a:r>
              <a:rPr lang="en-US" dirty="0" err="1" smtClean="0"/>
              <a:t>Test_and_Set</a:t>
            </a:r>
            <a:r>
              <a:rPr lang="en-US" dirty="0" smtClean="0"/>
              <a:t> operation is atomic, only one process can test value of lock at any time</a:t>
            </a:r>
            <a:endParaRPr lang="en-US" dirty="0"/>
          </a:p>
          <a:p>
            <a:pPr>
              <a:lnSpc>
                <a:spcPct val="90000"/>
              </a:lnSpc>
              <a:defRPr/>
            </a:pPr>
            <a:r>
              <a:rPr lang="en-US" dirty="0"/>
              <a:t>Also satisfies the progress requirement</a:t>
            </a:r>
          </a:p>
          <a:p>
            <a:pPr>
              <a:lnSpc>
                <a:spcPct val="90000"/>
              </a:lnSpc>
              <a:defRPr/>
            </a:pPr>
            <a:r>
              <a:rPr lang="en-US" dirty="0"/>
              <a:t>However, does not guarantee bounded wait.</a:t>
            </a:r>
          </a:p>
          <a:p>
            <a:pPr>
              <a:lnSpc>
                <a:spcPct val="90000"/>
              </a:lnSpc>
              <a:defRPr/>
            </a:pPr>
            <a:r>
              <a:rPr lang="en-US" dirty="0"/>
              <a:t>To provide bounded wait, need to include code that will choose the next process to enter the CS, instead of letting every process compete for entry into the CS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30</a:t>
            </a:fld>
            <a:endParaRPr lang="en-US"/>
          </a:p>
        </p:txBody>
      </p:sp>
    </p:spTree>
    <p:extLst>
      <p:ext uri="{BB962C8B-B14F-4D97-AF65-F5344CB8AC3E}">
        <p14:creationId xmlns:p14="http://schemas.microsoft.com/office/powerpoint/2010/main" val="1023949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SWAP</a:t>
            </a:r>
            <a:endParaRPr lang="en-US" dirty="0"/>
          </a:p>
        </p:txBody>
      </p:sp>
      <p:sp>
        <p:nvSpPr>
          <p:cNvPr id="3" name="Content Placeholder 2"/>
          <p:cNvSpPr>
            <a:spLocks noGrp="1"/>
          </p:cNvSpPr>
          <p:nvPr>
            <p:ph idx="1"/>
          </p:nvPr>
        </p:nvSpPr>
        <p:spPr/>
        <p:txBody>
          <a:bodyPr/>
          <a:lstStyle/>
          <a:p>
            <a:pPr>
              <a:defRPr/>
            </a:pPr>
            <a:r>
              <a:rPr lang="en-US" dirty="0"/>
              <a:t>The SWAP instruction works as follows:</a:t>
            </a:r>
          </a:p>
          <a:p>
            <a:pPr>
              <a:buNone/>
              <a:defRPr/>
            </a:pPr>
            <a:r>
              <a:rPr lang="en-US" dirty="0"/>
              <a:t>		void Swap (</a:t>
            </a:r>
            <a:r>
              <a:rPr lang="en-US" dirty="0" err="1"/>
              <a:t>int</a:t>
            </a:r>
            <a:r>
              <a:rPr lang="en-US" dirty="0"/>
              <a:t> a, </a:t>
            </a:r>
            <a:r>
              <a:rPr lang="en-US" dirty="0" err="1"/>
              <a:t>int</a:t>
            </a:r>
            <a:r>
              <a:rPr lang="en-US" dirty="0"/>
              <a:t> b){</a:t>
            </a:r>
          </a:p>
          <a:p>
            <a:pPr>
              <a:buNone/>
              <a:defRPr/>
            </a:pPr>
            <a:r>
              <a:rPr lang="en-US" dirty="0"/>
              <a:t>			</a:t>
            </a:r>
            <a:r>
              <a:rPr lang="en-US" dirty="0" err="1"/>
              <a:t>int</a:t>
            </a:r>
            <a:r>
              <a:rPr lang="en-US" dirty="0"/>
              <a:t> temp = a;</a:t>
            </a:r>
          </a:p>
          <a:p>
            <a:pPr>
              <a:buNone/>
              <a:defRPr/>
            </a:pPr>
            <a:r>
              <a:rPr lang="en-US" dirty="0"/>
              <a:t>			a = b;</a:t>
            </a:r>
          </a:p>
          <a:p>
            <a:pPr>
              <a:buNone/>
              <a:defRPr/>
            </a:pPr>
            <a:r>
              <a:rPr lang="en-US" dirty="0"/>
              <a:t>			b = temp;</a:t>
            </a:r>
          </a:p>
          <a:p>
            <a:pPr>
              <a:buNone/>
              <a:defRPr/>
            </a:pPr>
            <a:r>
              <a:rPr lang="en-US" dirty="0"/>
              <a:t>		}</a:t>
            </a:r>
          </a:p>
          <a:p>
            <a:pPr>
              <a:defRPr/>
            </a:pPr>
            <a:r>
              <a:rPr lang="en-US" dirty="0"/>
              <a:t>The instruction is executed atomically.</a:t>
            </a:r>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31</a:t>
            </a:fld>
            <a:endParaRPr lang="en-US"/>
          </a:p>
        </p:txBody>
      </p:sp>
    </p:spTree>
    <p:extLst>
      <p:ext uri="{BB962C8B-B14F-4D97-AF65-F5344CB8AC3E}">
        <p14:creationId xmlns:p14="http://schemas.microsoft.com/office/powerpoint/2010/main" val="1311620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using SWAP </a:t>
            </a:r>
            <a:endParaRPr lang="en-US" dirty="0"/>
          </a:p>
        </p:txBody>
      </p:sp>
      <p:sp>
        <p:nvSpPr>
          <p:cNvPr id="3" name="Content Placeholder 2"/>
          <p:cNvSpPr>
            <a:spLocks noGrp="1"/>
          </p:cNvSpPr>
          <p:nvPr>
            <p:ph idx="1"/>
          </p:nvPr>
        </p:nvSpPr>
        <p:spPr/>
        <p:txBody>
          <a:bodyPr>
            <a:normAutofit fontScale="92500" lnSpcReduction="20000"/>
          </a:bodyPr>
          <a:lstStyle/>
          <a:p>
            <a:pPr>
              <a:lnSpc>
                <a:spcPct val="90000"/>
              </a:lnSpc>
              <a:defRPr/>
            </a:pPr>
            <a:r>
              <a:rPr lang="en-US" sz="2800" dirty="0"/>
              <a:t>As before, let</a:t>
            </a:r>
            <a:r>
              <a:rPr lang="en-US" sz="2800" i="1" dirty="0"/>
              <a:t> lock</a:t>
            </a:r>
            <a:r>
              <a:rPr lang="en-US" sz="2800" dirty="0"/>
              <a:t> be a shared </a:t>
            </a:r>
            <a:r>
              <a:rPr lang="en-US" sz="2800" dirty="0" err="1"/>
              <a:t>boolean</a:t>
            </a:r>
            <a:r>
              <a:rPr lang="en-US" sz="2800" dirty="0"/>
              <a:t> variable, with initial value </a:t>
            </a:r>
            <a:r>
              <a:rPr lang="en-US" sz="2800" i="1" dirty="0"/>
              <a:t>false. </a:t>
            </a:r>
          </a:p>
          <a:p>
            <a:pPr>
              <a:lnSpc>
                <a:spcPct val="90000"/>
              </a:lnSpc>
              <a:buNone/>
              <a:defRPr/>
            </a:pPr>
            <a:r>
              <a:rPr lang="en-US" sz="2800" dirty="0"/>
              <a:t>		Process I {</a:t>
            </a:r>
          </a:p>
          <a:p>
            <a:pPr>
              <a:lnSpc>
                <a:spcPct val="90000"/>
              </a:lnSpc>
              <a:buNone/>
              <a:defRPr/>
            </a:pPr>
            <a:r>
              <a:rPr lang="en-US" sz="2800" dirty="0"/>
              <a:t>			</a:t>
            </a:r>
            <a:r>
              <a:rPr lang="en-US" sz="2800" dirty="0" err="1"/>
              <a:t>boolean</a:t>
            </a:r>
            <a:r>
              <a:rPr lang="en-US" sz="2800" dirty="0"/>
              <a:t> </a:t>
            </a:r>
            <a:r>
              <a:rPr lang="en-US" sz="2800" i="1" dirty="0"/>
              <a:t>key;</a:t>
            </a:r>
            <a:endParaRPr lang="en-US" sz="2800" dirty="0"/>
          </a:p>
          <a:p>
            <a:pPr lvl="2">
              <a:lnSpc>
                <a:spcPct val="90000"/>
              </a:lnSpc>
              <a:buNone/>
              <a:defRPr/>
            </a:pPr>
            <a:r>
              <a:rPr lang="en-US" sz="2000" dirty="0"/>
              <a:t>		while(true){</a:t>
            </a:r>
          </a:p>
          <a:p>
            <a:pPr lvl="2">
              <a:lnSpc>
                <a:spcPct val="90000"/>
              </a:lnSpc>
              <a:buNone/>
              <a:defRPr/>
            </a:pPr>
            <a:r>
              <a:rPr lang="en-US" sz="2000" dirty="0"/>
              <a:t>			…</a:t>
            </a:r>
          </a:p>
          <a:p>
            <a:pPr lvl="2">
              <a:lnSpc>
                <a:spcPct val="90000"/>
              </a:lnSpc>
              <a:buNone/>
              <a:defRPr/>
            </a:pPr>
            <a:r>
              <a:rPr lang="en-US" sz="2000" dirty="0"/>
              <a:t>			</a:t>
            </a:r>
            <a:r>
              <a:rPr lang="en-US" sz="2000" i="1" dirty="0"/>
              <a:t>key = true;</a:t>
            </a:r>
            <a:endParaRPr lang="en-US" sz="2000" dirty="0"/>
          </a:p>
          <a:p>
            <a:pPr lvl="2">
              <a:lnSpc>
                <a:spcPct val="90000"/>
              </a:lnSpc>
              <a:buNone/>
              <a:defRPr/>
            </a:pPr>
            <a:r>
              <a:rPr lang="en-US" sz="2000" dirty="0"/>
              <a:t>			repeat</a:t>
            </a:r>
          </a:p>
          <a:p>
            <a:pPr lvl="2">
              <a:lnSpc>
                <a:spcPct val="90000"/>
              </a:lnSpc>
              <a:buNone/>
              <a:defRPr/>
            </a:pPr>
            <a:r>
              <a:rPr lang="en-US" sz="2000" dirty="0"/>
              <a:t>			    Swap(</a:t>
            </a:r>
            <a:r>
              <a:rPr lang="en-US" sz="2000" i="1" dirty="0"/>
              <a:t>lock, key)</a:t>
            </a:r>
          </a:p>
          <a:p>
            <a:pPr lvl="2">
              <a:lnSpc>
                <a:spcPct val="90000"/>
              </a:lnSpc>
              <a:buNone/>
              <a:defRPr/>
            </a:pPr>
            <a:r>
              <a:rPr lang="en-US" sz="2000" i="1" dirty="0"/>
              <a:t>			</a:t>
            </a:r>
            <a:r>
              <a:rPr lang="en-US" sz="2000" dirty="0"/>
              <a:t>until (not </a:t>
            </a:r>
            <a:r>
              <a:rPr lang="en-US" sz="2000" i="1" dirty="0"/>
              <a:t>key);</a:t>
            </a:r>
          </a:p>
          <a:p>
            <a:pPr lvl="2">
              <a:lnSpc>
                <a:spcPct val="90000"/>
              </a:lnSpc>
              <a:buNone/>
              <a:defRPr/>
            </a:pPr>
            <a:r>
              <a:rPr lang="en-US" sz="2000" dirty="0"/>
              <a:t>			Critical Section</a:t>
            </a:r>
          </a:p>
          <a:p>
            <a:pPr lvl="2">
              <a:lnSpc>
                <a:spcPct val="90000"/>
              </a:lnSpc>
              <a:buNone/>
              <a:defRPr/>
            </a:pPr>
            <a:r>
              <a:rPr lang="en-US" sz="2000" dirty="0"/>
              <a:t>			</a:t>
            </a:r>
            <a:r>
              <a:rPr lang="en-US" sz="2000" i="1" dirty="0"/>
              <a:t>lock = false;</a:t>
            </a:r>
          </a:p>
          <a:p>
            <a:pPr lvl="2">
              <a:lnSpc>
                <a:spcPct val="90000"/>
              </a:lnSpc>
              <a:buNone/>
              <a:defRPr/>
            </a:pPr>
            <a:r>
              <a:rPr lang="en-US" sz="2000" i="1" dirty="0"/>
              <a:t>			…</a:t>
            </a:r>
          </a:p>
          <a:p>
            <a:pPr lvl="2">
              <a:lnSpc>
                <a:spcPct val="90000"/>
              </a:lnSpc>
              <a:buNone/>
              <a:defRPr/>
            </a:pPr>
            <a:r>
              <a:rPr lang="en-US" sz="2000" dirty="0"/>
              <a:t>		}</a:t>
            </a:r>
          </a:p>
          <a:p>
            <a:pPr lvl="2">
              <a:lnSpc>
                <a:spcPct val="90000"/>
              </a:lnSpc>
              <a:buNone/>
              <a:defRPr/>
            </a:pPr>
            <a:r>
              <a:rPr lang="en-US" sz="2000" dirty="0"/>
              <a:t> }</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32</a:t>
            </a:fld>
            <a:endParaRPr lang="en-US"/>
          </a:p>
        </p:txBody>
      </p:sp>
    </p:spTree>
    <p:extLst>
      <p:ext uri="{BB962C8B-B14F-4D97-AF65-F5344CB8AC3E}">
        <p14:creationId xmlns:p14="http://schemas.microsoft.com/office/powerpoint/2010/main" val="3266595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Providing Bounded Wait</a:t>
            </a:r>
            <a:endParaRPr lang="en-US" dirty="0"/>
          </a:p>
        </p:txBody>
      </p:sp>
      <p:sp>
        <p:nvSpPr>
          <p:cNvPr id="3" name="Content Placeholder 2"/>
          <p:cNvSpPr>
            <a:spLocks noGrp="1"/>
          </p:cNvSpPr>
          <p:nvPr>
            <p:ph idx="1"/>
          </p:nvPr>
        </p:nvSpPr>
        <p:spPr/>
        <p:txBody>
          <a:bodyPr>
            <a:normAutofit fontScale="85000" lnSpcReduction="10000"/>
          </a:bodyPr>
          <a:lstStyle/>
          <a:p>
            <a:pPr>
              <a:defRPr/>
            </a:pPr>
            <a:r>
              <a:rPr lang="en-US" dirty="0"/>
              <a:t>The </a:t>
            </a:r>
            <a:r>
              <a:rPr lang="en-US" dirty="0" smtClean="0"/>
              <a:t>previous </a:t>
            </a:r>
            <a:r>
              <a:rPr lang="en-US" dirty="0"/>
              <a:t>two solutions do not provide bounded wait.  To do so, we need to add some additional code before and after the critical section.</a:t>
            </a:r>
          </a:p>
          <a:p>
            <a:pPr>
              <a:defRPr/>
            </a:pPr>
            <a:r>
              <a:rPr lang="en-US" dirty="0"/>
              <a:t>In addition to the variable</a:t>
            </a:r>
            <a:r>
              <a:rPr lang="en-US" i="1" dirty="0"/>
              <a:t> lock</a:t>
            </a:r>
            <a:r>
              <a:rPr lang="en-US" i="1" dirty="0" smtClean="0"/>
              <a:t>,</a:t>
            </a:r>
            <a:r>
              <a:rPr lang="en-US" dirty="0" smtClean="0"/>
              <a:t> </a:t>
            </a:r>
            <a:r>
              <a:rPr lang="en-US" dirty="0"/>
              <a:t>we use </a:t>
            </a:r>
            <a:r>
              <a:rPr lang="en-US" dirty="0" smtClean="0"/>
              <a:t>an additional </a:t>
            </a:r>
            <a:r>
              <a:rPr lang="en-US" dirty="0"/>
              <a:t>variable </a:t>
            </a:r>
            <a:r>
              <a:rPr lang="en-US" dirty="0" smtClean="0"/>
              <a:t>for each process that </a:t>
            </a:r>
            <a:r>
              <a:rPr lang="en-US" dirty="0"/>
              <a:t>tells whether or not the process is intending to enter its CS.  </a:t>
            </a:r>
            <a:endParaRPr lang="en-US" dirty="0" smtClean="0"/>
          </a:p>
          <a:p>
            <a:pPr>
              <a:defRPr/>
            </a:pPr>
            <a:r>
              <a:rPr lang="en-US" dirty="0" smtClean="0"/>
              <a:t>Let </a:t>
            </a:r>
            <a:r>
              <a:rPr lang="en-US" i="1" dirty="0"/>
              <a:t>intent[n]</a:t>
            </a:r>
            <a:r>
              <a:rPr lang="en-US" dirty="0"/>
              <a:t> be an array of </a:t>
            </a:r>
            <a:r>
              <a:rPr lang="en-US" i="1" dirty="0"/>
              <a:t>n B</a:t>
            </a:r>
            <a:r>
              <a:rPr lang="en-US" dirty="0"/>
              <a:t>oolean variables, where </a:t>
            </a:r>
            <a:r>
              <a:rPr lang="en-US" i="1" dirty="0"/>
              <a:t>intent[</a:t>
            </a:r>
            <a:r>
              <a:rPr lang="en-US" i="1" dirty="0" err="1"/>
              <a:t>i</a:t>
            </a:r>
            <a:r>
              <a:rPr lang="en-US" i="1" dirty="0"/>
              <a:t>], </a:t>
            </a:r>
            <a:r>
              <a:rPr lang="en-US" i="1" dirty="0" err="1"/>
              <a:t>i</a:t>
            </a:r>
            <a:r>
              <a:rPr lang="en-US" i="1" dirty="0"/>
              <a:t> = 0 … n-1,</a:t>
            </a:r>
            <a:r>
              <a:rPr lang="en-US" dirty="0"/>
              <a:t> gives intention of process </a:t>
            </a:r>
            <a:r>
              <a:rPr lang="en-US" i="1" dirty="0" err="1"/>
              <a:t>i</a:t>
            </a:r>
            <a:r>
              <a:rPr lang="en-US" i="1" dirty="0"/>
              <a:t> </a:t>
            </a:r>
            <a:r>
              <a:rPr lang="en-US" dirty="0"/>
              <a:t>to enter its critical section.  All these </a:t>
            </a:r>
            <a:r>
              <a:rPr lang="en-US" i="1" dirty="0"/>
              <a:t>n</a:t>
            </a:r>
            <a:r>
              <a:rPr lang="en-US" dirty="0"/>
              <a:t> variables are shared with an initial value </a:t>
            </a:r>
            <a:r>
              <a:rPr lang="en-US" i="1" dirty="0"/>
              <a:t>false;</a:t>
            </a:r>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33</a:t>
            </a:fld>
            <a:endParaRPr lang="en-US"/>
          </a:p>
        </p:txBody>
      </p:sp>
    </p:spTree>
    <p:extLst>
      <p:ext uri="{BB962C8B-B14F-4D97-AF65-F5344CB8AC3E}">
        <p14:creationId xmlns:p14="http://schemas.microsoft.com/office/powerpoint/2010/main" val="37244816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Providing Bounded Wait</a:t>
            </a:r>
            <a:endParaRPr lang="en-US" dirty="0"/>
          </a:p>
        </p:txBody>
      </p:sp>
      <p:sp>
        <p:nvSpPr>
          <p:cNvPr id="3" name="Content Placeholder 2"/>
          <p:cNvSpPr>
            <a:spLocks noGrp="1"/>
          </p:cNvSpPr>
          <p:nvPr>
            <p:ph idx="1"/>
          </p:nvPr>
        </p:nvSpPr>
        <p:spPr/>
        <p:txBody>
          <a:bodyPr>
            <a:normAutofit fontScale="85000" lnSpcReduction="20000"/>
          </a:bodyPr>
          <a:lstStyle/>
          <a:p>
            <a:pPr>
              <a:lnSpc>
                <a:spcPct val="90000"/>
              </a:lnSpc>
              <a:buNone/>
              <a:defRPr/>
            </a:pPr>
            <a:r>
              <a:rPr lang="en-US" dirty="0"/>
              <a:t>Process </a:t>
            </a:r>
            <a:r>
              <a:rPr lang="en-US" dirty="0" err="1"/>
              <a:t>i</a:t>
            </a:r>
            <a:r>
              <a:rPr lang="en-US" dirty="0"/>
              <a:t>{</a:t>
            </a:r>
          </a:p>
          <a:p>
            <a:pPr>
              <a:lnSpc>
                <a:spcPct val="90000"/>
              </a:lnSpc>
              <a:buNone/>
              <a:defRPr/>
            </a:pPr>
            <a:r>
              <a:rPr lang="en-US" dirty="0"/>
              <a:t>		</a:t>
            </a:r>
            <a:r>
              <a:rPr lang="en-US" dirty="0" err="1"/>
              <a:t>int</a:t>
            </a:r>
            <a:r>
              <a:rPr lang="en-US" i="1" dirty="0"/>
              <a:t> j</a:t>
            </a:r>
            <a:r>
              <a:rPr lang="en-US" dirty="0"/>
              <a:t>;</a:t>
            </a:r>
          </a:p>
          <a:p>
            <a:pPr>
              <a:lnSpc>
                <a:spcPct val="90000"/>
              </a:lnSpc>
              <a:buNone/>
              <a:defRPr/>
            </a:pPr>
            <a:r>
              <a:rPr lang="en-US" dirty="0"/>
              <a:t>		</a:t>
            </a:r>
            <a:r>
              <a:rPr lang="en-US" dirty="0" err="1"/>
              <a:t>boolean</a:t>
            </a:r>
            <a:r>
              <a:rPr lang="en-US" dirty="0"/>
              <a:t> </a:t>
            </a:r>
            <a:r>
              <a:rPr lang="en-US" i="1" dirty="0"/>
              <a:t>key;</a:t>
            </a:r>
            <a:endParaRPr lang="en-US" dirty="0"/>
          </a:p>
          <a:p>
            <a:pPr>
              <a:lnSpc>
                <a:spcPct val="90000"/>
              </a:lnSpc>
              <a:buNone/>
              <a:defRPr/>
            </a:pPr>
            <a:r>
              <a:rPr lang="en-US" dirty="0"/>
              <a:t>		while (</a:t>
            </a:r>
            <a:r>
              <a:rPr lang="en-US" i="1" dirty="0"/>
              <a:t>true</a:t>
            </a:r>
            <a:r>
              <a:rPr lang="en-US" dirty="0"/>
              <a:t>){</a:t>
            </a:r>
          </a:p>
          <a:p>
            <a:pPr>
              <a:lnSpc>
                <a:spcPct val="90000"/>
              </a:lnSpc>
              <a:buNone/>
              <a:defRPr/>
            </a:pPr>
            <a:r>
              <a:rPr lang="en-US" dirty="0"/>
              <a:t>			…</a:t>
            </a:r>
          </a:p>
          <a:p>
            <a:pPr>
              <a:lnSpc>
                <a:spcPct val="90000"/>
              </a:lnSpc>
              <a:buNone/>
              <a:defRPr/>
            </a:pPr>
            <a:r>
              <a:rPr lang="en-US" dirty="0"/>
              <a:t>			intent[</a:t>
            </a:r>
            <a:r>
              <a:rPr lang="en-US" i="1" dirty="0" err="1"/>
              <a:t>i</a:t>
            </a:r>
            <a:r>
              <a:rPr lang="en-US" dirty="0"/>
              <a:t>] = </a:t>
            </a:r>
            <a:r>
              <a:rPr lang="en-US" i="1" dirty="0"/>
              <a:t>true</a:t>
            </a:r>
            <a:r>
              <a:rPr lang="en-US" dirty="0"/>
              <a:t>;</a:t>
            </a:r>
          </a:p>
          <a:p>
            <a:pPr>
              <a:lnSpc>
                <a:spcPct val="90000"/>
              </a:lnSpc>
              <a:buNone/>
              <a:defRPr/>
            </a:pPr>
            <a:r>
              <a:rPr lang="en-US" dirty="0"/>
              <a:t>			</a:t>
            </a:r>
            <a:r>
              <a:rPr lang="en-US" i="1" dirty="0"/>
              <a:t>key = true;</a:t>
            </a:r>
          </a:p>
          <a:p>
            <a:pPr>
              <a:lnSpc>
                <a:spcPct val="90000"/>
              </a:lnSpc>
              <a:buNone/>
              <a:defRPr/>
            </a:pPr>
            <a:r>
              <a:rPr lang="en-US" dirty="0"/>
              <a:t>			while(</a:t>
            </a:r>
            <a:r>
              <a:rPr lang="en-US" i="1" dirty="0"/>
              <a:t>intent[</a:t>
            </a:r>
            <a:r>
              <a:rPr lang="en-US" i="1" dirty="0" err="1"/>
              <a:t>i</a:t>
            </a:r>
            <a:r>
              <a:rPr lang="en-US" i="1" dirty="0"/>
              <a:t>] &amp; key</a:t>
            </a:r>
            <a:r>
              <a:rPr lang="en-US" dirty="0"/>
              <a:t>) do</a:t>
            </a:r>
          </a:p>
          <a:p>
            <a:pPr>
              <a:lnSpc>
                <a:spcPct val="90000"/>
              </a:lnSpc>
              <a:buNone/>
              <a:defRPr/>
            </a:pPr>
            <a:r>
              <a:rPr lang="en-US" dirty="0"/>
              <a:t>				swap(</a:t>
            </a:r>
            <a:r>
              <a:rPr lang="en-US" i="1" dirty="0"/>
              <a:t>lock, key</a:t>
            </a:r>
            <a:r>
              <a:rPr lang="en-US" dirty="0"/>
              <a:t>);</a:t>
            </a:r>
          </a:p>
          <a:p>
            <a:pPr>
              <a:lnSpc>
                <a:spcPct val="90000"/>
              </a:lnSpc>
              <a:buNone/>
              <a:defRPr/>
            </a:pPr>
            <a:r>
              <a:rPr lang="en-US" dirty="0"/>
              <a:t>			intent[</a:t>
            </a:r>
            <a:r>
              <a:rPr lang="en-US" i="1" dirty="0" err="1"/>
              <a:t>i</a:t>
            </a:r>
            <a:r>
              <a:rPr lang="en-US" dirty="0"/>
              <a:t>] = </a:t>
            </a:r>
            <a:r>
              <a:rPr lang="en-US" i="1" dirty="0"/>
              <a:t>false</a:t>
            </a:r>
            <a:r>
              <a:rPr lang="en-US" dirty="0"/>
              <a:t>;</a:t>
            </a:r>
          </a:p>
          <a:p>
            <a:pPr>
              <a:lnSpc>
                <a:spcPct val="90000"/>
              </a:lnSpc>
              <a:buNone/>
              <a:defRPr/>
            </a:pPr>
            <a:r>
              <a:rPr lang="en-US" dirty="0"/>
              <a:t>			Critical Section</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34</a:t>
            </a:fld>
            <a:endParaRPr lang="en-US"/>
          </a:p>
        </p:txBody>
      </p:sp>
    </p:spTree>
    <p:extLst>
      <p:ext uri="{BB962C8B-B14F-4D97-AF65-F5344CB8AC3E}">
        <p14:creationId xmlns:p14="http://schemas.microsoft.com/office/powerpoint/2010/main" val="33591097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Providing Bounded Wait</a:t>
            </a:r>
            <a:endParaRPr lang="en-US" dirty="0"/>
          </a:p>
        </p:txBody>
      </p:sp>
      <p:sp>
        <p:nvSpPr>
          <p:cNvPr id="3" name="Content Placeholder 2"/>
          <p:cNvSpPr>
            <a:spLocks noGrp="1"/>
          </p:cNvSpPr>
          <p:nvPr>
            <p:ph idx="1"/>
          </p:nvPr>
        </p:nvSpPr>
        <p:spPr/>
        <p:txBody>
          <a:bodyPr>
            <a:normAutofit fontScale="70000" lnSpcReduction="20000"/>
          </a:bodyPr>
          <a:lstStyle/>
          <a:p>
            <a:pPr>
              <a:lnSpc>
                <a:spcPct val="90000"/>
              </a:lnSpc>
              <a:buNone/>
              <a:defRPr/>
            </a:pPr>
            <a:r>
              <a:rPr lang="en-US" i="1" dirty="0"/>
              <a:t>j = </a:t>
            </a:r>
            <a:r>
              <a:rPr lang="en-US" i="1" dirty="0" err="1"/>
              <a:t>i</a:t>
            </a:r>
            <a:r>
              <a:rPr lang="en-US" i="1" dirty="0"/>
              <a:t> + 1 mod n;</a:t>
            </a:r>
          </a:p>
          <a:p>
            <a:pPr>
              <a:lnSpc>
                <a:spcPct val="90000"/>
              </a:lnSpc>
              <a:buNone/>
              <a:defRPr/>
            </a:pPr>
            <a:r>
              <a:rPr lang="en-US" dirty="0"/>
              <a:t>		while ((j != </a:t>
            </a:r>
            <a:r>
              <a:rPr lang="en-US" dirty="0" err="1"/>
              <a:t>i</a:t>
            </a:r>
            <a:r>
              <a:rPr lang="en-US" dirty="0"/>
              <a:t>) &amp; (not </a:t>
            </a:r>
            <a:r>
              <a:rPr lang="en-US" i="1" dirty="0"/>
              <a:t>intent[j</a:t>
            </a:r>
            <a:r>
              <a:rPr lang="en-US" dirty="0"/>
              <a:t>]))</a:t>
            </a:r>
          </a:p>
          <a:p>
            <a:pPr>
              <a:lnSpc>
                <a:spcPct val="90000"/>
              </a:lnSpc>
              <a:buNone/>
              <a:defRPr/>
            </a:pPr>
            <a:r>
              <a:rPr lang="en-US" dirty="0"/>
              <a:t>			</a:t>
            </a:r>
            <a:r>
              <a:rPr lang="en-US" i="1" dirty="0"/>
              <a:t>j = j + 1 mod n</a:t>
            </a:r>
            <a:r>
              <a:rPr lang="en-US" dirty="0"/>
              <a:t>;</a:t>
            </a:r>
          </a:p>
          <a:p>
            <a:pPr>
              <a:lnSpc>
                <a:spcPct val="90000"/>
              </a:lnSpc>
              <a:buNone/>
              <a:defRPr/>
            </a:pPr>
            <a:r>
              <a:rPr lang="en-US" dirty="0"/>
              <a:t>		if (</a:t>
            </a:r>
            <a:r>
              <a:rPr lang="en-US" i="1" dirty="0"/>
              <a:t>j == </a:t>
            </a:r>
            <a:r>
              <a:rPr lang="en-US" i="1" dirty="0" err="1"/>
              <a:t>i</a:t>
            </a:r>
            <a:r>
              <a:rPr lang="en-US" dirty="0"/>
              <a:t>) </a:t>
            </a:r>
          </a:p>
          <a:p>
            <a:pPr>
              <a:lnSpc>
                <a:spcPct val="90000"/>
              </a:lnSpc>
              <a:buNone/>
              <a:defRPr/>
            </a:pPr>
            <a:r>
              <a:rPr lang="en-US" dirty="0"/>
              <a:t>			</a:t>
            </a:r>
            <a:r>
              <a:rPr lang="en-US" i="1" dirty="0"/>
              <a:t>lock = false;</a:t>
            </a:r>
          </a:p>
          <a:p>
            <a:pPr>
              <a:lnSpc>
                <a:spcPct val="90000"/>
              </a:lnSpc>
              <a:buNone/>
              <a:defRPr/>
            </a:pPr>
            <a:r>
              <a:rPr lang="en-US" dirty="0"/>
              <a:t>		else</a:t>
            </a:r>
          </a:p>
          <a:p>
            <a:pPr>
              <a:lnSpc>
                <a:spcPct val="90000"/>
              </a:lnSpc>
              <a:buNone/>
              <a:defRPr/>
            </a:pPr>
            <a:r>
              <a:rPr lang="en-US" dirty="0"/>
              <a:t>			</a:t>
            </a:r>
            <a:r>
              <a:rPr lang="en-US" i="1" dirty="0"/>
              <a:t>intent[j] = false;</a:t>
            </a:r>
          </a:p>
          <a:p>
            <a:pPr>
              <a:lnSpc>
                <a:spcPct val="90000"/>
              </a:lnSpc>
              <a:buNone/>
              <a:defRPr/>
            </a:pPr>
            <a:r>
              <a:rPr lang="en-US" dirty="0"/>
              <a:t>		…</a:t>
            </a:r>
          </a:p>
          <a:p>
            <a:pPr>
              <a:lnSpc>
                <a:spcPct val="90000"/>
              </a:lnSpc>
              <a:buNone/>
              <a:defRPr/>
            </a:pPr>
            <a:r>
              <a:rPr lang="en-US" dirty="0"/>
              <a:t>		…</a:t>
            </a:r>
          </a:p>
          <a:p>
            <a:pPr>
              <a:lnSpc>
                <a:spcPct val="90000"/>
              </a:lnSpc>
              <a:buNone/>
              <a:defRPr/>
            </a:pPr>
            <a:r>
              <a:rPr lang="en-US" dirty="0"/>
              <a:t>		}</a:t>
            </a:r>
          </a:p>
          <a:p>
            <a:pPr>
              <a:lnSpc>
                <a:spcPct val="90000"/>
              </a:lnSpc>
              <a:buNone/>
              <a:defRPr/>
            </a:pPr>
            <a:r>
              <a:rPr lang="en-US" dirty="0"/>
              <a:t>}</a:t>
            </a:r>
          </a:p>
          <a:p>
            <a:pPr>
              <a:lnSpc>
                <a:spcPct val="90000"/>
              </a:lnSpc>
              <a:buNone/>
              <a:defRPr/>
            </a:pPr>
            <a:r>
              <a:rPr lang="en-US" sz="4000" dirty="0"/>
              <a:t>This will ensure that any intending process will be able to enter its Critical Section after every other process has taken at most one turn at CS.</a:t>
            </a:r>
          </a:p>
          <a:p>
            <a:pPr>
              <a:lnSpc>
                <a:spcPct val="90000"/>
              </a:lnSpc>
              <a:buNone/>
              <a:defRPr/>
            </a:pPr>
            <a:endParaRPr lang="en-US" sz="4000" dirty="0"/>
          </a:p>
          <a:p>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35</a:t>
            </a:fld>
            <a:endParaRPr lang="en-US"/>
          </a:p>
        </p:txBody>
      </p:sp>
    </p:spTree>
    <p:extLst>
      <p:ext uri="{BB962C8B-B14F-4D97-AF65-F5344CB8AC3E}">
        <p14:creationId xmlns:p14="http://schemas.microsoft.com/office/powerpoint/2010/main" val="7534028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Providing Bounded Wait</a:t>
            </a:r>
            <a:endParaRPr lang="en-US" dirty="0"/>
          </a:p>
        </p:txBody>
      </p:sp>
      <p:sp>
        <p:nvSpPr>
          <p:cNvPr id="3" name="Content Placeholder 2"/>
          <p:cNvSpPr>
            <a:spLocks noGrp="1"/>
          </p:cNvSpPr>
          <p:nvPr>
            <p:ph idx="1"/>
          </p:nvPr>
        </p:nvSpPr>
        <p:spPr/>
        <p:txBody>
          <a:bodyPr>
            <a:normAutofit lnSpcReduction="10000"/>
          </a:bodyPr>
          <a:lstStyle/>
          <a:p>
            <a:pPr>
              <a:lnSpc>
                <a:spcPct val="90000"/>
              </a:lnSpc>
              <a:defRPr/>
            </a:pPr>
            <a:r>
              <a:rPr lang="en-US" sz="2800" dirty="0"/>
              <a:t>Mutual Exclusion: A process may enter its CS only if </a:t>
            </a:r>
            <a:r>
              <a:rPr lang="en-US" sz="2800" i="1" dirty="0"/>
              <a:t>key</a:t>
            </a:r>
            <a:r>
              <a:rPr lang="en-US" sz="2800" dirty="0"/>
              <a:t> is </a:t>
            </a:r>
            <a:r>
              <a:rPr lang="en-US" sz="2800" i="1" dirty="0"/>
              <a:t>false</a:t>
            </a:r>
            <a:r>
              <a:rPr lang="en-US" sz="2800" dirty="0"/>
              <a:t>, or its corresponding variable </a:t>
            </a:r>
            <a:r>
              <a:rPr lang="en-US" sz="2800" i="1" dirty="0"/>
              <a:t>intent[</a:t>
            </a:r>
            <a:r>
              <a:rPr lang="en-US" sz="2800" i="1" dirty="0" err="1"/>
              <a:t>i</a:t>
            </a:r>
            <a:r>
              <a:rPr lang="en-US" sz="2800" i="1" dirty="0"/>
              <a:t>] </a:t>
            </a:r>
            <a:r>
              <a:rPr lang="en-US" sz="2800" dirty="0"/>
              <a:t>is </a:t>
            </a:r>
            <a:r>
              <a:rPr lang="en-US" sz="2800" i="1" dirty="0"/>
              <a:t>false.</a:t>
            </a:r>
            <a:r>
              <a:rPr lang="en-US" sz="2800" dirty="0"/>
              <a:t>  If a process finds both these values to be </a:t>
            </a:r>
            <a:r>
              <a:rPr lang="en-US" sz="2800" i="1" dirty="0"/>
              <a:t>true</a:t>
            </a:r>
            <a:r>
              <a:rPr lang="en-US" sz="2800" dirty="0"/>
              <a:t> when in the while loop, it will wait until a process leaving its CS, sets one of these two variables to </a:t>
            </a:r>
            <a:r>
              <a:rPr lang="en-US" sz="2800" i="1" dirty="0"/>
              <a:t>true.  </a:t>
            </a:r>
            <a:r>
              <a:rPr lang="en-US" sz="2800" dirty="0"/>
              <a:t>Also, note that only the process leaving the CS can change one of these variables.  Thus, mutual exclusion is satisfied.</a:t>
            </a:r>
          </a:p>
          <a:p>
            <a:pPr>
              <a:lnSpc>
                <a:spcPct val="90000"/>
              </a:lnSpc>
              <a:defRPr/>
            </a:pPr>
            <a:r>
              <a:rPr lang="en-US" sz="2800" dirty="0"/>
              <a:t>Bounded wait:  A leaving process </a:t>
            </a:r>
            <a:r>
              <a:rPr lang="en-US" sz="2800" dirty="0" err="1"/>
              <a:t>i</a:t>
            </a:r>
            <a:r>
              <a:rPr lang="en-US" sz="2800" dirty="0"/>
              <a:t> allows the first process in the sequence</a:t>
            </a:r>
          </a:p>
          <a:p>
            <a:pPr lvl="1">
              <a:lnSpc>
                <a:spcPct val="90000"/>
              </a:lnSpc>
              <a:buNone/>
              <a:defRPr/>
            </a:pPr>
            <a:r>
              <a:rPr lang="en-US" sz="2400" dirty="0"/>
              <a:t>i+1, …, N-1, 0, 1, … , </a:t>
            </a:r>
            <a:r>
              <a:rPr lang="en-US" sz="2400" dirty="0" err="1"/>
              <a:t>i</a:t>
            </a:r>
            <a:r>
              <a:rPr lang="en-US" sz="2400" dirty="0"/>
              <a:t> – 1</a:t>
            </a:r>
          </a:p>
          <a:p>
            <a:pPr>
              <a:lnSpc>
                <a:spcPct val="90000"/>
              </a:lnSpc>
              <a:buNone/>
              <a:defRPr/>
            </a:pPr>
            <a:r>
              <a:rPr lang="en-US" sz="2800" dirty="0"/>
              <a:t>  that is ready to go into its CS.</a:t>
            </a:r>
          </a:p>
          <a:p>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36</a:t>
            </a:fld>
            <a:endParaRPr lang="en-US"/>
          </a:p>
        </p:txBody>
      </p:sp>
    </p:spTree>
    <p:extLst>
      <p:ext uri="{BB962C8B-B14F-4D97-AF65-F5344CB8AC3E}">
        <p14:creationId xmlns:p14="http://schemas.microsoft.com/office/powerpoint/2010/main" val="4042548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Special machine instructions</a:t>
            </a:r>
            <a:endParaRPr lang="en-US" dirty="0"/>
          </a:p>
        </p:txBody>
      </p:sp>
      <p:sp>
        <p:nvSpPr>
          <p:cNvPr id="3" name="Content Placeholder 2"/>
          <p:cNvSpPr>
            <a:spLocks noGrp="1"/>
          </p:cNvSpPr>
          <p:nvPr>
            <p:ph idx="1"/>
          </p:nvPr>
        </p:nvSpPr>
        <p:spPr/>
        <p:txBody>
          <a:bodyPr/>
          <a:lstStyle/>
          <a:p>
            <a:r>
              <a:rPr lang="en-US" dirty="0"/>
              <a:t>Applicable to any number of processes on     either a single processor or multiple   processors sharing main memory</a:t>
            </a:r>
          </a:p>
          <a:p>
            <a:r>
              <a:rPr lang="en-US" dirty="0"/>
              <a:t> Simple and easy to verify</a:t>
            </a:r>
          </a:p>
          <a:p>
            <a:r>
              <a:rPr lang="en-US" dirty="0"/>
              <a:t> It can be used to support multiple critical sections; each critical section can be defined by its own </a:t>
            </a:r>
            <a:r>
              <a:rPr lang="en-US" dirty="0" smtClean="0"/>
              <a:t>variable</a:t>
            </a:r>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37</a:t>
            </a:fld>
            <a:endParaRPr lang="en-US"/>
          </a:p>
        </p:txBody>
      </p:sp>
    </p:spTree>
    <p:extLst>
      <p:ext uri="{BB962C8B-B14F-4D97-AF65-F5344CB8AC3E}">
        <p14:creationId xmlns:p14="http://schemas.microsoft.com/office/powerpoint/2010/main" val="26596035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pPr>
              <a:spcBef>
                <a:spcPts val="600"/>
              </a:spcBef>
            </a:pPr>
            <a:r>
              <a:rPr lang="en-US" dirty="0"/>
              <a:t>Busy-waiting is employed, thus while a                      process is waiting for access to a critical section it continues to consume processor time</a:t>
            </a:r>
          </a:p>
          <a:p>
            <a:pPr>
              <a:spcBef>
                <a:spcPts val="600"/>
              </a:spcBef>
            </a:pPr>
            <a:r>
              <a:rPr lang="en-US" dirty="0" smtClean="0"/>
              <a:t>Starvation </a:t>
            </a:r>
            <a:r>
              <a:rPr lang="en-US" dirty="0"/>
              <a:t>is possible when a process leaves a critical section and more than one process is </a:t>
            </a:r>
            <a:r>
              <a:rPr lang="en-US" dirty="0" smtClean="0"/>
              <a:t>waiting</a:t>
            </a:r>
            <a:endParaRPr lang="en-US" dirty="0"/>
          </a:p>
          <a:p>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38</a:t>
            </a:fld>
            <a:endParaRPr lang="en-US"/>
          </a:p>
        </p:txBody>
      </p:sp>
    </p:spTree>
    <p:extLst>
      <p:ext uri="{BB962C8B-B14F-4D97-AF65-F5344CB8AC3E}">
        <p14:creationId xmlns:p14="http://schemas.microsoft.com/office/powerpoint/2010/main" val="15878166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a:t>
            </a:r>
            <a:endParaRPr lang="en-US" dirty="0"/>
          </a:p>
        </p:txBody>
      </p:sp>
      <p:sp>
        <p:nvSpPr>
          <p:cNvPr id="3" name="Content Placeholder 2"/>
          <p:cNvSpPr>
            <a:spLocks noGrp="1"/>
          </p:cNvSpPr>
          <p:nvPr>
            <p:ph idx="1"/>
          </p:nvPr>
        </p:nvSpPr>
        <p:spPr/>
        <p:txBody>
          <a:bodyPr>
            <a:normAutofit fontScale="92500"/>
          </a:bodyPr>
          <a:lstStyle/>
          <a:p>
            <a:pPr>
              <a:defRPr/>
            </a:pPr>
            <a:r>
              <a:rPr lang="en-US" sz="2800" dirty="0"/>
              <a:t>A semaphore is a synchronization tool.  It is an integer variable.  </a:t>
            </a:r>
            <a:endParaRPr lang="en-US" sz="2800" dirty="0" smtClean="0"/>
          </a:p>
          <a:p>
            <a:pPr>
              <a:defRPr/>
            </a:pPr>
            <a:r>
              <a:rPr lang="en-US" sz="2800" dirty="0" smtClean="0"/>
              <a:t>Only the following 3 operations can be performed on a semaphore.</a:t>
            </a:r>
          </a:p>
          <a:p>
            <a:pPr lvl="1">
              <a:defRPr/>
            </a:pPr>
            <a:r>
              <a:rPr lang="en-US" sz="2400" dirty="0" smtClean="0"/>
              <a:t>Initialize: A semaphore </a:t>
            </a:r>
            <a:r>
              <a:rPr lang="en-US" sz="2400" dirty="0"/>
              <a:t>can be given an initial value. </a:t>
            </a:r>
            <a:endParaRPr lang="en-US" sz="2400" dirty="0" smtClean="0"/>
          </a:p>
          <a:p>
            <a:pPr lvl="1">
              <a:defRPr/>
            </a:pPr>
            <a:r>
              <a:rPr lang="en-US" sz="2400" dirty="0" err="1" smtClean="0"/>
              <a:t>semWait</a:t>
            </a:r>
            <a:r>
              <a:rPr lang="en-US" sz="2400" dirty="0" smtClean="0"/>
              <a:t>(S):  Decrements the value of a semaphore; the calling process may have to wait</a:t>
            </a:r>
            <a:endParaRPr lang="en-US" sz="2000" dirty="0"/>
          </a:p>
          <a:p>
            <a:pPr lvl="1">
              <a:defRPr/>
            </a:pPr>
            <a:r>
              <a:rPr lang="en-US" sz="2400" dirty="0" err="1" smtClean="0"/>
              <a:t>semSignal</a:t>
            </a:r>
            <a:r>
              <a:rPr lang="en-US" sz="2400" dirty="0" smtClean="0"/>
              <a:t>(S): Increments the value of a semaphore;  a blocked process is allowed to proceed</a:t>
            </a:r>
            <a:endParaRPr lang="en-US" sz="2000" dirty="0"/>
          </a:p>
          <a:p>
            <a:pPr>
              <a:defRPr/>
            </a:pPr>
            <a:r>
              <a:rPr lang="en-US" sz="2800" dirty="0" smtClean="0"/>
              <a:t>No other operation can be performed on a semaphore to inspect or manipulate the value of a semaphore</a:t>
            </a:r>
            <a:endParaRPr lang="en-US" sz="2800" dirty="0"/>
          </a:p>
        </p:txBody>
      </p:sp>
      <p:sp>
        <p:nvSpPr>
          <p:cNvPr id="4" name="Footer Placeholder 3"/>
          <p:cNvSpPr>
            <a:spLocks noGrp="1"/>
          </p:cNvSpPr>
          <p:nvPr>
            <p:ph type="ftr" sz="quarter" idx="11"/>
          </p:nvPr>
        </p:nvSpPr>
        <p:spPr/>
        <p:txBody>
          <a:bodyPr/>
          <a:lstStyle/>
          <a:p>
            <a:r>
              <a:rPr lang="en-US" dirty="0" smtClean="0"/>
              <a:t>Chapter 5 -- William Stallings</a:t>
            </a:r>
            <a:endParaRPr lang="en-US" dirty="0"/>
          </a:p>
        </p:txBody>
      </p:sp>
      <p:sp>
        <p:nvSpPr>
          <p:cNvPr id="5" name="Slide Number Placeholder 4"/>
          <p:cNvSpPr>
            <a:spLocks noGrp="1"/>
          </p:cNvSpPr>
          <p:nvPr>
            <p:ph type="sldNum" sz="quarter" idx="12"/>
          </p:nvPr>
        </p:nvSpPr>
        <p:spPr/>
        <p:txBody>
          <a:bodyPr/>
          <a:lstStyle/>
          <a:p>
            <a:fld id="{CF8FFCB8-D1C3-42E3-996E-3C1B31D863FE}" type="slidenum">
              <a:rPr lang="en-US" smtClean="0"/>
              <a:t>39</a:t>
            </a:fld>
            <a:endParaRPr lang="en-US"/>
          </a:p>
        </p:txBody>
      </p:sp>
    </p:spTree>
    <p:extLst>
      <p:ext uri="{BB962C8B-B14F-4D97-AF65-F5344CB8AC3E}">
        <p14:creationId xmlns:p14="http://schemas.microsoft.com/office/powerpoint/2010/main" val="1111284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pPr>
              <a:buNone/>
              <a:defRPr/>
            </a:pPr>
            <a:r>
              <a:rPr lang="en-US" sz="2800" dirty="0"/>
              <a:t>The statement</a:t>
            </a:r>
          </a:p>
          <a:p>
            <a:pPr>
              <a:buNone/>
              <a:defRPr/>
            </a:pPr>
            <a:r>
              <a:rPr lang="en-US" sz="2800" dirty="0"/>
              <a:t>				x = x + 1 </a:t>
            </a:r>
          </a:p>
          <a:p>
            <a:pPr>
              <a:buNone/>
              <a:defRPr/>
            </a:pPr>
            <a:r>
              <a:rPr lang="en-US" sz="2800" dirty="0"/>
              <a:t>will be compiled as follows:</a:t>
            </a:r>
          </a:p>
          <a:p>
            <a:pPr lvl="3">
              <a:buNone/>
              <a:defRPr/>
            </a:pPr>
            <a:r>
              <a:rPr lang="en-US" sz="1800" dirty="0"/>
              <a:t>	load	R1, x	       (1)</a:t>
            </a:r>
          </a:p>
          <a:p>
            <a:pPr lvl="3">
              <a:buNone/>
              <a:defRPr/>
            </a:pPr>
            <a:r>
              <a:rPr lang="en-US" sz="1800" dirty="0"/>
              <a:t>	add	R1, #1	       (2)</a:t>
            </a:r>
          </a:p>
          <a:p>
            <a:pPr lvl="3">
              <a:buNone/>
              <a:defRPr/>
            </a:pPr>
            <a:r>
              <a:rPr lang="en-US" sz="1800" dirty="0"/>
              <a:t>	store	x, R1	       (3)</a:t>
            </a:r>
          </a:p>
          <a:p>
            <a:pPr>
              <a:buNone/>
              <a:defRPr/>
            </a:pPr>
            <a:r>
              <a:rPr lang="en-US" sz="2800" dirty="0"/>
              <a:t>When the two processes are done, the result  could be any value from 2 to 10, depending on the order in which the above 3 statements are executed by the processes A and B.</a:t>
            </a:r>
          </a:p>
          <a:p>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4</a:t>
            </a:fld>
            <a:endParaRPr lang="en-US"/>
          </a:p>
        </p:txBody>
      </p:sp>
    </p:spTree>
    <p:extLst>
      <p:ext uri="{BB962C8B-B14F-4D97-AF65-F5344CB8AC3E}">
        <p14:creationId xmlns:p14="http://schemas.microsoft.com/office/powerpoint/2010/main" val="2800768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Consequences</a:t>
            </a:r>
            <a:endParaRPr lang="en-US" dirty="0"/>
          </a:p>
        </p:txBody>
      </p:sp>
      <p:sp>
        <p:nvSpPr>
          <p:cNvPr id="3" name="Content Placeholder 2"/>
          <p:cNvSpPr>
            <a:spLocks noGrp="1"/>
          </p:cNvSpPr>
          <p:nvPr>
            <p:ph idx="1"/>
          </p:nvPr>
        </p:nvSpPr>
        <p:spPr/>
        <p:txBody>
          <a:bodyPr/>
          <a:lstStyle/>
          <a:p>
            <a:r>
              <a:rPr lang="en-US" dirty="0" smtClean="0"/>
              <a:t>No way to know before a process decrements whether it will block or not</a:t>
            </a:r>
          </a:p>
          <a:p>
            <a:r>
              <a:rPr lang="en-US" dirty="0" smtClean="0"/>
              <a:t>No way to know which process will continue immediately when two processes are running concurrently</a:t>
            </a:r>
          </a:p>
          <a:p>
            <a:r>
              <a:rPr lang="en-US" dirty="0" smtClean="0"/>
              <a:t>Don’t know if another process is waiting; so the number of processes unblocked on a binary semaphore is zero or one</a:t>
            </a:r>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40</a:t>
            </a:fld>
            <a:endParaRPr lang="en-US"/>
          </a:p>
        </p:txBody>
      </p:sp>
    </p:spTree>
    <p:extLst>
      <p:ext uri="{BB962C8B-B14F-4D97-AF65-F5344CB8AC3E}">
        <p14:creationId xmlns:p14="http://schemas.microsoft.com/office/powerpoint/2010/main" val="13428043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Primitives</a:t>
            </a:r>
            <a:endParaRPr lang="en-US" dirty="0"/>
          </a:p>
        </p:txBody>
      </p:sp>
      <p:sp>
        <p:nvSpPr>
          <p:cNvPr id="3" name="Content Placeholder 2"/>
          <p:cNvSpPr>
            <a:spLocks noGrp="1"/>
          </p:cNvSpPr>
          <p:nvPr>
            <p:ph idx="1"/>
          </p:nvPr>
        </p:nvSpPr>
        <p:spPr/>
        <p:txBody>
          <a:bodyPr>
            <a:normAutofit fontScale="70000" lnSpcReduction="20000"/>
          </a:bodyPr>
          <a:lstStyle/>
          <a:p>
            <a:pPr>
              <a:lnSpc>
                <a:spcPct val="90000"/>
              </a:lnSpc>
              <a:defRPr/>
            </a:pPr>
            <a:r>
              <a:rPr lang="en-US" sz="2400" dirty="0"/>
              <a:t>A semaphore has a value and an associated list of processes waiting on the semaphore.</a:t>
            </a:r>
          </a:p>
          <a:p>
            <a:pPr>
              <a:lnSpc>
                <a:spcPct val="90000"/>
              </a:lnSpc>
              <a:defRPr/>
            </a:pPr>
            <a:r>
              <a:rPr lang="en-US" sz="2400" dirty="0"/>
              <a:t>May define a semaphore as follows:</a:t>
            </a:r>
          </a:p>
          <a:p>
            <a:pPr lvl="2">
              <a:lnSpc>
                <a:spcPct val="90000"/>
              </a:lnSpc>
              <a:buNone/>
              <a:defRPr/>
            </a:pPr>
            <a:r>
              <a:rPr lang="en-US" sz="2000" dirty="0" err="1"/>
              <a:t>typedef</a:t>
            </a:r>
            <a:r>
              <a:rPr lang="en-US" sz="2000" dirty="0"/>
              <a:t> </a:t>
            </a:r>
            <a:r>
              <a:rPr lang="en-US" sz="2000" dirty="0" err="1"/>
              <a:t>struct</a:t>
            </a:r>
            <a:r>
              <a:rPr lang="en-US" sz="2000" dirty="0"/>
              <a:t>{</a:t>
            </a:r>
          </a:p>
          <a:p>
            <a:pPr lvl="2">
              <a:lnSpc>
                <a:spcPct val="90000"/>
              </a:lnSpc>
              <a:buNone/>
              <a:defRPr/>
            </a:pPr>
            <a:r>
              <a:rPr lang="en-US" sz="2000" dirty="0"/>
              <a:t>	</a:t>
            </a:r>
            <a:r>
              <a:rPr lang="en-US" sz="2000" dirty="0" err="1"/>
              <a:t>int</a:t>
            </a:r>
            <a:r>
              <a:rPr lang="en-US" sz="2000" dirty="0"/>
              <a:t> value;</a:t>
            </a:r>
          </a:p>
          <a:p>
            <a:pPr lvl="2">
              <a:lnSpc>
                <a:spcPct val="90000"/>
              </a:lnSpc>
              <a:buNone/>
              <a:defRPr/>
            </a:pPr>
            <a:r>
              <a:rPr lang="en-US" sz="2000" dirty="0"/>
              <a:t>	list L;   </a:t>
            </a:r>
            <a:r>
              <a:rPr lang="en-US" sz="2000" dirty="0" smtClean="0"/>
              <a:t>		/* </a:t>
            </a:r>
            <a:r>
              <a:rPr lang="en-US" sz="2000" dirty="0"/>
              <a:t>L is a list of waiting processes*/</a:t>
            </a:r>
          </a:p>
          <a:p>
            <a:pPr lvl="2">
              <a:lnSpc>
                <a:spcPct val="90000"/>
              </a:lnSpc>
              <a:buNone/>
              <a:defRPr/>
            </a:pPr>
            <a:r>
              <a:rPr lang="en-US" sz="2000" dirty="0"/>
              <a:t>} semaphore</a:t>
            </a:r>
            <a:r>
              <a:rPr lang="en-US" sz="2000" dirty="0" smtClean="0"/>
              <a:t>;</a:t>
            </a:r>
            <a:endParaRPr lang="en-US" sz="2000" dirty="0"/>
          </a:p>
          <a:p>
            <a:pPr lvl="2">
              <a:lnSpc>
                <a:spcPct val="90000"/>
              </a:lnSpc>
              <a:buNone/>
              <a:defRPr/>
            </a:pPr>
            <a:r>
              <a:rPr lang="en-US" sz="2000" dirty="0"/>
              <a:t>v</a:t>
            </a:r>
            <a:r>
              <a:rPr lang="en-US" sz="2000" dirty="0" smtClean="0"/>
              <a:t>oid </a:t>
            </a:r>
            <a:r>
              <a:rPr lang="en-US" sz="2000" dirty="0" err="1" smtClean="0"/>
              <a:t>semWait</a:t>
            </a:r>
            <a:r>
              <a:rPr lang="en-US" sz="2000" dirty="0" smtClean="0"/>
              <a:t>(semaphore s</a:t>
            </a:r>
            <a:r>
              <a:rPr lang="en-US" sz="2000" dirty="0"/>
              <a:t>){</a:t>
            </a:r>
          </a:p>
          <a:p>
            <a:pPr lvl="2">
              <a:lnSpc>
                <a:spcPct val="90000"/>
              </a:lnSpc>
              <a:buNone/>
              <a:defRPr/>
            </a:pPr>
            <a:r>
              <a:rPr lang="en-US" sz="2000" dirty="0"/>
              <a:t>	</a:t>
            </a:r>
            <a:r>
              <a:rPr lang="en-US" sz="2000" dirty="0" err="1"/>
              <a:t>s.value</a:t>
            </a:r>
            <a:r>
              <a:rPr lang="en-US" sz="2000" dirty="0"/>
              <a:t> = </a:t>
            </a:r>
            <a:r>
              <a:rPr lang="en-US" sz="2000" dirty="0" err="1"/>
              <a:t>s.value</a:t>
            </a:r>
            <a:r>
              <a:rPr lang="en-US" sz="2000" dirty="0"/>
              <a:t> – 1;</a:t>
            </a:r>
          </a:p>
          <a:p>
            <a:pPr lvl="2">
              <a:lnSpc>
                <a:spcPct val="90000"/>
              </a:lnSpc>
              <a:buNone/>
              <a:defRPr/>
            </a:pPr>
            <a:r>
              <a:rPr lang="en-US" sz="2000" dirty="0"/>
              <a:t>	if (</a:t>
            </a:r>
            <a:r>
              <a:rPr lang="en-US" sz="2000" dirty="0" err="1"/>
              <a:t>s.value</a:t>
            </a:r>
            <a:r>
              <a:rPr lang="en-US" sz="2000" dirty="0"/>
              <a:t> &lt; 0) {</a:t>
            </a:r>
          </a:p>
          <a:p>
            <a:pPr lvl="2">
              <a:lnSpc>
                <a:spcPct val="90000"/>
              </a:lnSpc>
              <a:buNone/>
              <a:defRPr/>
            </a:pPr>
            <a:r>
              <a:rPr lang="en-US" sz="2000" dirty="0"/>
              <a:t>		add process to </a:t>
            </a:r>
            <a:r>
              <a:rPr lang="en-US" sz="2000" dirty="0" err="1"/>
              <a:t>s.L</a:t>
            </a:r>
            <a:r>
              <a:rPr lang="en-US" sz="2000" dirty="0"/>
              <a:t>;</a:t>
            </a:r>
          </a:p>
          <a:p>
            <a:pPr lvl="2">
              <a:lnSpc>
                <a:spcPct val="90000"/>
              </a:lnSpc>
              <a:buNone/>
              <a:defRPr/>
            </a:pPr>
            <a:r>
              <a:rPr lang="en-US" sz="2000" dirty="0"/>
              <a:t>		block the process;</a:t>
            </a:r>
          </a:p>
          <a:p>
            <a:pPr lvl="2">
              <a:lnSpc>
                <a:spcPct val="90000"/>
              </a:lnSpc>
              <a:buNone/>
              <a:defRPr/>
            </a:pPr>
            <a:r>
              <a:rPr lang="en-US" sz="2000" dirty="0"/>
              <a:t>	}</a:t>
            </a:r>
          </a:p>
          <a:p>
            <a:pPr lvl="2">
              <a:lnSpc>
                <a:spcPct val="90000"/>
              </a:lnSpc>
              <a:buNone/>
              <a:defRPr/>
            </a:pPr>
            <a:r>
              <a:rPr lang="en-US" sz="2000" dirty="0"/>
              <a:t>}</a:t>
            </a:r>
          </a:p>
          <a:p>
            <a:pPr lvl="2">
              <a:buNone/>
              <a:defRPr/>
            </a:pPr>
            <a:r>
              <a:rPr lang="en-US" dirty="0"/>
              <a:t>v</a:t>
            </a:r>
            <a:r>
              <a:rPr lang="en-US" dirty="0" smtClean="0"/>
              <a:t>oid </a:t>
            </a:r>
            <a:r>
              <a:rPr lang="en-US" dirty="0" err="1" smtClean="0"/>
              <a:t>semSignal</a:t>
            </a:r>
            <a:r>
              <a:rPr lang="en-US" dirty="0" smtClean="0"/>
              <a:t>(semaphore s</a:t>
            </a:r>
            <a:r>
              <a:rPr lang="en-US" dirty="0"/>
              <a:t>){</a:t>
            </a:r>
          </a:p>
          <a:p>
            <a:pPr lvl="2">
              <a:buNone/>
              <a:defRPr/>
            </a:pPr>
            <a:r>
              <a:rPr lang="en-US" dirty="0"/>
              <a:t>	</a:t>
            </a:r>
            <a:r>
              <a:rPr lang="en-US" dirty="0" err="1"/>
              <a:t>s.value</a:t>
            </a:r>
            <a:r>
              <a:rPr lang="en-US" dirty="0"/>
              <a:t> = </a:t>
            </a:r>
            <a:r>
              <a:rPr lang="en-US" dirty="0" err="1"/>
              <a:t>s.value</a:t>
            </a:r>
            <a:r>
              <a:rPr lang="en-US" dirty="0"/>
              <a:t> + 1;</a:t>
            </a:r>
          </a:p>
          <a:p>
            <a:pPr lvl="2">
              <a:buNone/>
              <a:defRPr/>
            </a:pPr>
            <a:r>
              <a:rPr lang="en-US" dirty="0"/>
              <a:t>	if (</a:t>
            </a:r>
            <a:r>
              <a:rPr lang="en-US" dirty="0" err="1"/>
              <a:t>s.value</a:t>
            </a:r>
            <a:r>
              <a:rPr lang="en-US" dirty="0"/>
              <a:t> &lt;= 0){</a:t>
            </a:r>
          </a:p>
          <a:p>
            <a:pPr lvl="2">
              <a:buNone/>
              <a:defRPr/>
            </a:pPr>
            <a:r>
              <a:rPr lang="en-US" dirty="0"/>
              <a:t>		remove a process from </a:t>
            </a:r>
            <a:r>
              <a:rPr lang="en-US" dirty="0" err="1"/>
              <a:t>s.L</a:t>
            </a:r>
            <a:r>
              <a:rPr lang="en-US" dirty="0"/>
              <a:t>;</a:t>
            </a:r>
          </a:p>
          <a:p>
            <a:pPr lvl="2">
              <a:buNone/>
              <a:defRPr/>
            </a:pPr>
            <a:r>
              <a:rPr lang="en-US" dirty="0"/>
              <a:t>		add the removed process to the ready list;</a:t>
            </a:r>
          </a:p>
          <a:p>
            <a:pPr lvl="2">
              <a:buNone/>
              <a:defRPr/>
            </a:pPr>
            <a:r>
              <a:rPr lang="en-US" dirty="0"/>
              <a:t>	}</a:t>
            </a:r>
          </a:p>
          <a:p>
            <a:pPr lvl="2">
              <a:buNone/>
              <a:defRPr/>
            </a:pPr>
            <a:r>
              <a:rPr lang="en-US" dirty="0"/>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41</a:t>
            </a:fld>
            <a:endParaRPr lang="en-US"/>
          </a:p>
        </p:txBody>
      </p:sp>
    </p:spTree>
    <p:extLst>
      <p:ext uri="{BB962C8B-B14F-4D97-AF65-F5344CB8AC3E}">
        <p14:creationId xmlns:p14="http://schemas.microsoft.com/office/powerpoint/2010/main" val="14920820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Semaphore</a:t>
            </a:r>
            <a:endParaRPr lang="en-US" dirty="0"/>
          </a:p>
        </p:txBody>
      </p:sp>
      <p:sp>
        <p:nvSpPr>
          <p:cNvPr id="3" name="Content Placeholder 2"/>
          <p:cNvSpPr>
            <a:spLocks noGrp="1"/>
          </p:cNvSpPr>
          <p:nvPr>
            <p:ph idx="1"/>
          </p:nvPr>
        </p:nvSpPr>
        <p:spPr/>
        <p:txBody>
          <a:bodyPr>
            <a:normAutofit fontScale="70000" lnSpcReduction="20000"/>
          </a:bodyPr>
          <a:lstStyle/>
          <a:p>
            <a:pPr>
              <a:lnSpc>
                <a:spcPct val="90000"/>
              </a:lnSpc>
              <a:defRPr/>
            </a:pPr>
            <a:r>
              <a:rPr lang="en-US" sz="2400" dirty="0"/>
              <a:t>A </a:t>
            </a:r>
            <a:r>
              <a:rPr lang="en-US" sz="2400" dirty="0" smtClean="0"/>
              <a:t>binary semaphore can assume only two values (0 or 1)</a:t>
            </a:r>
          </a:p>
          <a:p>
            <a:pPr marL="0" indent="0">
              <a:lnSpc>
                <a:spcPct val="90000"/>
              </a:lnSpc>
              <a:buNone/>
              <a:defRPr/>
            </a:pPr>
            <a:endParaRPr lang="en-US" sz="2400" dirty="0"/>
          </a:p>
          <a:p>
            <a:pPr lvl="2">
              <a:lnSpc>
                <a:spcPct val="90000"/>
              </a:lnSpc>
              <a:buNone/>
              <a:defRPr/>
            </a:pPr>
            <a:r>
              <a:rPr lang="en-US" sz="2000" dirty="0" err="1"/>
              <a:t>typedef</a:t>
            </a:r>
            <a:r>
              <a:rPr lang="en-US" sz="2000" dirty="0"/>
              <a:t> </a:t>
            </a:r>
            <a:r>
              <a:rPr lang="en-US" sz="2000" dirty="0" err="1"/>
              <a:t>struct</a:t>
            </a:r>
            <a:r>
              <a:rPr lang="en-US" sz="2000" dirty="0"/>
              <a:t>{</a:t>
            </a:r>
          </a:p>
          <a:p>
            <a:pPr lvl="2">
              <a:lnSpc>
                <a:spcPct val="90000"/>
              </a:lnSpc>
              <a:buNone/>
              <a:defRPr/>
            </a:pPr>
            <a:r>
              <a:rPr lang="en-US" sz="2000" dirty="0"/>
              <a:t>	</a:t>
            </a:r>
            <a:r>
              <a:rPr lang="en-US" sz="2000" dirty="0" err="1" smtClean="0"/>
              <a:t>enum</a:t>
            </a:r>
            <a:r>
              <a:rPr lang="en-US" sz="2000" dirty="0" smtClean="0"/>
              <a:t> (zero, one) </a:t>
            </a:r>
            <a:r>
              <a:rPr lang="en-US" sz="2000" dirty="0"/>
              <a:t>value;</a:t>
            </a:r>
          </a:p>
          <a:p>
            <a:pPr lvl="2">
              <a:lnSpc>
                <a:spcPct val="90000"/>
              </a:lnSpc>
              <a:buNone/>
              <a:defRPr/>
            </a:pPr>
            <a:r>
              <a:rPr lang="en-US" sz="2000" dirty="0"/>
              <a:t>	list L;   </a:t>
            </a:r>
            <a:r>
              <a:rPr lang="en-US" sz="2000" dirty="0" smtClean="0"/>
              <a:t>		/* </a:t>
            </a:r>
            <a:r>
              <a:rPr lang="en-US" sz="2000" dirty="0"/>
              <a:t>L is a list of waiting processes*/</a:t>
            </a:r>
          </a:p>
          <a:p>
            <a:pPr lvl="2">
              <a:lnSpc>
                <a:spcPct val="90000"/>
              </a:lnSpc>
              <a:buNone/>
              <a:defRPr/>
            </a:pPr>
            <a:r>
              <a:rPr lang="en-US" sz="2000" dirty="0"/>
              <a:t>} </a:t>
            </a:r>
            <a:r>
              <a:rPr lang="en-US" sz="2000" dirty="0" err="1" smtClean="0"/>
              <a:t>binary_semaphore</a:t>
            </a:r>
            <a:r>
              <a:rPr lang="en-US" sz="2000" dirty="0" smtClean="0"/>
              <a:t>;</a:t>
            </a:r>
            <a:endParaRPr lang="en-US" sz="2000" dirty="0"/>
          </a:p>
          <a:p>
            <a:pPr lvl="2">
              <a:lnSpc>
                <a:spcPct val="90000"/>
              </a:lnSpc>
              <a:buNone/>
              <a:defRPr/>
            </a:pPr>
            <a:r>
              <a:rPr lang="en-US" sz="2000" dirty="0"/>
              <a:t>v</a:t>
            </a:r>
            <a:r>
              <a:rPr lang="en-US" sz="2000" dirty="0" smtClean="0"/>
              <a:t>oid </a:t>
            </a:r>
            <a:r>
              <a:rPr lang="en-US" sz="2000" dirty="0" err="1" smtClean="0"/>
              <a:t>semWaitB</a:t>
            </a:r>
            <a:r>
              <a:rPr lang="en-US" sz="2000" dirty="0" smtClean="0"/>
              <a:t>(</a:t>
            </a:r>
            <a:r>
              <a:rPr lang="en-US" sz="2000" dirty="0" err="1" smtClean="0"/>
              <a:t>binary_semaphore</a:t>
            </a:r>
            <a:r>
              <a:rPr lang="en-US" sz="2000" dirty="0" smtClean="0"/>
              <a:t> s</a:t>
            </a:r>
            <a:r>
              <a:rPr lang="en-US" sz="2000" dirty="0"/>
              <a:t>){</a:t>
            </a:r>
          </a:p>
          <a:p>
            <a:pPr lvl="2">
              <a:lnSpc>
                <a:spcPct val="90000"/>
              </a:lnSpc>
              <a:buNone/>
              <a:defRPr/>
            </a:pPr>
            <a:r>
              <a:rPr lang="en-US" sz="2000" dirty="0"/>
              <a:t>	</a:t>
            </a:r>
            <a:r>
              <a:rPr lang="en-US" sz="2000" dirty="0" smtClean="0"/>
              <a:t>if (</a:t>
            </a:r>
            <a:r>
              <a:rPr lang="en-US" sz="2000" dirty="0" err="1" smtClean="0"/>
              <a:t>s.value</a:t>
            </a:r>
            <a:r>
              <a:rPr lang="en-US" sz="2000" dirty="0" smtClean="0"/>
              <a:t> == one) </a:t>
            </a:r>
            <a:r>
              <a:rPr lang="en-US" sz="2000" dirty="0" err="1" smtClean="0"/>
              <a:t>s.value</a:t>
            </a:r>
            <a:r>
              <a:rPr lang="en-US" sz="2000" dirty="0" smtClean="0"/>
              <a:t> = zero;</a:t>
            </a:r>
            <a:endParaRPr lang="en-US" sz="2000" dirty="0"/>
          </a:p>
          <a:p>
            <a:pPr lvl="2">
              <a:lnSpc>
                <a:spcPct val="90000"/>
              </a:lnSpc>
              <a:buNone/>
              <a:defRPr/>
            </a:pPr>
            <a:r>
              <a:rPr lang="en-US" sz="2000" dirty="0"/>
              <a:t>	</a:t>
            </a:r>
            <a:r>
              <a:rPr lang="en-US" sz="2000" dirty="0" smtClean="0"/>
              <a:t>else{</a:t>
            </a:r>
            <a:endParaRPr lang="en-US" sz="2000" dirty="0"/>
          </a:p>
          <a:p>
            <a:pPr lvl="2">
              <a:lnSpc>
                <a:spcPct val="90000"/>
              </a:lnSpc>
              <a:buNone/>
              <a:defRPr/>
            </a:pPr>
            <a:r>
              <a:rPr lang="en-US" sz="2000" dirty="0"/>
              <a:t>		add process to </a:t>
            </a:r>
            <a:r>
              <a:rPr lang="en-US" sz="2000" dirty="0" err="1"/>
              <a:t>s.L</a:t>
            </a:r>
            <a:r>
              <a:rPr lang="en-US" sz="2000" dirty="0"/>
              <a:t>;</a:t>
            </a:r>
          </a:p>
          <a:p>
            <a:pPr lvl="2">
              <a:lnSpc>
                <a:spcPct val="90000"/>
              </a:lnSpc>
              <a:buNone/>
              <a:defRPr/>
            </a:pPr>
            <a:r>
              <a:rPr lang="en-US" sz="2000" dirty="0"/>
              <a:t>		block the process;</a:t>
            </a:r>
          </a:p>
          <a:p>
            <a:pPr lvl="2">
              <a:lnSpc>
                <a:spcPct val="90000"/>
              </a:lnSpc>
              <a:buNone/>
              <a:defRPr/>
            </a:pPr>
            <a:r>
              <a:rPr lang="en-US" sz="2000" dirty="0"/>
              <a:t>	}</a:t>
            </a:r>
          </a:p>
          <a:p>
            <a:pPr lvl="2">
              <a:lnSpc>
                <a:spcPct val="90000"/>
              </a:lnSpc>
              <a:buNone/>
              <a:defRPr/>
            </a:pPr>
            <a:r>
              <a:rPr lang="en-US" sz="2000" dirty="0"/>
              <a:t>}</a:t>
            </a:r>
          </a:p>
          <a:p>
            <a:pPr lvl="2">
              <a:buNone/>
              <a:defRPr/>
            </a:pPr>
            <a:r>
              <a:rPr lang="en-US" dirty="0"/>
              <a:t>v</a:t>
            </a:r>
            <a:r>
              <a:rPr lang="en-US" dirty="0" smtClean="0"/>
              <a:t>oid </a:t>
            </a:r>
            <a:r>
              <a:rPr lang="en-US" dirty="0" err="1" smtClean="0"/>
              <a:t>semSignalB</a:t>
            </a:r>
            <a:r>
              <a:rPr lang="en-US" dirty="0" smtClean="0"/>
              <a:t>(</a:t>
            </a:r>
            <a:r>
              <a:rPr lang="en-US" dirty="0" err="1" smtClean="0"/>
              <a:t>binary_semaphore</a:t>
            </a:r>
            <a:r>
              <a:rPr lang="en-US" dirty="0" smtClean="0"/>
              <a:t> s</a:t>
            </a:r>
            <a:r>
              <a:rPr lang="en-US" dirty="0"/>
              <a:t>){</a:t>
            </a:r>
          </a:p>
          <a:p>
            <a:pPr lvl="2">
              <a:buNone/>
              <a:defRPr/>
            </a:pPr>
            <a:r>
              <a:rPr lang="en-US" dirty="0"/>
              <a:t>	i</a:t>
            </a:r>
            <a:r>
              <a:rPr lang="en-US" dirty="0" smtClean="0"/>
              <a:t>f (</a:t>
            </a:r>
            <a:r>
              <a:rPr lang="en-US" dirty="0" err="1" smtClean="0"/>
              <a:t>s.L</a:t>
            </a:r>
            <a:r>
              <a:rPr lang="en-US" dirty="0" smtClean="0"/>
              <a:t> == NULL) </a:t>
            </a:r>
            <a:r>
              <a:rPr lang="en-US" dirty="0" err="1" smtClean="0"/>
              <a:t>s.value</a:t>
            </a:r>
            <a:r>
              <a:rPr lang="en-US" dirty="0" smtClean="0"/>
              <a:t> = one;</a:t>
            </a:r>
            <a:endParaRPr lang="en-US" dirty="0"/>
          </a:p>
          <a:p>
            <a:pPr lvl="2">
              <a:buNone/>
              <a:defRPr/>
            </a:pPr>
            <a:r>
              <a:rPr lang="en-US" dirty="0"/>
              <a:t>	</a:t>
            </a:r>
            <a:r>
              <a:rPr lang="en-US" dirty="0" smtClean="0"/>
              <a:t>else{</a:t>
            </a:r>
            <a:endParaRPr lang="en-US" dirty="0"/>
          </a:p>
          <a:p>
            <a:pPr lvl="2">
              <a:buNone/>
              <a:defRPr/>
            </a:pPr>
            <a:r>
              <a:rPr lang="en-US" dirty="0"/>
              <a:t>		remove a process from </a:t>
            </a:r>
            <a:r>
              <a:rPr lang="en-US" dirty="0" err="1"/>
              <a:t>s.L</a:t>
            </a:r>
            <a:r>
              <a:rPr lang="en-US" dirty="0"/>
              <a:t>;</a:t>
            </a:r>
          </a:p>
          <a:p>
            <a:pPr lvl="2">
              <a:buNone/>
              <a:defRPr/>
            </a:pPr>
            <a:r>
              <a:rPr lang="en-US" dirty="0"/>
              <a:t>		add the removed process to the ready list;</a:t>
            </a:r>
          </a:p>
          <a:p>
            <a:pPr lvl="2">
              <a:buNone/>
              <a:defRPr/>
            </a:pPr>
            <a:r>
              <a:rPr lang="en-US" dirty="0"/>
              <a:t>	}</a:t>
            </a:r>
          </a:p>
          <a:p>
            <a:pPr lvl="2">
              <a:buNone/>
              <a:defRPr/>
            </a:pPr>
            <a:r>
              <a:rPr lang="en-US" dirty="0"/>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42</a:t>
            </a:fld>
            <a:endParaRPr lang="en-US"/>
          </a:p>
        </p:txBody>
      </p:sp>
    </p:spTree>
    <p:extLst>
      <p:ext uri="{BB962C8B-B14F-4D97-AF65-F5344CB8AC3E}">
        <p14:creationId xmlns:p14="http://schemas.microsoft.com/office/powerpoint/2010/main" val="690406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Strong/Weak Semaphores</a:t>
            </a:r>
            <a:endParaRPr lang="en-US" dirty="0"/>
          </a:p>
        </p:txBody>
      </p:sp>
      <p:sp>
        <p:nvSpPr>
          <p:cNvPr id="3" name="Content Placeholder 2"/>
          <p:cNvSpPr>
            <a:spLocks noGrp="1"/>
          </p:cNvSpPr>
          <p:nvPr>
            <p:ph idx="1"/>
          </p:nvPr>
        </p:nvSpPr>
        <p:spPr/>
        <p:txBody>
          <a:bodyPr/>
          <a:lstStyle/>
          <a:p>
            <a:r>
              <a:rPr lang="en-US" dirty="0" smtClean="0"/>
              <a:t>Weak Semaphores</a:t>
            </a:r>
          </a:p>
          <a:p>
            <a:pPr lvl="1"/>
            <a:r>
              <a:rPr lang="en-US" dirty="0" smtClean="0"/>
              <a:t>The order in which processes are removed from the wait list L is not specified</a:t>
            </a:r>
          </a:p>
          <a:p>
            <a:r>
              <a:rPr lang="en-US" dirty="0" smtClean="0"/>
              <a:t>Strong Semaphores</a:t>
            </a:r>
          </a:p>
          <a:p>
            <a:pPr lvl="1"/>
            <a:r>
              <a:rPr lang="en-US" dirty="0" smtClean="0"/>
              <a:t>The wait list L is implemented as a FIFO queue.  The process that has been blocked for the longest time is the first to be unblocked</a:t>
            </a:r>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43</a:t>
            </a:fld>
            <a:endParaRPr lang="en-US"/>
          </a:p>
        </p:txBody>
      </p:sp>
    </p:spTree>
    <p:extLst>
      <p:ext uri="{BB962C8B-B14F-4D97-AF65-F5344CB8AC3E}">
        <p14:creationId xmlns:p14="http://schemas.microsoft.com/office/powerpoint/2010/main" val="30403868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Mutual Exclusion using Semaphores</a:t>
            </a:r>
            <a:endParaRPr lang="en-US" dirty="0"/>
          </a:p>
        </p:txBody>
      </p:sp>
      <p:sp>
        <p:nvSpPr>
          <p:cNvPr id="3" name="Content Placeholder 2"/>
          <p:cNvSpPr>
            <a:spLocks noGrp="1"/>
          </p:cNvSpPr>
          <p:nvPr>
            <p:ph idx="1"/>
          </p:nvPr>
        </p:nvSpPr>
        <p:spPr/>
        <p:txBody>
          <a:bodyPr>
            <a:normAutofit lnSpcReduction="10000"/>
          </a:bodyPr>
          <a:lstStyle/>
          <a:p>
            <a:pPr>
              <a:lnSpc>
                <a:spcPct val="90000"/>
              </a:lnSpc>
              <a:defRPr/>
            </a:pPr>
            <a:r>
              <a:rPr lang="en-US" sz="2800" dirty="0"/>
              <a:t>Semaphore is used for mutual exclusion as follows:</a:t>
            </a:r>
          </a:p>
          <a:p>
            <a:pPr>
              <a:lnSpc>
                <a:spcPct val="90000"/>
              </a:lnSpc>
              <a:defRPr/>
            </a:pPr>
            <a:r>
              <a:rPr lang="en-US" sz="2800" dirty="0"/>
              <a:t>Let S be a shared semaphore with initial value 1;</a:t>
            </a:r>
          </a:p>
          <a:p>
            <a:pPr>
              <a:lnSpc>
                <a:spcPct val="90000"/>
              </a:lnSpc>
              <a:defRPr/>
            </a:pPr>
            <a:r>
              <a:rPr lang="en-US" sz="2800" dirty="0"/>
              <a:t>Code for process </a:t>
            </a:r>
            <a:r>
              <a:rPr lang="en-US" sz="2800" i="1" dirty="0" err="1"/>
              <a:t>i</a:t>
            </a:r>
            <a:r>
              <a:rPr lang="en-US" sz="2800" i="1" dirty="0"/>
              <a:t> </a:t>
            </a:r>
            <a:r>
              <a:rPr lang="en-US" sz="2800" dirty="0"/>
              <a:t>will be as follows:</a:t>
            </a:r>
          </a:p>
          <a:p>
            <a:pPr>
              <a:lnSpc>
                <a:spcPct val="90000"/>
              </a:lnSpc>
              <a:buNone/>
              <a:defRPr/>
            </a:pPr>
            <a:r>
              <a:rPr lang="en-US" sz="2800" dirty="0"/>
              <a:t>		</a:t>
            </a:r>
            <a:r>
              <a:rPr lang="en-US" sz="2400" dirty="0"/>
              <a:t>process </a:t>
            </a:r>
            <a:r>
              <a:rPr lang="en-US" sz="2400" i="1" dirty="0" err="1"/>
              <a:t>i</a:t>
            </a:r>
            <a:r>
              <a:rPr lang="en-US" sz="2400" dirty="0"/>
              <a:t>{</a:t>
            </a:r>
          </a:p>
          <a:p>
            <a:pPr>
              <a:lnSpc>
                <a:spcPct val="90000"/>
              </a:lnSpc>
              <a:buNone/>
              <a:defRPr/>
            </a:pPr>
            <a:r>
              <a:rPr lang="en-US" sz="2400" dirty="0"/>
              <a:t>			while (true){</a:t>
            </a:r>
          </a:p>
          <a:p>
            <a:pPr>
              <a:lnSpc>
                <a:spcPct val="90000"/>
              </a:lnSpc>
              <a:buNone/>
              <a:defRPr/>
            </a:pPr>
            <a:r>
              <a:rPr lang="en-US" sz="2400" dirty="0"/>
              <a:t>				… </a:t>
            </a:r>
          </a:p>
          <a:p>
            <a:pPr>
              <a:lnSpc>
                <a:spcPct val="90000"/>
              </a:lnSpc>
              <a:buNone/>
              <a:defRPr/>
            </a:pPr>
            <a:r>
              <a:rPr lang="en-US" sz="2400" dirty="0"/>
              <a:t>				</a:t>
            </a:r>
            <a:r>
              <a:rPr lang="en-US" sz="2400" dirty="0" err="1" smtClean="0"/>
              <a:t>semWait</a:t>
            </a:r>
            <a:r>
              <a:rPr lang="en-US" sz="2400" dirty="0" smtClean="0"/>
              <a:t>(S</a:t>
            </a:r>
            <a:r>
              <a:rPr lang="en-US" sz="2400" dirty="0"/>
              <a:t>);</a:t>
            </a:r>
          </a:p>
          <a:p>
            <a:pPr>
              <a:lnSpc>
                <a:spcPct val="90000"/>
              </a:lnSpc>
              <a:buNone/>
              <a:defRPr/>
            </a:pPr>
            <a:r>
              <a:rPr lang="en-US" sz="2400" dirty="0"/>
              <a:t>				Critical Section;</a:t>
            </a:r>
          </a:p>
          <a:p>
            <a:pPr>
              <a:lnSpc>
                <a:spcPct val="90000"/>
              </a:lnSpc>
              <a:buNone/>
              <a:defRPr/>
            </a:pPr>
            <a:r>
              <a:rPr lang="en-US" sz="2400" dirty="0"/>
              <a:t>				</a:t>
            </a:r>
            <a:r>
              <a:rPr lang="en-US" sz="2400" dirty="0" err="1" smtClean="0"/>
              <a:t>semSignal</a:t>
            </a:r>
            <a:r>
              <a:rPr lang="en-US" sz="2400" dirty="0" smtClean="0"/>
              <a:t>(S</a:t>
            </a:r>
            <a:r>
              <a:rPr lang="en-US" sz="2400" dirty="0"/>
              <a:t>);</a:t>
            </a:r>
          </a:p>
          <a:p>
            <a:pPr lvl="1">
              <a:lnSpc>
                <a:spcPct val="90000"/>
              </a:lnSpc>
              <a:buNone/>
              <a:defRPr/>
            </a:pPr>
            <a:r>
              <a:rPr lang="en-US" sz="2000" dirty="0"/>
              <a:t>			</a:t>
            </a:r>
            <a:r>
              <a:rPr lang="en-US" sz="2000" dirty="0" smtClean="0"/>
              <a:t>	…</a:t>
            </a:r>
            <a:endParaRPr lang="en-US" sz="2000" dirty="0"/>
          </a:p>
          <a:p>
            <a:pPr lvl="2">
              <a:lnSpc>
                <a:spcPct val="90000"/>
              </a:lnSpc>
              <a:buNone/>
              <a:defRPr/>
            </a:pPr>
            <a:r>
              <a:rPr lang="en-US" sz="1800" dirty="0"/>
              <a:t>		    }</a:t>
            </a:r>
          </a:p>
          <a:p>
            <a:pPr lvl="3">
              <a:lnSpc>
                <a:spcPct val="90000"/>
              </a:lnSpc>
              <a:buNone/>
              <a:defRPr/>
            </a:pPr>
            <a:r>
              <a:rPr lang="en-US" sz="1600" dirty="0"/>
              <a:t>}</a:t>
            </a:r>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44</a:t>
            </a:fld>
            <a:endParaRPr lang="en-US"/>
          </a:p>
        </p:txBody>
      </p:sp>
    </p:spTree>
    <p:extLst>
      <p:ext uri="{BB962C8B-B14F-4D97-AF65-F5344CB8AC3E}">
        <p14:creationId xmlns:p14="http://schemas.microsoft.com/office/powerpoint/2010/main" val="22845045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Producer-Consumer Problem</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Two types of processes running concurrently</a:t>
            </a:r>
          </a:p>
          <a:p>
            <a:r>
              <a:rPr lang="en-US" dirty="0" smtClean="0"/>
              <a:t>All the processes share a common buffer</a:t>
            </a:r>
          </a:p>
          <a:p>
            <a:r>
              <a:rPr lang="en-US" dirty="0" smtClean="0"/>
              <a:t>One type of processes, called producers, generate data that is placed on the shared buffer</a:t>
            </a:r>
          </a:p>
          <a:p>
            <a:r>
              <a:rPr lang="en-US" dirty="0" smtClean="0"/>
              <a:t>There is one consumer process that removes data from the buffer and uses it</a:t>
            </a:r>
          </a:p>
          <a:p>
            <a:r>
              <a:rPr lang="en-US" dirty="0" smtClean="0"/>
              <a:t>Requirements</a:t>
            </a:r>
          </a:p>
          <a:p>
            <a:pPr lvl="1"/>
            <a:r>
              <a:rPr lang="en-US" dirty="0" smtClean="0"/>
              <a:t>If buffer is full producers must wait for buffer to become not full before placing data on the buffer</a:t>
            </a:r>
          </a:p>
          <a:p>
            <a:pPr lvl="1"/>
            <a:r>
              <a:rPr lang="en-US" dirty="0" smtClean="0"/>
              <a:t>If buffer is empty consumer must wait for some producer to place data into the buffer before removing it</a:t>
            </a:r>
          </a:p>
          <a:p>
            <a:pPr lvl="1"/>
            <a:r>
              <a:rPr lang="en-US" dirty="0" smtClean="0"/>
              <a:t>Only one process (producer or consumer) can access the buffer at a time</a:t>
            </a:r>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45</a:t>
            </a:fld>
            <a:endParaRPr lang="en-US"/>
          </a:p>
        </p:txBody>
      </p:sp>
    </p:spTree>
    <p:extLst>
      <p:ext uri="{BB962C8B-B14F-4D97-AF65-F5344CB8AC3E}">
        <p14:creationId xmlns:p14="http://schemas.microsoft.com/office/powerpoint/2010/main" val="25951597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The buffer is implemented as a first-in-first-out circular queue</a:t>
            </a:r>
          </a:p>
          <a:p>
            <a:r>
              <a:rPr lang="en-US" dirty="0" smtClean="0"/>
              <a:t>We assume two operations on this queue:</a:t>
            </a:r>
          </a:p>
          <a:p>
            <a:pPr lvl="1"/>
            <a:r>
              <a:rPr lang="en-US" dirty="0" smtClean="0"/>
              <a:t>append(data) adds an entry at the tail of the queue</a:t>
            </a:r>
          </a:p>
          <a:p>
            <a:pPr lvl="1"/>
            <a:r>
              <a:rPr lang="en-US" dirty="0" smtClean="0"/>
              <a:t>Take(data) removes an entry from the head of the queue </a:t>
            </a:r>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46</a:t>
            </a:fld>
            <a:endParaRPr lang="en-US"/>
          </a:p>
        </p:txBody>
      </p:sp>
    </p:spTree>
    <p:extLst>
      <p:ext uri="{BB962C8B-B14F-4D97-AF65-F5344CB8AC3E}">
        <p14:creationId xmlns:p14="http://schemas.microsoft.com/office/powerpoint/2010/main" val="14733458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using binary semaphore</a:t>
            </a:r>
            <a:endParaRPr lang="en-US" dirty="0"/>
          </a:p>
        </p:txBody>
      </p:sp>
      <p:sp>
        <p:nvSpPr>
          <p:cNvPr id="3" name="Content Placeholder 2"/>
          <p:cNvSpPr>
            <a:spLocks noGrp="1"/>
          </p:cNvSpPr>
          <p:nvPr>
            <p:ph idx="1"/>
          </p:nvPr>
        </p:nvSpPr>
        <p:spPr>
          <a:xfrm>
            <a:off x="1066800" y="1295400"/>
            <a:ext cx="7543800" cy="5105400"/>
          </a:xfrm>
        </p:spPr>
        <p:txBody>
          <a:bodyPr>
            <a:noAutofit/>
          </a:bodyPr>
          <a:lstStyle/>
          <a:p>
            <a:pPr marL="0" indent="0">
              <a:buNone/>
            </a:pPr>
            <a:r>
              <a:rPr lang="en-US" sz="1200" dirty="0" err="1" smtClean="0"/>
              <a:t>binary_semaphore</a:t>
            </a:r>
            <a:r>
              <a:rPr lang="en-US" sz="1200" dirty="0" smtClean="0"/>
              <a:t> s = 1, delay = 0;</a:t>
            </a:r>
          </a:p>
          <a:p>
            <a:pPr marL="0" indent="0">
              <a:buNone/>
            </a:pPr>
            <a:r>
              <a:rPr lang="en-US" sz="1200" dirty="0" err="1"/>
              <a:t>i</a:t>
            </a:r>
            <a:r>
              <a:rPr lang="en-US" sz="1200" dirty="0" err="1" smtClean="0"/>
              <a:t>nt</a:t>
            </a:r>
            <a:r>
              <a:rPr lang="en-US" sz="1200" dirty="0" smtClean="0"/>
              <a:t> n = 0;</a:t>
            </a:r>
          </a:p>
          <a:p>
            <a:pPr marL="0" indent="0">
              <a:buNone/>
            </a:pPr>
            <a:r>
              <a:rPr lang="en-US" sz="1200" dirty="0"/>
              <a:t>v</a:t>
            </a:r>
            <a:r>
              <a:rPr lang="en-US" sz="1200" dirty="0" smtClean="0"/>
              <a:t>oid producer(){</a:t>
            </a:r>
          </a:p>
          <a:p>
            <a:pPr marL="0" indent="0">
              <a:buNone/>
            </a:pPr>
            <a:r>
              <a:rPr lang="en-US" sz="1200" dirty="0"/>
              <a:t>	</a:t>
            </a:r>
            <a:r>
              <a:rPr lang="en-US" sz="1200" dirty="0" smtClean="0"/>
              <a:t>while(true){ </a:t>
            </a:r>
          </a:p>
          <a:p>
            <a:pPr marL="0" indent="0">
              <a:buNone/>
            </a:pPr>
            <a:r>
              <a:rPr lang="en-US" sz="1200" dirty="0"/>
              <a:t>	</a:t>
            </a:r>
            <a:r>
              <a:rPr lang="en-US" sz="1200" dirty="0" smtClean="0"/>
              <a:t>	produce(data);</a:t>
            </a:r>
          </a:p>
          <a:p>
            <a:pPr marL="0" indent="0">
              <a:buNone/>
            </a:pPr>
            <a:r>
              <a:rPr lang="en-US" sz="1200" dirty="0"/>
              <a:t>	</a:t>
            </a:r>
            <a:r>
              <a:rPr lang="en-US" sz="1200" dirty="0" smtClean="0"/>
              <a:t>	</a:t>
            </a:r>
            <a:r>
              <a:rPr lang="en-US" sz="1200" dirty="0" err="1" smtClean="0"/>
              <a:t>semWaitB</a:t>
            </a:r>
            <a:r>
              <a:rPr lang="en-US" sz="1200" dirty="0" smtClean="0"/>
              <a:t>(s);</a:t>
            </a:r>
          </a:p>
          <a:p>
            <a:pPr marL="0" indent="0">
              <a:buNone/>
            </a:pPr>
            <a:r>
              <a:rPr lang="en-US" sz="1200" dirty="0"/>
              <a:t>	</a:t>
            </a:r>
            <a:r>
              <a:rPr lang="en-US" sz="1200" dirty="0" smtClean="0"/>
              <a:t>	append(data);</a:t>
            </a:r>
          </a:p>
          <a:p>
            <a:pPr marL="0" indent="0">
              <a:buNone/>
            </a:pPr>
            <a:r>
              <a:rPr lang="en-US" sz="1200" dirty="0"/>
              <a:t>	</a:t>
            </a:r>
            <a:r>
              <a:rPr lang="en-US" sz="1200" dirty="0" smtClean="0"/>
              <a:t>	n++;</a:t>
            </a:r>
          </a:p>
          <a:p>
            <a:pPr marL="0" indent="0">
              <a:buNone/>
            </a:pPr>
            <a:r>
              <a:rPr lang="en-US" sz="1200" dirty="0"/>
              <a:t>	</a:t>
            </a:r>
            <a:r>
              <a:rPr lang="en-US" sz="1200" dirty="0" smtClean="0"/>
              <a:t>	if (n == 1) </a:t>
            </a:r>
            <a:r>
              <a:rPr lang="en-US" sz="1200" dirty="0" err="1" smtClean="0"/>
              <a:t>semSignalB</a:t>
            </a:r>
            <a:r>
              <a:rPr lang="en-US" sz="1200" dirty="0" smtClean="0"/>
              <a:t>(delay);</a:t>
            </a:r>
          </a:p>
          <a:p>
            <a:pPr marL="0" indent="0">
              <a:buNone/>
            </a:pPr>
            <a:r>
              <a:rPr lang="en-US" sz="1200" dirty="0"/>
              <a:t>	</a:t>
            </a:r>
            <a:r>
              <a:rPr lang="en-US" sz="1200" dirty="0" smtClean="0"/>
              <a:t>	</a:t>
            </a:r>
            <a:r>
              <a:rPr lang="en-US" sz="1200" dirty="0" err="1" smtClean="0"/>
              <a:t>semSignalB</a:t>
            </a:r>
            <a:r>
              <a:rPr lang="en-US" sz="1200" dirty="0" smtClean="0"/>
              <a:t>(s);</a:t>
            </a:r>
          </a:p>
          <a:p>
            <a:pPr marL="0" indent="0">
              <a:buNone/>
            </a:pPr>
            <a:r>
              <a:rPr lang="en-US" sz="1200" dirty="0"/>
              <a:t>	</a:t>
            </a:r>
            <a:r>
              <a:rPr lang="en-US" sz="1200" dirty="0" smtClean="0"/>
              <a:t>}</a:t>
            </a:r>
          </a:p>
          <a:p>
            <a:pPr marL="0" indent="0">
              <a:buNone/>
            </a:pPr>
            <a:r>
              <a:rPr lang="en-US" sz="1200" dirty="0" smtClean="0"/>
              <a:t>}</a:t>
            </a:r>
          </a:p>
          <a:p>
            <a:pPr marL="0" indent="0">
              <a:buNone/>
            </a:pPr>
            <a:r>
              <a:rPr lang="en-US" sz="1200" dirty="0"/>
              <a:t>v</a:t>
            </a:r>
            <a:r>
              <a:rPr lang="en-US" sz="1200" dirty="0" smtClean="0"/>
              <a:t>oid consumer(){</a:t>
            </a:r>
          </a:p>
          <a:p>
            <a:pPr marL="0" indent="0">
              <a:buNone/>
            </a:pPr>
            <a:r>
              <a:rPr lang="en-US" sz="1200" dirty="0"/>
              <a:t>	</a:t>
            </a:r>
            <a:r>
              <a:rPr lang="en-US" sz="1200" dirty="0" err="1" smtClean="0"/>
              <a:t>semWaitB</a:t>
            </a:r>
            <a:r>
              <a:rPr lang="en-US" sz="1200" dirty="0" smtClean="0"/>
              <a:t>(delay);</a:t>
            </a:r>
          </a:p>
          <a:p>
            <a:pPr marL="0" indent="0">
              <a:buNone/>
            </a:pPr>
            <a:r>
              <a:rPr lang="en-US" sz="1200" dirty="0"/>
              <a:t>	</a:t>
            </a:r>
            <a:r>
              <a:rPr lang="en-US" sz="1200" dirty="0" smtClean="0"/>
              <a:t>while(true){</a:t>
            </a:r>
          </a:p>
          <a:p>
            <a:pPr marL="0" indent="0">
              <a:buNone/>
            </a:pPr>
            <a:r>
              <a:rPr lang="en-US" sz="1200" dirty="0"/>
              <a:t>	</a:t>
            </a:r>
            <a:r>
              <a:rPr lang="en-US" sz="1200" dirty="0" smtClean="0"/>
              <a:t>	</a:t>
            </a:r>
            <a:r>
              <a:rPr lang="en-US" sz="1200" dirty="0" err="1" smtClean="0"/>
              <a:t>semWaitB</a:t>
            </a:r>
            <a:r>
              <a:rPr lang="en-US" sz="1200" dirty="0" smtClean="0"/>
              <a:t>(s);</a:t>
            </a:r>
          </a:p>
          <a:p>
            <a:pPr marL="0" indent="0">
              <a:buNone/>
            </a:pPr>
            <a:r>
              <a:rPr lang="en-US" sz="1200" dirty="0"/>
              <a:t>	</a:t>
            </a:r>
            <a:r>
              <a:rPr lang="en-US" sz="1200" dirty="0" smtClean="0"/>
              <a:t>	take(data);</a:t>
            </a:r>
          </a:p>
          <a:p>
            <a:pPr marL="0" indent="0">
              <a:buNone/>
            </a:pPr>
            <a:r>
              <a:rPr lang="en-US" sz="1200" dirty="0"/>
              <a:t>	</a:t>
            </a:r>
            <a:r>
              <a:rPr lang="en-US" sz="1200" dirty="0" smtClean="0"/>
              <a:t>	n--;</a:t>
            </a:r>
          </a:p>
          <a:p>
            <a:pPr marL="0" indent="0">
              <a:buNone/>
            </a:pPr>
            <a:r>
              <a:rPr lang="en-US" sz="1200" dirty="0"/>
              <a:t>	</a:t>
            </a:r>
            <a:r>
              <a:rPr lang="en-US" sz="1200" dirty="0" smtClean="0"/>
              <a:t>	</a:t>
            </a:r>
            <a:r>
              <a:rPr lang="en-US" sz="1200" dirty="0" err="1" smtClean="0"/>
              <a:t>semSignalB</a:t>
            </a:r>
            <a:r>
              <a:rPr lang="en-US" sz="1200" dirty="0" smtClean="0"/>
              <a:t>(s);</a:t>
            </a:r>
          </a:p>
          <a:p>
            <a:pPr marL="0" indent="0">
              <a:buNone/>
            </a:pPr>
            <a:r>
              <a:rPr lang="en-US" sz="1200" dirty="0"/>
              <a:t>	</a:t>
            </a:r>
            <a:r>
              <a:rPr lang="en-US" sz="1200" dirty="0" smtClean="0"/>
              <a:t>	consume(data);</a:t>
            </a:r>
          </a:p>
          <a:p>
            <a:pPr marL="0" indent="0">
              <a:buNone/>
            </a:pPr>
            <a:r>
              <a:rPr lang="en-US" sz="1200" dirty="0"/>
              <a:t>	</a:t>
            </a:r>
            <a:r>
              <a:rPr lang="en-US" sz="1200" dirty="0" smtClean="0"/>
              <a:t>	if (n == 0) </a:t>
            </a:r>
            <a:r>
              <a:rPr lang="en-US" sz="1200" dirty="0" err="1" smtClean="0"/>
              <a:t>semWaitB</a:t>
            </a:r>
            <a:r>
              <a:rPr lang="en-US" sz="1200" dirty="0" smtClean="0"/>
              <a:t>(delay);</a:t>
            </a:r>
          </a:p>
          <a:p>
            <a:pPr marL="0" indent="0">
              <a:buNone/>
            </a:pPr>
            <a:r>
              <a:rPr lang="en-US" sz="1200" dirty="0"/>
              <a:t>	</a:t>
            </a:r>
            <a:r>
              <a:rPr lang="en-US" sz="1200" dirty="0" smtClean="0"/>
              <a:t>}</a:t>
            </a:r>
          </a:p>
          <a:p>
            <a:pPr marL="0" indent="0">
              <a:buNone/>
            </a:pPr>
            <a:r>
              <a:rPr lang="en-US" sz="1200" dirty="0"/>
              <a:t>}</a:t>
            </a:r>
            <a:r>
              <a:rPr lang="en-US" sz="1200" dirty="0" smtClean="0"/>
              <a:t>	</a:t>
            </a:r>
            <a:endParaRPr lang="en-US" sz="1200"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47</a:t>
            </a:fld>
            <a:endParaRPr lang="en-US"/>
          </a:p>
        </p:txBody>
      </p:sp>
    </p:spTree>
    <p:extLst>
      <p:ext uri="{BB962C8B-B14F-4D97-AF65-F5344CB8AC3E}">
        <p14:creationId xmlns:p14="http://schemas.microsoft.com/office/powerpoint/2010/main" val="37364123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pPr algn="l"/>
            <a:r>
              <a:rPr lang="en-US" dirty="0" smtClean="0"/>
              <a:t>Solution Incorrect!!</a:t>
            </a:r>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48</a:t>
            </a:fld>
            <a:endParaRPr lang="en-US"/>
          </a:p>
        </p:txBody>
      </p:sp>
      <p:pic>
        <p:nvPicPr>
          <p:cNvPr id="6" name="Picture 5"/>
          <p:cNvPicPr>
            <a:picLocks noChangeAspect="1" noChangeArrowheads="1"/>
          </p:cNvPicPr>
          <p:nvPr/>
        </p:nvPicPr>
        <p:blipFill>
          <a:blip r:embed="rId2"/>
          <a:srcRect/>
          <a:stretch>
            <a:fillRect/>
          </a:stretch>
        </p:blipFill>
        <p:spPr bwMode="auto">
          <a:xfrm>
            <a:off x="2895600" y="609600"/>
            <a:ext cx="5943600" cy="5823371"/>
          </a:xfrm>
          <a:prstGeom prst="rect">
            <a:avLst/>
          </a:prstGeom>
          <a:noFill/>
          <a:ln w="9525">
            <a:noFill/>
            <a:miter lim="800000"/>
            <a:headEnd/>
            <a:tailEnd/>
          </a:ln>
          <a:effectLst/>
        </p:spPr>
      </p:pic>
    </p:spTree>
    <p:extLst>
      <p:ext uri="{BB962C8B-B14F-4D97-AF65-F5344CB8AC3E}">
        <p14:creationId xmlns:p14="http://schemas.microsoft.com/office/powerpoint/2010/main" val="23034977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Correct Solution</a:t>
            </a:r>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49</a:t>
            </a:fld>
            <a:endParaRPr lang="en-US"/>
          </a:p>
        </p:txBody>
      </p:sp>
      <p:sp>
        <p:nvSpPr>
          <p:cNvPr id="6" name="Content Placeholder 2"/>
          <p:cNvSpPr>
            <a:spLocks noGrp="1"/>
          </p:cNvSpPr>
          <p:nvPr>
            <p:ph idx="1"/>
          </p:nvPr>
        </p:nvSpPr>
        <p:spPr>
          <a:xfrm>
            <a:off x="533400" y="762000"/>
            <a:ext cx="8229600" cy="5334000"/>
          </a:xfrm>
        </p:spPr>
        <p:txBody>
          <a:bodyPr>
            <a:noAutofit/>
          </a:bodyPr>
          <a:lstStyle/>
          <a:p>
            <a:pPr marL="0" indent="0">
              <a:buNone/>
            </a:pPr>
            <a:r>
              <a:rPr lang="en-US" sz="1200" dirty="0" err="1" smtClean="0"/>
              <a:t>binary_semaphore</a:t>
            </a:r>
            <a:r>
              <a:rPr lang="en-US" sz="1200" dirty="0" smtClean="0"/>
              <a:t> s = 1, delay = 0;</a:t>
            </a:r>
          </a:p>
          <a:p>
            <a:pPr marL="0" indent="0">
              <a:buNone/>
            </a:pPr>
            <a:r>
              <a:rPr lang="en-US" sz="1200" dirty="0" err="1"/>
              <a:t>i</a:t>
            </a:r>
            <a:r>
              <a:rPr lang="en-US" sz="1200" dirty="0" err="1" smtClean="0"/>
              <a:t>nt</a:t>
            </a:r>
            <a:r>
              <a:rPr lang="en-US" sz="1200" dirty="0" smtClean="0"/>
              <a:t> n = 0;</a:t>
            </a:r>
          </a:p>
          <a:p>
            <a:pPr marL="0" indent="0">
              <a:buNone/>
            </a:pPr>
            <a:r>
              <a:rPr lang="en-US" sz="1200" dirty="0"/>
              <a:t>v</a:t>
            </a:r>
            <a:r>
              <a:rPr lang="en-US" sz="1200" dirty="0" smtClean="0"/>
              <a:t>oid producer(){</a:t>
            </a:r>
          </a:p>
          <a:p>
            <a:pPr marL="0" indent="0">
              <a:buNone/>
            </a:pPr>
            <a:r>
              <a:rPr lang="en-US" sz="1200" dirty="0"/>
              <a:t>	</a:t>
            </a:r>
            <a:r>
              <a:rPr lang="en-US" sz="1200" dirty="0" smtClean="0"/>
              <a:t>while(true){ </a:t>
            </a:r>
          </a:p>
          <a:p>
            <a:pPr marL="0" indent="0">
              <a:buNone/>
            </a:pPr>
            <a:r>
              <a:rPr lang="en-US" sz="1200" dirty="0"/>
              <a:t>	</a:t>
            </a:r>
            <a:r>
              <a:rPr lang="en-US" sz="1200" dirty="0" smtClean="0"/>
              <a:t>	produce(data);</a:t>
            </a:r>
          </a:p>
          <a:p>
            <a:pPr marL="0" indent="0">
              <a:buNone/>
            </a:pPr>
            <a:r>
              <a:rPr lang="en-US" sz="1200" dirty="0"/>
              <a:t>	</a:t>
            </a:r>
            <a:r>
              <a:rPr lang="en-US" sz="1200" dirty="0" smtClean="0"/>
              <a:t>	</a:t>
            </a:r>
            <a:r>
              <a:rPr lang="en-US" sz="1200" dirty="0" err="1" smtClean="0"/>
              <a:t>semWaitB</a:t>
            </a:r>
            <a:r>
              <a:rPr lang="en-US" sz="1200" dirty="0" smtClean="0"/>
              <a:t>(s);</a:t>
            </a:r>
          </a:p>
          <a:p>
            <a:pPr marL="0" indent="0">
              <a:buNone/>
            </a:pPr>
            <a:r>
              <a:rPr lang="en-US" sz="1200" dirty="0"/>
              <a:t>	</a:t>
            </a:r>
            <a:r>
              <a:rPr lang="en-US" sz="1200" dirty="0" smtClean="0"/>
              <a:t>	append(data);</a:t>
            </a:r>
          </a:p>
          <a:p>
            <a:pPr marL="0" indent="0">
              <a:buNone/>
            </a:pPr>
            <a:r>
              <a:rPr lang="en-US" sz="1200" dirty="0"/>
              <a:t>	</a:t>
            </a:r>
            <a:r>
              <a:rPr lang="en-US" sz="1200" dirty="0" smtClean="0"/>
              <a:t>	n++;</a:t>
            </a:r>
          </a:p>
          <a:p>
            <a:pPr marL="0" indent="0">
              <a:buNone/>
            </a:pPr>
            <a:r>
              <a:rPr lang="en-US" sz="1200" dirty="0"/>
              <a:t>	</a:t>
            </a:r>
            <a:r>
              <a:rPr lang="en-US" sz="1200" dirty="0" smtClean="0"/>
              <a:t>	if (n == 1) </a:t>
            </a:r>
            <a:r>
              <a:rPr lang="en-US" sz="1200" dirty="0" err="1" smtClean="0"/>
              <a:t>semSignalB</a:t>
            </a:r>
            <a:r>
              <a:rPr lang="en-US" sz="1200" dirty="0" smtClean="0"/>
              <a:t>(delay);</a:t>
            </a:r>
          </a:p>
          <a:p>
            <a:pPr marL="0" indent="0">
              <a:buNone/>
            </a:pPr>
            <a:r>
              <a:rPr lang="en-US" sz="1200" dirty="0"/>
              <a:t>	</a:t>
            </a:r>
            <a:r>
              <a:rPr lang="en-US" sz="1200" dirty="0" smtClean="0"/>
              <a:t>	</a:t>
            </a:r>
            <a:r>
              <a:rPr lang="en-US" sz="1200" dirty="0" err="1" smtClean="0"/>
              <a:t>semSignalB</a:t>
            </a:r>
            <a:r>
              <a:rPr lang="en-US" sz="1200" dirty="0" smtClean="0"/>
              <a:t>(s);</a:t>
            </a:r>
          </a:p>
          <a:p>
            <a:pPr marL="0" indent="0">
              <a:buNone/>
            </a:pPr>
            <a:r>
              <a:rPr lang="en-US" sz="1200" dirty="0"/>
              <a:t>	</a:t>
            </a:r>
            <a:r>
              <a:rPr lang="en-US" sz="1200" dirty="0" smtClean="0"/>
              <a:t>}</a:t>
            </a:r>
          </a:p>
          <a:p>
            <a:pPr marL="0" indent="0">
              <a:buNone/>
            </a:pPr>
            <a:r>
              <a:rPr lang="en-US" sz="1200" dirty="0" smtClean="0"/>
              <a:t>}</a:t>
            </a:r>
          </a:p>
          <a:p>
            <a:pPr marL="0" indent="0">
              <a:buNone/>
            </a:pPr>
            <a:r>
              <a:rPr lang="en-US" sz="1200" dirty="0"/>
              <a:t>v</a:t>
            </a:r>
            <a:r>
              <a:rPr lang="en-US" sz="1200" dirty="0" smtClean="0"/>
              <a:t>oid consumer(){</a:t>
            </a:r>
          </a:p>
          <a:p>
            <a:pPr marL="0" indent="0">
              <a:buNone/>
            </a:pPr>
            <a:r>
              <a:rPr lang="en-US" sz="1200" dirty="0"/>
              <a:t>	</a:t>
            </a:r>
            <a:r>
              <a:rPr lang="en-US" sz="1200" dirty="0" err="1" smtClean="0"/>
              <a:t>int</a:t>
            </a:r>
            <a:r>
              <a:rPr lang="en-US" sz="1200" dirty="0" smtClean="0"/>
              <a:t> m;		/* m is a local variable */</a:t>
            </a:r>
          </a:p>
          <a:p>
            <a:pPr marL="0" indent="0">
              <a:buNone/>
            </a:pPr>
            <a:r>
              <a:rPr lang="en-US" sz="1200" dirty="0"/>
              <a:t>	</a:t>
            </a:r>
            <a:r>
              <a:rPr lang="en-US" sz="1200" dirty="0" err="1" smtClean="0"/>
              <a:t>semWaitB</a:t>
            </a:r>
            <a:r>
              <a:rPr lang="en-US" sz="1200" dirty="0" smtClean="0"/>
              <a:t>(delay);</a:t>
            </a:r>
          </a:p>
          <a:p>
            <a:pPr marL="0" indent="0">
              <a:buNone/>
            </a:pPr>
            <a:r>
              <a:rPr lang="en-US" sz="1200" dirty="0"/>
              <a:t>	</a:t>
            </a:r>
            <a:r>
              <a:rPr lang="en-US" sz="1200" dirty="0" smtClean="0"/>
              <a:t>while(true){</a:t>
            </a:r>
          </a:p>
          <a:p>
            <a:pPr marL="0" indent="0">
              <a:buNone/>
            </a:pPr>
            <a:r>
              <a:rPr lang="en-US" sz="1200" dirty="0"/>
              <a:t>	</a:t>
            </a:r>
            <a:r>
              <a:rPr lang="en-US" sz="1200" dirty="0" smtClean="0"/>
              <a:t>	</a:t>
            </a:r>
            <a:r>
              <a:rPr lang="en-US" sz="1200" dirty="0" err="1" smtClean="0"/>
              <a:t>semWaitB</a:t>
            </a:r>
            <a:r>
              <a:rPr lang="en-US" sz="1200" dirty="0" smtClean="0"/>
              <a:t>(s);</a:t>
            </a:r>
          </a:p>
          <a:p>
            <a:pPr marL="0" indent="0">
              <a:buNone/>
            </a:pPr>
            <a:r>
              <a:rPr lang="en-US" sz="1200" dirty="0"/>
              <a:t>	</a:t>
            </a:r>
            <a:r>
              <a:rPr lang="en-US" sz="1200" dirty="0" smtClean="0"/>
              <a:t>	take(data);</a:t>
            </a:r>
          </a:p>
          <a:p>
            <a:pPr marL="0" indent="0">
              <a:buNone/>
            </a:pPr>
            <a:r>
              <a:rPr lang="en-US" sz="1200" dirty="0"/>
              <a:t>	</a:t>
            </a:r>
            <a:r>
              <a:rPr lang="en-US" sz="1200" dirty="0" smtClean="0"/>
              <a:t>	n--; m = n;</a:t>
            </a:r>
          </a:p>
          <a:p>
            <a:pPr marL="0" indent="0">
              <a:buNone/>
            </a:pPr>
            <a:r>
              <a:rPr lang="en-US" sz="1200" dirty="0"/>
              <a:t>	</a:t>
            </a:r>
            <a:r>
              <a:rPr lang="en-US" sz="1200" dirty="0" smtClean="0"/>
              <a:t>	</a:t>
            </a:r>
            <a:r>
              <a:rPr lang="en-US" sz="1200" dirty="0" err="1" smtClean="0"/>
              <a:t>semSignalB</a:t>
            </a:r>
            <a:r>
              <a:rPr lang="en-US" sz="1200" dirty="0" smtClean="0"/>
              <a:t>(s);</a:t>
            </a:r>
          </a:p>
          <a:p>
            <a:pPr marL="0" indent="0">
              <a:buNone/>
            </a:pPr>
            <a:r>
              <a:rPr lang="en-US" sz="1200" dirty="0"/>
              <a:t>	</a:t>
            </a:r>
            <a:r>
              <a:rPr lang="en-US" sz="1200" dirty="0" smtClean="0"/>
              <a:t>	consume(data);</a:t>
            </a:r>
          </a:p>
          <a:p>
            <a:pPr marL="0" indent="0">
              <a:buNone/>
            </a:pPr>
            <a:r>
              <a:rPr lang="en-US" sz="1200" dirty="0"/>
              <a:t>	</a:t>
            </a:r>
            <a:r>
              <a:rPr lang="en-US" sz="1200" dirty="0" smtClean="0"/>
              <a:t>	if (m == 0) </a:t>
            </a:r>
            <a:r>
              <a:rPr lang="en-US" sz="1200" dirty="0" err="1" smtClean="0"/>
              <a:t>semWaitB</a:t>
            </a:r>
            <a:r>
              <a:rPr lang="en-US" sz="1200" dirty="0" smtClean="0"/>
              <a:t>(delay);</a:t>
            </a:r>
          </a:p>
          <a:p>
            <a:pPr marL="0" indent="0">
              <a:buNone/>
            </a:pPr>
            <a:r>
              <a:rPr lang="en-US" sz="1200" dirty="0"/>
              <a:t>	</a:t>
            </a:r>
            <a:r>
              <a:rPr lang="en-US" sz="1200" dirty="0" smtClean="0"/>
              <a:t>}</a:t>
            </a:r>
          </a:p>
          <a:p>
            <a:pPr marL="0" indent="0">
              <a:buNone/>
            </a:pPr>
            <a:r>
              <a:rPr lang="en-US" sz="1200" dirty="0"/>
              <a:t>}</a:t>
            </a:r>
            <a:r>
              <a:rPr lang="en-US" sz="1200" dirty="0" smtClean="0"/>
              <a:t>	</a:t>
            </a:r>
            <a:endParaRPr lang="en-US" sz="1200" dirty="0"/>
          </a:p>
        </p:txBody>
      </p:sp>
    </p:spTree>
    <p:extLst>
      <p:ext uri="{BB962C8B-B14F-4D97-AF65-F5344CB8AC3E}">
        <p14:creationId xmlns:p14="http://schemas.microsoft.com/office/powerpoint/2010/main" val="1585850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4" name="Rectangle 3"/>
          <p:cNvSpPr>
            <a:spLocks noGrp="1" noChangeArrowheads="1"/>
          </p:cNvSpPr>
          <p:nvPr>
            <p:ph idx="1"/>
          </p:nvPr>
        </p:nvSpPr>
        <p:spPr/>
        <p:txBody>
          <a:bodyPr/>
          <a:lstStyle/>
          <a:p>
            <a:pPr eaLnBrk="1" hangingPunct="1">
              <a:defRPr/>
            </a:pPr>
            <a:r>
              <a:rPr lang="en-US" sz="2800" dirty="0" smtClean="0"/>
              <a:t>Lesson – </a:t>
            </a:r>
          </a:p>
          <a:p>
            <a:pPr lvl="1" eaLnBrk="1" hangingPunct="1">
              <a:defRPr/>
            </a:pPr>
            <a:r>
              <a:rPr lang="en-US" sz="2400" dirty="0" smtClean="0"/>
              <a:t>Simultaneous access to shared data may result in data inconsistency.</a:t>
            </a:r>
            <a:endParaRPr lang="en-US" sz="2400" b="1" i="1" dirty="0" smtClean="0"/>
          </a:p>
          <a:p>
            <a:pPr eaLnBrk="1" hangingPunct="1">
              <a:defRPr/>
            </a:pPr>
            <a:r>
              <a:rPr lang="en-US" sz="2800" dirty="0" smtClean="0">
                <a:effectLst/>
              </a:rPr>
              <a:t>The portion of the code in each process, running concurrently with others, that accesses shared data is called a</a:t>
            </a:r>
            <a:r>
              <a:rPr lang="en-US" sz="2800" b="1" dirty="0" smtClean="0"/>
              <a:t> Critical Section.</a:t>
            </a:r>
          </a:p>
          <a:p>
            <a:pPr eaLnBrk="1" hangingPunct="1">
              <a:defRPr/>
            </a:pPr>
            <a:r>
              <a:rPr lang="en-US" sz="2800" dirty="0" smtClean="0"/>
              <a:t>Maintaining data consistency requires that the Critical Section of each process be executed </a:t>
            </a:r>
            <a:r>
              <a:rPr lang="en-US" sz="2800" b="1" dirty="0" smtClean="0"/>
              <a:t>mutually exclusively</a:t>
            </a:r>
            <a:r>
              <a:rPr lang="en-US" sz="2800" dirty="0" smtClean="0"/>
              <a:t>.</a:t>
            </a:r>
          </a:p>
        </p:txBody>
      </p:sp>
      <p:sp>
        <p:nvSpPr>
          <p:cNvPr id="5" name="Footer Placeholder 4"/>
          <p:cNvSpPr>
            <a:spLocks noGrp="1"/>
          </p:cNvSpPr>
          <p:nvPr>
            <p:ph type="ftr" sz="quarter" idx="11"/>
          </p:nvPr>
        </p:nvSpPr>
        <p:spPr/>
        <p:txBody>
          <a:bodyPr/>
          <a:lstStyle/>
          <a:p>
            <a:r>
              <a:rPr lang="en-US" smtClean="0"/>
              <a:t>Chapter 5 -- William Stallings</a:t>
            </a:r>
            <a:endParaRPr lang="en-US"/>
          </a:p>
        </p:txBody>
      </p:sp>
      <p:sp>
        <p:nvSpPr>
          <p:cNvPr id="6" name="Slide Number Placeholder 5"/>
          <p:cNvSpPr>
            <a:spLocks noGrp="1"/>
          </p:cNvSpPr>
          <p:nvPr>
            <p:ph type="sldNum" sz="quarter" idx="12"/>
          </p:nvPr>
        </p:nvSpPr>
        <p:spPr/>
        <p:txBody>
          <a:bodyPr/>
          <a:lstStyle/>
          <a:p>
            <a:fld id="{CF8FFCB8-D1C3-42E3-996E-3C1B31D863FE}" type="slidenum">
              <a:rPr lang="en-US" smtClean="0"/>
              <a:t>5</a:t>
            </a:fld>
            <a:endParaRPr lang="en-US"/>
          </a:p>
        </p:txBody>
      </p:sp>
    </p:spTree>
    <p:extLst>
      <p:ext uri="{BB962C8B-B14F-4D97-AF65-F5344CB8AC3E}">
        <p14:creationId xmlns:p14="http://schemas.microsoft.com/office/powerpoint/2010/main" val="11786951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using semaphores(finite buffer)</a:t>
            </a:r>
            <a:endParaRPr lang="en-US" dirty="0"/>
          </a:p>
        </p:txBody>
      </p:sp>
      <p:sp>
        <p:nvSpPr>
          <p:cNvPr id="3" name="Content Placeholder 2"/>
          <p:cNvSpPr>
            <a:spLocks noGrp="1"/>
          </p:cNvSpPr>
          <p:nvPr>
            <p:ph idx="1"/>
          </p:nvPr>
        </p:nvSpPr>
        <p:spPr/>
        <p:txBody>
          <a:bodyPr>
            <a:normAutofit fontScale="25000" lnSpcReduction="20000"/>
          </a:bodyPr>
          <a:lstStyle/>
          <a:p>
            <a:pPr marL="0" indent="0" fontAlgn="base">
              <a:buNone/>
            </a:pPr>
            <a:r>
              <a:rPr lang="en-US" sz="7400" dirty="0" smtClean="0">
                <a:effectLst>
                  <a:outerShdw blurRad="38100" dist="38100" dir="2700000" algn="tl" rotWithShape="0">
                    <a:srgbClr val="C0C0C0"/>
                  </a:outerShdw>
                </a:effectLst>
              </a:rPr>
              <a:t>semaphore     full = 0,  empty = n,  </a:t>
            </a:r>
            <a:r>
              <a:rPr lang="en-US" sz="7400" dirty="0" err="1" smtClean="0">
                <a:effectLst>
                  <a:outerShdw blurRad="38100" dist="38100" dir="2700000" algn="tl" rotWithShape="0">
                    <a:srgbClr val="C0C0C0"/>
                  </a:outerShdw>
                </a:effectLst>
              </a:rPr>
              <a:t>mutex</a:t>
            </a:r>
            <a:r>
              <a:rPr lang="en-US" sz="7400" dirty="0" smtClean="0">
                <a:effectLst>
                  <a:outerShdw blurRad="38100" dist="38100" dir="2700000" algn="tl" rotWithShape="0">
                    <a:srgbClr val="C0C0C0"/>
                  </a:outerShdw>
                </a:effectLst>
              </a:rPr>
              <a:t> = 1; </a:t>
            </a:r>
          </a:p>
          <a:p>
            <a:pPr marL="0" indent="0" fontAlgn="base">
              <a:buNone/>
            </a:pPr>
            <a:r>
              <a:rPr lang="en-US" sz="7400" dirty="0">
                <a:effectLst>
                  <a:outerShdw blurRad="38100" dist="38100" dir="2700000" algn="tl" rotWithShape="0">
                    <a:srgbClr val="C0C0C0"/>
                  </a:outerShdw>
                </a:effectLst>
              </a:rPr>
              <a:t>v</a:t>
            </a:r>
            <a:r>
              <a:rPr lang="en-US" sz="7400" dirty="0" smtClean="0">
                <a:effectLst>
                  <a:outerShdw blurRad="38100" dist="38100" dir="2700000" algn="tl" rotWithShape="0">
                    <a:srgbClr val="C0C0C0"/>
                  </a:outerShdw>
                </a:effectLst>
              </a:rPr>
              <a:t>oid producer(){</a:t>
            </a:r>
            <a:r>
              <a:rPr lang="en-US" sz="7400" dirty="0"/>
              <a:t>	</a:t>
            </a:r>
            <a:r>
              <a:rPr lang="en-US" sz="7400" dirty="0" smtClean="0"/>
              <a:t>			</a:t>
            </a:r>
            <a:r>
              <a:rPr lang="en-US" sz="7400" dirty="0" smtClean="0">
                <a:effectLst>
                  <a:outerShdw blurRad="38100" dist="38100" dir="2700000" algn="tl" rotWithShape="0">
                    <a:srgbClr val="C0C0C0"/>
                  </a:outerShdw>
                </a:effectLst>
              </a:rPr>
              <a:t>void consumer(){</a:t>
            </a:r>
            <a:endParaRPr lang="en-US" sz="7400" dirty="0"/>
          </a:p>
          <a:p>
            <a:pPr marL="0" indent="0" fontAlgn="base">
              <a:buNone/>
            </a:pPr>
            <a:r>
              <a:rPr lang="en-US" sz="7400" dirty="0">
                <a:effectLst>
                  <a:outerShdw blurRad="38100" dist="38100" dir="2700000" algn="tl" rotWithShape="0">
                    <a:srgbClr val="C0C0C0"/>
                  </a:outerShdw>
                </a:effectLst>
              </a:rPr>
              <a:t>     while(true</a:t>
            </a:r>
            <a:r>
              <a:rPr lang="en-US" sz="7400" dirty="0" smtClean="0">
                <a:effectLst>
                  <a:outerShdw blurRad="38100" dist="38100" dir="2700000" algn="tl" rotWithShape="0">
                    <a:srgbClr val="C0C0C0"/>
                  </a:outerShdw>
                </a:effectLst>
              </a:rPr>
              <a:t>){</a:t>
            </a:r>
            <a:r>
              <a:rPr lang="en-US" sz="7400" dirty="0"/>
              <a:t>	</a:t>
            </a:r>
            <a:r>
              <a:rPr lang="en-US" sz="7400" dirty="0" smtClean="0"/>
              <a:t>			  </a:t>
            </a:r>
            <a:r>
              <a:rPr lang="en-US" sz="7400" dirty="0" smtClean="0">
                <a:effectLst>
                  <a:outerShdw blurRad="38100" dist="38100" dir="2700000" algn="tl" rotWithShape="0">
                    <a:srgbClr val="C0C0C0"/>
                  </a:outerShdw>
                </a:effectLst>
              </a:rPr>
              <a:t>     while </a:t>
            </a:r>
            <a:r>
              <a:rPr lang="en-US" sz="7400" dirty="0">
                <a:effectLst>
                  <a:outerShdw blurRad="38100" dist="38100" dir="2700000" algn="tl" rotWithShape="0">
                    <a:srgbClr val="C0C0C0"/>
                  </a:outerShdw>
                </a:effectLst>
              </a:rPr>
              <a:t>(true){</a:t>
            </a:r>
            <a:endParaRPr lang="en-US" sz="7400" dirty="0"/>
          </a:p>
          <a:p>
            <a:pPr marL="0" indent="0" fontAlgn="base">
              <a:buNone/>
            </a:pPr>
            <a:r>
              <a:rPr lang="en-US" sz="7400" dirty="0" smtClean="0">
                <a:effectLst>
                  <a:outerShdw blurRad="38100" dist="38100" dir="2700000" algn="tl" rotWithShape="0">
                    <a:srgbClr val="C0C0C0"/>
                  </a:outerShdw>
                </a:effectLst>
              </a:rPr>
              <a:t>					          	 </a:t>
            </a:r>
            <a:r>
              <a:rPr lang="en-US" sz="7400" dirty="0">
                <a:effectLst>
                  <a:outerShdw blurRad="38100" dist="38100" dir="2700000" algn="tl" rotWithShape="0">
                    <a:srgbClr val="C0C0C0"/>
                  </a:outerShdw>
                </a:effectLst>
              </a:rPr>
              <a:t>…</a:t>
            </a:r>
            <a:endParaRPr lang="en-US" sz="7400" dirty="0"/>
          </a:p>
          <a:p>
            <a:pPr marL="0" indent="0" fontAlgn="base">
              <a:buNone/>
            </a:pPr>
            <a:r>
              <a:rPr lang="en-US" sz="7400" dirty="0">
                <a:effectLst>
                  <a:outerShdw blurRad="38100" dist="38100" dir="2700000" algn="tl" rotWithShape="0">
                    <a:srgbClr val="C0C0C0"/>
                  </a:outerShdw>
                </a:effectLst>
              </a:rPr>
              <a:t>      </a:t>
            </a:r>
            <a:r>
              <a:rPr lang="en-US" sz="7400" dirty="0" smtClean="0">
                <a:effectLst>
                  <a:outerShdw blurRad="38100" dist="38100" dir="2700000" algn="tl" rotWithShape="0">
                    <a:srgbClr val="C0C0C0"/>
                  </a:outerShdw>
                </a:effectLst>
              </a:rPr>
              <a:t>       produce(data);</a:t>
            </a:r>
            <a:r>
              <a:rPr lang="en-US" sz="7400" dirty="0"/>
              <a:t>	</a:t>
            </a:r>
            <a:r>
              <a:rPr lang="en-US" sz="7400" dirty="0" smtClean="0"/>
              <a:t>		</a:t>
            </a:r>
            <a:r>
              <a:rPr lang="en-US" sz="7400" dirty="0"/>
              <a:t>	</a:t>
            </a:r>
            <a:r>
              <a:rPr lang="en-US" sz="7400" dirty="0" err="1" smtClean="0"/>
              <a:t>sem</a:t>
            </a:r>
            <a:r>
              <a:rPr lang="en-US" sz="7400" dirty="0" err="1">
                <a:effectLst>
                  <a:outerShdw blurRad="38100" dist="38100" dir="2700000" algn="tl" rotWithShape="0">
                    <a:srgbClr val="C0C0C0"/>
                  </a:outerShdw>
                </a:effectLst>
              </a:rPr>
              <a:t>W</a:t>
            </a:r>
            <a:r>
              <a:rPr lang="en-US" sz="7400" dirty="0" err="1" smtClean="0">
                <a:effectLst>
                  <a:outerShdw blurRad="38100" dist="38100" dir="2700000" algn="tl" rotWithShape="0">
                    <a:srgbClr val="C0C0C0"/>
                  </a:outerShdw>
                </a:effectLst>
              </a:rPr>
              <a:t>ait</a:t>
            </a:r>
            <a:r>
              <a:rPr lang="en-US" sz="7400" dirty="0" smtClean="0">
                <a:effectLst>
                  <a:outerShdw blurRad="38100" dist="38100" dir="2700000" algn="tl" rotWithShape="0">
                    <a:srgbClr val="C0C0C0"/>
                  </a:outerShdw>
                </a:effectLst>
              </a:rPr>
              <a:t>(full</a:t>
            </a:r>
            <a:r>
              <a:rPr lang="en-US" sz="7400" dirty="0">
                <a:effectLst>
                  <a:outerShdw blurRad="38100" dist="38100" dir="2700000" algn="tl" rotWithShape="0">
                    <a:srgbClr val="C0C0C0"/>
                  </a:outerShdw>
                </a:effectLst>
              </a:rPr>
              <a:t>);</a:t>
            </a:r>
            <a:endParaRPr lang="en-US" sz="7400" dirty="0"/>
          </a:p>
          <a:p>
            <a:pPr marL="0" indent="0" fontAlgn="base">
              <a:buNone/>
            </a:pPr>
            <a:r>
              <a:rPr lang="en-US" sz="7400" dirty="0">
                <a:effectLst>
                  <a:outerShdw blurRad="38100" dist="38100" dir="2700000" algn="tl" rotWithShape="0">
                    <a:srgbClr val="C0C0C0"/>
                  </a:outerShdw>
                </a:effectLst>
              </a:rPr>
              <a:t>         </a:t>
            </a:r>
            <a:r>
              <a:rPr lang="en-US" sz="7400" dirty="0" smtClean="0">
                <a:effectLst>
                  <a:outerShdw blurRad="38100" dist="38100" dir="2700000" algn="tl" rotWithShape="0">
                    <a:srgbClr val="C0C0C0"/>
                  </a:outerShdw>
                </a:effectLst>
              </a:rPr>
              <a:t>            …</a:t>
            </a:r>
            <a:r>
              <a:rPr lang="en-US" sz="7400" dirty="0"/>
              <a:t>	</a:t>
            </a:r>
            <a:r>
              <a:rPr lang="en-US" sz="7400" dirty="0" smtClean="0"/>
              <a:t>				</a:t>
            </a:r>
            <a:r>
              <a:rPr lang="en-US" sz="7400" dirty="0" err="1" smtClean="0"/>
              <a:t>sem</a:t>
            </a:r>
            <a:r>
              <a:rPr lang="en-US" sz="7400" dirty="0" err="1">
                <a:effectLst>
                  <a:outerShdw blurRad="38100" dist="38100" dir="2700000" algn="tl" rotWithShape="0">
                    <a:srgbClr val="C0C0C0"/>
                  </a:outerShdw>
                </a:effectLst>
              </a:rPr>
              <a:t>W</a:t>
            </a:r>
            <a:r>
              <a:rPr lang="en-US" sz="7400" dirty="0" err="1" smtClean="0">
                <a:effectLst>
                  <a:outerShdw blurRad="38100" dist="38100" dir="2700000" algn="tl" rotWithShape="0">
                    <a:srgbClr val="C0C0C0"/>
                  </a:outerShdw>
                </a:effectLst>
              </a:rPr>
              <a:t>ait</a:t>
            </a:r>
            <a:r>
              <a:rPr lang="en-US" sz="7400" dirty="0" smtClean="0">
                <a:effectLst>
                  <a:outerShdw blurRad="38100" dist="38100" dir="2700000" algn="tl" rotWithShape="0">
                    <a:srgbClr val="C0C0C0"/>
                  </a:outerShdw>
                </a:effectLst>
              </a:rPr>
              <a:t>(</a:t>
            </a:r>
            <a:r>
              <a:rPr lang="en-US" sz="7400" dirty="0" err="1" smtClean="0">
                <a:effectLst>
                  <a:outerShdw blurRad="38100" dist="38100" dir="2700000" algn="tl" rotWithShape="0">
                    <a:srgbClr val="C0C0C0"/>
                  </a:outerShdw>
                </a:effectLst>
              </a:rPr>
              <a:t>mutex</a:t>
            </a:r>
            <a:r>
              <a:rPr lang="en-US" sz="7400" dirty="0" smtClean="0">
                <a:effectLst>
                  <a:outerShdw blurRad="38100" dist="38100" dir="2700000" algn="tl" rotWithShape="0">
                    <a:srgbClr val="C0C0C0"/>
                  </a:outerShdw>
                </a:effectLst>
              </a:rPr>
              <a:t>);</a:t>
            </a:r>
            <a:endParaRPr lang="en-US" sz="7400" dirty="0"/>
          </a:p>
          <a:p>
            <a:pPr marL="0" indent="0" fontAlgn="base">
              <a:buNone/>
            </a:pPr>
            <a:r>
              <a:rPr lang="en-US" sz="7400" dirty="0">
                <a:effectLst>
                  <a:outerShdw blurRad="38100" dist="38100" dir="2700000" algn="tl" rotWithShape="0">
                    <a:srgbClr val="C0C0C0"/>
                  </a:outerShdw>
                </a:effectLst>
              </a:rPr>
              <a:t>       </a:t>
            </a:r>
            <a:r>
              <a:rPr lang="en-US" sz="7400" dirty="0" smtClean="0">
                <a:effectLst>
                  <a:outerShdw blurRad="38100" dist="38100" dir="2700000" algn="tl" rotWithShape="0">
                    <a:srgbClr val="C0C0C0"/>
                  </a:outerShdw>
                </a:effectLst>
              </a:rPr>
              <a:t>      </a:t>
            </a:r>
            <a:r>
              <a:rPr lang="en-US" sz="7400" dirty="0" err="1" smtClean="0">
                <a:effectLst>
                  <a:outerShdw blurRad="38100" dist="38100" dir="2700000" algn="tl" rotWithShape="0">
                    <a:srgbClr val="C0C0C0"/>
                  </a:outerShdw>
                </a:effectLst>
              </a:rPr>
              <a:t>semWait</a:t>
            </a:r>
            <a:r>
              <a:rPr lang="en-US" sz="7400" dirty="0" smtClean="0">
                <a:effectLst>
                  <a:outerShdw blurRad="38100" dist="38100" dir="2700000" algn="tl" rotWithShape="0">
                    <a:srgbClr val="C0C0C0"/>
                  </a:outerShdw>
                </a:effectLst>
              </a:rPr>
              <a:t>(empty);</a:t>
            </a:r>
            <a:r>
              <a:rPr lang="en-US" sz="7400" dirty="0"/>
              <a:t>	</a:t>
            </a:r>
            <a:r>
              <a:rPr lang="en-US" sz="7400" dirty="0" smtClean="0"/>
              <a:t>			</a:t>
            </a:r>
            <a:r>
              <a:rPr lang="en-US" sz="7400" dirty="0" smtClean="0">
                <a:effectLst>
                  <a:outerShdw blurRad="38100" dist="38100" dir="2700000" algn="tl" rotWithShape="0">
                    <a:srgbClr val="C0C0C0"/>
                  </a:outerShdw>
                </a:effectLst>
              </a:rPr>
              <a:t>take(data);</a:t>
            </a:r>
            <a:endParaRPr lang="en-US" sz="7400" dirty="0"/>
          </a:p>
          <a:p>
            <a:pPr marL="0" indent="0" fontAlgn="base">
              <a:buNone/>
            </a:pPr>
            <a:r>
              <a:rPr lang="en-US" sz="7400" dirty="0">
                <a:effectLst>
                  <a:outerShdw blurRad="38100" dist="38100" dir="2700000" algn="tl" rotWithShape="0">
                    <a:srgbClr val="C0C0C0"/>
                  </a:outerShdw>
                </a:effectLst>
              </a:rPr>
              <a:t> </a:t>
            </a:r>
            <a:r>
              <a:rPr lang="en-US" sz="7400" dirty="0" smtClean="0">
                <a:effectLst>
                  <a:outerShdw blurRad="38100" dist="38100" dir="2700000" algn="tl" rotWithShape="0">
                    <a:srgbClr val="C0C0C0"/>
                  </a:outerShdw>
                </a:effectLst>
              </a:rPr>
              <a:t>      </a:t>
            </a:r>
            <a:r>
              <a:rPr lang="en-US" sz="7400" dirty="0">
                <a:effectLst>
                  <a:outerShdw blurRad="38100" dist="38100" dir="2700000" algn="tl" rotWithShape="0">
                    <a:srgbClr val="C0C0C0"/>
                  </a:outerShdw>
                </a:effectLst>
              </a:rPr>
              <a:t> </a:t>
            </a:r>
            <a:r>
              <a:rPr lang="en-US" sz="7400" dirty="0" smtClean="0">
                <a:effectLst>
                  <a:outerShdw blurRad="38100" dist="38100" dir="2700000" algn="tl" rotWithShape="0">
                    <a:srgbClr val="C0C0C0"/>
                  </a:outerShdw>
                </a:effectLst>
              </a:rPr>
              <a:t>     </a:t>
            </a:r>
            <a:r>
              <a:rPr lang="en-US" sz="7400" dirty="0" err="1" smtClean="0">
                <a:effectLst>
                  <a:outerShdw blurRad="38100" dist="38100" dir="2700000" algn="tl" rotWithShape="0">
                    <a:srgbClr val="C0C0C0"/>
                  </a:outerShdw>
                </a:effectLst>
              </a:rPr>
              <a:t>semWait</a:t>
            </a:r>
            <a:r>
              <a:rPr lang="en-US" sz="7400" dirty="0" smtClean="0">
                <a:effectLst>
                  <a:outerShdw blurRad="38100" dist="38100" dir="2700000" algn="tl" rotWithShape="0">
                    <a:srgbClr val="C0C0C0"/>
                  </a:outerShdw>
                </a:effectLst>
              </a:rPr>
              <a:t>(</a:t>
            </a:r>
            <a:r>
              <a:rPr lang="en-US" sz="7400" dirty="0" err="1" smtClean="0">
                <a:effectLst>
                  <a:outerShdw blurRad="38100" dist="38100" dir="2700000" algn="tl" rotWithShape="0">
                    <a:srgbClr val="C0C0C0"/>
                  </a:outerShdw>
                </a:effectLst>
              </a:rPr>
              <a:t>mutex</a:t>
            </a:r>
            <a:r>
              <a:rPr lang="en-US" sz="7400" dirty="0" smtClean="0">
                <a:effectLst>
                  <a:outerShdw blurRad="38100" dist="38100" dir="2700000" algn="tl" rotWithShape="0">
                    <a:srgbClr val="C0C0C0"/>
                  </a:outerShdw>
                </a:effectLst>
              </a:rPr>
              <a:t>);</a:t>
            </a:r>
            <a:r>
              <a:rPr lang="en-US" sz="7400" dirty="0"/>
              <a:t>	</a:t>
            </a:r>
            <a:r>
              <a:rPr lang="en-US" sz="7400" dirty="0" smtClean="0"/>
              <a:t>				</a:t>
            </a:r>
            <a:r>
              <a:rPr lang="en-US" sz="7400" dirty="0" smtClean="0">
                <a:effectLst>
                  <a:outerShdw blurRad="38100" dist="38100" dir="2700000" algn="tl" rotWithShape="0">
                    <a:srgbClr val="C0C0C0"/>
                  </a:outerShdw>
                </a:effectLst>
              </a:rPr>
              <a:t>          </a:t>
            </a:r>
            <a:r>
              <a:rPr lang="en-US" sz="7400" dirty="0">
                <a:effectLst>
                  <a:outerShdw blurRad="38100" dist="38100" dir="2700000" algn="tl" rotWithShape="0">
                    <a:srgbClr val="C0C0C0"/>
                  </a:outerShdw>
                </a:effectLst>
              </a:rPr>
              <a:t>…</a:t>
            </a:r>
            <a:endParaRPr lang="en-US" sz="7400" dirty="0"/>
          </a:p>
          <a:p>
            <a:pPr marL="0" indent="0" fontAlgn="base">
              <a:buNone/>
            </a:pPr>
            <a:r>
              <a:rPr lang="en-US" sz="7400" dirty="0">
                <a:effectLst>
                  <a:outerShdw blurRad="38100" dist="38100" dir="2700000" algn="tl" rotWithShape="0">
                    <a:srgbClr val="C0C0C0"/>
                  </a:outerShdw>
                </a:effectLst>
              </a:rPr>
              <a:t>       </a:t>
            </a:r>
            <a:r>
              <a:rPr lang="en-US" sz="7400" dirty="0" smtClean="0">
                <a:effectLst>
                  <a:outerShdw blurRad="38100" dist="38100" dir="2700000" algn="tl" rotWithShape="0">
                    <a:srgbClr val="C0C0C0"/>
                  </a:outerShdw>
                </a:effectLst>
              </a:rPr>
              <a:t>      append(data);</a:t>
            </a:r>
            <a:r>
              <a:rPr lang="en-US" sz="7400" dirty="0"/>
              <a:t>	</a:t>
            </a:r>
            <a:r>
              <a:rPr lang="en-US" sz="7400" dirty="0" smtClean="0"/>
              <a:t>			</a:t>
            </a:r>
            <a:r>
              <a:rPr lang="en-US" sz="7400" dirty="0" err="1" smtClean="0">
                <a:effectLst>
                  <a:outerShdw blurRad="38100" dist="38100" dir="2700000" algn="tl" rotWithShape="0">
                    <a:srgbClr val="C0C0C0"/>
                  </a:outerShdw>
                </a:effectLst>
              </a:rPr>
              <a:t>semSignal</a:t>
            </a:r>
            <a:r>
              <a:rPr lang="en-US" sz="7400" dirty="0" smtClean="0">
                <a:effectLst>
                  <a:outerShdw blurRad="38100" dist="38100" dir="2700000" algn="tl" rotWithShape="0">
                    <a:srgbClr val="C0C0C0"/>
                  </a:outerShdw>
                </a:effectLst>
              </a:rPr>
              <a:t>(</a:t>
            </a:r>
            <a:r>
              <a:rPr lang="en-US" sz="7400" dirty="0" err="1" smtClean="0">
                <a:effectLst>
                  <a:outerShdw blurRad="38100" dist="38100" dir="2700000" algn="tl" rotWithShape="0">
                    <a:srgbClr val="C0C0C0"/>
                  </a:outerShdw>
                </a:effectLst>
              </a:rPr>
              <a:t>mutex</a:t>
            </a:r>
            <a:r>
              <a:rPr lang="en-US" sz="7400" dirty="0">
                <a:effectLst>
                  <a:outerShdw blurRad="38100" dist="38100" dir="2700000" algn="tl" rotWithShape="0">
                    <a:srgbClr val="C0C0C0"/>
                  </a:outerShdw>
                </a:effectLst>
              </a:rPr>
              <a:t>);</a:t>
            </a:r>
            <a:endParaRPr lang="en-US" sz="7400" dirty="0"/>
          </a:p>
          <a:p>
            <a:pPr marL="0" indent="0" fontAlgn="base">
              <a:buNone/>
            </a:pPr>
            <a:r>
              <a:rPr lang="en-US" sz="7400" dirty="0">
                <a:effectLst>
                  <a:outerShdw blurRad="38100" dist="38100" dir="2700000" algn="tl" rotWithShape="0">
                    <a:srgbClr val="C0C0C0"/>
                  </a:outerShdw>
                </a:effectLst>
              </a:rPr>
              <a:t>          </a:t>
            </a:r>
            <a:r>
              <a:rPr lang="en-US" sz="7400" dirty="0" smtClean="0">
                <a:effectLst>
                  <a:outerShdw blurRad="38100" dist="38100" dir="2700000" algn="tl" rotWithShape="0">
                    <a:srgbClr val="C0C0C0"/>
                  </a:outerShdw>
                </a:effectLst>
              </a:rPr>
              <a:t>             …</a:t>
            </a:r>
            <a:r>
              <a:rPr lang="en-US" sz="7400" dirty="0"/>
              <a:t>	</a:t>
            </a:r>
            <a:r>
              <a:rPr lang="en-US" sz="7400" dirty="0" smtClean="0"/>
              <a:t>				</a:t>
            </a:r>
            <a:r>
              <a:rPr lang="en-US" sz="7400" dirty="0" err="1" smtClean="0"/>
              <a:t>sem</a:t>
            </a:r>
            <a:r>
              <a:rPr lang="en-US" sz="7400" dirty="0" err="1">
                <a:effectLst>
                  <a:outerShdw blurRad="38100" dist="38100" dir="2700000" algn="tl" rotWithShape="0">
                    <a:srgbClr val="C0C0C0"/>
                  </a:outerShdw>
                </a:effectLst>
              </a:rPr>
              <a:t>S</a:t>
            </a:r>
            <a:r>
              <a:rPr lang="en-US" sz="7400" dirty="0" err="1" smtClean="0">
                <a:effectLst>
                  <a:outerShdw blurRad="38100" dist="38100" dir="2700000" algn="tl" rotWithShape="0">
                    <a:srgbClr val="C0C0C0"/>
                  </a:outerShdw>
                </a:effectLst>
              </a:rPr>
              <a:t>ignal</a:t>
            </a:r>
            <a:r>
              <a:rPr lang="en-US" sz="7400" dirty="0" smtClean="0">
                <a:effectLst>
                  <a:outerShdw blurRad="38100" dist="38100" dir="2700000" algn="tl" rotWithShape="0">
                    <a:srgbClr val="C0C0C0"/>
                  </a:outerShdw>
                </a:effectLst>
              </a:rPr>
              <a:t>(empty</a:t>
            </a:r>
            <a:r>
              <a:rPr lang="en-US" sz="7400" dirty="0">
                <a:effectLst>
                  <a:outerShdw blurRad="38100" dist="38100" dir="2700000" algn="tl" rotWithShape="0">
                    <a:srgbClr val="C0C0C0"/>
                  </a:outerShdw>
                </a:effectLst>
              </a:rPr>
              <a:t>);</a:t>
            </a:r>
            <a:endParaRPr lang="en-US" sz="7400" dirty="0"/>
          </a:p>
          <a:p>
            <a:pPr marL="0" indent="0" fontAlgn="base">
              <a:buNone/>
            </a:pPr>
            <a:r>
              <a:rPr lang="en-US" sz="7400" dirty="0">
                <a:effectLst>
                  <a:outerShdw blurRad="38100" dist="38100" dir="2700000" algn="tl" rotWithShape="0">
                    <a:srgbClr val="C0C0C0"/>
                  </a:outerShdw>
                </a:effectLst>
              </a:rPr>
              <a:t> </a:t>
            </a:r>
            <a:r>
              <a:rPr lang="en-US" sz="7400" dirty="0" smtClean="0">
                <a:effectLst>
                  <a:outerShdw blurRad="38100" dist="38100" dir="2700000" algn="tl" rotWithShape="0">
                    <a:srgbClr val="C0C0C0"/>
                  </a:outerShdw>
                </a:effectLst>
              </a:rPr>
              <a:t>            </a:t>
            </a:r>
            <a:r>
              <a:rPr lang="en-US" sz="7400" dirty="0" err="1" smtClean="0">
                <a:effectLst>
                  <a:outerShdw blurRad="38100" dist="38100" dir="2700000" algn="tl" rotWithShape="0">
                    <a:srgbClr val="C0C0C0"/>
                  </a:outerShdw>
                </a:effectLst>
              </a:rPr>
              <a:t>semSignal</a:t>
            </a:r>
            <a:r>
              <a:rPr lang="en-US" sz="7400" dirty="0" smtClean="0">
                <a:effectLst>
                  <a:outerShdw blurRad="38100" dist="38100" dir="2700000" algn="tl" rotWithShape="0">
                    <a:srgbClr val="C0C0C0"/>
                  </a:outerShdw>
                </a:effectLst>
              </a:rPr>
              <a:t>(</a:t>
            </a:r>
            <a:r>
              <a:rPr lang="en-US" sz="7400" dirty="0" err="1" smtClean="0">
                <a:effectLst>
                  <a:outerShdw blurRad="38100" dist="38100" dir="2700000" algn="tl" rotWithShape="0">
                    <a:srgbClr val="C0C0C0"/>
                  </a:outerShdw>
                </a:effectLst>
              </a:rPr>
              <a:t>mutex</a:t>
            </a:r>
            <a:r>
              <a:rPr lang="en-US" sz="7400" dirty="0" smtClean="0">
                <a:effectLst>
                  <a:outerShdw blurRad="38100" dist="38100" dir="2700000" algn="tl" rotWithShape="0">
                    <a:srgbClr val="C0C0C0"/>
                  </a:outerShdw>
                </a:effectLst>
              </a:rPr>
              <a:t>);</a:t>
            </a:r>
            <a:r>
              <a:rPr lang="en-US" sz="7400" dirty="0"/>
              <a:t>	</a:t>
            </a:r>
            <a:r>
              <a:rPr lang="en-US" sz="7400" dirty="0" smtClean="0"/>
              <a:t>				</a:t>
            </a:r>
            <a:r>
              <a:rPr lang="en-US" sz="7400" dirty="0" smtClean="0">
                <a:effectLst>
                  <a:outerShdw blurRad="38100" dist="38100" dir="2700000" algn="tl" rotWithShape="0">
                    <a:srgbClr val="C0C0C0"/>
                  </a:outerShdw>
                </a:effectLst>
              </a:rPr>
              <a:t>          </a:t>
            </a:r>
            <a:r>
              <a:rPr lang="en-US" sz="7400" dirty="0">
                <a:effectLst>
                  <a:outerShdw blurRad="38100" dist="38100" dir="2700000" algn="tl" rotWithShape="0">
                    <a:srgbClr val="C0C0C0"/>
                  </a:outerShdw>
                </a:effectLst>
              </a:rPr>
              <a:t>…</a:t>
            </a:r>
            <a:endParaRPr lang="en-US" sz="7400" dirty="0"/>
          </a:p>
          <a:p>
            <a:pPr marL="0" indent="0" fontAlgn="base">
              <a:buNone/>
            </a:pPr>
            <a:r>
              <a:rPr lang="en-US" sz="7400" dirty="0">
                <a:effectLst>
                  <a:outerShdw blurRad="38100" dist="38100" dir="2700000" algn="tl" rotWithShape="0">
                    <a:srgbClr val="C0C0C0"/>
                  </a:outerShdw>
                </a:effectLst>
              </a:rPr>
              <a:t> </a:t>
            </a:r>
            <a:r>
              <a:rPr lang="en-US" sz="7400" dirty="0" smtClean="0">
                <a:effectLst>
                  <a:outerShdw blurRad="38100" dist="38100" dir="2700000" algn="tl" rotWithShape="0">
                    <a:srgbClr val="C0C0C0"/>
                  </a:outerShdw>
                </a:effectLst>
              </a:rPr>
              <a:t>            </a:t>
            </a:r>
            <a:r>
              <a:rPr lang="en-US" sz="7400" dirty="0" err="1" smtClean="0">
                <a:effectLst>
                  <a:outerShdw blurRad="38100" dist="38100" dir="2700000" algn="tl" rotWithShape="0">
                    <a:srgbClr val="C0C0C0"/>
                  </a:outerShdw>
                </a:effectLst>
              </a:rPr>
              <a:t>semSignal</a:t>
            </a:r>
            <a:r>
              <a:rPr lang="en-US" sz="7400" dirty="0" smtClean="0">
                <a:effectLst>
                  <a:outerShdw blurRad="38100" dist="38100" dir="2700000" algn="tl" rotWithShape="0">
                    <a:srgbClr val="C0C0C0"/>
                  </a:outerShdw>
                </a:effectLst>
              </a:rPr>
              <a:t>(full);</a:t>
            </a:r>
            <a:r>
              <a:rPr lang="en-US" sz="7400" dirty="0"/>
              <a:t>	</a:t>
            </a:r>
            <a:r>
              <a:rPr lang="en-US" sz="7400" dirty="0" smtClean="0"/>
              <a:t>			</a:t>
            </a:r>
            <a:r>
              <a:rPr lang="en-US" sz="7400" dirty="0" smtClean="0">
                <a:effectLst>
                  <a:outerShdw blurRad="38100" dist="38100" dir="2700000" algn="tl" rotWithShape="0">
                    <a:srgbClr val="C0C0C0"/>
                  </a:outerShdw>
                </a:effectLst>
              </a:rPr>
              <a:t>consume(data);</a:t>
            </a:r>
            <a:endParaRPr lang="en-US" sz="7400" dirty="0"/>
          </a:p>
          <a:p>
            <a:pPr marL="0" indent="0" fontAlgn="base">
              <a:buNone/>
            </a:pPr>
            <a:r>
              <a:rPr lang="en-US" sz="7400" dirty="0">
                <a:effectLst>
                  <a:outerShdw blurRad="38100" dist="38100" dir="2700000" algn="tl" rotWithShape="0">
                    <a:srgbClr val="C0C0C0"/>
                  </a:outerShdw>
                </a:effectLst>
              </a:rPr>
              <a:t>         </a:t>
            </a:r>
            <a:r>
              <a:rPr lang="en-US" sz="7400" dirty="0" smtClean="0">
                <a:effectLst>
                  <a:outerShdw blurRad="38100" dist="38100" dir="2700000" algn="tl" rotWithShape="0">
                    <a:srgbClr val="C0C0C0"/>
                  </a:outerShdw>
                </a:effectLst>
              </a:rPr>
              <a:t>	       …</a:t>
            </a:r>
            <a:r>
              <a:rPr lang="en-US" sz="7400" dirty="0"/>
              <a:t>	</a:t>
            </a:r>
            <a:r>
              <a:rPr lang="en-US" sz="7400" dirty="0" smtClean="0"/>
              <a:t>					</a:t>
            </a:r>
            <a:r>
              <a:rPr lang="en-US" sz="7400" dirty="0" smtClean="0">
                <a:effectLst>
                  <a:outerShdw blurRad="38100" dist="38100" dir="2700000" algn="tl" rotWithShape="0">
                    <a:srgbClr val="C0C0C0"/>
                  </a:outerShdw>
                </a:effectLst>
              </a:rPr>
              <a:t>            </a:t>
            </a:r>
            <a:r>
              <a:rPr lang="en-US" sz="7400" dirty="0">
                <a:effectLst>
                  <a:outerShdw blurRad="38100" dist="38100" dir="2700000" algn="tl" rotWithShape="0">
                    <a:srgbClr val="C0C0C0"/>
                  </a:outerShdw>
                </a:effectLst>
              </a:rPr>
              <a:t>…</a:t>
            </a:r>
            <a:endParaRPr lang="en-US" sz="7400" dirty="0"/>
          </a:p>
          <a:p>
            <a:pPr marL="0" indent="0" fontAlgn="base">
              <a:buNone/>
            </a:pPr>
            <a:r>
              <a:rPr lang="en-US" sz="7400" dirty="0">
                <a:effectLst>
                  <a:outerShdw blurRad="38100" dist="38100" dir="2700000" algn="tl" rotWithShape="0">
                    <a:srgbClr val="C0C0C0"/>
                  </a:outerShdw>
                </a:effectLst>
              </a:rPr>
              <a:t> </a:t>
            </a:r>
            <a:r>
              <a:rPr lang="en-US" sz="7400" dirty="0" smtClean="0">
                <a:effectLst>
                  <a:outerShdw blurRad="38100" dist="38100" dir="2700000" algn="tl" rotWithShape="0">
                    <a:srgbClr val="C0C0C0"/>
                  </a:outerShdw>
                </a:effectLst>
              </a:rPr>
              <a:t>       }</a:t>
            </a:r>
            <a:r>
              <a:rPr lang="en-US" sz="7400" dirty="0"/>
              <a:t>	</a:t>
            </a:r>
            <a:r>
              <a:rPr lang="en-US" sz="7400" dirty="0" smtClean="0"/>
              <a:t>				      </a:t>
            </a:r>
            <a:r>
              <a:rPr lang="en-US" sz="7400" dirty="0" smtClean="0">
                <a:effectLst>
                  <a:outerShdw blurRad="38100" dist="38100" dir="2700000" algn="tl" rotWithShape="0">
                    <a:srgbClr val="C0C0C0"/>
                  </a:outerShdw>
                </a:effectLst>
              </a:rPr>
              <a:t>  </a:t>
            </a:r>
            <a:r>
              <a:rPr lang="en-US" sz="7400" dirty="0">
                <a:effectLst>
                  <a:outerShdw blurRad="38100" dist="38100" dir="2700000" algn="tl" rotWithShape="0">
                    <a:srgbClr val="C0C0C0"/>
                  </a:outerShdw>
                </a:effectLst>
              </a:rPr>
              <a:t>}</a:t>
            </a:r>
            <a:endParaRPr lang="en-US" sz="7400" dirty="0"/>
          </a:p>
          <a:p>
            <a:pPr marL="0" indent="0" fontAlgn="base">
              <a:buNone/>
            </a:pPr>
            <a:r>
              <a:rPr lang="en-US" sz="7400" dirty="0" smtClean="0">
                <a:effectLst>
                  <a:outerShdw blurRad="38100" dist="38100" dir="2700000" algn="tl" rotWithShape="0">
                    <a:srgbClr val="C0C0C0"/>
                  </a:outerShdw>
                </a:effectLst>
              </a:rPr>
              <a:t>}</a:t>
            </a:r>
            <a:r>
              <a:rPr lang="en-US" sz="7400" dirty="0"/>
              <a:t>	</a:t>
            </a:r>
            <a:r>
              <a:rPr lang="en-US" sz="7400" dirty="0" smtClean="0"/>
              <a:t>				   </a:t>
            </a:r>
            <a:r>
              <a:rPr lang="en-US" sz="7400" dirty="0" smtClean="0">
                <a:effectLst>
                  <a:outerShdw blurRad="38100" dist="38100" dir="2700000" algn="tl" rotWithShape="0">
                    <a:srgbClr val="C0C0C0"/>
                  </a:outerShdw>
                </a:effectLst>
              </a:rPr>
              <a:t>}</a:t>
            </a:r>
            <a:endParaRPr lang="en-US" sz="7400"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50</a:t>
            </a:fld>
            <a:endParaRPr lang="en-US"/>
          </a:p>
        </p:txBody>
      </p:sp>
    </p:spTree>
    <p:extLst>
      <p:ext uri="{BB962C8B-B14F-4D97-AF65-F5344CB8AC3E}">
        <p14:creationId xmlns:p14="http://schemas.microsoft.com/office/powerpoint/2010/main" val="10686899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Semaphores</a:t>
            </a:r>
            <a:endParaRPr lang="en-US" dirty="0"/>
          </a:p>
        </p:txBody>
      </p:sp>
      <p:sp>
        <p:nvSpPr>
          <p:cNvPr id="3" name="Content Placeholder 2"/>
          <p:cNvSpPr>
            <a:spLocks noGrp="1"/>
          </p:cNvSpPr>
          <p:nvPr>
            <p:ph idx="1"/>
          </p:nvPr>
        </p:nvSpPr>
        <p:spPr/>
        <p:txBody>
          <a:bodyPr/>
          <a:lstStyle/>
          <a:p>
            <a:r>
              <a:rPr lang="en-US" dirty="0" err="1" smtClean="0"/>
              <a:t>semWait</a:t>
            </a:r>
            <a:r>
              <a:rPr lang="en-US" dirty="0" smtClean="0"/>
              <a:t>() and </a:t>
            </a:r>
            <a:r>
              <a:rPr lang="en-US" dirty="0" err="1" smtClean="0"/>
              <a:t>semSignal</a:t>
            </a:r>
            <a:r>
              <a:rPr lang="en-US" dirty="0" smtClean="0"/>
              <a:t>() must be atomic operations</a:t>
            </a:r>
          </a:p>
          <a:p>
            <a:r>
              <a:rPr lang="en-US" dirty="0" smtClean="0"/>
              <a:t>Can be implemented in hardware or firmware</a:t>
            </a:r>
          </a:p>
          <a:p>
            <a:r>
              <a:rPr lang="en-US" dirty="0" smtClean="0"/>
              <a:t>May use software solutions like Peterson’s algorithm for mutual exclusion</a:t>
            </a:r>
          </a:p>
          <a:p>
            <a:r>
              <a:rPr lang="en-US" dirty="0" smtClean="0"/>
              <a:t>Or may use one of the hardware supported schemes for mutual exclusion</a:t>
            </a:r>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51</a:t>
            </a:fld>
            <a:endParaRPr lang="en-US"/>
          </a:p>
        </p:txBody>
      </p:sp>
    </p:spTree>
    <p:extLst>
      <p:ext uri="{BB962C8B-B14F-4D97-AF65-F5344CB8AC3E}">
        <p14:creationId xmlns:p14="http://schemas.microsoft.com/office/powerpoint/2010/main" val="3397098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Monitors</a:t>
            </a:r>
            <a:endParaRPr lang="en-US" dirty="0"/>
          </a:p>
        </p:txBody>
      </p:sp>
      <p:sp>
        <p:nvSpPr>
          <p:cNvPr id="3" name="Content Placeholder 2"/>
          <p:cNvSpPr>
            <a:spLocks noGrp="1"/>
          </p:cNvSpPr>
          <p:nvPr>
            <p:ph idx="1"/>
          </p:nvPr>
        </p:nvSpPr>
        <p:spPr/>
        <p:txBody>
          <a:bodyPr>
            <a:normAutofit lnSpcReduction="10000"/>
          </a:bodyPr>
          <a:lstStyle/>
          <a:p>
            <a:pPr marL="228600" indent="-228600">
              <a:lnSpc>
                <a:spcPct val="90000"/>
              </a:lnSpc>
            </a:pPr>
            <a:r>
              <a:rPr lang="en-US" altLang="en-US" dirty="0"/>
              <a:t>A monitor is a high-level abstraction that provides thread safety.</a:t>
            </a:r>
          </a:p>
          <a:p>
            <a:pPr marL="228600" indent="-228600">
              <a:lnSpc>
                <a:spcPct val="90000"/>
              </a:lnSpc>
            </a:pPr>
            <a:r>
              <a:rPr lang="en-US" altLang="en-US" dirty="0"/>
              <a:t>Only one thread may be active within the monitor at a time</a:t>
            </a:r>
            <a:r>
              <a:rPr lang="en-US" altLang="en-US" dirty="0" smtClean="0"/>
              <a:t>.</a:t>
            </a:r>
          </a:p>
          <a:p>
            <a:pPr>
              <a:spcBef>
                <a:spcPts val="600"/>
              </a:spcBef>
            </a:pPr>
            <a:r>
              <a:rPr lang="en-US" sz="2800" dirty="0"/>
              <a:t>Implemented in a number of programming languages</a:t>
            </a:r>
            <a:endParaRPr lang="en-US" dirty="0"/>
          </a:p>
          <a:p>
            <a:pPr lvl="2"/>
            <a:r>
              <a:rPr lang="en-US" dirty="0"/>
              <a:t>including Concurrent Pascal, Pascal-Plus, Modula-2, Modula-3, and Java</a:t>
            </a:r>
          </a:p>
          <a:p>
            <a:pPr marL="342900" lvl="2" indent="-342900"/>
            <a:r>
              <a:rPr lang="en-US" sz="2800" dirty="0"/>
              <a:t>Has also been implemented as a program library</a:t>
            </a:r>
          </a:p>
          <a:p>
            <a:pPr marL="342900" lvl="2" indent="-342900"/>
            <a:r>
              <a:rPr lang="en-US" sz="2800" dirty="0"/>
              <a:t>Software module consisting of one or more procedures, an initialization sequence, and local data</a:t>
            </a:r>
          </a:p>
          <a:p>
            <a:pPr marL="0" indent="0">
              <a:lnSpc>
                <a:spcPct val="90000"/>
              </a:lnSpc>
              <a:buNone/>
            </a:pPr>
            <a:endParaRPr lang="en-US" alt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52</a:t>
            </a:fld>
            <a:endParaRPr lang="en-US"/>
          </a:p>
        </p:txBody>
      </p:sp>
    </p:spTree>
    <p:extLst>
      <p:ext uri="{BB962C8B-B14F-4D97-AF65-F5344CB8AC3E}">
        <p14:creationId xmlns:p14="http://schemas.microsoft.com/office/powerpoint/2010/main" val="6512461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 characteristics</a:t>
            </a:r>
            <a:endParaRPr lang="en-US" dirty="0"/>
          </a:p>
        </p:txBody>
      </p:sp>
      <p:sp>
        <p:nvSpPr>
          <p:cNvPr id="3" name="Content Placeholder 2"/>
          <p:cNvSpPr>
            <a:spLocks noGrp="1"/>
          </p:cNvSpPr>
          <p:nvPr>
            <p:ph idx="1"/>
          </p:nvPr>
        </p:nvSpPr>
        <p:spPr/>
        <p:txBody>
          <a:bodyPr/>
          <a:lstStyle/>
          <a:p>
            <a:r>
              <a:rPr lang="en-US" dirty="0" smtClean="0"/>
              <a:t>Local data variables are accessible only by the monitor’s procedures and not by any external procedure</a:t>
            </a:r>
          </a:p>
          <a:p>
            <a:r>
              <a:rPr lang="en-US" dirty="0" smtClean="0"/>
              <a:t>A process enters monitor by invoking one of its procedures</a:t>
            </a:r>
          </a:p>
          <a:p>
            <a:r>
              <a:rPr lang="en-US" dirty="0" smtClean="0"/>
              <a:t>At most one process may be executing in the monitor at any given time</a:t>
            </a:r>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53</a:t>
            </a:fld>
            <a:endParaRPr lang="en-US"/>
          </a:p>
        </p:txBody>
      </p:sp>
    </p:spTree>
    <p:extLst>
      <p:ext uri="{BB962C8B-B14F-4D97-AF65-F5344CB8AC3E}">
        <p14:creationId xmlns:p14="http://schemas.microsoft.com/office/powerpoint/2010/main" val="15368040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 in Monitors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special type of variable, called condition variables, are used to provide synchronization mechanism</a:t>
            </a:r>
          </a:p>
          <a:p>
            <a:r>
              <a:rPr lang="en-US" dirty="0" smtClean="0"/>
              <a:t>Condition variables can only be defined within a monitor</a:t>
            </a:r>
          </a:p>
          <a:p>
            <a:r>
              <a:rPr lang="en-US" dirty="0" smtClean="0"/>
              <a:t>Only two operations can be performed on a condition variable</a:t>
            </a:r>
          </a:p>
          <a:p>
            <a:pPr lvl="1"/>
            <a:r>
              <a:rPr lang="en-US" dirty="0" err="1"/>
              <a:t>c</a:t>
            </a:r>
            <a:r>
              <a:rPr lang="en-US" dirty="0" err="1" smtClean="0"/>
              <a:t>wait</a:t>
            </a:r>
            <a:r>
              <a:rPr lang="en-US" dirty="0" smtClean="0"/>
              <a:t>(cv): calling process is blocked</a:t>
            </a:r>
          </a:p>
          <a:p>
            <a:pPr lvl="1"/>
            <a:r>
              <a:rPr lang="en-US" dirty="0" err="1"/>
              <a:t>c</a:t>
            </a:r>
            <a:r>
              <a:rPr lang="en-US" dirty="0" err="1" smtClean="0"/>
              <a:t>signal</a:t>
            </a:r>
            <a:r>
              <a:rPr lang="en-US" dirty="0" smtClean="0"/>
              <a:t>(cv): one of the processes blocked on cv is awakened and added to the ready queue </a:t>
            </a:r>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54</a:t>
            </a:fld>
            <a:endParaRPr lang="en-US"/>
          </a:p>
        </p:txBody>
      </p:sp>
    </p:spTree>
    <p:extLst>
      <p:ext uri="{BB962C8B-B14F-4D97-AF65-F5344CB8AC3E}">
        <p14:creationId xmlns:p14="http://schemas.microsoft.com/office/powerpoint/2010/main" val="15954443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 structure</a:t>
            </a:r>
            <a:endParaRPr lang="en-US" dirty="0"/>
          </a:p>
        </p:txBody>
      </p:sp>
      <p:sp>
        <p:nvSpPr>
          <p:cNvPr id="3" name="Content Placeholder 2"/>
          <p:cNvSpPr>
            <a:spLocks noGrp="1"/>
          </p:cNvSpPr>
          <p:nvPr>
            <p:ph idx="1"/>
          </p:nvPr>
        </p:nvSpPr>
        <p:spPr/>
        <p:txBody>
          <a:bodyPr>
            <a:normAutofit fontScale="92500" lnSpcReduction="20000"/>
          </a:bodyPr>
          <a:lstStyle/>
          <a:p>
            <a:pPr marL="228600" indent="-228600">
              <a:lnSpc>
                <a:spcPct val="90000"/>
              </a:lnSpc>
            </a:pPr>
            <a:r>
              <a:rPr lang="en-US" altLang="en-US" dirty="0"/>
              <a:t>A monitor has the following format:</a:t>
            </a:r>
          </a:p>
          <a:p>
            <a:pPr marL="228600" indent="-228600">
              <a:lnSpc>
                <a:spcPct val="90000"/>
              </a:lnSpc>
              <a:buFont typeface="Wingdings" pitchFamily="2" charset="2"/>
              <a:buNone/>
            </a:pPr>
            <a:r>
              <a:rPr lang="en-US" altLang="en-US" dirty="0"/>
              <a:t>		monitor monitor-name{</a:t>
            </a:r>
          </a:p>
          <a:p>
            <a:pPr marL="228600" indent="-228600">
              <a:lnSpc>
                <a:spcPct val="90000"/>
              </a:lnSpc>
              <a:buFont typeface="Wingdings" pitchFamily="2" charset="2"/>
              <a:buNone/>
            </a:pPr>
            <a:r>
              <a:rPr lang="en-US" altLang="en-US" dirty="0"/>
              <a:t>			// variable declaration</a:t>
            </a:r>
          </a:p>
          <a:p>
            <a:pPr marL="228600" indent="-228600">
              <a:lnSpc>
                <a:spcPct val="90000"/>
              </a:lnSpc>
              <a:buFont typeface="Wingdings" pitchFamily="2" charset="2"/>
              <a:buNone/>
            </a:pPr>
            <a:r>
              <a:rPr lang="en-US" altLang="en-US" dirty="0"/>
              <a:t>		    public entry p1(…) {</a:t>
            </a:r>
          </a:p>
          <a:p>
            <a:pPr marL="228600" indent="-228600">
              <a:lnSpc>
                <a:spcPct val="90000"/>
              </a:lnSpc>
              <a:buFont typeface="Wingdings" pitchFamily="2" charset="2"/>
              <a:buNone/>
            </a:pPr>
            <a:r>
              <a:rPr lang="en-US" altLang="en-US" dirty="0"/>
              <a:t>			…</a:t>
            </a:r>
          </a:p>
          <a:p>
            <a:pPr marL="228600" indent="-228600">
              <a:lnSpc>
                <a:spcPct val="90000"/>
              </a:lnSpc>
              <a:buFont typeface="Wingdings" pitchFamily="2" charset="2"/>
              <a:buNone/>
            </a:pPr>
            <a:r>
              <a:rPr lang="en-US" altLang="en-US" dirty="0"/>
              <a:t>		    }</a:t>
            </a:r>
          </a:p>
          <a:p>
            <a:pPr marL="228600" indent="-228600">
              <a:lnSpc>
                <a:spcPct val="90000"/>
              </a:lnSpc>
              <a:buFont typeface="Wingdings" pitchFamily="2" charset="2"/>
              <a:buNone/>
            </a:pPr>
            <a:r>
              <a:rPr lang="en-US" altLang="en-US" dirty="0"/>
              <a:t>		    public entry p2(…) {</a:t>
            </a:r>
          </a:p>
          <a:p>
            <a:pPr marL="228600" indent="-228600">
              <a:lnSpc>
                <a:spcPct val="90000"/>
              </a:lnSpc>
              <a:buFont typeface="Wingdings" pitchFamily="2" charset="2"/>
              <a:buNone/>
            </a:pPr>
            <a:r>
              <a:rPr lang="en-US" altLang="en-US" dirty="0"/>
              <a:t>			…</a:t>
            </a:r>
          </a:p>
          <a:p>
            <a:pPr marL="228600" indent="-228600">
              <a:lnSpc>
                <a:spcPct val="90000"/>
              </a:lnSpc>
              <a:buFont typeface="Wingdings" pitchFamily="2" charset="2"/>
              <a:buNone/>
            </a:pPr>
            <a:r>
              <a:rPr lang="en-US" altLang="en-US" dirty="0"/>
              <a:t>		    }</a:t>
            </a:r>
          </a:p>
          <a:p>
            <a:pPr marL="228600" indent="-228600">
              <a:lnSpc>
                <a:spcPct val="90000"/>
              </a:lnSpc>
              <a:buFont typeface="Wingdings" pitchFamily="2" charset="2"/>
              <a:buNone/>
            </a:pPr>
            <a:r>
              <a:rPr lang="en-US" altLang="en-US" dirty="0"/>
              <a:t>		}</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55</a:t>
            </a:fld>
            <a:endParaRPr lang="en-US"/>
          </a:p>
        </p:txBody>
      </p:sp>
    </p:spTree>
    <p:extLst>
      <p:ext uri="{BB962C8B-B14F-4D97-AF65-F5344CB8AC3E}">
        <p14:creationId xmlns:p14="http://schemas.microsoft.com/office/powerpoint/2010/main" val="8903499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a:t>
            </a:r>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56</a:t>
            </a:fld>
            <a:endParaRPr lang="en-US"/>
          </a:p>
        </p:txBody>
      </p:sp>
      <p:pic>
        <p:nvPicPr>
          <p:cNvPr id="6"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8325" t="508" r="8325" b="508"/>
          <a:stretch>
            <a:fillRect/>
          </a:stretch>
        </p:blipFill>
        <p:spPr bwMode="auto">
          <a:xfrm>
            <a:off x="2189426" y="1600200"/>
            <a:ext cx="4765148" cy="45259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53387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Monitor Solution to bounded buffer problem</a:t>
            </a:r>
            <a:endParaRPr lang="en-US" dirty="0"/>
          </a:p>
        </p:txBody>
      </p:sp>
      <p:sp>
        <p:nvSpPr>
          <p:cNvPr id="3" name="Content Placeholder 2"/>
          <p:cNvSpPr>
            <a:spLocks noGrp="1"/>
          </p:cNvSpPr>
          <p:nvPr>
            <p:ph idx="1"/>
          </p:nvPr>
        </p:nvSpPr>
        <p:spPr>
          <a:xfrm>
            <a:off x="457200" y="1600200"/>
            <a:ext cx="4114800" cy="4525963"/>
          </a:xfrm>
        </p:spPr>
        <p:txBody>
          <a:bodyPr>
            <a:normAutofit fontScale="40000" lnSpcReduction="20000"/>
          </a:bodyPr>
          <a:lstStyle/>
          <a:p>
            <a:pPr marL="0" indent="0">
              <a:buNone/>
            </a:pPr>
            <a:r>
              <a:rPr lang="en-US" dirty="0" smtClean="0"/>
              <a:t>monitor </a:t>
            </a:r>
            <a:r>
              <a:rPr lang="en-US" dirty="0" err="1" smtClean="0"/>
              <a:t>boundedbuffer</a:t>
            </a:r>
            <a:r>
              <a:rPr lang="en-US" dirty="0" smtClean="0"/>
              <a:t>{</a:t>
            </a:r>
          </a:p>
          <a:p>
            <a:pPr marL="0" indent="0">
              <a:buNone/>
            </a:pPr>
            <a:r>
              <a:rPr lang="en-US" dirty="0"/>
              <a:t>	</a:t>
            </a:r>
            <a:r>
              <a:rPr lang="en-US" dirty="0" smtClean="0"/>
              <a:t>char buffer [N];</a:t>
            </a:r>
          </a:p>
          <a:p>
            <a:pPr marL="0" indent="0">
              <a:buNone/>
            </a:pPr>
            <a:r>
              <a:rPr lang="en-US" dirty="0"/>
              <a:t>	</a:t>
            </a:r>
            <a:r>
              <a:rPr lang="en-US" dirty="0" err="1" smtClean="0"/>
              <a:t>int</a:t>
            </a:r>
            <a:r>
              <a:rPr lang="en-US" dirty="0" smtClean="0"/>
              <a:t> </a:t>
            </a:r>
            <a:r>
              <a:rPr lang="en-US" dirty="0" err="1" smtClean="0"/>
              <a:t>nextin</a:t>
            </a:r>
            <a:r>
              <a:rPr lang="en-US" dirty="0" smtClean="0"/>
              <a:t>, </a:t>
            </a:r>
            <a:r>
              <a:rPr lang="en-US" dirty="0" err="1" smtClean="0"/>
              <a:t>nextout</a:t>
            </a:r>
            <a:r>
              <a:rPr lang="en-US" dirty="0" smtClean="0"/>
              <a:t>, count;</a:t>
            </a:r>
          </a:p>
          <a:p>
            <a:pPr marL="0" indent="0">
              <a:buNone/>
            </a:pPr>
            <a:r>
              <a:rPr lang="en-US" dirty="0"/>
              <a:t>	</a:t>
            </a:r>
            <a:r>
              <a:rPr lang="en-US" dirty="0" err="1" smtClean="0"/>
              <a:t>cond</a:t>
            </a:r>
            <a:r>
              <a:rPr lang="en-US" dirty="0" smtClean="0"/>
              <a:t>  </a:t>
            </a:r>
            <a:r>
              <a:rPr lang="en-US" dirty="0" err="1" smtClean="0"/>
              <a:t>notfull</a:t>
            </a:r>
            <a:r>
              <a:rPr lang="en-US" dirty="0" smtClean="0"/>
              <a:t>, </a:t>
            </a:r>
            <a:r>
              <a:rPr lang="en-US" dirty="0" err="1" smtClean="0"/>
              <a:t>notempty</a:t>
            </a:r>
            <a:r>
              <a:rPr lang="en-US" dirty="0" smtClean="0"/>
              <a:t>;</a:t>
            </a:r>
          </a:p>
          <a:p>
            <a:pPr marL="0" indent="0">
              <a:buNone/>
            </a:pPr>
            <a:r>
              <a:rPr lang="en-US" dirty="0"/>
              <a:t>v</a:t>
            </a:r>
            <a:r>
              <a:rPr lang="en-US" dirty="0" smtClean="0"/>
              <a:t>oid append(char x){</a:t>
            </a:r>
          </a:p>
          <a:p>
            <a:pPr marL="0" indent="0">
              <a:buNone/>
            </a:pPr>
            <a:r>
              <a:rPr lang="en-US" dirty="0"/>
              <a:t>	</a:t>
            </a:r>
            <a:r>
              <a:rPr lang="en-US" dirty="0" smtClean="0"/>
              <a:t>if (count == N) </a:t>
            </a:r>
            <a:r>
              <a:rPr lang="en-US" dirty="0" err="1" smtClean="0"/>
              <a:t>cwait</a:t>
            </a:r>
            <a:r>
              <a:rPr lang="en-US" dirty="0" smtClean="0"/>
              <a:t>(</a:t>
            </a:r>
            <a:r>
              <a:rPr lang="en-US" dirty="0" err="1" smtClean="0"/>
              <a:t>notfull</a:t>
            </a:r>
            <a:r>
              <a:rPr lang="en-US" dirty="0" smtClean="0"/>
              <a:t>);</a:t>
            </a:r>
          </a:p>
          <a:p>
            <a:pPr marL="0" indent="0">
              <a:buNone/>
            </a:pPr>
            <a:r>
              <a:rPr lang="en-US" dirty="0"/>
              <a:t>	</a:t>
            </a:r>
            <a:r>
              <a:rPr lang="en-US" dirty="0" smtClean="0"/>
              <a:t>buffer[</a:t>
            </a:r>
            <a:r>
              <a:rPr lang="en-US" dirty="0" err="1" smtClean="0"/>
              <a:t>nextin</a:t>
            </a:r>
            <a:r>
              <a:rPr lang="en-US" dirty="0" smtClean="0"/>
              <a:t>] = x;</a:t>
            </a:r>
          </a:p>
          <a:p>
            <a:pPr marL="0" indent="0">
              <a:buNone/>
            </a:pPr>
            <a:r>
              <a:rPr lang="en-US" dirty="0"/>
              <a:t>	</a:t>
            </a:r>
            <a:r>
              <a:rPr lang="en-US" dirty="0" err="1" smtClean="0"/>
              <a:t>nextin</a:t>
            </a:r>
            <a:r>
              <a:rPr lang="en-US" dirty="0" smtClean="0"/>
              <a:t> = (</a:t>
            </a:r>
            <a:r>
              <a:rPr lang="en-US" dirty="0" err="1" smtClean="0"/>
              <a:t>nextin</a:t>
            </a:r>
            <a:r>
              <a:rPr lang="en-US" dirty="0" smtClean="0"/>
              <a:t> + 1) % N;</a:t>
            </a:r>
          </a:p>
          <a:p>
            <a:pPr marL="0" indent="0">
              <a:buNone/>
            </a:pPr>
            <a:r>
              <a:rPr lang="en-US" dirty="0"/>
              <a:t>	</a:t>
            </a:r>
            <a:r>
              <a:rPr lang="en-US" dirty="0" smtClean="0"/>
              <a:t>count++ ;</a:t>
            </a:r>
          </a:p>
          <a:p>
            <a:pPr marL="0" indent="0">
              <a:buNone/>
            </a:pPr>
            <a:r>
              <a:rPr lang="en-US" dirty="0"/>
              <a:t>	</a:t>
            </a:r>
            <a:r>
              <a:rPr lang="en-US" dirty="0" err="1" smtClean="0"/>
              <a:t>csignal</a:t>
            </a:r>
            <a:r>
              <a:rPr lang="en-US" dirty="0" smtClean="0"/>
              <a:t>(</a:t>
            </a:r>
            <a:r>
              <a:rPr lang="en-US" dirty="0" err="1" smtClean="0"/>
              <a:t>notempty</a:t>
            </a:r>
            <a:r>
              <a:rPr lang="en-US" dirty="0" smtClean="0"/>
              <a:t>);</a:t>
            </a:r>
          </a:p>
          <a:p>
            <a:pPr marL="0" indent="0">
              <a:buNone/>
            </a:pPr>
            <a:r>
              <a:rPr lang="en-US" dirty="0" smtClean="0"/>
              <a:t>}</a:t>
            </a:r>
          </a:p>
          <a:p>
            <a:pPr marL="0" indent="0">
              <a:buNone/>
            </a:pPr>
            <a:r>
              <a:rPr lang="en-US" dirty="0"/>
              <a:t>v</a:t>
            </a:r>
            <a:r>
              <a:rPr lang="en-US" dirty="0" smtClean="0"/>
              <a:t>oid take (char x){</a:t>
            </a:r>
          </a:p>
          <a:p>
            <a:pPr marL="0" indent="0">
              <a:buNone/>
            </a:pPr>
            <a:r>
              <a:rPr lang="en-US" dirty="0" smtClean="0"/>
              <a:t>	if (count == 0) </a:t>
            </a:r>
            <a:r>
              <a:rPr lang="en-US" dirty="0" err="1" smtClean="0"/>
              <a:t>cwait</a:t>
            </a:r>
            <a:r>
              <a:rPr lang="en-US" dirty="0" smtClean="0"/>
              <a:t>(</a:t>
            </a:r>
            <a:r>
              <a:rPr lang="en-US" dirty="0" err="1" smtClean="0"/>
              <a:t>notempty</a:t>
            </a:r>
            <a:r>
              <a:rPr lang="en-US" dirty="0" smtClean="0"/>
              <a:t>);</a:t>
            </a:r>
          </a:p>
          <a:p>
            <a:pPr marL="0" indent="0">
              <a:buNone/>
            </a:pPr>
            <a:r>
              <a:rPr lang="en-US" dirty="0"/>
              <a:t>	</a:t>
            </a:r>
            <a:r>
              <a:rPr lang="en-US" dirty="0" smtClean="0"/>
              <a:t>x = buffer[</a:t>
            </a:r>
            <a:r>
              <a:rPr lang="en-US" dirty="0" err="1" smtClean="0"/>
              <a:t>nextout</a:t>
            </a:r>
            <a:r>
              <a:rPr lang="en-US" dirty="0" smtClean="0"/>
              <a:t>];</a:t>
            </a:r>
          </a:p>
          <a:p>
            <a:pPr marL="0" indent="0">
              <a:buNone/>
            </a:pPr>
            <a:r>
              <a:rPr lang="en-US" dirty="0"/>
              <a:t>	</a:t>
            </a:r>
            <a:r>
              <a:rPr lang="en-US" dirty="0" err="1" smtClean="0"/>
              <a:t>nextout</a:t>
            </a:r>
            <a:r>
              <a:rPr lang="en-US" dirty="0" smtClean="0"/>
              <a:t> = (</a:t>
            </a:r>
            <a:r>
              <a:rPr lang="en-US" dirty="0" err="1" smtClean="0"/>
              <a:t>nextout</a:t>
            </a:r>
            <a:r>
              <a:rPr lang="en-US" dirty="0" smtClean="0"/>
              <a:t> + 1) % N;</a:t>
            </a:r>
          </a:p>
          <a:p>
            <a:pPr marL="0" indent="0">
              <a:buNone/>
            </a:pPr>
            <a:r>
              <a:rPr lang="en-US" dirty="0"/>
              <a:t>	</a:t>
            </a:r>
            <a:r>
              <a:rPr lang="en-US" dirty="0" smtClean="0"/>
              <a:t>count--;</a:t>
            </a:r>
          </a:p>
          <a:p>
            <a:pPr marL="0" indent="0">
              <a:buNone/>
            </a:pPr>
            <a:r>
              <a:rPr lang="en-US" dirty="0"/>
              <a:t>	</a:t>
            </a:r>
            <a:r>
              <a:rPr lang="en-US" dirty="0" err="1" smtClean="0"/>
              <a:t>csignal</a:t>
            </a:r>
            <a:r>
              <a:rPr lang="en-US" dirty="0" smtClean="0"/>
              <a:t>(</a:t>
            </a:r>
            <a:r>
              <a:rPr lang="en-US" dirty="0" err="1" smtClean="0"/>
              <a:t>notfull</a:t>
            </a:r>
            <a:r>
              <a:rPr lang="en-US" dirty="0" smtClean="0"/>
              <a:t>);</a:t>
            </a:r>
          </a:p>
          <a:p>
            <a:pPr marL="0" indent="0">
              <a:buNone/>
            </a:pPr>
            <a:r>
              <a:rPr lang="en-US" dirty="0" smtClean="0"/>
              <a:t>}</a:t>
            </a:r>
          </a:p>
          <a:p>
            <a:pPr marL="0" indent="0">
              <a:buNone/>
            </a:pPr>
            <a:r>
              <a:rPr lang="en-US" dirty="0"/>
              <a:t>	</a:t>
            </a:r>
            <a:r>
              <a:rPr lang="en-US" dirty="0" err="1" smtClean="0"/>
              <a:t>nextin</a:t>
            </a:r>
            <a:r>
              <a:rPr lang="en-US" dirty="0" smtClean="0"/>
              <a:t> = 0; </a:t>
            </a:r>
            <a:r>
              <a:rPr lang="en-US" dirty="0" err="1" smtClean="0"/>
              <a:t>nextout</a:t>
            </a:r>
            <a:r>
              <a:rPr lang="en-US" dirty="0" smtClean="0"/>
              <a:t> = 0; count = 0;</a:t>
            </a:r>
          </a:p>
          <a:p>
            <a:pPr marL="0" indent="0">
              <a:buNone/>
            </a:pPr>
            <a:r>
              <a:rPr lang="en-US" dirty="0"/>
              <a:t>}</a:t>
            </a:r>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57</a:t>
            </a:fld>
            <a:endParaRPr lang="en-US" dirty="0"/>
          </a:p>
        </p:txBody>
      </p:sp>
      <p:sp>
        <p:nvSpPr>
          <p:cNvPr id="7" name="TextBox 6"/>
          <p:cNvSpPr txBox="1"/>
          <p:nvPr/>
        </p:nvSpPr>
        <p:spPr>
          <a:xfrm>
            <a:off x="5334000" y="1447800"/>
            <a:ext cx="3200400" cy="4524315"/>
          </a:xfrm>
          <a:prstGeom prst="rect">
            <a:avLst/>
          </a:prstGeom>
          <a:noFill/>
        </p:spPr>
        <p:txBody>
          <a:bodyPr wrap="square" rtlCol="0">
            <a:spAutoFit/>
          </a:bodyPr>
          <a:lstStyle/>
          <a:p>
            <a:r>
              <a:rPr lang="en-US" dirty="0" err="1" smtClean="0"/>
              <a:t>Boundedbuffer</a:t>
            </a:r>
            <a:r>
              <a:rPr lang="en-US" dirty="0" smtClean="0"/>
              <a:t> bb;</a:t>
            </a:r>
          </a:p>
          <a:p>
            <a:endParaRPr lang="en-US" dirty="0"/>
          </a:p>
          <a:p>
            <a:r>
              <a:rPr lang="en-US" dirty="0" smtClean="0"/>
              <a:t>void producer(){</a:t>
            </a:r>
          </a:p>
          <a:p>
            <a:r>
              <a:rPr lang="en-US" dirty="0"/>
              <a:t>	</a:t>
            </a:r>
            <a:r>
              <a:rPr lang="en-US" dirty="0" smtClean="0"/>
              <a:t>char x;</a:t>
            </a:r>
          </a:p>
          <a:p>
            <a:r>
              <a:rPr lang="en-US" dirty="0"/>
              <a:t>	</a:t>
            </a:r>
            <a:r>
              <a:rPr lang="en-US" dirty="0" smtClean="0"/>
              <a:t>while (true){</a:t>
            </a:r>
          </a:p>
          <a:p>
            <a:r>
              <a:rPr lang="en-US" dirty="0"/>
              <a:t>	</a:t>
            </a:r>
            <a:r>
              <a:rPr lang="en-US" dirty="0" smtClean="0"/>
              <a:t>     produce(x);</a:t>
            </a:r>
          </a:p>
          <a:p>
            <a:r>
              <a:rPr lang="en-US" dirty="0"/>
              <a:t>	 </a:t>
            </a:r>
            <a:r>
              <a:rPr lang="en-US" dirty="0" smtClean="0"/>
              <a:t>    </a:t>
            </a:r>
            <a:r>
              <a:rPr lang="en-US" dirty="0" err="1" smtClean="0"/>
              <a:t>bb.append</a:t>
            </a:r>
            <a:r>
              <a:rPr lang="en-US" dirty="0" smtClean="0"/>
              <a:t>(x);</a:t>
            </a:r>
          </a:p>
          <a:p>
            <a:r>
              <a:rPr lang="en-US" dirty="0"/>
              <a:t>	</a:t>
            </a:r>
            <a:r>
              <a:rPr lang="en-US" dirty="0" smtClean="0"/>
              <a:t>}</a:t>
            </a:r>
          </a:p>
          <a:p>
            <a:r>
              <a:rPr lang="en-US" dirty="0" smtClean="0"/>
              <a:t>}</a:t>
            </a:r>
          </a:p>
          <a:p>
            <a:endParaRPr lang="en-US" dirty="0"/>
          </a:p>
          <a:p>
            <a:r>
              <a:rPr lang="en-US" dirty="0"/>
              <a:t>v</a:t>
            </a:r>
            <a:r>
              <a:rPr lang="en-US" dirty="0" smtClean="0"/>
              <a:t>oid consumer(){</a:t>
            </a:r>
          </a:p>
          <a:p>
            <a:r>
              <a:rPr lang="en-US" dirty="0" smtClean="0"/>
              <a:t>	char x;</a:t>
            </a:r>
          </a:p>
          <a:p>
            <a:r>
              <a:rPr lang="en-US" dirty="0"/>
              <a:t>	</a:t>
            </a:r>
            <a:r>
              <a:rPr lang="en-US" dirty="0" smtClean="0"/>
              <a:t>while (true){</a:t>
            </a:r>
          </a:p>
          <a:p>
            <a:r>
              <a:rPr lang="en-US" dirty="0"/>
              <a:t>	</a:t>
            </a:r>
            <a:r>
              <a:rPr lang="en-US" dirty="0" smtClean="0"/>
              <a:t>     </a:t>
            </a:r>
            <a:r>
              <a:rPr lang="en-US" dirty="0" err="1" smtClean="0"/>
              <a:t>bb.take</a:t>
            </a:r>
            <a:r>
              <a:rPr lang="en-US" dirty="0" smtClean="0"/>
              <a:t>(x);</a:t>
            </a:r>
          </a:p>
          <a:p>
            <a:r>
              <a:rPr lang="en-US" dirty="0"/>
              <a:t>	</a:t>
            </a:r>
            <a:r>
              <a:rPr lang="en-US" dirty="0" smtClean="0"/>
              <a:t>     consume(x);</a:t>
            </a:r>
          </a:p>
          <a:p>
            <a:r>
              <a:rPr lang="en-US" dirty="0"/>
              <a:t>	</a:t>
            </a:r>
            <a:r>
              <a:rPr lang="en-US" dirty="0" smtClean="0"/>
              <a:t>}</a:t>
            </a:r>
            <a:endParaRPr lang="en-US" dirty="0"/>
          </a:p>
        </p:txBody>
      </p:sp>
    </p:spTree>
    <p:extLst>
      <p:ext uri="{BB962C8B-B14F-4D97-AF65-F5344CB8AC3E}">
        <p14:creationId xmlns:p14="http://schemas.microsoft.com/office/powerpoint/2010/main" val="15824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Consider a system with a number of resources.  To keep track of resources, a linked list is maintained.</a:t>
            </a:r>
          </a:p>
          <a:p>
            <a:r>
              <a:rPr lang="en-US" dirty="0" smtClean="0"/>
              <a:t>The head of the linked list points to the first resource.  The link in the first node points to the next resource, and so on.</a:t>
            </a:r>
          </a:p>
          <a:p>
            <a:r>
              <a:rPr lang="en-US" dirty="0" smtClean="0"/>
              <a:t>The allocate routine may be coded somewhat as follows:</a:t>
            </a:r>
          </a:p>
          <a:p>
            <a:pPr marL="457200" lvl="1" indent="0">
              <a:buNone/>
            </a:pPr>
            <a:r>
              <a:rPr lang="en-US" dirty="0"/>
              <a:t>	</a:t>
            </a:r>
            <a:r>
              <a:rPr lang="en-US" dirty="0" smtClean="0"/>
              <a:t>allocate(</a:t>
            </a:r>
            <a:r>
              <a:rPr lang="en-US" dirty="0" err="1" smtClean="0"/>
              <a:t>listptr</a:t>
            </a:r>
            <a:r>
              <a:rPr lang="en-US" dirty="0" smtClean="0"/>
              <a:t> *head){</a:t>
            </a:r>
          </a:p>
          <a:p>
            <a:pPr marL="457200" lvl="1" indent="0">
              <a:buNone/>
            </a:pPr>
            <a:r>
              <a:rPr lang="en-US" dirty="0"/>
              <a:t>	</a:t>
            </a:r>
            <a:r>
              <a:rPr lang="en-US" dirty="0" smtClean="0"/>
              <a:t>	</a:t>
            </a:r>
            <a:r>
              <a:rPr lang="en-US" dirty="0" err="1" smtClean="0"/>
              <a:t>int</a:t>
            </a:r>
            <a:r>
              <a:rPr lang="en-US" dirty="0" smtClean="0"/>
              <a:t> id;</a:t>
            </a:r>
          </a:p>
          <a:p>
            <a:pPr marL="457200" lvl="1" indent="0">
              <a:buNone/>
            </a:pPr>
            <a:r>
              <a:rPr lang="en-US" dirty="0"/>
              <a:t>	</a:t>
            </a:r>
            <a:r>
              <a:rPr lang="en-US" dirty="0" smtClean="0"/>
              <a:t>	id = head </a:t>
            </a:r>
            <a:r>
              <a:rPr lang="en-US" dirty="0" smtClean="0">
                <a:sym typeface="Wingdings" panose="05000000000000000000" pitchFamily="2" charset="2"/>
              </a:rPr>
              <a:t> </a:t>
            </a:r>
            <a:r>
              <a:rPr lang="en-US" dirty="0" err="1" smtClean="0">
                <a:sym typeface="Wingdings" panose="05000000000000000000" pitchFamily="2" charset="2"/>
              </a:rPr>
              <a:t>resource_id</a:t>
            </a:r>
            <a:r>
              <a:rPr lang="en-US" dirty="0" smtClean="0">
                <a:sym typeface="Wingdings" panose="05000000000000000000" pitchFamily="2" charset="2"/>
              </a:rPr>
              <a:t>;</a:t>
            </a:r>
          </a:p>
          <a:p>
            <a:pPr marL="457200" lvl="1" indent="0">
              <a:buNone/>
            </a:pPr>
            <a:r>
              <a:rPr lang="en-US" dirty="0">
                <a:sym typeface="Wingdings" panose="05000000000000000000" pitchFamily="2" charset="2"/>
              </a:rPr>
              <a:t>	</a:t>
            </a:r>
            <a:r>
              <a:rPr lang="en-US" dirty="0" smtClean="0">
                <a:sym typeface="Wingdings" panose="05000000000000000000" pitchFamily="2" charset="2"/>
              </a:rPr>
              <a:t>	allocate resource with identification = id to the calling 			process;</a:t>
            </a:r>
          </a:p>
          <a:p>
            <a:pPr marL="457200" lvl="1" indent="0">
              <a:buNone/>
            </a:pPr>
            <a:r>
              <a:rPr lang="en-US" dirty="0">
                <a:sym typeface="Wingdings" panose="05000000000000000000" pitchFamily="2" charset="2"/>
              </a:rPr>
              <a:t>	</a:t>
            </a:r>
            <a:r>
              <a:rPr lang="en-US" dirty="0" smtClean="0">
                <a:sym typeface="Wingdings" panose="05000000000000000000" pitchFamily="2" charset="2"/>
              </a:rPr>
              <a:t>	head = </a:t>
            </a:r>
            <a:r>
              <a:rPr lang="en-US" dirty="0" err="1" smtClean="0">
                <a:sym typeface="Wingdings" panose="05000000000000000000" pitchFamily="2" charset="2"/>
              </a:rPr>
              <a:t>headlink</a:t>
            </a:r>
            <a:r>
              <a:rPr lang="en-US" dirty="0" smtClean="0">
                <a:sym typeface="Wingdings" panose="05000000000000000000" pitchFamily="2" charset="2"/>
              </a:rPr>
              <a:t>;	</a:t>
            </a:r>
          </a:p>
          <a:p>
            <a:pPr marL="457200" lvl="1" indent="0">
              <a:buNone/>
            </a:pPr>
            <a:r>
              <a:rPr lang="en-US" dirty="0">
                <a:sym typeface="Wingdings" panose="05000000000000000000" pitchFamily="2" charset="2"/>
              </a:rPr>
              <a:t>	</a:t>
            </a:r>
            <a:r>
              <a:rPr lang="en-US" dirty="0" smtClean="0">
                <a:sym typeface="Wingdings" panose="05000000000000000000" pitchFamily="2" charset="2"/>
              </a:rPr>
              <a:t>}</a:t>
            </a:r>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6</a:t>
            </a:fld>
            <a:endParaRPr lang="en-US"/>
          </a:p>
        </p:txBody>
      </p:sp>
    </p:spTree>
    <p:extLst>
      <p:ext uri="{BB962C8B-B14F-4D97-AF65-F5344CB8AC3E}">
        <p14:creationId xmlns:p14="http://schemas.microsoft.com/office/powerpoint/2010/main" val="3860454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Suppose processes P1 and P2 request for a unit of resource.</a:t>
            </a:r>
          </a:p>
          <a:p>
            <a:r>
              <a:rPr lang="en-US" dirty="0" smtClean="0"/>
              <a:t>While the system is processing request for P1 through the function allocate, it is interrupted just before it has reset the value of head.</a:t>
            </a:r>
          </a:p>
          <a:p>
            <a:r>
              <a:rPr lang="en-US" dirty="0" smtClean="0"/>
              <a:t>Let us say the system has taken up the request from P2 before the allocate routine was able to reset the value.</a:t>
            </a:r>
          </a:p>
          <a:p>
            <a:r>
              <a:rPr lang="en-US" dirty="0" smtClean="0"/>
              <a:t>It allocates the resource to P2.  The same resource is allocated to two different processes.</a:t>
            </a:r>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7</a:t>
            </a:fld>
            <a:endParaRPr lang="en-US"/>
          </a:p>
        </p:txBody>
      </p:sp>
    </p:spTree>
    <p:extLst>
      <p:ext uri="{BB962C8B-B14F-4D97-AF65-F5344CB8AC3E}">
        <p14:creationId xmlns:p14="http://schemas.microsoft.com/office/powerpoint/2010/main" val="4070328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Lesson 2 </a:t>
            </a:r>
          </a:p>
          <a:p>
            <a:pPr lvl="1"/>
            <a:r>
              <a:rPr lang="en-US" dirty="0" smtClean="0"/>
              <a:t>When processes compete for resources, if proper care is not taken, the same resource may be allocated to two different processes.  Also, a resource may not be allocated, but it does not show up in the list of available resources. </a:t>
            </a:r>
          </a:p>
          <a:p>
            <a:r>
              <a:rPr lang="en-US" dirty="0" smtClean="0"/>
              <a:t>Again this problem could have been avoided if allocate() function was executed mutually exclusively</a:t>
            </a:r>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8</a:t>
            </a:fld>
            <a:endParaRPr lang="en-US"/>
          </a:p>
        </p:txBody>
      </p:sp>
    </p:spTree>
    <p:extLst>
      <p:ext uri="{BB962C8B-B14F-4D97-AF65-F5344CB8AC3E}">
        <p14:creationId xmlns:p14="http://schemas.microsoft.com/office/powerpoint/2010/main" val="3245721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Definitions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Race condition</a:t>
            </a:r>
          </a:p>
          <a:p>
            <a:pPr lvl="1"/>
            <a:r>
              <a:rPr lang="en-US" dirty="0" smtClean="0"/>
              <a:t>A situation in which multiple threads or processes read and write a shared data item and the final result depends on the relative timing of their execution</a:t>
            </a:r>
          </a:p>
          <a:p>
            <a:r>
              <a:rPr lang="en-US" dirty="0" smtClean="0"/>
              <a:t>Atomic operation</a:t>
            </a:r>
          </a:p>
          <a:p>
            <a:pPr lvl="1"/>
            <a:r>
              <a:rPr lang="en-US" dirty="0" smtClean="0"/>
              <a:t>A function or action implemented as a sequence of one or more instructions that appears to be indivisible;  i.e.  No other process can see an intermediate state or interrupt the operation.  The sequence of instructions is guaranteed to execute as a group, or not execute at all, having no visible effect on system state.</a:t>
            </a:r>
            <a:endParaRPr lang="en-US" dirty="0"/>
          </a:p>
        </p:txBody>
      </p:sp>
      <p:sp>
        <p:nvSpPr>
          <p:cNvPr id="4" name="Footer Placeholder 3"/>
          <p:cNvSpPr>
            <a:spLocks noGrp="1"/>
          </p:cNvSpPr>
          <p:nvPr>
            <p:ph type="ftr" sz="quarter" idx="11"/>
          </p:nvPr>
        </p:nvSpPr>
        <p:spPr/>
        <p:txBody>
          <a:bodyPr/>
          <a:lstStyle/>
          <a:p>
            <a:r>
              <a:rPr lang="en-US" smtClean="0"/>
              <a:t>Chapter 5 -- William Stallings</a:t>
            </a:r>
            <a:endParaRPr lang="en-US"/>
          </a:p>
        </p:txBody>
      </p:sp>
      <p:sp>
        <p:nvSpPr>
          <p:cNvPr id="5" name="Slide Number Placeholder 4"/>
          <p:cNvSpPr>
            <a:spLocks noGrp="1"/>
          </p:cNvSpPr>
          <p:nvPr>
            <p:ph type="sldNum" sz="quarter" idx="12"/>
          </p:nvPr>
        </p:nvSpPr>
        <p:spPr/>
        <p:txBody>
          <a:bodyPr/>
          <a:lstStyle/>
          <a:p>
            <a:fld id="{CF8FFCB8-D1C3-42E3-996E-3C1B31D863FE}" type="slidenum">
              <a:rPr lang="en-US" smtClean="0"/>
              <a:t>9</a:t>
            </a:fld>
            <a:endParaRPr lang="en-US"/>
          </a:p>
        </p:txBody>
      </p:sp>
    </p:spTree>
    <p:extLst>
      <p:ext uri="{BB962C8B-B14F-4D97-AF65-F5344CB8AC3E}">
        <p14:creationId xmlns:p14="http://schemas.microsoft.com/office/powerpoint/2010/main" val="2771419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TotalTime>
  <Words>3086</Words>
  <Application>Microsoft Office PowerPoint</Application>
  <PresentationFormat>On-screen Show (4:3)</PresentationFormat>
  <Paragraphs>613</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Concurrency: Mutual Exclusion and Synchronization</vt:lpstr>
      <vt:lpstr>Background</vt:lpstr>
      <vt:lpstr>Background</vt:lpstr>
      <vt:lpstr>Background</vt:lpstr>
      <vt:lpstr>Background</vt:lpstr>
      <vt:lpstr>Another Example</vt:lpstr>
      <vt:lpstr>Example</vt:lpstr>
      <vt:lpstr>Example</vt:lpstr>
      <vt:lpstr>Some Definitions</vt:lpstr>
      <vt:lpstr>Definitions</vt:lpstr>
      <vt:lpstr>Concurrency – some principles</vt:lpstr>
      <vt:lpstr>Some OS concerns because of concurrency</vt:lpstr>
      <vt:lpstr>Critical Section Problem</vt:lpstr>
      <vt:lpstr>Mutual exclusion</vt:lpstr>
      <vt:lpstr>Some assumptions</vt:lpstr>
      <vt:lpstr>General Structure of Processes</vt:lpstr>
      <vt:lpstr>CS Problem – Software Solutions</vt:lpstr>
      <vt:lpstr>Software solution</vt:lpstr>
      <vt:lpstr>Another Solution</vt:lpstr>
      <vt:lpstr>Solution (contd.)</vt:lpstr>
      <vt:lpstr>Solution (contd.)</vt:lpstr>
      <vt:lpstr>Peterson’s Solution</vt:lpstr>
      <vt:lpstr>Peterson’s Solution (contd.)</vt:lpstr>
      <vt:lpstr>Peterson Solution – Correctness </vt:lpstr>
      <vt:lpstr>Peterson’s Solution – Correctness </vt:lpstr>
      <vt:lpstr>Mutual Exclusion – Hardware Support</vt:lpstr>
      <vt:lpstr>Mutual exclusion – Hardware support</vt:lpstr>
      <vt:lpstr>Test-and-Set</vt:lpstr>
      <vt:lpstr>Mutual Exclusion using Test_and_Set</vt:lpstr>
      <vt:lpstr>Test_and_Set – correctness </vt:lpstr>
      <vt:lpstr>SWAP</vt:lpstr>
      <vt:lpstr>Solution using SWAP </vt:lpstr>
      <vt:lpstr>Providing Bounded Wait</vt:lpstr>
      <vt:lpstr>Providing Bounded Wait</vt:lpstr>
      <vt:lpstr>Providing Bounded Wait</vt:lpstr>
      <vt:lpstr>Providing Bounded Wait</vt:lpstr>
      <vt:lpstr>Advantages of Special machine instructions</vt:lpstr>
      <vt:lpstr>Disadvantages</vt:lpstr>
      <vt:lpstr>Semaphore</vt:lpstr>
      <vt:lpstr>Consequences</vt:lpstr>
      <vt:lpstr>Semaphore Primitives</vt:lpstr>
      <vt:lpstr>Binary Semaphore</vt:lpstr>
      <vt:lpstr>Strong/Weak Semaphores</vt:lpstr>
      <vt:lpstr>Mutual Exclusion using Semaphores</vt:lpstr>
      <vt:lpstr>Producer-Consumer Problem</vt:lpstr>
      <vt:lpstr>Solution</vt:lpstr>
      <vt:lpstr>Solution using binary semaphore</vt:lpstr>
      <vt:lpstr>Solution Incorrect!!</vt:lpstr>
      <vt:lpstr>Correct Solution</vt:lpstr>
      <vt:lpstr>Solution using semaphores(finite buffer)</vt:lpstr>
      <vt:lpstr>Implementation of Semaphores</vt:lpstr>
      <vt:lpstr>Monitors</vt:lpstr>
      <vt:lpstr>Monitor characteristics</vt:lpstr>
      <vt:lpstr>Synchronization in Monitors</vt:lpstr>
      <vt:lpstr>Monitor structure</vt:lpstr>
      <vt:lpstr>Monitor</vt:lpstr>
      <vt:lpstr>Monitor Solution to bounded buffer problem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Concurrency: Mutual Exclusion and Synchronization</dc:title>
  <dc:creator>Sudarshan Dhall</dc:creator>
  <cp:lastModifiedBy>Sudarshan Dhall</cp:lastModifiedBy>
  <cp:revision>32</cp:revision>
  <dcterms:created xsi:type="dcterms:W3CDTF">2013-09-16T17:04:20Z</dcterms:created>
  <dcterms:modified xsi:type="dcterms:W3CDTF">2013-09-17T17:31:35Z</dcterms:modified>
</cp:coreProperties>
</file>