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2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31139-54C1-4354-A387-DC9FC8CAD68A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58FA3-B265-4E3E-A563-24D1ECA9C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89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58FA3-B265-4E3E-A563-24D1ECA9CCC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57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5EB2-33D5-4428-B772-56155A955600}" type="datetime1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3502-B50A-4130-A7DC-E5E49E8F6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80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0D847-2241-4030-A050-72900219BDB0}" type="datetime1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3502-B50A-4130-A7DC-E5E49E8F6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15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D003-3380-4F77-A814-506C94E82068}" type="datetime1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3502-B50A-4130-A7DC-E5E49E8F6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03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70BE-8B30-49E7-A735-C1E1740FDAEC}" type="datetime1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3502-B50A-4130-A7DC-E5E49E8F6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91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EBA4-71AD-4210-8922-6197D25AB43F}" type="datetime1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3502-B50A-4130-A7DC-E5E49E8F6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46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6A41-7D35-4F4E-80A0-2DD960E13F2A}" type="datetime1">
              <a:rPr lang="en-US" smtClean="0"/>
              <a:t>9/4/2014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3502-B50A-4130-A7DC-E5E49E8F6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1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33D5-D96D-44F9-80CE-FBE4541975D4}" type="datetime1">
              <a:rPr lang="en-US" smtClean="0"/>
              <a:t>9/4/2014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3502-B50A-4130-A7DC-E5E49E8F6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06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E936-BBC2-4870-A2F0-850CB4B23D7D}" type="datetime1">
              <a:rPr lang="en-US" smtClean="0"/>
              <a:t>9/4/2014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3502-B50A-4130-A7DC-E5E49E8F6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A8D7A-4ABA-41F4-BCBE-8E9F254BE8A5}" type="datetime1">
              <a:rPr lang="en-US" smtClean="0"/>
              <a:t>9/4/2014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3502-B50A-4130-A7DC-E5E49E8F6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48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50181-1DA3-4D8E-8A9C-6E3EE5AEF466}" type="datetime1">
              <a:rPr lang="en-US" smtClean="0"/>
              <a:t>9/4/2014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3502-B50A-4130-A7DC-E5E49E8F6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47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6F3B9-972B-4864-BC5A-D825628EB0A8}" type="datetime1">
              <a:rPr lang="en-US" smtClean="0"/>
              <a:t>9/4/2014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3502-B50A-4130-A7DC-E5E49E8F6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95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36E1E-53F8-43F7-AD07-791A7D1CB436}" type="datetime1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D3502-B50A-4130-A7DC-E5E49E8F6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2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process in UNIX/LINUX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 fork() system call to create new processes</a:t>
            </a:r>
          </a:p>
          <a:p>
            <a:r>
              <a:rPr lang="en-US" dirty="0" smtClean="0"/>
              <a:t>The process making the system call is the parent</a:t>
            </a:r>
          </a:p>
          <a:p>
            <a:r>
              <a:rPr lang="en-US" dirty="0" smtClean="0"/>
              <a:t>The new process is called the child process</a:t>
            </a:r>
          </a:p>
          <a:p>
            <a:r>
              <a:rPr lang="en-US" dirty="0" smtClean="0"/>
              <a:t>Child process receives a copy of the address space of the parent</a:t>
            </a:r>
          </a:p>
          <a:p>
            <a:r>
              <a:rPr lang="en-US" dirty="0" smtClean="0"/>
              <a:t>The two processes are distinguished by the value returned</a:t>
            </a:r>
          </a:p>
          <a:p>
            <a:r>
              <a:rPr lang="en-US" dirty="0" smtClean="0"/>
              <a:t>A value of 0 is returned to the child and the ID of the child process is returned to the paren</a:t>
            </a:r>
            <a:r>
              <a:rPr lang="en-US" dirty="0"/>
              <a:t>t</a:t>
            </a:r>
            <a:endParaRPr lang="en-US" dirty="0" smtClean="0"/>
          </a:p>
          <a:p>
            <a:r>
              <a:rPr lang="en-US" dirty="0" smtClean="0"/>
              <a:t>Both processes continue execution at the instruction after the fork()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3502-B50A-4130-A7DC-E5E49E8F67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85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/>
              <a:t>#include		&lt;</a:t>
            </a:r>
            <a:r>
              <a:rPr lang="en-US" sz="1400" dirty="0" err="1" smtClean="0"/>
              <a:t>stdio.h</a:t>
            </a:r>
            <a:r>
              <a:rPr lang="en-US" sz="1400" dirty="0" smtClean="0"/>
              <a:t>&gt;</a:t>
            </a:r>
          </a:p>
          <a:p>
            <a:pPr marL="0" indent="0">
              <a:buNone/>
            </a:pPr>
            <a:r>
              <a:rPr lang="en-US" sz="1400" dirty="0" smtClean="0"/>
              <a:t>#include		&lt;sys/</a:t>
            </a:r>
            <a:r>
              <a:rPr lang="en-US" sz="1400" dirty="0" err="1" smtClean="0"/>
              <a:t>types.h</a:t>
            </a:r>
            <a:r>
              <a:rPr lang="en-US" sz="1400" dirty="0" smtClean="0"/>
              <a:t>&gt;</a:t>
            </a:r>
          </a:p>
          <a:p>
            <a:pPr marL="0" indent="0">
              <a:buNone/>
            </a:pPr>
            <a:r>
              <a:rPr lang="en-US" sz="1400" dirty="0" smtClean="0"/>
              <a:t>#include		&lt;</a:t>
            </a:r>
            <a:r>
              <a:rPr lang="en-US" sz="1400" dirty="0" err="1" smtClean="0"/>
              <a:t>unistd.h</a:t>
            </a:r>
            <a:r>
              <a:rPr lang="en-US" sz="1400" dirty="0" smtClean="0"/>
              <a:t>&gt;</a:t>
            </a:r>
          </a:p>
          <a:p>
            <a:pPr marL="0" indent="0">
              <a:buNone/>
            </a:pPr>
            <a:r>
              <a:rPr lang="en-US" sz="1400" dirty="0" smtClean="0"/>
              <a:t>#include		&lt;</a:t>
            </a:r>
            <a:r>
              <a:rPr lang="en-US" sz="1400" dirty="0" err="1" smtClean="0"/>
              <a:t>stdlib.h</a:t>
            </a:r>
            <a:r>
              <a:rPr lang="en-US" sz="1400" dirty="0" smtClean="0"/>
              <a:t>&gt;</a:t>
            </a:r>
          </a:p>
          <a:p>
            <a:pPr marL="0" indent="0">
              <a:buNone/>
            </a:pPr>
            <a:r>
              <a:rPr lang="en-US" sz="1400" dirty="0" smtClean="0"/>
              <a:t>#include		&lt;sys/</a:t>
            </a:r>
            <a:r>
              <a:rPr lang="en-US" sz="1400" dirty="0" err="1" smtClean="0"/>
              <a:t>wait.h</a:t>
            </a:r>
            <a:r>
              <a:rPr lang="en-US" sz="1400" dirty="0" smtClean="0"/>
              <a:t>&gt;</a:t>
            </a:r>
          </a:p>
          <a:p>
            <a:pPr marL="0" indent="0">
              <a:buNone/>
            </a:pPr>
            <a:r>
              <a:rPr lang="en-US" sz="1400" dirty="0" smtClean="0"/>
              <a:t>void main(){</a:t>
            </a:r>
          </a:p>
          <a:p>
            <a:pPr marL="0" indent="0"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pid_t</a:t>
            </a:r>
            <a:r>
              <a:rPr lang="en-US" sz="1400" dirty="0" smtClean="0"/>
              <a:t>	</a:t>
            </a:r>
            <a:r>
              <a:rPr lang="en-US" sz="1400" dirty="0" err="1" smtClean="0"/>
              <a:t>pid</a:t>
            </a:r>
            <a:r>
              <a:rPr lang="en-US" sz="1400" dirty="0" smtClean="0"/>
              <a:t>;</a:t>
            </a:r>
          </a:p>
          <a:p>
            <a:pPr marL="0" indent="0"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int</a:t>
            </a:r>
            <a:r>
              <a:rPr lang="en-US" sz="1400" dirty="0" smtClean="0"/>
              <a:t>	status;</a:t>
            </a:r>
          </a:p>
          <a:p>
            <a:pPr marL="0" indent="0"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pid</a:t>
            </a:r>
            <a:r>
              <a:rPr lang="en-US" sz="1400" dirty="0" smtClean="0"/>
              <a:t> = fork();</a:t>
            </a:r>
          </a:p>
          <a:p>
            <a:pPr marL="0" indent="0">
              <a:buNone/>
            </a:pPr>
            <a:r>
              <a:rPr lang="en-US" sz="1400" dirty="0" smtClean="0"/>
              <a:t>	switch (</a:t>
            </a:r>
            <a:r>
              <a:rPr lang="en-US" sz="1400" dirty="0" err="1" smtClean="0"/>
              <a:t>pid</a:t>
            </a:r>
            <a:r>
              <a:rPr lang="en-US" sz="1400" dirty="0" smtClean="0"/>
              <a:t>) {</a:t>
            </a:r>
          </a:p>
          <a:p>
            <a:pPr marL="0" indent="0">
              <a:buNone/>
            </a:pPr>
            <a:r>
              <a:rPr lang="en-US" sz="1400" dirty="0" smtClean="0"/>
              <a:t>	case </a:t>
            </a:r>
            <a:r>
              <a:rPr lang="en-US" sz="1400" dirty="0" smtClean="0"/>
              <a:t>-1 </a:t>
            </a:r>
            <a:r>
              <a:rPr lang="en-US" sz="1400" dirty="0" smtClean="0"/>
              <a:t>: </a:t>
            </a:r>
            <a:r>
              <a:rPr lang="en-US" sz="1400" dirty="0" err="1" smtClean="0"/>
              <a:t>printf</a:t>
            </a:r>
            <a:r>
              <a:rPr lang="en-US" sz="1400" dirty="0" smtClean="0"/>
              <a:t>(“ fork failed”);</a:t>
            </a:r>
          </a:p>
          <a:p>
            <a:pPr marL="0" indent="0">
              <a:buNone/>
            </a:pPr>
            <a:r>
              <a:rPr lang="en-US" sz="1400" dirty="0" smtClean="0"/>
              <a:t>		  exit(-1);</a:t>
            </a:r>
          </a:p>
          <a:p>
            <a:pPr marL="0" indent="0">
              <a:buNone/>
            </a:pPr>
            <a:r>
              <a:rPr lang="en-US" sz="1400" dirty="0" smtClean="0"/>
              <a:t>	</a:t>
            </a:r>
            <a:r>
              <a:rPr lang="en-US" sz="1400" dirty="0" smtClean="0"/>
              <a:t>case  0 </a:t>
            </a:r>
            <a:r>
              <a:rPr lang="en-US" sz="1400" dirty="0" smtClean="0"/>
              <a:t>:	</a:t>
            </a:r>
            <a:r>
              <a:rPr lang="en-US" sz="1400" dirty="0" err="1" smtClean="0"/>
              <a:t>printf</a:t>
            </a:r>
            <a:r>
              <a:rPr lang="en-US" sz="1400" dirty="0" smtClean="0"/>
              <a:t>(“I am the child, ID = %d\n”, </a:t>
            </a:r>
            <a:r>
              <a:rPr lang="en-US" sz="1400" dirty="0" err="1" smtClean="0"/>
              <a:t>getpid</a:t>
            </a:r>
            <a:r>
              <a:rPr lang="en-US" sz="1400" dirty="0" smtClean="0"/>
              <a:t>());</a:t>
            </a:r>
          </a:p>
          <a:p>
            <a:pPr marL="0" indent="0">
              <a:buNone/>
            </a:pPr>
            <a:r>
              <a:rPr lang="en-US" sz="1400" dirty="0" smtClean="0"/>
              <a:t>	</a:t>
            </a:r>
            <a:r>
              <a:rPr lang="en-US" sz="1400" dirty="0"/>
              <a:t>	</a:t>
            </a:r>
            <a:r>
              <a:rPr lang="en-US" sz="1400" dirty="0" err="1" smtClean="0"/>
              <a:t>execl</a:t>
            </a:r>
            <a:r>
              <a:rPr lang="en-US" sz="1400" dirty="0" smtClean="0"/>
              <a:t>(“/</a:t>
            </a:r>
            <a:r>
              <a:rPr lang="en-US" sz="1400" dirty="0" err="1" smtClean="0"/>
              <a:t>usr</a:t>
            </a:r>
            <a:r>
              <a:rPr lang="en-US" sz="1400" dirty="0" smtClean="0"/>
              <a:t>/bin/</a:t>
            </a:r>
            <a:r>
              <a:rPr lang="en-US" sz="1400" dirty="0" err="1" smtClean="0"/>
              <a:t>ls</a:t>
            </a:r>
            <a:r>
              <a:rPr lang="en-US" sz="1400" dirty="0" smtClean="0"/>
              <a:t>”, “</a:t>
            </a:r>
            <a:r>
              <a:rPr lang="en-US" sz="1400" dirty="0" err="1" smtClean="0"/>
              <a:t>ls</a:t>
            </a:r>
            <a:r>
              <a:rPr lang="en-US" sz="1400" dirty="0" smtClean="0"/>
              <a:t>”, -l, NULL);</a:t>
            </a:r>
          </a:p>
          <a:p>
            <a:pPr marL="0" indent="0">
              <a:buNone/>
            </a:pPr>
            <a:r>
              <a:rPr lang="en-US" sz="1400" dirty="0" smtClean="0"/>
              <a:t>	default : if (wait (&amp;status) != </a:t>
            </a:r>
            <a:r>
              <a:rPr lang="en-US" sz="1400" dirty="0" err="1" smtClean="0"/>
              <a:t>pid</a:t>
            </a:r>
            <a:r>
              <a:rPr lang="en-US" sz="1400" dirty="0" smtClean="0"/>
              <a:t>)</a:t>
            </a:r>
          </a:p>
          <a:p>
            <a:pPr marL="0" indent="0">
              <a:buNone/>
            </a:pPr>
            <a:r>
              <a:rPr lang="en-US" sz="1400" dirty="0" smtClean="0"/>
              <a:t>			</a:t>
            </a:r>
            <a:r>
              <a:rPr lang="en-US" sz="1400" dirty="0" err="1" smtClean="0"/>
              <a:t>printf</a:t>
            </a:r>
            <a:r>
              <a:rPr lang="en-US" sz="1400" dirty="0" smtClean="0"/>
              <a:t>(“A signal has interrupted the wait);</a:t>
            </a:r>
          </a:p>
          <a:p>
            <a:pPr marL="0" indent="0">
              <a:buNone/>
            </a:pPr>
            <a:r>
              <a:rPr lang="en-US" sz="1400" dirty="0" smtClean="0"/>
              <a:t>	                 else</a:t>
            </a:r>
          </a:p>
          <a:p>
            <a:pPr marL="0" indent="0">
              <a:buNone/>
            </a:pPr>
            <a:r>
              <a:rPr lang="en-US" sz="1400" dirty="0" smtClean="0"/>
              <a:t>			</a:t>
            </a:r>
            <a:r>
              <a:rPr lang="en-US" sz="1400" dirty="0" err="1" smtClean="0"/>
              <a:t>printf</a:t>
            </a:r>
            <a:r>
              <a:rPr lang="en-US" sz="1400" dirty="0" smtClean="0"/>
              <a:t>(“I am the parent, ID = %d and child ID =%d\n”, </a:t>
            </a:r>
            <a:r>
              <a:rPr lang="en-US" sz="1400" dirty="0" err="1" smtClean="0"/>
              <a:t>getpid</a:t>
            </a:r>
            <a:r>
              <a:rPr lang="en-US" sz="1400" dirty="0" smtClean="0"/>
              <a:t>());</a:t>
            </a:r>
          </a:p>
          <a:p>
            <a:pPr marL="0" indent="0">
              <a:buNone/>
            </a:pPr>
            <a:r>
              <a:rPr lang="en-US" sz="1400" dirty="0" smtClean="0"/>
              <a:t>	}</a:t>
            </a:r>
          </a:p>
          <a:p>
            <a:pPr marL="0" indent="0">
              <a:buNone/>
            </a:pPr>
            <a:r>
              <a:rPr lang="en-US" sz="1400" dirty="0" smtClean="0"/>
              <a:t>}	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3502-B50A-4130-A7DC-E5E49E8F67B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69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ipe() System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Used for communications between parent and child</a:t>
            </a:r>
          </a:p>
          <a:p>
            <a:r>
              <a:rPr lang="en-US" dirty="0" smtClean="0"/>
              <a:t>The pipe(</a:t>
            </a:r>
            <a:r>
              <a:rPr lang="en-US" dirty="0" err="1" smtClean="0"/>
              <a:t>fd</a:t>
            </a:r>
            <a:r>
              <a:rPr lang="en-US" dirty="0" smtClean="0"/>
              <a:t>) system call creates a communication buffer, where </a:t>
            </a:r>
            <a:r>
              <a:rPr lang="en-US" dirty="0" err="1" smtClean="0"/>
              <a:t>fd</a:t>
            </a:r>
            <a:r>
              <a:rPr lang="en-US" dirty="0" smtClean="0"/>
              <a:t>[] is an integer array of two elements</a:t>
            </a:r>
          </a:p>
          <a:p>
            <a:r>
              <a:rPr lang="en-US" dirty="0" smtClean="0"/>
              <a:t>It returns two file descriptors </a:t>
            </a:r>
            <a:r>
              <a:rPr lang="en-US" dirty="0" err="1" smtClean="0"/>
              <a:t>fd</a:t>
            </a:r>
            <a:r>
              <a:rPr lang="en-US" dirty="0" smtClean="0"/>
              <a:t>[0] and </a:t>
            </a:r>
            <a:r>
              <a:rPr lang="en-US" dirty="0" err="1" smtClean="0"/>
              <a:t>fd</a:t>
            </a:r>
            <a:r>
              <a:rPr lang="en-US" dirty="0" smtClean="0"/>
              <a:t>[1].</a:t>
            </a:r>
          </a:p>
          <a:p>
            <a:r>
              <a:rPr lang="en-US" dirty="0" smtClean="0"/>
              <a:t>To read from the file, use </a:t>
            </a:r>
            <a:r>
              <a:rPr lang="en-US" dirty="0" err="1" smtClean="0"/>
              <a:t>fd</a:t>
            </a:r>
            <a:r>
              <a:rPr lang="en-US" dirty="0" smtClean="0"/>
              <a:t>[0]</a:t>
            </a:r>
          </a:p>
          <a:p>
            <a:r>
              <a:rPr lang="en-US" dirty="0" smtClean="0"/>
              <a:t>To write to the file, use </a:t>
            </a:r>
            <a:r>
              <a:rPr lang="en-US" dirty="0" err="1" smtClean="0"/>
              <a:t>fd</a:t>
            </a:r>
            <a:r>
              <a:rPr lang="en-US" dirty="0" smtClean="0"/>
              <a:t>[1]</a:t>
            </a:r>
          </a:p>
          <a:p>
            <a:r>
              <a:rPr lang="en-US" dirty="0" smtClean="0"/>
              <a:t>Use read() system call to read from the buffer</a:t>
            </a:r>
          </a:p>
          <a:p>
            <a:r>
              <a:rPr lang="en-US" dirty="0" smtClean="0"/>
              <a:t>Use write() system call to write to the buffer</a:t>
            </a:r>
          </a:p>
          <a:p>
            <a:r>
              <a:rPr lang="en-US" dirty="0" smtClean="0"/>
              <a:t>Buffer is organized as a FIFO queue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3502-B50A-4130-A7DC-E5E49E8F67B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20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ipe() system call buffer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57400" y="4419600"/>
            <a:ext cx="5029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ysClr val="windowText" lastClr="000000"/>
                  </a:solidFill>
                </a:ln>
              </a:rPr>
              <a:t>Read end				     Write end</a:t>
            </a:r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43865" y="3048000"/>
            <a:ext cx="28956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ysClr val="windowText" lastClr="000000"/>
                  </a:solidFill>
                </a:ln>
              </a:rPr>
              <a:t>       </a:t>
            </a:r>
            <a:r>
              <a:rPr lang="en-US" dirty="0" err="1" smtClean="0">
                <a:ln>
                  <a:solidFill>
                    <a:sysClr val="windowText" lastClr="000000"/>
                  </a:solidFill>
                </a:ln>
              </a:rPr>
              <a:t>fd</a:t>
            </a:r>
            <a:r>
              <a:rPr lang="en-US" dirty="0" smtClean="0">
                <a:ln>
                  <a:solidFill>
                    <a:sysClr val="windowText" lastClr="000000"/>
                  </a:solidFill>
                </a:ln>
              </a:rPr>
              <a:t>[0]		</a:t>
            </a:r>
            <a:r>
              <a:rPr lang="en-US" dirty="0" err="1" smtClean="0">
                <a:ln>
                  <a:solidFill>
                    <a:sysClr val="windowText" lastClr="000000"/>
                  </a:solidFill>
                </a:ln>
              </a:rPr>
              <a:t>fd</a:t>
            </a:r>
            <a:r>
              <a:rPr lang="en-US" dirty="0" smtClean="0">
                <a:ln>
                  <a:solidFill>
                    <a:sysClr val="windowText" lastClr="000000"/>
                  </a:solidFill>
                </a:ln>
              </a:rPr>
              <a:t>[1]</a:t>
            </a:r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8" name="Straight Connector 7"/>
          <p:cNvCxnSpPr>
            <a:stCxn id="6" idx="0"/>
            <a:endCxn id="6" idx="2"/>
          </p:cNvCxnSpPr>
          <p:nvPr/>
        </p:nvCxnSpPr>
        <p:spPr>
          <a:xfrm>
            <a:off x="4591665" y="3048000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057400" y="3417332"/>
            <a:ext cx="1752600" cy="1002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334000" y="3417332"/>
            <a:ext cx="1752600" cy="1002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67200" y="4876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Buffer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3502-B50A-4130-A7DC-E5E49E8F67B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78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ead()/write() system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ead() and write() system calls are defined as follows: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ssize_t</a:t>
            </a:r>
            <a:r>
              <a:rPr lang="en-US" dirty="0" smtClean="0"/>
              <a:t> read(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fd</a:t>
            </a:r>
            <a:r>
              <a:rPr lang="en-US" dirty="0" smtClean="0"/>
              <a:t>, void *</a:t>
            </a:r>
            <a:r>
              <a:rPr lang="en-US" dirty="0" err="1" smtClean="0"/>
              <a:t>buf</a:t>
            </a:r>
            <a:r>
              <a:rPr lang="en-US" dirty="0" smtClean="0"/>
              <a:t>, </a:t>
            </a:r>
            <a:r>
              <a:rPr lang="en-US" dirty="0" err="1" smtClean="0"/>
              <a:t>size_t</a:t>
            </a:r>
            <a:r>
              <a:rPr lang="en-US" dirty="0" smtClean="0"/>
              <a:t> </a:t>
            </a:r>
            <a:r>
              <a:rPr lang="en-US" dirty="0" err="1" smtClean="0"/>
              <a:t>nbyte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read() requests to read </a:t>
            </a:r>
            <a:r>
              <a:rPr lang="en-US" dirty="0" err="1" smtClean="0"/>
              <a:t>nbyte</a:t>
            </a:r>
            <a:r>
              <a:rPr lang="en-US" dirty="0" smtClean="0"/>
              <a:t> bytes from the file pointed to by </a:t>
            </a:r>
            <a:r>
              <a:rPr lang="en-US" dirty="0" err="1" smtClean="0"/>
              <a:t>fd</a:t>
            </a:r>
            <a:r>
              <a:rPr lang="en-US" dirty="0" smtClean="0"/>
              <a:t> and placed in </a:t>
            </a:r>
            <a:r>
              <a:rPr lang="en-US" dirty="0" err="1" smtClean="0"/>
              <a:t>buf</a:t>
            </a:r>
            <a:r>
              <a:rPr lang="en-US" dirty="0" smtClean="0"/>
              <a:t>.  </a:t>
            </a:r>
            <a:r>
              <a:rPr lang="en-US" dirty="0" err="1" smtClean="0"/>
              <a:t>buf</a:t>
            </a:r>
            <a:r>
              <a:rPr lang="en-US" dirty="0" smtClean="0"/>
              <a:t> should be large enough to hold </a:t>
            </a:r>
            <a:r>
              <a:rPr lang="en-US" dirty="0" err="1" smtClean="0"/>
              <a:t>nbyte</a:t>
            </a:r>
            <a:r>
              <a:rPr lang="en-US" dirty="0" smtClean="0"/>
              <a:t> bytes; returns number of bytes actually read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ssize_t</a:t>
            </a:r>
            <a:r>
              <a:rPr lang="en-US" dirty="0" smtClean="0"/>
              <a:t> write(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fd</a:t>
            </a:r>
            <a:r>
              <a:rPr lang="en-US" dirty="0" smtClean="0"/>
              <a:t>, </a:t>
            </a:r>
            <a:r>
              <a:rPr lang="en-US" dirty="0" err="1" smtClean="0"/>
              <a:t>const</a:t>
            </a:r>
            <a:r>
              <a:rPr lang="en-US" dirty="0" smtClean="0"/>
              <a:t> void *</a:t>
            </a:r>
            <a:r>
              <a:rPr lang="en-US" dirty="0" err="1" smtClean="0"/>
              <a:t>buf</a:t>
            </a:r>
            <a:r>
              <a:rPr lang="en-US" dirty="0" smtClean="0"/>
              <a:t>, </a:t>
            </a:r>
            <a:r>
              <a:rPr lang="en-US" dirty="0" err="1" smtClean="0"/>
              <a:t>size_t</a:t>
            </a:r>
            <a:r>
              <a:rPr lang="en-US" dirty="0" smtClean="0"/>
              <a:t> </a:t>
            </a:r>
            <a:r>
              <a:rPr lang="en-US" dirty="0" err="1" smtClean="0"/>
              <a:t>nbyte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write() requests to write </a:t>
            </a:r>
            <a:r>
              <a:rPr lang="en-US" dirty="0" err="1" smtClean="0"/>
              <a:t>nbyte</a:t>
            </a:r>
            <a:r>
              <a:rPr lang="en-US" dirty="0" smtClean="0"/>
              <a:t> bytes from </a:t>
            </a:r>
            <a:r>
              <a:rPr lang="en-US" dirty="0" err="1" smtClean="0"/>
              <a:t>buf</a:t>
            </a:r>
            <a:r>
              <a:rPr lang="en-US" dirty="0" smtClean="0"/>
              <a:t> to the file with descriptor </a:t>
            </a:r>
            <a:r>
              <a:rPr lang="en-US" dirty="0" err="1" smtClean="0"/>
              <a:t>fd</a:t>
            </a:r>
            <a:r>
              <a:rPr lang="en-US" dirty="0" smtClean="0"/>
              <a:t>; returns the number of bytes actually written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3502-B50A-4130-A7DC-E5E49E8F67B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19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i="1" dirty="0"/>
              <a:t>#include &lt;</a:t>
            </a:r>
            <a:r>
              <a:rPr lang="en-US" i="1" dirty="0" err="1"/>
              <a:t>errno.h</a:t>
            </a:r>
            <a:r>
              <a:rPr lang="en-US" i="1" dirty="0"/>
              <a:t>&gt;</a:t>
            </a:r>
            <a:endParaRPr lang="en-US" dirty="0"/>
          </a:p>
          <a:p>
            <a:r>
              <a:rPr lang="en-US" i="1" dirty="0"/>
              <a:t>#include &lt;</a:t>
            </a:r>
            <a:r>
              <a:rPr lang="en-US" i="1" dirty="0" err="1"/>
              <a:t>stdio.h</a:t>
            </a:r>
            <a:r>
              <a:rPr lang="en-US" i="1" dirty="0"/>
              <a:t>&gt;</a:t>
            </a:r>
            <a:endParaRPr lang="en-US" dirty="0"/>
          </a:p>
          <a:p>
            <a:r>
              <a:rPr lang="en-US" i="1" dirty="0"/>
              <a:t>#include &lt;</a:t>
            </a:r>
            <a:r>
              <a:rPr lang="en-US" i="1" dirty="0" err="1"/>
              <a:t>unistd.h</a:t>
            </a:r>
            <a:r>
              <a:rPr lang="en-US" i="1" dirty="0"/>
              <a:t>&gt;</a:t>
            </a:r>
            <a:endParaRPr lang="en-US" dirty="0"/>
          </a:p>
          <a:p>
            <a:r>
              <a:rPr lang="en-US" i="1" dirty="0" smtClean="0"/>
              <a:t>#</a:t>
            </a:r>
            <a:r>
              <a:rPr lang="en-US" i="1" dirty="0"/>
              <a:t>include &lt;</a:t>
            </a:r>
            <a:r>
              <a:rPr lang="en-US" i="1" dirty="0" err="1"/>
              <a:t>stdlib.h</a:t>
            </a:r>
            <a:r>
              <a:rPr lang="en-US" i="1" dirty="0"/>
              <a:t>&gt;</a:t>
            </a:r>
            <a:endParaRPr lang="en-US" dirty="0"/>
          </a:p>
          <a:p>
            <a:r>
              <a:rPr lang="en-US" i="1" dirty="0"/>
              <a:t>#include &lt;sys/</a:t>
            </a:r>
            <a:r>
              <a:rPr lang="en-US" i="1" dirty="0" err="1"/>
              <a:t>types.h</a:t>
            </a:r>
            <a:r>
              <a:rPr lang="en-US" i="1" dirty="0" smtClean="0"/>
              <a:t>&gt;</a:t>
            </a:r>
          </a:p>
          <a:p>
            <a:r>
              <a:rPr lang="en-US" i="1" dirty="0"/>
              <a:t>#define  </a:t>
            </a:r>
            <a:r>
              <a:rPr lang="en-US" i="1" dirty="0" err="1"/>
              <a:t>bufsize</a:t>
            </a:r>
            <a:r>
              <a:rPr lang="en-US" i="1" dirty="0"/>
              <a:t> 20</a:t>
            </a:r>
            <a:endParaRPr lang="en-US" dirty="0"/>
          </a:p>
          <a:p>
            <a:pPr marL="0" indent="0">
              <a:buNone/>
            </a:pPr>
            <a:r>
              <a:rPr lang="en-US" i="1" dirty="0" smtClean="0"/>
              <a:t> </a:t>
            </a:r>
            <a:endParaRPr lang="en-US" dirty="0"/>
          </a:p>
          <a:p>
            <a:r>
              <a:rPr lang="en-US" i="1" dirty="0" err="1"/>
              <a:t>int</a:t>
            </a:r>
            <a:r>
              <a:rPr lang="en-US" i="1" dirty="0"/>
              <a:t> </a:t>
            </a:r>
            <a:r>
              <a:rPr lang="en-US" i="1" dirty="0" err="1"/>
              <a:t>fildes</a:t>
            </a:r>
            <a:r>
              <a:rPr lang="en-US" i="1" dirty="0"/>
              <a:t>[2];</a:t>
            </a:r>
            <a:endParaRPr lang="en-US" dirty="0"/>
          </a:p>
          <a:p>
            <a:r>
              <a:rPr lang="en-US" i="1" dirty="0"/>
              <a:t>char buffer[</a:t>
            </a:r>
            <a:r>
              <a:rPr lang="en-US" i="1" dirty="0" err="1"/>
              <a:t>bufsize</a:t>
            </a:r>
            <a:r>
              <a:rPr lang="en-US" i="1" dirty="0" smtClean="0"/>
              <a:t>];</a:t>
            </a:r>
          </a:p>
          <a:p>
            <a:pPr marL="0" indent="0">
              <a:buNone/>
            </a:pPr>
            <a:endParaRPr lang="en-US" i="1" dirty="0" smtClean="0"/>
          </a:p>
          <a:p>
            <a:r>
              <a:rPr lang="en-US" i="1" dirty="0"/>
              <a:t>void error(void)</a:t>
            </a:r>
            <a:endParaRPr lang="en-US" dirty="0"/>
          </a:p>
          <a:p>
            <a:r>
              <a:rPr lang="en-US" i="1" dirty="0"/>
              <a:t>{</a:t>
            </a:r>
            <a:endParaRPr lang="en-US" dirty="0"/>
          </a:p>
          <a:p>
            <a:r>
              <a:rPr lang="en-US" i="1" dirty="0"/>
              <a:t>    </a:t>
            </a:r>
            <a:r>
              <a:rPr lang="en-US" i="1" dirty="0" err="1"/>
              <a:t>printf</a:t>
            </a:r>
            <a:r>
              <a:rPr lang="en-US" i="1" dirty="0"/>
              <a:t>("unable to create a new process - job terminated \n");</a:t>
            </a:r>
            <a:endParaRPr lang="en-US" dirty="0"/>
          </a:p>
          <a:p>
            <a:r>
              <a:rPr lang="en-US" i="1" dirty="0"/>
              <a:t>        </a:t>
            </a:r>
            <a:r>
              <a:rPr lang="en-US" i="1" dirty="0" err="1"/>
              <a:t>fflush</a:t>
            </a:r>
            <a:r>
              <a:rPr lang="en-US" i="1" dirty="0"/>
              <a:t>(</a:t>
            </a:r>
            <a:r>
              <a:rPr lang="en-US" i="1" dirty="0" err="1"/>
              <a:t>stdout</a:t>
            </a:r>
            <a:r>
              <a:rPr lang="en-US" i="1" dirty="0"/>
              <a:t>);</a:t>
            </a:r>
            <a:endParaRPr lang="en-US" dirty="0"/>
          </a:p>
          <a:p>
            <a:r>
              <a:rPr lang="en-US" i="1" dirty="0" smtClean="0"/>
              <a:t>}</a:t>
            </a:r>
            <a:r>
              <a:rPr lang="en-US" i="1" dirty="0"/>
              <a:t> 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3502-B50A-4130-A7DC-E5E49E8F67B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6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Example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500" i="1" dirty="0"/>
              <a:t>void child(void)</a:t>
            </a:r>
            <a:endParaRPr lang="en-US" sz="3500" dirty="0"/>
          </a:p>
          <a:p>
            <a:pPr marL="0" indent="0">
              <a:buNone/>
            </a:pPr>
            <a:r>
              <a:rPr lang="en-US" sz="3500" i="1" dirty="0"/>
              <a:t>{ </a:t>
            </a:r>
            <a:endParaRPr lang="en-US" sz="3500" i="1" dirty="0" smtClean="0"/>
          </a:p>
          <a:p>
            <a:pPr marL="0" indent="0">
              <a:buNone/>
            </a:pPr>
            <a:r>
              <a:rPr lang="en-US" sz="3500" i="1" dirty="0"/>
              <a:t> </a:t>
            </a:r>
            <a:r>
              <a:rPr lang="en-US" sz="3500" i="1" dirty="0" smtClean="0"/>
              <a:t>         </a:t>
            </a:r>
            <a:r>
              <a:rPr lang="en-US" sz="3500" i="1" dirty="0" err="1" smtClean="0"/>
              <a:t>int</a:t>
            </a:r>
            <a:r>
              <a:rPr lang="en-US" sz="3500" i="1" dirty="0" smtClean="0"/>
              <a:t> </a:t>
            </a:r>
            <a:r>
              <a:rPr lang="en-US" sz="3500" i="1" dirty="0"/>
              <a:t>pm, </a:t>
            </a:r>
            <a:r>
              <a:rPr lang="en-US" sz="3500" i="1" dirty="0" err="1"/>
              <a:t>i</a:t>
            </a:r>
            <a:r>
              <a:rPr lang="en-US" sz="3500" i="1" dirty="0"/>
              <a:t>;</a:t>
            </a:r>
            <a:endParaRPr lang="en-US" sz="3500" dirty="0"/>
          </a:p>
          <a:p>
            <a:pPr marL="0" indent="0">
              <a:buNone/>
            </a:pPr>
            <a:r>
              <a:rPr lang="en-US" sz="3500" i="1" dirty="0" smtClean="0"/>
              <a:t>          </a:t>
            </a:r>
            <a:r>
              <a:rPr lang="en-US" sz="3500" i="1" dirty="0" err="1"/>
              <a:t>printf</a:t>
            </a:r>
            <a:r>
              <a:rPr lang="en-US" sz="3500" i="1" dirty="0"/>
              <a:t>("child starts working.\n</a:t>
            </a:r>
            <a:r>
              <a:rPr lang="en-US" sz="3500" i="1" dirty="0" smtClean="0"/>
              <a:t>");</a:t>
            </a:r>
            <a:endParaRPr lang="en-US" sz="3500" dirty="0"/>
          </a:p>
          <a:p>
            <a:pPr marL="0" indent="0">
              <a:buNone/>
            </a:pPr>
            <a:r>
              <a:rPr lang="en-US" sz="3500" i="1" dirty="0" smtClean="0"/>
              <a:t>          </a:t>
            </a:r>
            <a:r>
              <a:rPr lang="en-US" sz="3500" i="1" dirty="0"/>
              <a:t>close(</a:t>
            </a:r>
            <a:r>
              <a:rPr lang="en-US" sz="3500" i="1" dirty="0" err="1"/>
              <a:t>fildes</a:t>
            </a:r>
            <a:r>
              <a:rPr lang="en-US" sz="3500" i="1" dirty="0"/>
              <a:t>[1]);</a:t>
            </a:r>
            <a:endParaRPr lang="en-US" sz="3500" dirty="0"/>
          </a:p>
          <a:p>
            <a:pPr marL="0" indent="0">
              <a:buNone/>
            </a:pPr>
            <a:r>
              <a:rPr lang="en-US" sz="3500" i="1" dirty="0" smtClean="0"/>
              <a:t>          </a:t>
            </a:r>
            <a:r>
              <a:rPr lang="en-US" sz="3500" i="1" dirty="0"/>
              <a:t>for (</a:t>
            </a:r>
            <a:r>
              <a:rPr lang="en-US" sz="3500" i="1" dirty="0" err="1"/>
              <a:t>i</a:t>
            </a:r>
            <a:r>
              <a:rPr lang="en-US" sz="3500" i="1" dirty="0"/>
              <a:t> = 0; </a:t>
            </a:r>
            <a:r>
              <a:rPr lang="en-US" sz="3500" i="1" dirty="0" err="1"/>
              <a:t>i</a:t>
            </a:r>
            <a:r>
              <a:rPr lang="en-US" sz="3500" i="1" dirty="0"/>
              <a:t>&lt;5; </a:t>
            </a:r>
            <a:r>
              <a:rPr lang="en-US" sz="3500" i="1" dirty="0" err="1"/>
              <a:t>i</a:t>
            </a:r>
            <a:r>
              <a:rPr lang="en-US" sz="3500" i="1" dirty="0"/>
              <a:t>++) </a:t>
            </a:r>
            <a:endParaRPr lang="en-US" sz="3500" i="1" dirty="0" smtClean="0"/>
          </a:p>
          <a:p>
            <a:pPr marL="0" indent="0">
              <a:buNone/>
            </a:pPr>
            <a:r>
              <a:rPr lang="en-US" sz="3500" i="1" dirty="0" smtClean="0"/>
              <a:t>         {</a:t>
            </a:r>
            <a:endParaRPr lang="en-US" sz="3500" dirty="0"/>
          </a:p>
          <a:p>
            <a:pPr marL="0" indent="0">
              <a:buNone/>
            </a:pPr>
            <a:r>
              <a:rPr lang="en-US" sz="3500" i="1" dirty="0" smtClean="0"/>
              <a:t>                </a:t>
            </a:r>
            <a:r>
              <a:rPr lang="en-US" sz="3500" i="1" dirty="0" err="1"/>
              <a:t>printf</a:t>
            </a:r>
            <a:r>
              <a:rPr lang="en-US" sz="3500" i="1" dirty="0"/>
              <a:t>("in child </a:t>
            </a:r>
            <a:r>
              <a:rPr lang="en-US" sz="3500" i="1" dirty="0" err="1"/>
              <a:t>i</a:t>
            </a:r>
            <a:r>
              <a:rPr lang="en-US" sz="3500" i="1" dirty="0"/>
              <a:t> = %d \n", </a:t>
            </a:r>
            <a:r>
              <a:rPr lang="en-US" sz="3500" i="1" dirty="0" err="1"/>
              <a:t>i</a:t>
            </a:r>
            <a:r>
              <a:rPr lang="en-US" sz="3500" i="1" dirty="0"/>
              <a:t>);</a:t>
            </a:r>
            <a:endParaRPr lang="en-US" sz="3500" dirty="0"/>
          </a:p>
          <a:p>
            <a:pPr marL="0" indent="0">
              <a:buNone/>
            </a:pPr>
            <a:r>
              <a:rPr lang="en-US" sz="3500" i="1" dirty="0" smtClean="0"/>
              <a:t>                </a:t>
            </a:r>
            <a:r>
              <a:rPr lang="en-US" sz="3500" i="1" dirty="0"/>
              <a:t>pm = read(</a:t>
            </a:r>
            <a:r>
              <a:rPr lang="en-US" sz="3500" i="1" dirty="0" err="1"/>
              <a:t>fildes</a:t>
            </a:r>
            <a:r>
              <a:rPr lang="en-US" sz="3500" i="1" dirty="0"/>
              <a:t>[0],&amp;buffer,20);</a:t>
            </a:r>
            <a:endParaRPr lang="en-US" sz="3500" dirty="0"/>
          </a:p>
          <a:p>
            <a:pPr marL="0" indent="0">
              <a:buNone/>
            </a:pPr>
            <a:r>
              <a:rPr lang="en-US" sz="3500" i="1" dirty="0" smtClean="0"/>
              <a:t>                </a:t>
            </a:r>
            <a:r>
              <a:rPr lang="en-US" sz="3500" i="1" dirty="0" err="1" smtClean="0"/>
              <a:t>printf</a:t>
            </a:r>
            <a:r>
              <a:rPr lang="en-US" sz="3500" i="1" dirty="0" smtClean="0"/>
              <a:t> </a:t>
            </a:r>
            <a:r>
              <a:rPr lang="en-US" sz="3500" i="1" dirty="0"/>
              <a:t>("child received %d chars from parent\</a:t>
            </a:r>
            <a:r>
              <a:rPr lang="en-US" sz="3500" i="1" dirty="0" err="1"/>
              <a:t>n",pm</a:t>
            </a:r>
            <a:r>
              <a:rPr lang="en-US" sz="3500" i="1" dirty="0" smtClean="0"/>
              <a:t>);</a:t>
            </a:r>
            <a:endParaRPr lang="en-US" sz="3500" dirty="0"/>
          </a:p>
          <a:p>
            <a:pPr marL="0" indent="0">
              <a:buNone/>
            </a:pPr>
            <a:r>
              <a:rPr lang="en-US" sz="3500" i="1" dirty="0"/>
              <a:t>           </a:t>
            </a:r>
            <a:r>
              <a:rPr lang="en-US" sz="3500" i="1" dirty="0" smtClean="0"/>
              <a:t>     </a:t>
            </a:r>
            <a:r>
              <a:rPr lang="en-US" sz="3500" i="1" dirty="0" err="1" smtClean="0"/>
              <a:t>printf</a:t>
            </a:r>
            <a:r>
              <a:rPr lang="en-US" sz="3500" i="1" dirty="0" smtClean="0"/>
              <a:t> </a:t>
            </a:r>
            <a:r>
              <a:rPr lang="en-US" sz="3500" i="1" dirty="0"/>
              <a:t>("message received is: %s ",buffer);</a:t>
            </a:r>
            <a:endParaRPr lang="en-US" sz="3500" dirty="0"/>
          </a:p>
          <a:p>
            <a:pPr marL="0" indent="0">
              <a:buNone/>
            </a:pPr>
            <a:r>
              <a:rPr lang="en-US" sz="3500" i="1" dirty="0"/>
              <a:t>           </a:t>
            </a:r>
            <a:r>
              <a:rPr lang="en-US" sz="3500" i="1" dirty="0" smtClean="0"/>
              <a:t>     </a:t>
            </a:r>
            <a:r>
              <a:rPr lang="en-US" sz="3500" i="1" dirty="0" err="1" smtClean="0"/>
              <a:t>fflush</a:t>
            </a:r>
            <a:r>
              <a:rPr lang="en-US" sz="3500" i="1" dirty="0" smtClean="0"/>
              <a:t>(</a:t>
            </a:r>
            <a:r>
              <a:rPr lang="en-US" sz="3500" i="1" dirty="0" err="1" smtClean="0"/>
              <a:t>stdout</a:t>
            </a:r>
            <a:r>
              <a:rPr lang="en-US" sz="3500" i="1" dirty="0"/>
              <a:t>);</a:t>
            </a:r>
            <a:endParaRPr lang="en-US" sz="3500" dirty="0"/>
          </a:p>
          <a:p>
            <a:pPr marL="0" indent="0">
              <a:buNone/>
            </a:pPr>
            <a:r>
              <a:rPr lang="en-US" sz="3500" i="1" dirty="0"/>
              <a:t>           </a:t>
            </a:r>
            <a:r>
              <a:rPr lang="en-US" sz="3500" i="1" dirty="0" smtClean="0"/>
              <a:t>     sleep(1</a:t>
            </a:r>
            <a:r>
              <a:rPr lang="en-US" sz="3500" i="1" dirty="0"/>
              <a:t>);</a:t>
            </a:r>
            <a:endParaRPr lang="en-US" sz="3500" dirty="0"/>
          </a:p>
          <a:p>
            <a:pPr marL="0" indent="0">
              <a:buNone/>
            </a:pPr>
            <a:r>
              <a:rPr lang="en-US" sz="3500" i="1" dirty="0"/>
              <a:t>         }</a:t>
            </a:r>
            <a:endParaRPr lang="en-US" sz="3500" dirty="0"/>
          </a:p>
          <a:p>
            <a:pPr marL="0" indent="0">
              <a:buNone/>
            </a:pPr>
            <a:r>
              <a:rPr lang="en-US" sz="3500" i="1" dirty="0"/>
              <a:t>        exit(0);</a:t>
            </a:r>
            <a:endParaRPr lang="en-US" sz="3500" dirty="0"/>
          </a:p>
          <a:p>
            <a:pPr marL="0" indent="0">
              <a:buNone/>
            </a:pPr>
            <a:r>
              <a:rPr lang="en-US" sz="3500" i="1" dirty="0" smtClean="0"/>
              <a:t>}</a:t>
            </a:r>
            <a:endParaRPr lang="en-US" sz="3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3502-B50A-4130-A7DC-E5E49E8F67B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055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i="1" dirty="0"/>
              <a:t>void parent(void)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{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   </a:t>
            </a:r>
            <a:r>
              <a:rPr lang="en-US" i="1" dirty="0" err="1"/>
              <a:t>int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, pm;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        </a:t>
            </a:r>
            <a:r>
              <a:rPr lang="en-US" i="1" dirty="0" err="1"/>
              <a:t>printf</a:t>
            </a:r>
            <a:r>
              <a:rPr lang="en-US" i="1" dirty="0"/>
              <a:t>("parent starts working.\n</a:t>
            </a:r>
            <a:r>
              <a:rPr lang="en-US" i="1" dirty="0" smtClean="0"/>
              <a:t>");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        close(</a:t>
            </a:r>
            <a:r>
              <a:rPr lang="en-US" i="1" dirty="0" err="1"/>
              <a:t>fildes</a:t>
            </a:r>
            <a:r>
              <a:rPr lang="en-US" i="1" dirty="0"/>
              <a:t>[0]);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        for (</a:t>
            </a:r>
            <a:r>
              <a:rPr lang="en-US" i="1" dirty="0" err="1"/>
              <a:t>i</a:t>
            </a:r>
            <a:r>
              <a:rPr lang="en-US" i="1" dirty="0"/>
              <a:t> = 0; </a:t>
            </a:r>
            <a:r>
              <a:rPr lang="en-US" i="1" dirty="0" err="1"/>
              <a:t>i</a:t>
            </a:r>
            <a:r>
              <a:rPr lang="en-US" i="1" dirty="0"/>
              <a:t> &lt; 5 ; </a:t>
            </a:r>
            <a:r>
              <a:rPr lang="en-US" i="1" dirty="0" err="1"/>
              <a:t>i</a:t>
            </a:r>
            <a:r>
              <a:rPr lang="en-US" i="1" dirty="0"/>
              <a:t>++)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            {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              </a:t>
            </a:r>
            <a:r>
              <a:rPr lang="en-US" i="1" dirty="0" smtClean="0"/>
              <a:t>switch(</a:t>
            </a:r>
            <a:r>
              <a:rPr lang="en-US" i="1" dirty="0" err="1" smtClean="0"/>
              <a:t>i</a:t>
            </a:r>
            <a:r>
              <a:rPr lang="en-US" i="1" dirty="0"/>
              <a:t>){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              case 0: 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        </a:t>
            </a:r>
            <a:r>
              <a:rPr lang="en-US" i="1" dirty="0" smtClean="0"/>
              <a:t>pm </a:t>
            </a:r>
            <a:r>
              <a:rPr lang="en-US" i="1" dirty="0"/>
              <a:t>= write(</a:t>
            </a:r>
            <a:r>
              <a:rPr lang="en-US" i="1" dirty="0" err="1"/>
              <a:t>fildes</a:t>
            </a:r>
            <a:r>
              <a:rPr lang="en-US" i="1" dirty="0"/>
              <a:t>[1], "first message \n", 20</a:t>
            </a:r>
            <a:r>
              <a:rPr lang="en-US" i="1" dirty="0" smtClean="0"/>
              <a:t>);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                 </a:t>
            </a:r>
            <a:r>
              <a:rPr lang="en-US" i="1" dirty="0" smtClean="0"/>
              <a:t>     </a:t>
            </a:r>
            <a:r>
              <a:rPr lang="en-US" i="1" dirty="0" err="1" smtClean="0"/>
              <a:t>printf</a:t>
            </a:r>
            <a:r>
              <a:rPr lang="en-US" i="1" dirty="0"/>
              <a:t>("characters written </a:t>
            </a:r>
            <a:r>
              <a:rPr lang="en-US" i="1" dirty="0" smtClean="0"/>
              <a:t> by parent = %d </a:t>
            </a:r>
            <a:r>
              <a:rPr lang="en-US" i="1" dirty="0"/>
              <a:t>\n", pm);</a:t>
            </a:r>
            <a:endParaRPr lang="en-US" dirty="0"/>
          </a:p>
          <a:p>
            <a:pPr marL="0" indent="0">
              <a:buNone/>
            </a:pPr>
            <a:r>
              <a:rPr lang="en-US" i="1" dirty="0" smtClean="0"/>
              <a:t>	        </a:t>
            </a:r>
            <a:r>
              <a:rPr lang="en-US" i="1" dirty="0" err="1" smtClean="0"/>
              <a:t>fflush</a:t>
            </a:r>
            <a:r>
              <a:rPr lang="en-US" i="1" dirty="0" smtClean="0"/>
              <a:t>(</a:t>
            </a:r>
            <a:r>
              <a:rPr lang="en-US" i="1" dirty="0" err="1" smtClean="0"/>
              <a:t>stdout</a:t>
            </a:r>
            <a:r>
              <a:rPr lang="en-US" i="1" dirty="0"/>
              <a:t>);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                 break;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3502-B50A-4130-A7DC-E5E49E8F67B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32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i="1" dirty="0"/>
              <a:t> case 1: 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pm </a:t>
            </a:r>
            <a:r>
              <a:rPr lang="en-US" i="1" dirty="0"/>
              <a:t>= write(</a:t>
            </a:r>
            <a:r>
              <a:rPr lang="en-US" i="1" dirty="0" err="1"/>
              <a:t>fildes</a:t>
            </a:r>
            <a:r>
              <a:rPr lang="en-US" i="1" dirty="0"/>
              <a:t>[1], "second message \n", 20);</a:t>
            </a:r>
            <a:endParaRPr lang="en-US" dirty="0"/>
          </a:p>
          <a:p>
            <a:pPr marL="457200" lvl="1" indent="0">
              <a:buNone/>
            </a:pPr>
            <a:r>
              <a:rPr lang="en-US" i="1" dirty="0" smtClean="0"/>
              <a:t>	</a:t>
            </a:r>
            <a:r>
              <a:rPr lang="en-US" i="1" dirty="0" err="1" smtClean="0"/>
              <a:t>printf</a:t>
            </a:r>
            <a:r>
              <a:rPr lang="en-US" i="1" dirty="0"/>
              <a:t>("characters written </a:t>
            </a:r>
            <a:r>
              <a:rPr lang="en-US" i="1" dirty="0" smtClean="0"/>
              <a:t>by parent = %d </a:t>
            </a:r>
            <a:r>
              <a:rPr lang="en-US" i="1" dirty="0"/>
              <a:t>\n", pm);</a:t>
            </a:r>
            <a:endParaRPr lang="en-US" dirty="0"/>
          </a:p>
          <a:p>
            <a:pPr marL="0" indent="0">
              <a:buNone/>
            </a:pPr>
            <a:r>
              <a:rPr lang="en-US" i="1" dirty="0" smtClean="0"/>
              <a:t>	</a:t>
            </a:r>
            <a:r>
              <a:rPr lang="en-US" i="1" dirty="0" err="1" smtClean="0"/>
              <a:t>fflush</a:t>
            </a:r>
            <a:r>
              <a:rPr lang="en-US" i="1" dirty="0" smtClean="0"/>
              <a:t>(</a:t>
            </a:r>
            <a:r>
              <a:rPr lang="en-US" i="1" dirty="0" err="1" smtClean="0"/>
              <a:t>stdout</a:t>
            </a:r>
            <a:r>
              <a:rPr lang="en-US" i="1" dirty="0"/>
              <a:t>);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break</a:t>
            </a:r>
            <a:r>
              <a:rPr lang="en-US" i="1" dirty="0"/>
              <a:t>;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case </a:t>
            </a:r>
            <a:r>
              <a:rPr lang="en-US" i="1" dirty="0"/>
              <a:t>2: 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pm </a:t>
            </a:r>
            <a:r>
              <a:rPr lang="en-US" i="1" dirty="0"/>
              <a:t>= write(</a:t>
            </a:r>
            <a:r>
              <a:rPr lang="en-US" i="1" dirty="0" err="1"/>
              <a:t>fildes</a:t>
            </a:r>
            <a:r>
              <a:rPr lang="en-US" i="1" dirty="0"/>
              <a:t>[1], "third message \n", 20);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err="1" smtClean="0"/>
              <a:t>printf</a:t>
            </a:r>
            <a:r>
              <a:rPr lang="en-US" i="1" dirty="0"/>
              <a:t>("characters written </a:t>
            </a:r>
            <a:r>
              <a:rPr lang="en-US" i="1" dirty="0" smtClean="0"/>
              <a:t>by parent = %d </a:t>
            </a:r>
            <a:r>
              <a:rPr lang="en-US" i="1" dirty="0"/>
              <a:t>\n", pm);</a:t>
            </a:r>
            <a:endParaRPr lang="en-US" dirty="0"/>
          </a:p>
          <a:p>
            <a:pPr marL="0" indent="0">
              <a:buNone/>
            </a:pPr>
            <a:r>
              <a:rPr lang="en-US" i="1" dirty="0" smtClean="0"/>
              <a:t>	</a:t>
            </a:r>
            <a:r>
              <a:rPr lang="en-US" i="1" dirty="0" err="1" smtClean="0"/>
              <a:t>fflush</a:t>
            </a:r>
            <a:r>
              <a:rPr lang="en-US" i="1" dirty="0" smtClean="0"/>
              <a:t>(</a:t>
            </a:r>
            <a:r>
              <a:rPr lang="en-US" i="1" dirty="0" err="1" smtClean="0"/>
              <a:t>stdout</a:t>
            </a:r>
            <a:r>
              <a:rPr lang="en-US" i="1" dirty="0"/>
              <a:t>);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break</a:t>
            </a:r>
            <a:r>
              <a:rPr lang="en-US" i="1" dirty="0"/>
              <a:t>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3502-B50A-4130-A7DC-E5E49E8F67B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77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i="1" dirty="0"/>
              <a:t>case 3: </a:t>
            </a:r>
            <a:endParaRPr lang="en-US" sz="1800" i="1" dirty="0" smtClean="0"/>
          </a:p>
          <a:p>
            <a:pPr marL="0" indent="0">
              <a:buNone/>
            </a:pPr>
            <a:r>
              <a:rPr lang="en-US" sz="1800" i="1" dirty="0"/>
              <a:t>	</a:t>
            </a:r>
            <a:r>
              <a:rPr lang="en-US" sz="1800" i="1" dirty="0" smtClean="0"/>
              <a:t>pm </a:t>
            </a:r>
            <a:r>
              <a:rPr lang="en-US" sz="1800" i="1" dirty="0"/>
              <a:t>= write(</a:t>
            </a:r>
            <a:r>
              <a:rPr lang="en-US" sz="1800" i="1" dirty="0" err="1"/>
              <a:t>fildes</a:t>
            </a:r>
            <a:r>
              <a:rPr lang="en-US" sz="1800" i="1" dirty="0"/>
              <a:t>[1], "fourth message \n", 20</a:t>
            </a:r>
            <a:r>
              <a:rPr lang="en-US" sz="1800" i="1" dirty="0" smtClean="0"/>
              <a:t>);</a:t>
            </a:r>
            <a:endParaRPr lang="en-US" sz="1800" dirty="0"/>
          </a:p>
          <a:p>
            <a:pPr marL="0" indent="0">
              <a:buNone/>
            </a:pPr>
            <a:r>
              <a:rPr lang="en-US" sz="1800" i="1" dirty="0"/>
              <a:t>	</a:t>
            </a:r>
            <a:r>
              <a:rPr lang="en-US" sz="1800" i="1" dirty="0" err="1" smtClean="0"/>
              <a:t>printf</a:t>
            </a:r>
            <a:r>
              <a:rPr lang="en-US" sz="1800" i="1" dirty="0"/>
              <a:t>("characters written </a:t>
            </a:r>
            <a:r>
              <a:rPr lang="en-US" sz="1800" i="1" dirty="0" smtClean="0"/>
              <a:t> by parent = %d </a:t>
            </a:r>
            <a:r>
              <a:rPr lang="en-US" sz="1800" i="1" dirty="0"/>
              <a:t>\n", pm);</a:t>
            </a:r>
            <a:endParaRPr lang="en-US" sz="1800" dirty="0"/>
          </a:p>
          <a:p>
            <a:pPr marL="0" indent="0">
              <a:buNone/>
            </a:pPr>
            <a:r>
              <a:rPr lang="en-US" sz="1800" i="1" dirty="0" smtClean="0"/>
              <a:t>	</a:t>
            </a:r>
            <a:r>
              <a:rPr lang="en-US" sz="1800" i="1" dirty="0" err="1" smtClean="0"/>
              <a:t>fflush</a:t>
            </a:r>
            <a:r>
              <a:rPr lang="en-US" sz="1800" i="1" dirty="0" smtClean="0"/>
              <a:t>(</a:t>
            </a:r>
            <a:r>
              <a:rPr lang="en-US" sz="1800" i="1" dirty="0" err="1" smtClean="0"/>
              <a:t>stdout</a:t>
            </a:r>
            <a:r>
              <a:rPr lang="en-US" sz="1800" i="1" dirty="0" smtClean="0"/>
              <a:t>);</a:t>
            </a:r>
            <a:endParaRPr lang="en-US" sz="1800" dirty="0"/>
          </a:p>
          <a:p>
            <a:pPr marL="0" indent="0">
              <a:buNone/>
            </a:pPr>
            <a:r>
              <a:rPr lang="en-US" sz="1800" i="1" dirty="0" smtClean="0"/>
              <a:t>break</a:t>
            </a:r>
            <a:r>
              <a:rPr lang="en-US" sz="1800" i="1" dirty="0"/>
              <a:t>;</a:t>
            </a:r>
            <a:endParaRPr lang="en-US" sz="1800" dirty="0"/>
          </a:p>
          <a:p>
            <a:pPr marL="0" indent="0">
              <a:buNone/>
            </a:pPr>
            <a:r>
              <a:rPr lang="en-US" sz="1800" i="1" dirty="0" smtClean="0"/>
              <a:t>case </a:t>
            </a:r>
            <a:r>
              <a:rPr lang="en-US" sz="1800" i="1" dirty="0"/>
              <a:t>4: </a:t>
            </a:r>
            <a:endParaRPr lang="en-US" sz="1800" i="1" dirty="0" smtClean="0"/>
          </a:p>
          <a:p>
            <a:pPr marL="0" indent="0">
              <a:buNone/>
            </a:pPr>
            <a:r>
              <a:rPr lang="en-US" sz="1800" i="1" dirty="0"/>
              <a:t>	</a:t>
            </a:r>
            <a:r>
              <a:rPr lang="en-US" sz="1800" i="1" dirty="0" smtClean="0"/>
              <a:t>pm </a:t>
            </a:r>
            <a:r>
              <a:rPr lang="en-US" sz="1800" i="1" dirty="0"/>
              <a:t>= write(</a:t>
            </a:r>
            <a:r>
              <a:rPr lang="en-US" sz="1800" i="1" dirty="0" err="1"/>
              <a:t>fildes</a:t>
            </a:r>
            <a:r>
              <a:rPr lang="en-US" sz="1800" i="1" dirty="0"/>
              <a:t>[1], "fifth message \n", 20</a:t>
            </a:r>
            <a:r>
              <a:rPr lang="en-US" sz="1800" i="1" dirty="0" smtClean="0"/>
              <a:t>);</a:t>
            </a:r>
            <a:endParaRPr lang="en-US" sz="1800" dirty="0"/>
          </a:p>
          <a:p>
            <a:pPr marL="0" indent="0">
              <a:buNone/>
            </a:pPr>
            <a:r>
              <a:rPr lang="en-US" sz="1800" i="1" dirty="0"/>
              <a:t>	</a:t>
            </a:r>
            <a:r>
              <a:rPr lang="en-US" sz="1800" i="1" dirty="0" err="1" smtClean="0"/>
              <a:t>printf</a:t>
            </a:r>
            <a:r>
              <a:rPr lang="en-US" sz="1800" i="1" dirty="0"/>
              <a:t>("characters written </a:t>
            </a:r>
            <a:r>
              <a:rPr lang="en-US" sz="1800" i="1" dirty="0" smtClean="0"/>
              <a:t> by parent = %d </a:t>
            </a:r>
            <a:r>
              <a:rPr lang="en-US" sz="1800" i="1" dirty="0"/>
              <a:t>\n", pm</a:t>
            </a:r>
            <a:r>
              <a:rPr lang="en-US" sz="1800" i="1" dirty="0" smtClean="0"/>
              <a:t>);</a:t>
            </a:r>
            <a:endParaRPr lang="en-US" sz="1800" dirty="0"/>
          </a:p>
          <a:p>
            <a:pPr marL="0" indent="0">
              <a:buNone/>
            </a:pPr>
            <a:r>
              <a:rPr lang="en-US" sz="1800" i="1" dirty="0"/>
              <a:t>	</a:t>
            </a:r>
            <a:r>
              <a:rPr lang="en-US" sz="1800" i="1" dirty="0" err="1" smtClean="0"/>
              <a:t>fflush</a:t>
            </a:r>
            <a:r>
              <a:rPr lang="en-US" sz="1800" i="1" dirty="0" smtClean="0"/>
              <a:t>(</a:t>
            </a:r>
            <a:r>
              <a:rPr lang="en-US" sz="1800" i="1" dirty="0" err="1" smtClean="0"/>
              <a:t>stdout</a:t>
            </a:r>
            <a:r>
              <a:rPr lang="en-US" sz="1800" i="1" dirty="0" smtClean="0"/>
              <a:t>);</a:t>
            </a:r>
            <a:endParaRPr lang="en-US" sz="1800" dirty="0"/>
          </a:p>
          <a:p>
            <a:pPr marL="0" indent="0">
              <a:buNone/>
            </a:pPr>
            <a:r>
              <a:rPr lang="en-US" sz="1800" i="1" dirty="0"/>
              <a:t>              </a:t>
            </a:r>
            <a:r>
              <a:rPr lang="en-US" sz="1800" i="1" dirty="0" smtClean="0"/>
              <a:t>}</a:t>
            </a:r>
            <a:endParaRPr lang="en-US" sz="1800" dirty="0"/>
          </a:p>
          <a:p>
            <a:pPr marL="0" indent="0">
              <a:buNone/>
            </a:pPr>
            <a:r>
              <a:rPr lang="en-US" sz="1800" i="1" dirty="0"/>
              <a:t>  </a:t>
            </a:r>
            <a:r>
              <a:rPr lang="en-US" sz="1800" i="1" dirty="0" smtClean="0"/>
              <a:t>  }</a:t>
            </a:r>
            <a:endParaRPr lang="en-US" sz="1800" dirty="0"/>
          </a:p>
          <a:p>
            <a:pPr marL="0" indent="0">
              <a:buNone/>
            </a:pPr>
            <a:r>
              <a:rPr lang="en-US" sz="1800" i="1" dirty="0"/>
              <a:t>        wait(NULL);</a:t>
            </a:r>
            <a:endParaRPr lang="en-US" sz="1800" dirty="0"/>
          </a:p>
          <a:p>
            <a:pPr marL="0" indent="0">
              <a:buNone/>
            </a:pPr>
            <a:r>
              <a:rPr lang="en-US" sz="1800" i="1" dirty="0"/>
              <a:t>        </a:t>
            </a:r>
            <a:r>
              <a:rPr lang="en-US" sz="1800" i="1" dirty="0" err="1"/>
              <a:t>printf</a:t>
            </a:r>
            <a:r>
              <a:rPr lang="en-US" sz="1800" i="1" dirty="0"/>
              <a:t>("parent terminating\n");</a:t>
            </a:r>
            <a:endParaRPr lang="en-US" sz="1800" dirty="0"/>
          </a:p>
          <a:p>
            <a:pPr marL="0" indent="0">
              <a:buNone/>
            </a:pPr>
            <a:r>
              <a:rPr lang="en-US" sz="1800" i="1" dirty="0"/>
              <a:t>        exit(0);</a:t>
            </a:r>
            <a:endParaRPr lang="en-US" sz="1800" dirty="0"/>
          </a:p>
          <a:p>
            <a:pPr marL="0" indent="0">
              <a:buNone/>
            </a:pPr>
            <a:r>
              <a:rPr lang="en-US" sz="1800" i="1" dirty="0" smtClean="0"/>
              <a:t>}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3502-B50A-4130-A7DC-E5E49E8F67B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97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i="1" dirty="0" err="1"/>
              <a:t>int</a:t>
            </a:r>
            <a:r>
              <a:rPr lang="en-US" i="1" dirty="0"/>
              <a:t> main(void)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{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     </a:t>
            </a:r>
            <a:r>
              <a:rPr lang="en-US" i="1" dirty="0" err="1"/>
              <a:t>int</a:t>
            </a:r>
            <a:r>
              <a:rPr lang="en-US" i="1" dirty="0"/>
              <a:t> </a:t>
            </a:r>
            <a:r>
              <a:rPr lang="en-US" i="1" dirty="0" err="1"/>
              <a:t>pp</a:t>
            </a:r>
            <a:r>
              <a:rPr lang="en-US" i="1" dirty="0"/>
              <a:t>, </a:t>
            </a:r>
            <a:r>
              <a:rPr lang="en-US" i="1" dirty="0" err="1" smtClean="0"/>
              <a:t>pid</a:t>
            </a:r>
            <a:r>
              <a:rPr lang="en-US" i="1" dirty="0"/>
              <a:t>;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     </a:t>
            </a:r>
            <a:r>
              <a:rPr lang="en-US" i="1" dirty="0" err="1"/>
              <a:t>pp</a:t>
            </a:r>
            <a:r>
              <a:rPr lang="en-US" i="1" dirty="0"/>
              <a:t> = pipe (</a:t>
            </a:r>
            <a:r>
              <a:rPr lang="en-US" i="1" dirty="0" err="1"/>
              <a:t>fildes</a:t>
            </a:r>
            <a:r>
              <a:rPr lang="en-US" i="1" dirty="0"/>
              <a:t>);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     </a:t>
            </a:r>
            <a:r>
              <a:rPr lang="en-US" i="1" dirty="0" err="1" smtClean="0"/>
              <a:t>printf</a:t>
            </a:r>
            <a:r>
              <a:rPr lang="en-US" i="1" dirty="0"/>
              <a:t>("pipe opened with </a:t>
            </a:r>
            <a:r>
              <a:rPr lang="en-US" i="1" dirty="0" err="1"/>
              <a:t>pp</a:t>
            </a:r>
            <a:r>
              <a:rPr lang="en-US" i="1" dirty="0"/>
              <a:t> = %d \n", </a:t>
            </a:r>
            <a:r>
              <a:rPr lang="en-US" i="1" dirty="0" err="1"/>
              <a:t>pp</a:t>
            </a:r>
            <a:r>
              <a:rPr lang="en-US" i="1" dirty="0"/>
              <a:t>);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    </a:t>
            </a:r>
            <a:r>
              <a:rPr lang="en-US" i="1" dirty="0" smtClean="0"/>
              <a:t> </a:t>
            </a:r>
            <a:r>
              <a:rPr lang="en-US" i="1" dirty="0" err="1"/>
              <a:t>fflush</a:t>
            </a:r>
            <a:r>
              <a:rPr lang="en-US" i="1" dirty="0"/>
              <a:t>(</a:t>
            </a:r>
            <a:r>
              <a:rPr lang="en-US" i="1" dirty="0" err="1"/>
              <a:t>stdout</a:t>
            </a:r>
            <a:r>
              <a:rPr lang="en-US" i="1" dirty="0"/>
              <a:t>);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     </a:t>
            </a:r>
            <a:r>
              <a:rPr lang="en-US" i="1" dirty="0" err="1" smtClean="0"/>
              <a:t>pid</a:t>
            </a:r>
            <a:r>
              <a:rPr lang="en-US" i="1" dirty="0" smtClean="0"/>
              <a:t> </a:t>
            </a:r>
            <a:r>
              <a:rPr lang="en-US" i="1" dirty="0"/>
              <a:t>= fork();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     if (</a:t>
            </a:r>
            <a:r>
              <a:rPr lang="en-US" i="1" dirty="0" err="1" smtClean="0"/>
              <a:t>pid</a:t>
            </a:r>
            <a:r>
              <a:rPr lang="en-US" i="1" dirty="0" smtClean="0"/>
              <a:t> </a:t>
            </a:r>
            <a:r>
              <a:rPr lang="en-US" i="1" dirty="0"/>
              <a:t>== 0)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        </a:t>
            </a:r>
            <a:r>
              <a:rPr lang="en-US" i="1" dirty="0" smtClean="0"/>
              <a:t>  child</a:t>
            </a:r>
            <a:r>
              <a:rPr lang="en-US" i="1" dirty="0"/>
              <a:t>();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     else if (</a:t>
            </a:r>
            <a:r>
              <a:rPr lang="en-US" i="1" dirty="0" err="1" smtClean="0"/>
              <a:t>pid</a:t>
            </a:r>
            <a:r>
              <a:rPr lang="en-US" i="1" dirty="0" smtClean="0"/>
              <a:t> </a:t>
            </a:r>
            <a:r>
              <a:rPr lang="en-US" i="1" dirty="0"/>
              <a:t>== -1)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             </a:t>
            </a:r>
            <a:r>
              <a:rPr lang="en-US" i="1" dirty="0" smtClean="0"/>
              <a:t>    error</a:t>
            </a:r>
            <a:r>
              <a:rPr lang="en-US" i="1" dirty="0"/>
              <a:t>();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          </a:t>
            </a:r>
            <a:r>
              <a:rPr lang="en-US" i="1" dirty="0" smtClean="0"/>
              <a:t>   else  </a:t>
            </a:r>
            <a:r>
              <a:rPr lang="en-US" i="1" dirty="0"/>
              <a:t>parent();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3502-B50A-4130-A7DC-E5E49E8F67B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15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#include	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#include	&lt;sys/</a:t>
            </a:r>
            <a:r>
              <a:rPr lang="en-US" dirty="0" err="1" smtClean="0"/>
              <a:t>types.h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#include	&lt;</a:t>
            </a:r>
            <a:r>
              <a:rPr lang="en-US" dirty="0" err="1" smtClean="0"/>
              <a:t>unistd.h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/>
              <a:t>v</a:t>
            </a:r>
            <a:r>
              <a:rPr lang="en-US" dirty="0" smtClean="0"/>
              <a:t>oid main(){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	</a:t>
            </a:r>
            <a:r>
              <a:rPr lang="en-US" dirty="0" err="1" smtClean="0"/>
              <a:t>pid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pid</a:t>
            </a:r>
            <a:r>
              <a:rPr lang="en-US" dirty="0" smtClean="0"/>
              <a:t> = fork();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switch (</a:t>
            </a:r>
            <a:r>
              <a:rPr lang="en-US" dirty="0" err="1" smtClean="0"/>
              <a:t>pid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case </a:t>
            </a:r>
            <a:r>
              <a:rPr lang="en-US" dirty="0" smtClean="0"/>
              <a:t>-1 </a:t>
            </a:r>
            <a:r>
              <a:rPr lang="en-US" dirty="0" smtClean="0"/>
              <a:t>: </a:t>
            </a:r>
            <a:r>
              <a:rPr lang="en-US" dirty="0" err="1" smtClean="0"/>
              <a:t>printf</a:t>
            </a:r>
            <a:r>
              <a:rPr lang="en-US" dirty="0" smtClean="0"/>
              <a:t>(“ fork failed”);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exit(-1);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case </a:t>
            </a:r>
            <a:r>
              <a:rPr lang="en-US" dirty="0" smtClean="0"/>
              <a:t>0 </a:t>
            </a:r>
            <a:r>
              <a:rPr lang="en-US" dirty="0" smtClean="0"/>
              <a:t>: </a:t>
            </a:r>
            <a:r>
              <a:rPr lang="en-US" dirty="0" err="1" smtClean="0"/>
              <a:t>printf</a:t>
            </a:r>
            <a:r>
              <a:rPr lang="en-US" dirty="0" smtClean="0"/>
              <a:t>(“I am the child, ID = %d\n”, </a:t>
            </a:r>
            <a:r>
              <a:rPr lang="en-US" dirty="0" err="1" smtClean="0"/>
              <a:t>getpid</a:t>
            </a:r>
            <a:r>
              <a:rPr lang="en-US" dirty="0" smtClean="0"/>
              <a:t>());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exit(0);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default : </a:t>
            </a:r>
            <a:r>
              <a:rPr lang="en-US" dirty="0" err="1" smtClean="0"/>
              <a:t>printf</a:t>
            </a:r>
            <a:r>
              <a:rPr lang="en-US" dirty="0" smtClean="0"/>
              <a:t>(“I am the parent, ID = %d\n”, </a:t>
            </a:r>
            <a:r>
              <a:rPr lang="en-US" dirty="0" err="1" smtClean="0"/>
              <a:t>getpid</a:t>
            </a:r>
            <a:r>
              <a:rPr lang="en-US" dirty="0" smtClean="0"/>
              <a:t>());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r>
              <a:rPr lang="en-US" dirty="0"/>
              <a:t>	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3502-B50A-4130-A7DC-E5E49E8F67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33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Pipe() System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</a:t>
            </a:r>
            <a:r>
              <a:rPr lang="en-US" dirty="0" smtClean="0"/>
              <a:t>ipe() creates a unidirectional communication buffer</a:t>
            </a:r>
          </a:p>
          <a:p>
            <a:r>
              <a:rPr lang="en-US" dirty="0" smtClean="0"/>
              <a:t>To have a two-way communication, need to make two pipe() system calls</a:t>
            </a:r>
          </a:p>
          <a:p>
            <a:r>
              <a:rPr lang="en-US" dirty="0" smtClean="0"/>
              <a:t>For read(), end-of-file condition for pipes occurs only when pipe is empty and there are no more processes with write descriptors open to the pipe.  Need to close all descriptors not needed</a:t>
            </a:r>
          </a:p>
          <a:p>
            <a:r>
              <a:rPr lang="en-US" dirty="0" smtClean="0"/>
              <a:t>If a pipe is empty and write descriptors to the pipe are open, the process </a:t>
            </a:r>
            <a:r>
              <a:rPr lang="en-US" smtClean="0"/>
              <a:t>will wait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3502-B50A-4130-A7DC-E5E49E8F67B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21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#include	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#include	&lt;sys/</a:t>
            </a:r>
            <a:r>
              <a:rPr lang="en-US" dirty="0" err="1" smtClean="0"/>
              <a:t>types.h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#include	&lt;</a:t>
            </a:r>
            <a:r>
              <a:rPr lang="en-US" dirty="0" err="1" smtClean="0"/>
              <a:t>unistd.h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void main(){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, n;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pid_t</a:t>
            </a:r>
            <a:r>
              <a:rPr lang="en-US" dirty="0" smtClean="0"/>
              <a:t>	</a:t>
            </a:r>
            <a:r>
              <a:rPr lang="en-US" dirty="0" err="1" smtClean="0"/>
              <a:t>pid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	for (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/>
              <a:t>        if </a:t>
            </a:r>
            <a:r>
              <a:rPr lang="en-US" dirty="0" smtClean="0"/>
              <a:t>(</a:t>
            </a:r>
            <a:r>
              <a:rPr lang="en-US" dirty="0" err="1" smtClean="0"/>
              <a:t>pid</a:t>
            </a:r>
            <a:r>
              <a:rPr lang="en-US" dirty="0" smtClean="0"/>
              <a:t> = fork() </a:t>
            </a:r>
            <a:r>
              <a:rPr lang="en-US" dirty="0" smtClean="0"/>
              <a:t>== </a:t>
            </a:r>
            <a:r>
              <a:rPr lang="en-US" dirty="0" smtClean="0"/>
              <a:t>0)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break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/>
              <a:t>        </a:t>
            </a:r>
            <a:r>
              <a:rPr lang="en-US" dirty="0" err="1" smtClean="0"/>
              <a:t>printf</a:t>
            </a:r>
            <a:r>
              <a:rPr lang="en-US" dirty="0" smtClean="0"/>
              <a:t>(“My process ID = %d\n and my parent’s ID = %d\n”, 		</a:t>
            </a:r>
            <a:r>
              <a:rPr lang="en-US" dirty="0" err="1" smtClean="0"/>
              <a:t>getpid</a:t>
            </a:r>
            <a:r>
              <a:rPr lang="en-US" dirty="0" smtClean="0"/>
              <a:t>(), </a:t>
            </a:r>
            <a:r>
              <a:rPr lang="en-US" dirty="0"/>
              <a:t> </a:t>
            </a:r>
            <a:r>
              <a:rPr lang="en-US" dirty="0" err="1" smtClean="0"/>
              <a:t>getppid</a:t>
            </a:r>
            <a:r>
              <a:rPr lang="en-US" dirty="0" smtClean="0"/>
              <a:t>());</a:t>
            </a:r>
          </a:p>
          <a:p>
            <a:pPr marL="0" indent="0">
              <a:buNone/>
            </a:pPr>
            <a:r>
              <a:rPr lang="en-US" dirty="0" smtClean="0"/>
              <a:t>}	 </a:t>
            </a:r>
          </a:p>
          <a:p>
            <a:r>
              <a:rPr lang="en-US" dirty="0" smtClean="0"/>
              <a:t>This can be used to create n children of a parent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3502-B50A-4130-A7DC-E5E49E8F67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23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ait() System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process making the wait() system call waits until its child completes or stops or until the caller receives a signal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wait </a:t>
            </a:r>
            <a:r>
              <a:rPr lang="en-US" dirty="0" smtClean="0"/>
              <a:t>returns immediately if the process has no child</a:t>
            </a:r>
          </a:p>
          <a:p>
            <a:r>
              <a:rPr lang="en-US" dirty="0" smtClean="0"/>
              <a:t>If the child terminates, the value returned is id of the child and is greater than 0</a:t>
            </a:r>
          </a:p>
          <a:p>
            <a:r>
              <a:rPr lang="en-US" dirty="0" smtClean="0"/>
              <a:t>wait() takes one argument which is an integer pointer and it stores the return status of the child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3502-B50A-4130-A7DC-E5E49E8F67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30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#include		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#include		&lt;sys/</a:t>
            </a:r>
            <a:r>
              <a:rPr lang="en-US" dirty="0" err="1" smtClean="0"/>
              <a:t>wait.h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#include		&lt;sys/</a:t>
            </a:r>
            <a:r>
              <a:rPr lang="en-US" dirty="0" err="1" smtClean="0"/>
              <a:t>types.h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#include		&lt;</a:t>
            </a:r>
            <a:r>
              <a:rPr lang="en-US" dirty="0" err="1" smtClean="0"/>
              <a:t>unistd.h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void main(){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pid_t</a:t>
            </a:r>
            <a:r>
              <a:rPr lang="en-US" dirty="0" smtClean="0"/>
              <a:t>	</a:t>
            </a:r>
            <a:r>
              <a:rPr lang="en-US" dirty="0" err="1" smtClean="0"/>
              <a:t>pid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	status;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pid</a:t>
            </a:r>
            <a:r>
              <a:rPr lang="en-US" dirty="0" smtClean="0"/>
              <a:t> = fork();</a:t>
            </a:r>
          </a:p>
          <a:p>
            <a:pPr marL="0" indent="0">
              <a:buNone/>
            </a:pPr>
            <a:r>
              <a:rPr lang="en-US" dirty="0" smtClean="0"/>
              <a:t>	switch (</a:t>
            </a:r>
            <a:r>
              <a:rPr lang="en-US" dirty="0" err="1" smtClean="0"/>
              <a:t>pid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 smtClean="0"/>
              <a:t>	case </a:t>
            </a:r>
            <a:r>
              <a:rPr lang="en-US" dirty="0" smtClean="0"/>
              <a:t>-1 </a:t>
            </a:r>
            <a:r>
              <a:rPr lang="en-US" dirty="0" smtClean="0"/>
              <a:t>: </a:t>
            </a:r>
            <a:r>
              <a:rPr lang="en-US" dirty="0" err="1" smtClean="0"/>
              <a:t>printf</a:t>
            </a:r>
            <a:r>
              <a:rPr lang="en-US" dirty="0" smtClean="0"/>
              <a:t>(“ fork failed”);</a:t>
            </a:r>
          </a:p>
          <a:p>
            <a:pPr marL="0" indent="0">
              <a:buNone/>
            </a:pPr>
            <a:r>
              <a:rPr lang="en-US" dirty="0" smtClean="0"/>
              <a:t>		  exit(-1);</a:t>
            </a:r>
          </a:p>
          <a:p>
            <a:pPr marL="0" indent="0">
              <a:buNone/>
            </a:pPr>
            <a:r>
              <a:rPr lang="en-US" dirty="0" smtClean="0"/>
              <a:t>	case </a:t>
            </a:r>
            <a:r>
              <a:rPr lang="en-US" dirty="0" smtClean="0"/>
              <a:t>0 </a:t>
            </a:r>
            <a:r>
              <a:rPr lang="en-US" dirty="0" smtClean="0"/>
              <a:t>: </a:t>
            </a:r>
            <a:r>
              <a:rPr lang="en-US" dirty="0" err="1" smtClean="0"/>
              <a:t>printf</a:t>
            </a:r>
            <a:r>
              <a:rPr lang="en-US" dirty="0" smtClean="0"/>
              <a:t>(“I am the child, ID = %d\n”, </a:t>
            </a:r>
            <a:r>
              <a:rPr lang="en-US" dirty="0" err="1" smtClean="0"/>
              <a:t>getpid</a:t>
            </a:r>
            <a:r>
              <a:rPr lang="en-US" dirty="0" smtClean="0"/>
              <a:t>());</a:t>
            </a:r>
          </a:p>
          <a:p>
            <a:pPr marL="0" indent="0">
              <a:buNone/>
            </a:pPr>
            <a:r>
              <a:rPr lang="en-US" dirty="0" smtClean="0"/>
              <a:t>		  exit(0);</a:t>
            </a:r>
          </a:p>
          <a:p>
            <a:pPr marL="0" indent="0">
              <a:buNone/>
            </a:pPr>
            <a:r>
              <a:rPr lang="en-US" dirty="0" smtClean="0"/>
              <a:t>	default : if (wait (&amp;status) != </a:t>
            </a:r>
            <a:r>
              <a:rPr lang="en-US" dirty="0" err="1" smtClean="0"/>
              <a:t>pid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printf</a:t>
            </a:r>
            <a:r>
              <a:rPr lang="en-US" dirty="0" smtClean="0"/>
              <a:t>(“A signal has interrupted the wait);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                else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printf</a:t>
            </a:r>
            <a:r>
              <a:rPr lang="en-US" dirty="0" smtClean="0"/>
              <a:t>(“I am the parent, ID = %d and child ID =%d\n”, </a:t>
            </a:r>
            <a:r>
              <a:rPr lang="en-US" dirty="0" err="1" smtClean="0"/>
              <a:t>getpid</a:t>
            </a:r>
            <a:r>
              <a:rPr lang="en-US" dirty="0" smtClean="0"/>
              <a:t>());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 smtClean="0"/>
              <a:t>}	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3502-B50A-4130-A7DC-E5E49E8F67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84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xec() System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</a:t>
            </a:r>
            <a:r>
              <a:rPr lang="en-US" dirty="0" smtClean="0"/>
              <a:t>ork() creates a duplicate of the calling process</a:t>
            </a:r>
          </a:p>
          <a:p>
            <a:r>
              <a:rPr lang="en-US" dirty="0" smtClean="0"/>
              <a:t>May require child to work on a different program</a:t>
            </a:r>
          </a:p>
          <a:p>
            <a:r>
              <a:rPr lang="en-US" dirty="0"/>
              <a:t>e</a:t>
            </a:r>
            <a:r>
              <a:rPr lang="en-US" dirty="0" smtClean="0"/>
              <a:t>xec() system call allows a new process to take the place of the calling process</a:t>
            </a:r>
          </a:p>
          <a:p>
            <a:r>
              <a:rPr lang="en-US" dirty="0" smtClean="0"/>
              <a:t>The new process starts executing at its main() function</a:t>
            </a:r>
          </a:p>
          <a:p>
            <a:r>
              <a:rPr lang="en-US" dirty="0" smtClean="0"/>
              <a:t>Usually use a combination of fork()-exec() sequence to let child execute a different program while the parent continues with the original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3502-B50A-4130-A7DC-E5E49E8F67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27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Variations of exec()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Six different functions</a:t>
            </a:r>
          </a:p>
          <a:p>
            <a:pPr lvl="1"/>
            <a:r>
              <a:rPr lang="en-US" dirty="0" smtClean="0"/>
              <a:t>Differentiates the way command line arguments are given and the name of the program file is specified</a:t>
            </a:r>
          </a:p>
          <a:p>
            <a:r>
              <a:rPr lang="en-US" dirty="0" smtClean="0"/>
              <a:t>The six functions are:</a:t>
            </a:r>
          </a:p>
          <a:p>
            <a:pPr lvl="1"/>
            <a:r>
              <a:rPr lang="en-US" dirty="0" err="1"/>
              <a:t>e</a:t>
            </a:r>
            <a:r>
              <a:rPr lang="en-US" dirty="0" err="1" smtClean="0"/>
              <a:t>xecl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List arguments with the call; list ends with (char *)0</a:t>
            </a:r>
          </a:p>
          <a:p>
            <a:pPr lvl="1"/>
            <a:r>
              <a:rPr lang="en-US" dirty="0" err="1"/>
              <a:t>e</a:t>
            </a:r>
            <a:r>
              <a:rPr lang="en-US" dirty="0" err="1" smtClean="0"/>
              <a:t>xecv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Place arguments in a vector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3502-B50A-4130-A7DC-E5E49E8F67B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49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Variations of exec()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</a:t>
            </a:r>
            <a:r>
              <a:rPr lang="en-US" dirty="0" err="1" smtClean="0"/>
              <a:t>xecle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Same as </a:t>
            </a:r>
            <a:r>
              <a:rPr lang="en-US" dirty="0" err="1" smtClean="0"/>
              <a:t>execl</a:t>
            </a:r>
            <a:r>
              <a:rPr lang="en-US" dirty="0" smtClean="0"/>
              <a:t>() with additional argument that specifies the environment of the new program.  In exec() forms in which environment is not provided the new program takes the environment of the parent</a:t>
            </a:r>
          </a:p>
          <a:p>
            <a:r>
              <a:rPr lang="en-US" dirty="0" err="1"/>
              <a:t>e</a:t>
            </a:r>
            <a:r>
              <a:rPr lang="en-US" dirty="0" err="1" smtClean="0"/>
              <a:t>xeclp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Same as </a:t>
            </a:r>
            <a:r>
              <a:rPr lang="en-US" dirty="0" err="1" smtClean="0"/>
              <a:t>execl</a:t>
            </a:r>
            <a:r>
              <a:rPr lang="en-US" dirty="0" smtClean="0"/>
              <a:t>(), but uses the PATH environment variable to search for the executable.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3502-B50A-4130-A7DC-E5E49E8F67B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77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Variations of exec()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</a:t>
            </a:r>
            <a:r>
              <a:rPr lang="en-US" dirty="0" err="1" smtClean="0"/>
              <a:t>xecvp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Same as </a:t>
            </a:r>
            <a:r>
              <a:rPr lang="en-US" dirty="0" err="1" smtClean="0"/>
              <a:t>execv</a:t>
            </a:r>
            <a:r>
              <a:rPr lang="en-US" dirty="0" smtClean="0"/>
              <a:t>();  uses the PATH environment variable to search for the executable</a:t>
            </a:r>
          </a:p>
          <a:p>
            <a:r>
              <a:rPr lang="en-US" dirty="0" err="1" smtClean="0"/>
              <a:t>execve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Same as </a:t>
            </a:r>
            <a:r>
              <a:rPr lang="en-US" dirty="0" err="1" smtClean="0"/>
              <a:t>execv</a:t>
            </a:r>
            <a:r>
              <a:rPr lang="en-US" dirty="0" smtClean="0"/>
              <a:t>();  takes additional variable for the environment of the new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3502-B50A-4130-A7DC-E5E49E8F67B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7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831</Words>
  <Application>Microsoft Office PowerPoint</Application>
  <PresentationFormat>On-screen Show (4:3)</PresentationFormat>
  <Paragraphs>241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Creating process in UNIX/LINUX</vt:lpstr>
      <vt:lpstr>Example 1</vt:lpstr>
      <vt:lpstr>Example 2</vt:lpstr>
      <vt:lpstr>wait() System Call</vt:lpstr>
      <vt:lpstr>Example</vt:lpstr>
      <vt:lpstr>exec() System Call</vt:lpstr>
      <vt:lpstr>Variations of exec()</vt:lpstr>
      <vt:lpstr>Variations of exec()</vt:lpstr>
      <vt:lpstr>Variations of exec()</vt:lpstr>
      <vt:lpstr>Example</vt:lpstr>
      <vt:lpstr>pipe() System Call</vt:lpstr>
      <vt:lpstr>pipe() system call buffer</vt:lpstr>
      <vt:lpstr>read()/write() system calls</vt:lpstr>
      <vt:lpstr>Example</vt:lpstr>
      <vt:lpstr>Example contd.</vt:lpstr>
      <vt:lpstr>Example contd.</vt:lpstr>
      <vt:lpstr>Example contd.</vt:lpstr>
      <vt:lpstr>Example contd.</vt:lpstr>
      <vt:lpstr>Example contd.</vt:lpstr>
      <vt:lpstr>Pipe() System call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process in UNIX/LINUX</dc:title>
  <dc:creator>dhall</dc:creator>
  <cp:lastModifiedBy>Sudarshan Dhall</cp:lastModifiedBy>
  <cp:revision>27</cp:revision>
  <dcterms:created xsi:type="dcterms:W3CDTF">2013-09-05T01:06:48Z</dcterms:created>
  <dcterms:modified xsi:type="dcterms:W3CDTF">2014-09-04T16:48:32Z</dcterms:modified>
</cp:coreProperties>
</file>