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88"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9144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单击编辑备注格式</a:t>
            </a:r>
            <a:endParaRPr lang="en-US" sz="2000" b="0" strike="noStrike" spc="-1">
              <a:solidFill>
                <a:srgbClr val="000000"/>
              </a:solidFill>
              <a:uFill>
                <a:solidFill>
                  <a:srgbClr val="FFFFFF"/>
                </a:solidFill>
              </a:uFill>
              <a:latin typeface="Arial" panose="020B0604020202020204"/>
            </a:endParaRPr>
          </a:p>
        </p:txBody>
      </p:sp>
      <p:sp>
        <p:nvSpPr>
          <p:cNvPr id="79" name="PlaceHolder 2"/>
          <p:cNvSpPr>
            <a:spLocks noGrp="1"/>
          </p:cNvSpPr>
          <p:nvPr>
            <p:ph type="hdr"/>
          </p:nvPr>
        </p:nvSpPr>
        <p:spPr>
          <a:xfrm>
            <a:off x="0" y="0"/>
            <a:ext cx="3280680" cy="534240"/>
          </a:xfrm>
          <a:prstGeom prst="rect">
            <a:avLst/>
          </a:prstGeom>
        </p:spPr>
        <p:txBody>
          <a:bodyPr lIns="0" tIns="0" rIns="0" bIns="0"/>
          <a:p>
            <a:r>
              <a:rPr lang="en-US" sz="1400" b="0" strike="noStrike" spc="-1">
                <a:solidFill>
                  <a:srgbClr val="000000"/>
                </a:solidFill>
                <a:uFill>
                  <a:solidFill>
                    <a:srgbClr val="FFFFFF"/>
                  </a:solidFill>
                </a:uFill>
                <a:latin typeface="Times New Roman" panose="02020603050405020304"/>
              </a:rPr>
              <a:t>&lt;页眉&gt;</a:t>
            </a:r>
            <a:endParaRPr lang="en-US" sz="1400" b="0" strike="noStrike" spc="-1">
              <a:solidFill>
                <a:srgbClr val="000000"/>
              </a:solidFill>
              <a:uFill>
                <a:solidFill>
                  <a:srgbClr val="FFFFFF"/>
                </a:solidFill>
              </a:uFill>
              <a:latin typeface="Times New Roman" panose="02020603050405020304"/>
            </a:endParaRPr>
          </a:p>
        </p:txBody>
      </p:sp>
      <p:sp>
        <p:nvSpPr>
          <p:cNvPr id="80" name="PlaceHolder 3"/>
          <p:cNvSpPr>
            <a:spLocks noGrp="1"/>
          </p:cNvSpPr>
          <p:nvPr>
            <p:ph type="dt"/>
          </p:nvPr>
        </p:nvSpPr>
        <p:spPr>
          <a:xfrm>
            <a:off x="4278960" y="0"/>
            <a:ext cx="3280680" cy="534240"/>
          </a:xfrm>
          <a:prstGeom prst="rect">
            <a:avLst/>
          </a:prstGeom>
        </p:spPr>
        <p:txBody>
          <a:bodyPr lIns="0" tIns="0" rIns="0" bIns="0"/>
          <a:p>
            <a:pPr algn="r"/>
            <a:r>
              <a:rPr lang="en-US" sz="1400" b="0" strike="noStrike" spc="-1">
                <a:solidFill>
                  <a:srgbClr val="000000"/>
                </a:solidFill>
                <a:uFill>
                  <a:solidFill>
                    <a:srgbClr val="FFFFFF"/>
                  </a:solidFill>
                </a:uFill>
                <a:latin typeface="Times New Roman" panose="02020603050405020304"/>
              </a:rPr>
              <a:t>&lt;日期/时间&gt;</a:t>
            </a:r>
            <a:endParaRPr lang="en-US" sz="1400" b="0" strike="noStrike" spc="-1">
              <a:solidFill>
                <a:srgbClr val="000000"/>
              </a:solidFill>
              <a:uFill>
                <a:solidFill>
                  <a:srgbClr val="FFFFFF"/>
                </a:solidFill>
              </a:uFill>
              <a:latin typeface="Times New Roman" panose="02020603050405020304"/>
            </a:endParaRPr>
          </a:p>
        </p:txBody>
      </p:sp>
      <p:sp>
        <p:nvSpPr>
          <p:cNvPr id="81" name="PlaceHolder 4"/>
          <p:cNvSpPr>
            <a:spLocks noGrp="1"/>
          </p:cNvSpPr>
          <p:nvPr>
            <p:ph type="ftr"/>
          </p:nvPr>
        </p:nvSpPr>
        <p:spPr>
          <a:xfrm>
            <a:off x="0" y="10157400"/>
            <a:ext cx="3280680" cy="534240"/>
          </a:xfrm>
          <a:prstGeom prst="rect">
            <a:avLst/>
          </a:prstGeom>
        </p:spPr>
        <p:txBody>
          <a:bodyPr lIns="0" tIns="0" rIns="0" bIns="0" anchor="b"/>
          <a:p>
            <a:r>
              <a:rPr lang="en-US" sz="1400" b="0" strike="noStrike" spc="-1">
                <a:solidFill>
                  <a:srgbClr val="000000"/>
                </a:solidFill>
                <a:uFill>
                  <a:solidFill>
                    <a:srgbClr val="FFFFFF"/>
                  </a:solidFill>
                </a:uFill>
                <a:latin typeface="Times New Roman" panose="02020603050405020304"/>
              </a:rPr>
              <a:t>&lt;页脚&gt;</a:t>
            </a:r>
            <a:endParaRPr lang="en-US" sz="1400" b="0" strike="noStrike" spc="-1">
              <a:solidFill>
                <a:srgbClr val="000000"/>
              </a:solidFill>
              <a:uFill>
                <a:solidFill>
                  <a:srgbClr val="FFFFFF"/>
                </a:solidFill>
              </a:uFill>
              <a:latin typeface="Times New Roman" panose="02020603050405020304"/>
            </a:endParaRPr>
          </a:p>
        </p:txBody>
      </p:sp>
      <p:sp>
        <p:nvSpPr>
          <p:cNvPr id="82" name="PlaceHolder 5"/>
          <p:cNvSpPr>
            <a:spLocks noGrp="1"/>
          </p:cNvSpPr>
          <p:nvPr>
            <p:ph type="sldNum"/>
          </p:nvPr>
        </p:nvSpPr>
        <p:spPr>
          <a:xfrm>
            <a:off x="4278960" y="10157400"/>
            <a:ext cx="3280680" cy="534240"/>
          </a:xfrm>
          <a:prstGeom prst="rect">
            <a:avLst/>
          </a:prstGeom>
        </p:spPr>
        <p:txBody>
          <a:bodyPr lIns="0" tIns="0" rIns="0" bIns="0" anchor="b"/>
          <a:p>
            <a:pPr algn="r"/>
            <a:fld id="{E2204B0C-587B-4223-9B69-B7C84944361B}" type="slidenum">
              <a:rPr lang="en-US" sz="1400" b="0" strike="noStrike" spc="-1">
                <a:solidFill>
                  <a:srgbClr val="000000"/>
                </a:solidFill>
                <a:uFill>
                  <a:solidFill>
                    <a:srgbClr val="FFFFFF"/>
                  </a:solidFill>
                </a:uFill>
                <a:latin typeface="Times New Roman" panose="02020603050405020304"/>
              </a:rPr>
            </a:fld>
            <a:endParaRPr lang="en-US" sz="1400" b="0" strike="noStrike" spc="-1">
              <a:solidFill>
                <a:srgbClr val="000000"/>
              </a:solidFill>
              <a:uFill>
                <a:solidFill>
                  <a:srgbClr val="FFFFFF"/>
                </a:solidFill>
              </a:uFill>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349"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365"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367"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369"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371"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373"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375"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377"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379"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381"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383"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351"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385"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387"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389"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391"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393"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395"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397"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399"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401"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403"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353"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405"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407"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409"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411"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355"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357"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359"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361"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363"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p:cNvSpPr>
          <p:nvPr>
            <p:ph type="body"/>
          </p:nvPr>
        </p:nvSpPr>
        <p:spPr>
          <a:xfrm>
            <a:off x="685800" y="4400640"/>
            <a:ext cx="5486040" cy="3600000"/>
          </a:xfrm>
          <a:prstGeom prst="rect">
            <a:avLst/>
          </a:prstGeom>
        </p:spPr>
        <p:txBody>
          <a:bodyPr/>
          <a:p>
            <a:endParaRPr lang="en-US" sz="2000" b="0" strike="noStrike" spc="-1">
              <a:solidFill>
                <a:srgbClr val="000000"/>
              </a:solidFill>
              <a:uFill>
                <a:solidFill>
                  <a:srgbClr val="FFFFFF"/>
                </a:solidFill>
              </a:uFill>
              <a:latin typeface="Arial" panose="020B0604020202020204"/>
            </a:endParaRPr>
          </a:p>
        </p:txBody>
      </p:sp>
      <p:sp>
        <p:nvSpPr>
          <p:cNvPr id="365" name="TextShape 2"/>
          <p:cNvSpPr txBox="1"/>
          <p:nvPr/>
        </p:nvSpPr>
        <p:spPr>
          <a:xfrm>
            <a:off x="3884760" y="8685360"/>
            <a:ext cx="2971440" cy="458280"/>
          </a:xfrm>
          <a:prstGeom prst="rect">
            <a:avLst/>
          </a:prstGeom>
          <a:noFill/>
          <a:ln>
            <a:noFill/>
          </a:ln>
        </p:spPr>
        <p:txBody>
          <a:bodyPr anchor="b"/>
          <a:p>
            <a:endParaRPr lang="en-US" sz="2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1122480"/>
            <a:ext cx="7772040" cy="2387160"/>
          </a:xfrm>
          <a:prstGeom prst="rect">
            <a:avLst/>
          </a:prstGeom>
        </p:spPr>
        <p:txBody>
          <a:bodyPr lIns="0" tIns="0" rIns="0" bIns="0" anchor="ctr"/>
          <a:p>
            <a:endParaRPr lang="zh-CN" sz="1800" b="0" strike="noStrike" spc="-1">
              <a:solidFill>
                <a:srgbClr val="000000"/>
              </a:solidFill>
              <a:uFill>
                <a:solidFill>
                  <a:srgbClr val="FFFFFF"/>
                </a:solidFill>
              </a:uFill>
              <a:latin typeface="Calibri" panose="020F0502020204030204"/>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1122480"/>
            <a:ext cx="7772040" cy="2387160"/>
          </a:xfrm>
          <a:prstGeom prst="rect">
            <a:avLst/>
          </a:prstGeom>
        </p:spPr>
        <p:txBody>
          <a:bodyPr lIns="0" tIns="0" rIns="0" bIns="0" anchor="ctr"/>
          <a:p>
            <a:endParaRPr lang="zh-CN" sz="1800" b="0" strike="noStrike" spc="-1">
              <a:solidFill>
                <a:srgbClr val="000000"/>
              </a:solidFill>
              <a:uFill>
                <a:solidFill>
                  <a:srgbClr val="FFFFFF"/>
                </a:solidFill>
              </a:uFill>
              <a:latin typeface="Calibri" panose="020F0502020204030204"/>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32" name="PlaceHolder 4"/>
          <p:cNvSpPr>
            <a:spLocks noGrp="1"/>
          </p:cNvSpPr>
          <p:nvPr>
            <p:ph type="body"/>
          </p:nvPr>
        </p:nvSpPr>
        <p:spPr>
          <a:xfrm>
            <a:off x="4674240" y="3682080"/>
            <a:ext cx="4015800" cy="189684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33" name="PlaceHolder 5"/>
          <p:cNvSpPr>
            <a:spLocks noGrp="1"/>
          </p:cNvSpPr>
          <p:nvPr>
            <p:ph type="body"/>
          </p:nvPr>
        </p:nvSpPr>
        <p:spPr>
          <a:xfrm>
            <a:off x="457200" y="3682080"/>
            <a:ext cx="4015800" cy="189684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1122480"/>
            <a:ext cx="7772040" cy="2387160"/>
          </a:xfrm>
          <a:prstGeom prst="rect">
            <a:avLst/>
          </a:prstGeom>
        </p:spPr>
        <p:txBody>
          <a:bodyPr lIns="0" tIns="0" rIns="0" bIns="0" anchor="ctr"/>
          <a:p>
            <a:endParaRPr lang="zh-CN" sz="1800" b="0" strike="noStrike" spc="-1">
              <a:solidFill>
                <a:srgbClr val="000000"/>
              </a:solidFill>
              <a:uFill>
                <a:solidFill>
                  <a:srgbClr val="FFFFFF"/>
                </a:solidFill>
              </a:uFill>
              <a:latin typeface="Calibri" panose="020F0502020204030204"/>
            </a:endParaRPr>
          </a:p>
        </p:txBody>
      </p:sp>
      <p:sp>
        <p:nvSpPr>
          <p:cNvPr id="35" name="PlaceHolder 2"/>
          <p:cNvSpPr>
            <a:spLocks noGrp="1"/>
          </p:cNvSpPr>
          <p:nvPr>
            <p:ph type="body"/>
          </p:nvPr>
        </p:nvSpPr>
        <p:spPr>
          <a:xfrm>
            <a:off x="457200" y="1604520"/>
            <a:ext cx="8229240" cy="397728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36" name="PlaceHolder 3"/>
          <p:cNvSpPr>
            <a:spLocks noGrp="1"/>
          </p:cNvSpPr>
          <p:nvPr>
            <p:ph type="body"/>
          </p:nvPr>
        </p:nvSpPr>
        <p:spPr>
          <a:xfrm>
            <a:off x="457200" y="1604520"/>
            <a:ext cx="8229240" cy="397728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pic>
        <p:nvPicPr>
          <p:cNvPr id="37" name="图片 36"/>
          <p:cNvPicPr/>
          <p:nvPr/>
        </p:nvPicPr>
        <p:blipFill>
          <a:blip r:embed="rId2"/>
          <a:stretch>
            <a:fillRect/>
          </a:stretch>
        </p:blipFill>
        <p:spPr>
          <a:xfrm>
            <a:off x="2079000" y="1604520"/>
            <a:ext cx="4984920" cy="3977280"/>
          </a:xfrm>
          <a:prstGeom prst="rect">
            <a:avLst/>
          </a:prstGeom>
          <a:ln>
            <a:noFill/>
          </a:ln>
        </p:spPr>
      </p:pic>
      <p:pic>
        <p:nvPicPr>
          <p:cNvPr id="38" name="图片 37"/>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85800" y="1122480"/>
            <a:ext cx="7772040" cy="2387160"/>
          </a:xfrm>
          <a:prstGeom prst="rect">
            <a:avLst/>
          </a:prstGeom>
        </p:spPr>
        <p:txBody>
          <a:bodyPr lIns="0" tIns="0" rIns="0" bIns="0" anchor="ctr"/>
          <a:p>
            <a:endParaRPr lang="zh-CN" sz="1800" b="0" strike="noStrike" spc="-1">
              <a:solidFill>
                <a:srgbClr val="000000"/>
              </a:solidFill>
              <a:uFill>
                <a:solidFill>
                  <a:srgbClr val="FFFFFF"/>
                </a:solidFill>
              </a:uFill>
              <a:latin typeface="Calibri" panose="020F0502020204030204"/>
            </a:endParaRPr>
          </a:p>
        </p:txBody>
      </p:sp>
      <p:sp>
        <p:nvSpPr>
          <p:cNvPr id="45" name="PlaceHolder 2"/>
          <p:cNvSpPr>
            <a:spLocks noGrp="1"/>
          </p:cNvSpPr>
          <p:nvPr>
            <p:ph type="subTitle"/>
          </p:nvPr>
        </p:nvSpPr>
        <p:spPr>
          <a:xfrm>
            <a:off x="457200" y="1604520"/>
            <a:ext cx="8229240" cy="39772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85800" y="1122480"/>
            <a:ext cx="7772040" cy="2387160"/>
          </a:xfrm>
          <a:prstGeom prst="rect">
            <a:avLst/>
          </a:prstGeom>
        </p:spPr>
        <p:txBody>
          <a:bodyPr lIns="0" tIns="0" rIns="0" bIns="0" anchor="ctr"/>
          <a:p>
            <a:endParaRPr lang="zh-CN" sz="1800" b="0" strike="noStrike" spc="-1">
              <a:solidFill>
                <a:srgbClr val="000000"/>
              </a:solidFill>
              <a:uFill>
                <a:solidFill>
                  <a:srgbClr val="FFFFFF"/>
                </a:solidFill>
              </a:uFill>
              <a:latin typeface="Calibri" panose="020F0502020204030204"/>
            </a:endParaRPr>
          </a:p>
        </p:txBody>
      </p:sp>
      <p:sp>
        <p:nvSpPr>
          <p:cNvPr id="47" name="PlaceHolder 2"/>
          <p:cNvSpPr>
            <a:spLocks noGrp="1"/>
          </p:cNvSpPr>
          <p:nvPr>
            <p:ph type="body"/>
          </p:nvPr>
        </p:nvSpPr>
        <p:spPr>
          <a:xfrm>
            <a:off x="457200" y="1604520"/>
            <a:ext cx="8229240" cy="397728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1122480"/>
            <a:ext cx="7772040" cy="2387160"/>
          </a:xfrm>
          <a:prstGeom prst="rect">
            <a:avLst/>
          </a:prstGeom>
        </p:spPr>
        <p:txBody>
          <a:bodyPr lIns="0" tIns="0" rIns="0" bIns="0" anchor="ctr"/>
          <a:p>
            <a:endParaRPr lang="zh-CN" sz="1800" b="0" strike="noStrike" spc="-1">
              <a:solidFill>
                <a:srgbClr val="000000"/>
              </a:solidFill>
              <a:uFill>
                <a:solidFill>
                  <a:srgbClr val="FFFFFF"/>
                </a:solidFill>
              </a:uFill>
              <a:latin typeface="Calibri" panose="020F0502020204030204"/>
            </a:endParaRPr>
          </a:p>
        </p:txBody>
      </p:sp>
      <p:sp>
        <p:nvSpPr>
          <p:cNvPr id="49" name="PlaceHolder 2"/>
          <p:cNvSpPr>
            <a:spLocks noGrp="1"/>
          </p:cNvSpPr>
          <p:nvPr>
            <p:ph type="body"/>
          </p:nvPr>
        </p:nvSpPr>
        <p:spPr>
          <a:xfrm>
            <a:off x="457200" y="1604520"/>
            <a:ext cx="4015800" cy="397728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50" name="PlaceHolder 3"/>
          <p:cNvSpPr>
            <a:spLocks noGrp="1"/>
          </p:cNvSpPr>
          <p:nvPr>
            <p:ph type="body"/>
          </p:nvPr>
        </p:nvSpPr>
        <p:spPr>
          <a:xfrm>
            <a:off x="4674240" y="1604520"/>
            <a:ext cx="4015800" cy="397728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85800" y="1122480"/>
            <a:ext cx="7772040" cy="2387160"/>
          </a:xfrm>
          <a:prstGeom prst="rect">
            <a:avLst/>
          </a:prstGeom>
        </p:spPr>
        <p:txBody>
          <a:bodyPr lIns="0" tIns="0" rIns="0" bIns="0" anchor="ctr"/>
          <a:p>
            <a:endParaRPr lang="zh-CN" sz="1800" b="0" strike="noStrike" spc="-1">
              <a:solidFill>
                <a:srgbClr val="000000"/>
              </a:solidFill>
              <a:uFill>
                <a:solidFill>
                  <a:srgbClr val="FFFFFF"/>
                </a:solidFill>
              </a:uFill>
              <a:latin typeface="Calibri" panose="020F050202020403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85800" y="1122480"/>
            <a:ext cx="7772040" cy="1106676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85800" y="1122480"/>
            <a:ext cx="7772040" cy="2387160"/>
          </a:xfrm>
          <a:prstGeom prst="rect">
            <a:avLst/>
          </a:prstGeom>
        </p:spPr>
        <p:txBody>
          <a:bodyPr lIns="0" tIns="0" rIns="0" bIns="0" anchor="ctr"/>
          <a:p>
            <a:endParaRPr lang="zh-CN" sz="1800" b="0" strike="noStrike" spc="-1">
              <a:solidFill>
                <a:srgbClr val="000000"/>
              </a:solidFill>
              <a:uFill>
                <a:solidFill>
                  <a:srgbClr val="FFFFFF"/>
                </a:solidFill>
              </a:uFill>
              <a:latin typeface="Calibri" panose="020F0502020204030204"/>
            </a:endParaRPr>
          </a:p>
        </p:txBody>
      </p:sp>
      <p:sp>
        <p:nvSpPr>
          <p:cNvPr id="54" name="PlaceHolder 2"/>
          <p:cNvSpPr>
            <a:spLocks noGrp="1"/>
          </p:cNvSpPr>
          <p:nvPr>
            <p:ph type="body"/>
          </p:nvPr>
        </p:nvSpPr>
        <p:spPr>
          <a:xfrm>
            <a:off x="457200" y="1604520"/>
            <a:ext cx="4015800" cy="189684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55" name="PlaceHolder 3"/>
          <p:cNvSpPr>
            <a:spLocks noGrp="1"/>
          </p:cNvSpPr>
          <p:nvPr>
            <p:ph type="body"/>
          </p:nvPr>
        </p:nvSpPr>
        <p:spPr>
          <a:xfrm>
            <a:off x="457200" y="3682080"/>
            <a:ext cx="4015800" cy="189684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56" name="PlaceHolder 4"/>
          <p:cNvSpPr>
            <a:spLocks noGrp="1"/>
          </p:cNvSpPr>
          <p:nvPr>
            <p:ph type="body"/>
          </p:nvPr>
        </p:nvSpPr>
        <p:spPr>
          <a:xfrm>
            <a:off x="4674240" y="1604520"/>
            <a:ext cx="4015800" cy="397728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1122480"/>
            <a:ext cx="7772040" cy="2387160"/>
          </a:xfrm>
          <a:prstGeom prst="rect">
            <a:avLst/>
          </a:prstGeom>
        </p:spPr>
        <p:txBody>
          <a:bodyPr lIns="0" tIns="0" rIns="0" bIns="0" anchor="ctr"/>
          <a:p>
            <a:endParaRPr lang="zh-CN" sz="1800" b="0" strike="noStrike" spc="-1">
              <a:solidFill>
                <a:srgbClr val="000000"/>
              </a:solidFill>
              <a:uFill>
                <a:solidFill>
                  <a:srgbClr val="FFFFFF"/>
                </a:solidFill>
              </a:uFill>
              <a:latin typeface="Calibri" panose="020F0502020204030204"/>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85800" y="1122480"/>
            <a:ext cx="7772040" cy="2387160"/>
          </a:xfrm>
          <a:prstGeom prst="rect">
            <a:avLst/>
          </a:prstGeom>
        </p:spPr>
        <p:txBody>
          <a:bodyPr lIns="0" tIns="0" rIns="0" bIns="0" anchor="ctr"/>
          <a:p>
            <a:endParaRPr lang="zh-CN" sz="1800" b="0" strike="noStrike" spc="-1">
              <a:solidFill>
                <a:srgbClr val="000000"/>
              </a:solidFill>
              <a:uFill>
                <a:solidFill>
                  <a:srgbClr val="FFFFFF"/>
                </a:solidFill>
              </a:uFill>
              <a:latin typeface="Calibri" panose="020F0502020204030204"/>
            </a:endParaRPr>
          </a:p>
        </p:txBody>
      </p:sp>
      <p:sp>
        <p:nvSpPr>
          <p:cNvPr id="58" name="PlaceHolder 2"/>
          <p:cNvSpPr>
            <a:spLocks noGrp="1"/>
          </p:cNvSpPr>
          <p:nvPr>
            <p:ph type="body"/>
          </p:nvPr>
        </p:nvSpPr>
        <p:spPr>
          <a:xfrm>
            <a:off x="457200" y="1604520"/>
            <a:ext cx="4015800" cy="397728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60" name="PlaceHolder 4"/>
          <p:cNvSpPr>
            <a:spLocks noGrp="1"/>
          </p:cNvSpPr>
          <p:nvPr>
            <p:ph type="body"/>
          </p:nvPr>
        </p:nvSpPr>
        <p:spPr>
          <a:xfrm>
            <a:off x="4674240" y="3682080"/>
            <a:ext cx="4015800" cy="189684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5800" y="1122480"/>
            <a:ext cx="7772040" cy="2387160"/>
          </a:xfrm>
          <a:prstGeom prst="rect">
            <a:avLst/>
          </a:prstGeom>
        </p:spPr>
        <p:txBody>
          <a:bodyPr lIns="0" tIns="0" rIns="0" bIns="0" anchor="ctr"/>
          <a:p>
            <a:endParaRPr lang="zh-CN" sz="1800" b="0" strike="noStrike" spc="-1">
              <a:solidFill>
                <a:srgbClr val="000000"/>
              </a:solidFill>
              <a:uFill>
                <a:solidFill>
                  <a:srgbClr val="FFFFFF"/>
                </a:solidFill>
              </a:uFill>
              <a:latin typeface="Calibri" panose="020F0502020204030204"/>
            </a:endParaRPr>
          </a:p>
        </p:txBody>
      </p:sp>
      <p:sp>
        <p:nvSpPr>
          <p:cNvPr id="62" name="PlaceHolder 2"/>
          <p:cNvSpPr>
            <a:spLocks noGrp="1"/>
          </p:cNvSpPr>
          <p:nvPr>
            <p:ph type="body"/>
          </p:nvPr>
        </p:nvSpPr>
        <p:spPr>
          <a:xfrm>
            <a:off x="457200" y="1604520"/>
            <a:ext cx="4015800" cy="189684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63" name="PlaceHolder 3"/>
          <p:cNvSpPr>
            <a:spLocks noGrp="1"/>
          </p:cNvSpPr>
          <p:nvPr>
            <p:ph type="body"/>
          </p:nvPr>
        </p:nvSpPr>
        <p:spPr>
          <a:xfrm>
            <a:off x="4674240" y="1604520"/>
            <a:ext cx="4015800" cy="189684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64" name="PlaceHolder 4"/>
          <p:cNvSpPr>
            <a:spLocks noGrp="1"/>
          </p:cNvSpPr>
          <p:nvPr>
            <p:ph type="body"/>
          </p:nvPr>
        </p:nvSpPr>
        <p:spPr>
          <a:xfrm>
            <a:off x="457200" y="3682080"/>
            <a:ext cx="8229240" cy="189684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5800" y="1122480"/>
            <a:ext cx="7772040" cy="2387160"/>
          </a:xfrm>
          <a:prstGeom prst="rect">
            <a:avLst/>
          </a:prstGeom>
        </p:spPr>
        <p:txBody>
          <a:bodyPr lIns="0" tIns="0" rIns="0" bIns="0" anchor="ctr"/>
          <a:p>
            <a:endParaRPr lang="zh-CN" sz="1800" b="0" strike="noStrike" spc="-1">
              <a:solidFill>
                <a:srgbClr val="000000"/>
              </a:solidFill>
              <a:uFill>
                <a:solidFill>
                  <a:srgbClr val="FFFFFF"/>
                </a:solidFill>
              </a:uFill>
              <a:latin typeface="Calibri" panose="020F0502020204030204"/>
            </a:endParaRPr>
          </a:p>
        </p:txBody>
      </p:sp>
      <p:sp>
        <p:nvSpPr>
          <p:cNvPr id="66" name="PlaceHolder 2"/>
          <p:cNvSpPr>
            <a:spLocks noGrp="1"/>
          </p:cNvSpPr>
          <p:nvPr>
            <p:ph type="body"/>
          </p:nvPr>
        </p:nvSpPr>
        <p:spPr>
          <a:xfrm>
            <a:off x="457200" y="1604520"/>
            <a:ext cx="8229240" cy="189684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67" name="PlaceHolder 3"/>
          <p:cNvSpPr>
            <a:spLocks noGrp="1"/>
          </p:cNvSpPr>
          <p:nvPr>
            <p:ph type="body"/>
          </p:nvPr>
        </p:nvSpPr>
        <p:spPr>
          <a:xfrm>
            <a:off x="457200" y="3682080"/>
            <a:ext cx="8229240" cy="189684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85800" y="1122480"/>
            <a:ext cx="7772040" cy="2387160"/>
          </a:xfrm>
          <a:prstGeom prst="rect">
            <a:avLst/>
          </a:prstGeom>
        </p:spPr>
        <p:txBody>
          <a:bodyPr lIns="0" tIns="0" rIns="0" bIns="0" anchor="ctr"/>
          <a:p>
            <a:endParaRPr lang="zh-CN" sz="1800" b="0" strike="noStrike" spc="-1">
              <a:solidFill>
                <a:srgbClr val="000000"/>
              </a:solidFill>
              <a:uFill>
                <a:solidFill>
                  <a:srgbClr val="FFFFFF"/>
                </a:solidFill>
              </a:uFill>
              <a:latin typeface="Calibri" panose="020F0502020204030204"/>
            </a:endParaRPr>
          </a:p>
        </p:txBody>
      </p:sp>
      <p:sp>
        <p:nvSpPr>
          <p:cNvPr id="69" name="PlaceHolder 2"/>
          <p:cNvSpPr>
            <a:spLocks noGrp="1"/>
          </p:cNvSpPr>
          <p:nvPr>
            <p:ph type="body"/>
          </p:nvPr>
        </p:nvSpPr>
        <p:spPr>
          <a:xfrm>
            <a:off x="457200" y="1604520"/>
            <a:ext cx="4015800" cy="189684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70" name="PlaceHolder 3"/>
          <p:cNvSpPr>
            <a:spLocks noGrp="1"/>
          </p:cNvSpPr>
          <p:nvPr>
            <p:ph type="body"/>
          </p:nvPr>
        </p:nvSpPr>
        <p:spPr>
          <a:xfrm>
            <a:off x="4674240" y="1604520"/>
            <a:ext cx="4015800" cy="189684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71" name="PlaceHolder 4"/>
          <p:cNvSpPr>
            <a:spLocks noGrp="1"/>
          </p:cNvSpPr>
          <p:nvPr>
            <p:ph type="body"/>
          </p:nvPr>
        </p:nvSpPr>
        <p:spPr>
          <a:xfrm>
            <a:off x="4674240" y="3682080"/>
            <a:ext cx="4015800" cy="189684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72" name="PlaceHolder 5"/>
          <p:cNvSpPr>
            <a:spLocks noGrp="1"/>
          </p:cNvSpPr>
          <p:nvPr>
            <p:ph type="body"/>
          </p:nvPr>
        </p:nvSpPr>
        <p:spPr>
          <a:xfrm>
            <a:off x="457200" y="3682080"/>
            <a:ext cx="4015800" cy="189684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85800" y="1122480"/>
            <a:ext cx="7772040" cy="2387160"/>
          </a:xfrm>
          <a:prstGeom prst="rect">
            <a:avLst/>
          </a:prstGeom>
        </p:spPr>
        <p:txBody>
          <a:bodyPr lIns="0" tIns="0" rIns="0" bIns="0" anchor="ctr"/>
          <a:p>
            <a:endParaRPr lang="zh-CN" sz="1800" b="0" strike="noStrike" spc="-1">
              <a:solidFill>
                <a:srgbClr val="000000"/>
              </a:solidFill>
              <a:uFill>
                <a:solidFill>
                  <a:srgbClr val="FFFFFF"/>
                </a:solidFill>
              </a:uFill>
              <a:latin typeface="Calibri" panose="020F0502020204030204"/>
            </a:endParaRPr>
          </a:p>
        </p:txBody>
      </p:sp>
      <p:sp>
        <p:nvSpPr>
          <p:cNvPr id="74" name="PlaceHolder 2"/>
          <p:cNvSpPr>
            <a:spLocks noGrp="1"/>
          </p:cNvSpPr>
          <p:nvPr>
            <p:ph type="body"/>
          </p:nvPr>
        </p:nvSpPr>
        <p:spPr>
          <a:xfrm>
            <a:off x="457200" y="1604520"/>
            <a:ext cx="8229240" cy="397728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75" name="PlaceHolder 3"/>
          <p:cNvSpPr>
            <a:spLocks noGrp="1"/>
          </p:cNvSpPr>
          <p:nvPr>
            <p:ph type="body"/>
          </p:nvPr>
        </p:nvSpPr>
        <p:spPr>
          <a:xfrm>
            <a:off x="457200" y="1604520"/>
            <a:ext cx="8229240" cy="397728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pic>
        <p:nvPicPr>
          <p:cNvPr id="76" name="图片 75"/>
          <p:cNvPicPr/>
          <p:nvPr/>
        </p:nvPicPr>
        <p:blipFill>
          <a:blip r:embed="rId2"/>
          <a:stretch>
            <a:fillRect/>
          </a:stretch>
        </p:blipFill>
        <p:spPr>
          <a:xfrm>
            <a:off x="2079000" y="1604520"/>
            <a:ext cx="4984920" cy="3977280"/>
          </a:xfrm>
          <a:prstGeom prst="rect">
            <a:avLst/>
          </a:prstGeom>
          <a:ln>
            <a:noFill/>
          </a:ln>
        </p:spPr>
      </p:pic>
      <p:pic>
        <p:nvPicPr>
          <p:cNvPr id="77" name="图片 76"/>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1122480"/>
            <a:ext cx="7772040" cy="2387160"/>
          </a:xfrm>
          <a:prstGeom prst="rect">
            <a:avLst/>
          </a:prstGeom>
        </p:spPr>
        <p:txBody>
          <a:bodyPr lIns="0" tIns="0" rIns="0" bIns="0" anchor="ctr"/>
          <a:p>
            <a:endParaRPr lang="zh-CN" sz="1800" b="0" strike="noStrike" spc="-1">
              <a:solidFill>
                <a:srgbClr val="000000"/>
              </a:solidFill>
              <a:uFill>
                <a:solidFill>
                  <a:srgbClr val="FFFFFF"/>
                </a:solidFill>
              </a:uFill>
              <a:latin typeface="Calibri" panose="020F0502020204030204"/>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1122480"/>
            <a:ext cx="7772040" cy="2387160"/>
          </a:xfrm>
          <a:prstGeom prst="rect">
            <a:avLst/>
          </a:prstGeom>
        </p:spPr>
        <p:txBody>
          <a:bodyPr lIns="0" tIns="0" rIns="0" bIns="0" anchor="ctr"/>
          <a:p>
            <a:endParaRPr lang="zh-CN" sz="1800" b="0" strike="noStrike" spc="-1">
              <a:solidFill>
                <a:srgbClr val="000000"/>
              </a:solidFill>
              <a:uFill>
                <a:solidFill>
                  <a:srgbClr val="FFFFFF"/>
                </a:solidFill>
              </a:uFill>
              <a:latin typeface="Calibri" panose="020F0502020204030204"/>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1122480"/>
            <a:ext cx="7772040" cy="2387160"/>
          </a:xfrm>
          <a:prstGeom prst="rect">
            <a:avLst/>
          </a:prstGeom>
        </p:spPr>
        <p:txBody>
          <a:bodyPr lIns="0" tIns="0" rIns="0" bIns="0" anchor="ctr"/>
          <a:p>
            <a:endParaRPr lang="zh-CN" sz="1800" b="0" strike="noStrike" spc="-1">
              <a:solidFill>
                <a:srgbClr val="000000"/>
              </a:solidFill>
              <a:uFill>
                <a:solidFill>
                  <a:srgbClr val="FFFFFF"/>
                </a:solidFill>
              </a:uFill>
              <a:latin typeface="Calibri" panose="020F050202020403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1122480"/>
            <a:ext cx="7772040" cy="1106676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1122480"/>
            <a:ext cx="7772040" cy="2387160"/>
          </a:xfrm>
          <a:prstGeom prst="rect">
            <a:avLst/>
          </a:prstGeom>
        </p:spPr>
        <p:txBody>
          <a:bodyPr lIns="0" tIns="0" rIns="0" bIns="0" anchor="ctr"/>
          <a:p>
            <a:endParaRPr lang="zh-CN" sz="1800" b="0" strike="noStrike" spc="-1">
              <a:solidFill>
                <a:srgbClr val="000000"/>
              </a:solidFill>
              <a:uFill>
                <a:solidFill>
                  <a:srgbClr val="FFFFFF"/>
                </a:solidFill>
              </a:uFill>
              <a:latin typeface="Calibri" panose="020F0502020204030204"/>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16" name="PlaceHolder 3"/>
          <p:cNvSpPr>
            <a:spLocks noGrp="1"/>
          </p:cNvSpPr>
          <p:nvPr>
            <p:ph type="body"/>
          </p:nvPr>
        </p:nvSpPr>
        <p:spPr>
          <a:xfrm>
            <a:off x="457200" y="3682080"/>
            <a:ext cx="4015800" cy="189684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17" name="PlaceHolder 4"/>
          <p:cNvSpPr>
            <a:spLocks noGrp="1"/>
          </p:cNvSpPr>
          <p:nvPr>
            <p:ph type="body"/>
          </p:nvPr>
        </p:nvSpPr>
        <p:spPr>
          <a:xfrm>
            <a:off x="4674240" y="1604520"/>
            <a:ext cx="4015800" cy="397728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1122480"/>
            <a:ext cx="7772040" cy="2387160"/>
          </a:xfrm>
          <a:prstGeom prst="rect">
            <a:avLst/>
          </a:prstGeom>
        </p:spPr>
        <p:txBody>
          <a:bodyPr lIns="0" tIns="0" rIns="0" bIns="0" anchor="ctr"/>
          <a:p>
            <a:endParaRPr lang="zh-CN" sz="1800" b="0" strike="noStrike" spc="-1">
              <a:solidFill>
                <a:srgbClr val="000000"/>
              </a:solidFill>
              <a:uFill>
                <a:solidFill>
                  <a:srgbClr val="FFFFFF"/>
                </a:solidFill>
              </a:uFill>
              <a:latin typeface="Calibri" panose="020F0502020204030204"/>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1122480"/>
            <a:ext cx="7772040" cy="2387160"/>
          </a:xfrm>
          <a:prstGeom prst="rect">
            <a:avLst/>
          </a:prstGeom>
        </p:spPr>
        <p:txBody>
          <a:bodyPr lIns="0" tIns="0" rIns="0" bIns="0" anchor="ctr"/>
          <a:p>
            <a:endParaRPr lang="zh-CN" sz="1800" b="0" strike="noStrike" spc="-1">
              <a:solidFill>
                <a:srgbClr val="000000"/>
              </a:solidFill>
              <a:uFill>
                <a:solidFill>
                  <a:srgbClr val="FFFFFF"/>
                </a:solidFill>
              </a:uFill>
              <a:latin typeface="Calibri" panose="020F0502020204030204"/>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p>
            <a:endParaRPr lang="zh-CN" sz="2800" b="0" strike="noStrike" spc="-1">
              <a:solidFill>
                <a:srgbClr val="000000"/>
              </a:solidFill>
              <a:uFill>
                <a:solidFill>
                  <a:srgbClr val="FFFFFF"/>
                </a:solidFill>
              </a:uFill>
              <a:latin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628560" y="6356520"/>
            <a:ext cx="2057040" cy="364680"/>
          </a:xfrm>
          <a:prstGeom prst="rect">
            <a:avLst/>
          </a:prstGeom>
        </p:spPr>
        <p:txBody>
          <a:bodyPr anchor="ctr"/>
          <a:p>
            <a:endParaRPr lang="en-US" sz="2400" b="0" strike="noStrike" spc="-1">
              <a:solidFill>
                <a:srgbClr val="000000"/>
              </a:solidFill>
              <a:uFill>
                <a:solidFill>
                  <a:srgbClr val="FFFFFF"/>
                </a:solidFill>
              </a:uFill>
              <a:latin typeface="Times New Roman" panose="02020603050405020304"/>
            </a:endParaRPr>
          </a:p>
        </p:txBody>
      </p:sp>
      <p:sp>
        <p:nvSpPr>
          <p:cNvPr id="2" name="PlaceHolder 2"/>
          <p:cNvSpPr>
            <a:spLocks noGrp="1"/>
          </p:cNvSpPr>
          <p:nvPr>
            <p:ph type="ftr"/>
          </p:nvPr>
        </p:nvSpPr>
        <p:spPr>
          <a:xfrm>
            <a:off x="3029040" y="6356520"/>
            <a:ext cx="3085920" cy="364680"/>
          </a:xfrm>
          <a:prstGeom prst="rect">
            <a:avLst/>
          </a:prstGeom>
        </p:spPr>
        <p:txBody>
          <a:bodyPr anchor="ctr"/>
          <a:p>
            <a:endParaRPr lang="en-US" sz="2400" b="0" strike="noStrike" spc="-1">
              <a:solidFill>
                <a:srgbClr val="000000"/>
              </a:solidFill>
              <a:uFill>
                <a:solidFill>
                  <a:srgbClr val="FFFFFF"/>
                </a:solidFill>
              </a:uFill>
              <a:latin typeface="Times New Roman" panose="02020603050405020304"/>
            </a:endParaRPr>
          </a:p>
        </p:txBody>
      </p:sp>
      <p:sp>
        <p:nvSpPr>
          <p:cNvPr id="3" name="PlaceHolder 3"/>
          <p:cNvSpPr>
            <a:spLocks noGrp="1"/>
          </p:cNvSpPr>
          <p:nvPr>
            <p:ph type="sldNum"/>
          </p:nvPr>
        </p:nvSpPr>
        <p:spPr>
          <a:xfrm>
            <a:off x="6458040" y="6356520"/>
            <a:ext cx="2057040" cy="364680"/>
          </a:xfrm>
          <a:prstGeom prst="rect">
            <a:avLst/>
          </a:prstGeom>
        </p:spPr>
        <p:txBody>
          <a:bodyPr anchor="ctr"/>
          <a:p>
            <a:endParaRPr lang="en-US" sz="2400" b="0" strike="noStrike" spc="-1">
              <a:solidFill>
                <a:srgbClr val="000000"/>
              </a:solidFill>
              <a:uFill>
                <a:solidFill>
                  <a:srgbClr val="FFFFFF"/>
                </a:solidFill>
              </a:uFill>
              <a:latin typeface="Times New Roman" panose="02020603050405020304"/>
            </a:endParaRPr>
          </a:p>
        </p:txBody>
      </p:sp>
      <p:sp>
        <p:nvSpPr>
          <p:cNvPr id="4" name="PlaceHolder 4"/>
          <p:cNvSpPr>
            <a:spLocks noGrp="1"/>
          </p:cNvSpPr>
          <p:nvPr>
            <p:ph type="title"/>
          </p:nvPr>
        </p:nvSpPr>
        <p:spPr>
          <a:xfrm>
            <a:off x="457200" y="273600"/>
            <a:ext cx="8229240" cy="1144800"/>
          </a:xfrm>
          <a:prstGeom prst="rect">
            <a:avLst/>
          </a:prstGeom>
        </p:spPr>
        <p:txBody>
          <a:bodyPr lIns="0" tIns="0" rIns="0" bIns="0" anchor="ctr"/>
          <a:p>
            <a:r>
              <a:rPr lang="zh-CN" sz="1800" b="0" strike="noStrike" spc="-1">
                <a:solidFill>
                  <a:srgbClr val="000000"/>
                </a:solidFill>
                <a:uFill>
                  <a:solidFill>
                    <a:srgbClr val="FFFFFF"/>
                  </a:solidFill>
                </a:uFill>
                <a:latin typeface="Calibri" panose="020F0502020204030204"/>
              </a:rPr>
              <a:t>单击鼠标编辑标题文字格式</a:t>
            </a:r>
            <a:endParaRPr lang="zh-CN" sz="1800" b="0" strike="noStrike" spc="-1">
              <a:solidFill>
                <a:srgbClr val="000000"/>
              </a:solidFill>
              <a:uFill>
                <a:solidFill>
                  <a:srgbClr val="FFFFFF"/>
                </a:solidFill>
              </a:uFill>
              <a:latin typeface="Calibri" panose="020F0502020204030204"/>
            </a:endParaRPr>
          </a:p>
        </p:txBody>
      </p:sp>
      <p:sp>
        <p:nvSpPr>
          <p:cNvPr id="5" name="PlaceHolder 5"/>
          <p:cNvSpPr>
            <a:spLocks noGrp="1"/>
          </p:cNvSpPr>
          <p:nvPr>
            <p:ph type="body"/>
          </p:nvPr>
        </p:nvSpPr>
        <p:spPr>
          <a:xfrm>
            <a:off x="457200" y="1604520"/>
            <a:ext cx="8229240" cy="3977280"/>
          </a:xfrm>
          <a:prstGeom prst="rect">
            <a:avLst/>
          </a:prstGeom>
        </p:spPr>
        <p:txBody>
          <a:bodyPr lIns="0" tIns="0" rIns="0" bIns="0"/>
          <a:p>
            <a:pPr marL="431800" indent="-323850">
              <a:buClr>
                <a:srgbClr val="000000"/>
              </a:buClr>
              <a:buSzPct val="45000"/>
              <a:buFont typeface="Wingdings" panose="05000000000000000000" pitchFamily="2" charset="2"/>
              <a:buChar char=""/>
            </a:pPr>
            <a:r>
              <a:rPr lang="zh-CN" sz="2800" b="0" strike="noStrike" spc="-1">
                <a:solidFill>
                  <a:srgbClr val="000000"/>
                </a:solidFill>
                <a:uFill>
                  <a:solidFill>
                    <a:srgbClr val="FFFFFF"/>
                  </a:solidFill>
                </a:uFill>
                <a:latin typeface="Calibri" panose="020F0502020204030204"/>
              </a:rPr>
              <a:t>单击鼠标编辑大纲文字格式</a:t>
            </a:r>
            <a:endParaRPr lang="zh-CN" sz="2800" b="0" strike="noStrike" spc="-1">
              <a:solidFill>
                <a:srgbClr val="000000"/>
              </a:solidFill>
              <a:uFill>
                <a:solidFill>
                  <a:srgbClr val="FFFFFF"/>
                </a:solidFill>
              </a:uFill>
              <a:latin typeface="Calibri" panose="020F0502020204030204"/>
            </a:endParaRPr>
          </a:p>
          <a:p>
            <a:pPr marL="864235" lvl="1" indent="-323850">
              <a:buClr>
                <a:srgbClr val="000000"/>
              </a:buClr>
              <a:buSzPct val="75000"/>
              <a:buFont typeface="Symbol" panose="05050102010706020507" charset="2"/>
              <a:buChar char=""/>
            </a:pPr>
            <a:r>
              <a:rPr lang="zh-CN" sz="2000" b="0" strike="noStrike" spc="-1">
                <a:solidFill>
                  <a:srgbClr val="000000"/>
                </a:solidFill>
                <a:uFill>
                  <a:solidFill>
                    <a:srgbClr val="FFFFFF"/>
                  </a:solidFill>
                </a:uFill>
                <a:latin typeface="Calibri" panose="020F0502020204030204"/>
              </a:rPr>
              <a:t>第二个大纲级</a:t>
            </a:r>
            <a:endParaRPr lang="zh-CN" sz="2000" b="0" strike="noStrike" spc="-1">
              <a:solidFill>
                <a:srgbClr val="000000"/>
              </a:solidFill>
              <a:uFill>
                <a:solidFill>
                  <a:srgbClr val="FFFFFF"/>
                </a:solidFill>
              </a:uFill>
              <a:latin typeface="Calibri" panose="020F0502020204030204"/>
            </a:endParaRPr>
          </a:p>
          <a:p>
            <a:pPr marL="1296035" lvl="2" indent="-288290">
              <a:buClr>
                <a:srgbClr val="000000"/>
              </a:buClr>
              <a:buSzPct val="45000"/>
              <a:buFont typeface="Wingdings" panose="05000000000000000000" pitchFamily="2" charset="2"/>
              <a:buChar char=""/>
            </a:pPr>
            <a:r>
              <a:rPr lang="zh-CN" sz="1800" b="0" strike="noStrike" spc="-1">
                <a:solidFill>
                  <a:srgbClr val="000000"/>
                </a:solidFill>
                <a:uFill>
                  <a:solidFill>
                    <a:srgbClr val="FFFFFF"/>
                  </a:solidFill>
                </a:uFill>
                <a:latin typeface="Calibri" panose="020F0502020204030204"/>
              </a:rPr>
              <a:t>第三大纲级别</a:t>
            </a:r>
            <a:endParaRPr lang="zh-CN" sz="1800" b="0" strike="noStrike" spc="-1">
              <a:solidFill>
                <a:srgbClr val="000000"/>
              </a:solidFill>
              <a:uFill>
                <a:solidFill>
                  <a:srgbClr val="FFFFFF"/>
                </a:solidFill>
              </a:uFill>
              <a:latin typeface="Calibri" panose="020F0502020204030204"/>
            </a:endParaRPr>
          </a:p>
          <a:p>
            <a:pPr marL="1727835" lvl="3" indent="-215900">
              <a:buClr>
                <a:srgbClr val="000000"/>
              </a:buClr>
              <a:buSzPct val="75000"/>
              <a:buFont typeface="Symbol" panose="05050102010706020507" charset="2"/>
              <a:buChar char=""/>
            </a:pPr>
            <a:r>
              <a:rPr lang="zh-CN" sz="1800" b="0" strike="noStrike" spc="-1">
                <a:solidFill>
                  <a:srgbClr val="000000"/>
                </a:solidFill>
                <a:uFill>
                  <a:solidFill>
                    <a:srgbClr val="FFFFFF"/>
                  </a:solidFill>
                </a:uFill>
                <a:latin typeface="Calibri" panose="020F0502020204030204"/>
              </a:rPr>
              <a:t>第四大纲级别</a:t>
            </a:r>
            <a:endParaRPr lang="zh-CN" sz="1800" b="0" strike="noStrike" spc="-1">
              <a:solidFill>
                <a:srgbClr val="000000"/>
              </a:solidFill>
              <a:uFill>
                <a:solidFill>
                  <a:srgbClr val="FFFFFF"/>
                </a:solidFill>
              </a:uFill>
              <a:latin typeface="Calibri" panose="020F0502020204030204"/>
            </a:endParaRPr>
          </a:p>
          <a:p>
            <a:pPr marL="2160270" lvl="4" indent="-215900">
              <a:buClr>
                <a:srgbClr val="000000"/>
              </a:buClr>
              <a:buSzPct val="45000"/>
              <a:buFont typeface="Wingdings" panose="05000000000000000000" pitchFamily="2" charset="2"/>
              <a:buChar char=""/>
            </a:pPr>
            <a:r>
              <a:rPr lang="zh-CN" sz="2000" b="0" strike="noStrike" spc="-1">
                <a:solidFill>
                  <a:srgbClr val="000000"/>
                </a:solidFill>
                <a:uFill>
                  <a:solidFill>
                    <a:srgbClr val="FFFFFF"/>
                  </a:solidFill>
                </a:uFill>
                <a:latin typeface="Calibri" panose="020F0502020204030204"/>
              </a:rPr>
              <a:t>第五大纲级别</a:t>
            </a:r>
            <a:endParaRPr lang="zh-CN" sz="2000" b="0" strike="noStrike" spc="-1">
              <a:solidFill>
                <a:srgbClr val="000000"/>
              </a:solidFill>
              <a:uFill>
                <a:solidFill>
                  <a:srgbClr val="FFFFFF"/>
                </a:solidFill>
              </a:uFill>
              <a:latin typeface="Calibri" panose="020F0502020204030204"/>
            </a:endParaRPr>
          </a:p>
          <a:p>
            <a:pPr marL="2592070" lvl="5" indent="-215900">
              <a:buClr>
                <a:srgbClr val="000000"/>
              </a:buClr>
              <a:buSzPct val="45000"/>
              <a:buFont typeface="Wingdings" panose="05000000000000000000" pitchFamily="2" charset="2"/>
              <a:buChar char=""/>
            </a:pPr>
            <a:r>
              <a:rPr lang="zh-CN" sz="2000" b="0" strike="noStrike" spc="-1">
                <a:solidFill>
                  <a:srgbClr val="000000"/>
                </a:solidFill>
                <a:uFill>
                  <a:solidFill>
                    <a:srgbClr val="FFFFFF"/>
                  </a:solidFill>
                </a:uFill>
                <a:latin typeface="Calibri" panose="020F0502020204030204"/>
              </a:rPr>
              <a:t>第六大纲级别</a:t>
            </a:r>
            <a:endParaRPr lang="zh-CN" sz="2000" b="0" strike="noStrike" spc="-1">
              <a:solidFill>
                <a:srgbClr val="000000"/>
              </a:solidFill>
              <a:uFill>
                <a:solidFill>
                  <a:srgbClr val="FFFFFF"/>
                </a:solidFill>
              </a:uFill>
              <a:latin typeface="Calibri" panose="020F0502020204030204"/>
            </a:endParaRPr>
          </a:p>
          <a:p>
            <a:pPr marL="3023870" lvl="6" indent="-215900">
              <a:buClr>
                <a:srgbClr val="000000"/>
              </a:buClr>
              <a:buSzPct val="45000"/>
              <a:buFont typeface="Wingdings" panose="05000000000000000000" pitchFamily="2" charset="2"/>
              <a:buChar char=""/>
            </a:pPr>
            <a:r>
              <a:rPr lang="zh-CN" sz="2000" b="0" strike="noStrike" spc="-1">
                <a:solidFill>
                  <a:srgbClr val="000000"/>
                </a:solidFill>
                <a:uFill>
                  <a:solidFill>
                    <a:srgbClr val="FFFFFF"/>
                  </a:solidFill>
                </a:uFill>
                <a:latin typeface="Calibri" panose="020F0502020204030204"/>
              </a:rPr>
              <a:t>第七大纲级别</a:t>
            </a:r>
            <a:endParaRPr lang="zh-CN" sz="2000" b="0" strike="noStrike" spc="-1">
              <a:solidFill>
                <a:srgbClr val="000000"/>
              </a:solidFill>
              <a:uFill>
                <a:solidFill>
                  <a:srgbClr val="FFFFFF"/>
                </a:solidFill>
              </a:u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685800" y="1122480"/>
            <a:ext cx="7772040" cy="2387160"/>
          </a:xfrm>
          <a:prstGeom prst="rect">
            <a:avLst/>
          </a:prstGeom>
        </p:spPr>
        <p:txBody>
          <a:bodyPr anchor="b"/>
          <a:p>
            <a:pPr algn="ctr">
              <a:lnSpc>
                <a:spcPct val="100000"/>
              </a:lnSpc>
            </a:pPr>
            <a:r>
              <a:rPr lang="zh-CN" sz="6000" b="0" strike="noStrike" spc="-1">
                <a:solidFill>
                  <a:srgbClr val="000000"/>
                </a:solidFill>
                <a:uFill>
                  <a:solidFill>
                    <a:srgbClr val="FFFFFF"/>
                  </a:solidFill>
                </a:uFill>
                <a:latin typeface="Calibri Light" panose="020F0302020204030204"/>
              </a:rPr>
              <a:t>单击此处编辑母版标题样式</a:t>
            </a:r>
            <a:endParaRPr lang="zh-CN" sz="1800" b="0" strike="noStrike" spc="-1">
              <a:solidFill>
                <a:srgbClr val="000000"/>
              </a:solidFill>
              <a:uFill>
                <a:solidFill>
                  <a:srgbClr val="FFFFFF"/>
                </a:solidFill>
              </a:uFill>
              <a:latin typeface="Calibri" panose="020F0502020204030204"/>
            </a:endParaRPr>
          </a:p>
        </p:txBody>
      </p:sp>
      <p:sp>
        <p:nvSpPr>
          <p:cNvPr id="40" name="PlaceHolder 2"/>
          <p:cNvSpPr>
            <a:spLocks noGrp="1"/>
          </p:cNvSpPr>
          <p:nvPr>
            <p:ph type="dt"/>
          </p:nvPr>
        </p:nvSpPr>
        <p:spPr>
          <a:xfrm>
            <a:off x="628560" y="6356520"/>
            <a:ext cx="2057040" cy="364680"/>
          </a:xfrm>
          <a:prstGeom prst="rect">
            <a:avLst/>
          </a:prstGeom>
        </p:spPr>
        <p:txBody>
          <a:bodyPr anchor="ctr"/>
          <a:p>
            <a:endParaRPr lang="en-US" sz="2400" b="0" strike="noStrike" spc="-1">
              <a:solidFill>
                <a:srgbClr val="000000"/>
              </a:solidFill>
              <a:uFill>
                <a:solidFill>
                  <a:srgbClr val="FFFFFF"/>
                </a:solidFill>
              </a:uFill>
              <a:latin typeface="Times New Roman" panose="02020603050405020304"/>
            </a:endParaRPr>
          </a:p>
        </p:txBody>
      </p:sp>
      <p:sp>
        <p:nvSpPr>
          <p:cNvPr id="41" name="PlaceHolder 3"/>
          <p:cNvSpPr>
            <a:spLocks noGrp="1"/>
          </p:cNvSpPr>
          <p:nvPr>
            <p:ph type="ftr"/>
          </p:nvPr>
        </p:nvSpPr>
        <p:spPr>
          <a:xfrm>
            <a:off x="3029040" y="6356520"/>
            <a:ext cx="3085920" cy="364680"/>
          </a:xfrm>
          <a:prstGeom prst="rect">
            <a:avLst/>
          </a:prstGeom>
        </p:spPr>
        <p:txBody>
          <a:bodyPr anchor="ctr"/>
          <a:p>
            <a:endParaRPr lang="en-US" sz="2400" b="0" strike="noStrike" spc="-1">
              <a:solidFill>
                <a:srgbClr val="000000"/>
              </a:solidFill>
              <a:uFill>
                <a:solidFill>
                  <a:srgbClr val="FFFFFF"/>
                </a:solidFill>
              </a:uFill>
              <a:latin typeface="Times New Roman" panose="02020603050405020304"/>
            </a:endParaRPr>
          </a:p>
        </p:txBody>
      </p:sp>
      <p:sp>
        <p:nvSpPr>
          <p:cNvPr id="42" name="PlaceHolder 4"/>
          <p:cNvSpPr>
            <a:spLocks noGrp="1"/>
          </p:cNvSpPr>
          <p:nvPr>
            <p:ph type="sldNum"/>
          </p:nvPr>
        </p:nvSpPr>
        <p:spPr>
          <a:xfrm>
            <a:off x="6458040" y="6356520"/>
            <a:ext cx="2057040" cy="364680"/>
          </a:xfrm>
          <a:prstGeom prst="rect">
            <a:avLst/>
          </a:prstGeom>
        </p:spPr>
        <p:txBody>
          <a:bodyPr anchor="ctr"/>
          <a:p>
            <a:endParaRPr lang="en-US" sz="2400" b="0" strike="noStrike" spc="-1">
              <a:solidFill>
                <a:srgbClr val="000000"/>
              </a:solidFill>
              <a:uFill>
                <a:solidFill>
                  <a:srgbClr val="FFFFFF"/>
                </a:solidFill>
              </a:uFill>
              <a:latin typeface="Times New Roman" panose="02020603050405020304"/>
            </a:endParaRPr>
          </a:p>
        </p:txBody>
      </p:sp>
      <p:sp>
        <p:nvSpPr>
          <p:cNvPr id="43" name="PlaceHolder 5"/>
          <p:cNvSpPr>
            <a:spLocks noGrp="1"/>
          </p:cNvSpPr>
          <p:nvPr>
            <p:ph type="body"/>
          </p:nvPr>
        </p:nvSpPr>
        <p:spPr>
          <a:xfrm>
            <a:off x="457200" y="1604520"/>
            <a:ext cx="8229240" cy="3977280"/>
          </a:xfrm>
          <a:prstGeom prst="rect">
            <a:avLst/>
          </a:prstGeom>
        </p:spPr>
        <p:txBody>
          <a:bodyPr lIns="0" tIns="0" rIns="0" bIns="0"/>
          <a:p>
            <a:pPr marL="431800" indent="-323850">
              <a:buClr>
                <a:srgbClr val="000000"/>
              </a:buClr>
              <a:buSzPct val="45000"/>
              <a:buFont typeface="Wingdings" panose="05000000000000000000" pitchFamily="2" charset="2"/>
              <a:buChar char=""/>
            </a:pPr>
            <a:r>
              <a:rPr lang="zh-CN" sz="2800" b="0" strike="noStrike" spc="-1">
                <a:solidFill>
                  <a:srgbClr val="000000"/>
                </a:solidFill>
                <a:uFill>
                  <a:solidFill>
                    <a:srgbClr val="FFFFFF"/>
                  </a:solidFill>
                </a:uFill>
                <a:latin typeface="Calibri" panose="020F0502020204030204"/>
              </a:rPr>
              <a:t>单击鼠标编辑大纲文字格式</a:t>
            </a:r>
            <a:endParaRPr lang="zh-CN" sz="2800" b="0" strike="noStrike" spc="-1">
              <a:solidFill>
                <a:srgbClr val="000000"/>
              </a:solidFill>
              <a:uFill>
                <a:solidFill>
                  <a:srgbClr val="FFFFFF"/>
                </a:solidFill>
              </a:uFill>
              <a:latin typeface="Calibri" panose="020F0502020204030204"/>
            </a:endParaRPr>
          </a:p>
          <a:p>
            <a:pPr marL="864235" lvl="1" indent="-323850">
              <a:buClr>
                <a:srgbClr val="000000"/>
              </a:buClr>
              <a:buSzPct val="75000"/>
              <a:buFont typeface="Symbol" panose="05050102010706020507" charset="2"/>
              <a:buChar char=""/>
            </a:pPr>
            <a:r>
              <a:rPr lang="zh-CN" sz="2000" b="0" strike="noStrike" spc="-1">
                <a:solidFill>
                  <a:srgbClr val="000000"/>
                </a:solidFill>
                <a:uFill>
                  <a:solidFill>
                    <a:srgbClr val="FFFFFF"/>
                  </a:solidFill>
                </a:uFill>
                <a:latin typeface="Calibri" panose="020F0502020204030204"/>
              </a:rPr>
              <a:t>第二个大纲级</a:t>
            </a:r>
            <a:endParaRPr lang="zh-CN" sz="2000" b="0" strike="noStrike" spc="-1">
              <a:solidFill>
                <a:srgbClr val="000000"/>
              </a:solidFill>
              <a:uFill>
                <a:solidFill>
                  <a:srgbClr val="FFFFFF"/>
                </a:solidFill>
              </a:uFill>
              <a:latin typeface="Calibri" panose="020F0502020204030204"/>
            </a:endParaRPr>
          </a:p>
          <a:p>
            <a:pPr marL="1296035" lvl="2" indent="-288290">
              <a:buClr>
                <a:srgbClr val="000000"/>
              </a:buClr>
              <a:buSzPct val="45000"/>
              <a:buFont typeface="Wingdings" panose="05000000000000000000" pitchFamily="2" charset="2"/>
              <a:buChar char=""/>
            </a:pPr>
            <a:r>
              <a:rPr lang="zh-CN" sz="1800" b="0" strike="noStrike" spc="-1">
                <a:solidFill>
                  <a:srgbClr val="000000"/>
                </a:solidFill>
                <a:uFill>
                  <a:solidFill>
                    <a:srgbClr val="FFFFFF"/>
                  </a:solidFill>
                </a:uFill>
                <a:latin typeface="Calibri" panose="020F0502020204030204"/>
              </a:rPr>
              <a:t>第三大纲级别</a:t>
            </a:r>
            <a:endParaRPr lang="zh-CN" sz="1800" b="0" strike="noStrike" spc="-1">
              <a:solidFill>
                <a:srgbClr val="000000"/>
              </a:solidFill>
              <a:uFill>
                <a:solidFill>
                  <a:srgbClr val="FFFFFF"/>
                </a:solidFill>
              </a:uFill>
              <a:latin typeface="Calibri" panose="020F0502020204030204"/>
            </a:endParaRPr>
          </a:p>
          <a:p>
            <a:pPr marL="1727835" lvl="3" indent="-215900">
              <a:buClr>
                <a:srgbClr val="000000"/>
              </a:buClr>
              <a:buSzPct val="75000"/>
              <a:buFont typeface="Symbol" panose="05050102010706020507" charset="2"/>
              <a:buChar char=""/>
            </a:pPr>
            <a:r>
              <a:rPr lang="zh-CN" sz="1800" b="0" strike="noStrike" spc="-1">
                <a:solidFill>
                  <a:srgbClr val="000000"/>
                </a:solidFill>
                <a:uFill>
                  <a:solidFill>
                    <a:srgbClr val="FFFFFF"/>
                  </a:solidFill>
                </a:uFill>
                <a:latin typeface="Calibri" panose="020F0502020204030204"/>
              </a:rPr>
              <a:t>第四大纲级别</a:t>
            </a:r>
            <a:endParaRPr lang="zh-CN" sz="1800" b="0" strike="noStrike" spc="-1">
              <a:solidFill>
                <a:srgbClr val="000000"/>
              </a:solidFill>
              <a:uFill>
                <a:solidFill>
                  <a:srgbClr val="FFFFFF"/>
                </a:solidFill>
              </a:uFill>
              <a:latin typeface="Calibri" panose="020F0502020204030204"/>
            </a:endParaRPr>
          </a:p>
          <a:p>
            <a:pPr marL="2160270" lvl="4" indent="-215900">
              <a:buClr>
                <a:srgbClr val="000000"/>
              </a:buClr>
              <a:buSzPct val="45000"/>
              <a:buFont typeface="Wingdings" panose="05000000000000000000" pitchFamily="2" charset="2"/>
              <a:buChar char=""/>
            </a:pPr>
            <a:r>
              <a:rPr lang="zh-CN" sz="2000" b="0" strike="noStrike" spc="-1">
                <a:solidFill>
                  <a:srgbClr val="000000"/>
                </a:solidFill>
                <a:uFill>
                  <a:solidFill>
                    <a:srgbClr val="FFFFFF"/>
                  </a:solidFill>
                </a:uFill>
                <a:latin typeface="Calibri" panose="020F0502020204030204"/>
              </a:rPr>
              <a:t>第五大纲级别</a:t>
            </a:r>
            <a:endParaRPr lang="zh-CN" sz="2000" b="0" strike="noStrike" spc="-1">
              <a:solidFill>
                <a:srgbClr val="000000"/>
              </a:solidFill>
              <a:uFill>
                <a:solidFill>
                  <a:srgbClr val="FFFFFF"/>
                </a:solidFill>
              </a:uFill>
              <a:latin typeface="Calibri" panose="020F0502020204030204"/>
            </a:endParaRPr>
          </a:p>
          <a:p>
            <a:pPr marL="2592070" lvl="5" indent="-215900">
              <a:buClr>
                <a:srgbClr val="000000"/>
              </a:buClr>
              <a:buSzPct val="45000"/>
              <a:buFont typeface="Wingdings" panose="05000000000000000000" pitchFamily="2" charset="2"/>
              <a:buChar char=""/>
            </a:pPr>
            <a:r>
              <a:rPr lang="zh-CN" sz="2000" b="0" strike="noStrike" spc="-1">
                <a:solidFill>
                  <a:srgbClr val="000000"/>
                </a:solidFill>
                <a:uFill>
                  <a:solidFill>
                    <a:srgbClr val="FFFFFF"/>
                  </a:solidFill>
                </a:uFill>
                <a:latin typeface="Calibri" panose="020F0502020204030204"/>
              </a:rPr>
              <a:t>第六大纲级别</a:t>
            </a:r>
            <a:endParaRPr lang="zh-CN" sz="2000" b="0" strike="noStrike" spc="-1">
              <a:solidFill>
                <a:srgbClr val="000000"/>
              </a:solidFill>
              <a:uFill>
                <a:solidFill>
                  <a:srgbClr val="FFFFFF"/>
                </a:solidFill>
              </a:uFill>
              <a:latin typeface="Calibri" panose="020F0502020204030204"/>
            </a:endParaRPr>
          </a:p>
          <a:p>
            <a:pPr marL="3023870" lvl="6" indent="-215900">
              <a:buClr>
                <a:srgbClr val="000000"/>
              </a:buClr>
              <a:buSzPct val="45000"/>
              <a:buFont typeface="Wingdings" panose="05000000000000000000" pitchFamily="2" charset="2"/>
              <a:buChar char=""/>
            </a:pPr>
            <a:r>
              <a:rPr lang="zh-CN" sz="2000" b="0" strike="noStrike" spc="-1">
                <a:solidFill>
                  <a:srgbClr val="000000"/>
                </a:solidFill>
                <a:uFill>
                  <a:solidFill>
                    <a:srgbClr val="FFFFFF"/>
                  </a:solidFill>
                </a:uFill>
                <a:latin typeface="Calibri" panose="020F0502020204030204"/>
              </a:rPr>
              <a:t>第七大纲级别</a:t>
            </a:r>
            <a:endParaRPr lang="zh-CN" sz="2000" b="0" strike="noStrike" spc="-1">
              <a:solidFill>
                <a:srgbClr val="000000"/>
              </a:solidFill>
              <a:uFill>
                <a:solidFill>
                  <a:srgbClr val="FFFFFF"/>
                </a:solidFill>
              </a:u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4.xml"/><Relationship Id="rId2" Type="http://schemas.openxmlformats.org/officeDocument/2006/relationships/image" Target="../media/image6.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4.xml"/><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4.xml"/><Relationship Id="rId2" Type="http://schemas.openxmlformats.org/officeDocument/2006/relationships/image" Target="../media/image9.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4.xml"/><Relationship Id="rId2" Type="http://schemas.openxmlformats.org/officeDocument/2006/relationships/image" Target="../media/image10.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4.xml"/><Relationship Id="rId2" Type="http://schemas.openxmlformats.org/officeDocument/2006/relationships/image" Target="../media/image11.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4.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slideLayout" Target="../slideLayouts/slideLayout14.xml"/><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4.xml"/><Relationship Id="rId2" Type="http://schemas.openxmlformats.org/officeDocument/2006/relationships/image" Target="../media/image20.pn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4.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4.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4.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4.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4.xml"/><Relationship Id="rId2" Type="http://schemas.openxmlformats.org/officeDocument/2006/relationships/image" Target="../media/image29.png"/><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4.xml"/><Relationship Id="rId2" Type="http://schemas.openxmlformats.org/officeDocument/2006/relationships/image" Target="../media/image30.jpeg"/><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4.xml"/><Relationship Id="rId2" Type="http://schemas.openxmlformats.org/officeDocument/2006/relationships/image" Target="../media/image31.jpeg"/><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14.xml"/><Relationship Id="rId3" Type="http://schemas.openxmlformats.org/officeDocument/2006/relationships/image" Target="../media/image32.jpeg"/><Relationship Id="rId2" Type="http://schemas.openxmlformats.org/officeDocument/2006/relationships/hyperlink" Target="https://github.com/yunjey/StarGAN" TargetMode="Externa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14.xml"/><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14.xml"/><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slideLayout" Target="../slideLayouts/slideLayout14.xml"/><Relationship Id="rId5" Type="http://schemas.openxmlformats.org/officeDocument/2006/relationships/image" Target="../media/image40.jpeg"/><Relationship Id="rId4" Type="http://schemas.openxmlformats.org/officeDocument/2006/relationships/image" Target="../media/image39.jpeg"/><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4.xml"/><Relationship Id="rId2" Type="http://schemas.openxmlformats.org/officeDocument/2006/relationships/image" Target="../media/image3.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4.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4.xml"/><Relationship Id="rId2" Type="http://schemas.openxmlformats.org/officeDocument/2006/relationships/image" Target="../media/image3.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0" y="0"/>
            <a:ext cx="9143640" cy="6857640"/>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4" name="CustomShape 2"/>
          <p:cNvSpPr/>
          <p:nvPr/>
        </p:nvSpPr>
        <p:spPr>
          <a:xfrm>
            <a:off x="534240" y="4120560"/>
            <a:ext cx="4952880" cy="913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700" b="0" strike="noStrike" spc="-1">
                <a:solidFill>
                  <a:srgbClr val="181717"/>
                </a:solidFill>
                <a:uFill>
                  <a:solidFill>
                    <a:srgbClr val="FFFFFF"/>
                  </a:solidFill>
                </a:uFill>
                <a:latin typeface="Noto Sans S Chinese Light"/>
                <a:ea typeface="Noto Sans S Chinese Light"/>
              </a:rPr>
              <a:t>基于软注意力机制的STN模块在图像识别领域的应用研究</a:t>
            </a:r>
            <a:endParaRPr lang="en-US" sz="1800" b="0" strike="noStrike" spc="-1">
              <a:solidFill>
                <a:srgbClr val="000000"/>
              </a:solidFill>
              <a:uFill>
                <a:solidFill>
                  <a:srgbClr val="FFFFFF"/>
                </a:solidFill>
              </a:uFill>
              <a:latin typeface="Arial" panose="020B0604020202020204"/>
            </a:endParaRPr>
          </a:p>
        </p:txBody>
      </p:sp>
      <p:sp>
        <p:nvSpPr>
          <p:cNvPr id="85" name="CustomShape 3"/>
          <p:cNvSpPr/>
          <p:nvPr/>
        </p:nvSpPr>
        <p:spPr>
          <a:xfrm>
            <a:off x="1734120" y="5113080"/>
            <a:ext cx="2503080" cy="308880"/>
          </a:xfrm>
          <a:prstGeom prst="roundRect">
            <a:avLst>
              <a:gd name="adj" fmla="val 16667"/>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nSpc>
                <a:spcPct val="100000"/>
              </a:lnSpc>
            </a:pPr>
            <a:r>
              <a:rPr lang="en-US" sz="990" b="0" strike="noStrike" spc="-1">
                <a:solidFill>
                  <a:srgbClr val="FFFFFF"/>
                </a:solidFill>
                <a:uFill>
                  <a:solidFill>
                    <a:srgbClr val="FFFFFF"/>
                  </a:solidFill>
                </a:uFill>
                <a:latin typeface="Noto Sans S Chinese Light"/>
                <a:ea typeface="Noto Sans S Chinese Light"/>
              </a:rPr>
              <a:t>汇报人：罗晓峰 时间：2019.06.11</a:t>
            </a:r>
            <a:endParaRPr lang="en-US" sz="1800" b="0" strike="noStrike" spc="-1">
              <a:solidFill>
                <a:srgbClr val="000000"/>
              </a:solidFill>
              <a:uFill>
                <a:solidFill>
                  <a:srgbClr val="FFFFFF"/>
                </a:solidFill>
              </a:uFill>
              <a:latin typeface="Arial" panose="020B0604020202020204"/>
            </a:endParaRPr>
          </a:p>
        </p:txBody>
      </p:sp>
      <p:sp>
        <p:nvSpPr>
          <p:cNvPr id="86" name="CustomShape 4"/>
          <p:cNvSpPr/>
          <p:nvPr/>
        </p:nvSpPr>
        <p:spPr>
          <a:xfrm>
            <a:off x="1587240" y="5518440"/>
            <a:ext cx="2914560" cy="210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sz="790" b="0" strike="noStrike" spc="293">
                <a:solidFill>
                  <a:srgbClr val="595959"/>
                </a:solidFill>
                <a:uFill>
                  <a:solidFill>
                    <a:srgbClr val="FFFFFF"/>
                  </a:solidFill>
                </a:uFill>
                <a:latin typeface="微软雅黑 Light" panose="020B0502040204020203" charset="-122"/>
                <a:ea typeface="微软雅黑 Light" panose="020B0502040204020203" charset="-122"/>
              </a:rPr>
              <a:t>小组成员：郑晓鹏、温钊迪、罗晓峰、陈栋</a:t>
            </a:r>
            <a:endParaRPr lang="en-US" sz="1800" b="0" strike="noStrike" spc="-1">
              <a:solidFill>
                <a:srgbClr val="000000"/>
              </a:solidFill>
              <a:uFill>
                <a:solidFill>
                  <a:srgbClr val="FFFFFF"/>
                </a:solidFill>
              </a:uFill>
              <a:latin typeface="Arial" panose="020B0604020202020204"/>
            </a:endParaRPr>
          </a:p>
        </p:txBody>
      </p:sp>
      <p:pic>
        <p:nvPicPr>
          <p:cNvPr id="87" name="图片 2"/>
          <p:cNvPicPr/>
          <p:nvPr/>
        </p:nvPicPr>
        <p:blipFill>
          <a:blip r:embed="rId1"/>
          <a:stretch>
            <a:fillRect/>
          </a:stretch>
        </p:blipFill>
        <p:spPr>
          <a:xfrm rot="15735000">
            <a:off x="216000" y="-523440"/>
            <a:ext cx="3434760" cy="3434760"/>
          </a:xfrm>
          <a:prstGeom prst="rect">
            <a:avLst/>
          </a:prstGeom>
          <a:ln>
            <a:noFill/>
          </a:ln>
        </p:spPr>
      </p:pic>
      <p:pic>
        <p:nvPicPr>
          <p:cNvPr id="88" name="图片 11"/>
          <p:cNvPicPr/>
          <p:nvPr/>
        </p:nvPicPr>
        <p:blipFill>
          <a:blip r:embed="rId1"/>
          <a:stretch>
            <a:fillRect/>
          </a:stretch>
        </p:blipFill>
        <p:spPr>
          <a:xfrm rot="15735000">
            <a:off x="5923440" y="3737520"/>
            <a:ext cx="3434760" cy="3434760"/>
          </a:xfrm>
          <a:prstGeom prst="rect">
            <a:avLst/>
          </a:prstGeom>
          <a:ln>
            <a:noFill/>
          </a:ln>
        </p:spPr>
      </p:pic>
    </p:spTree>
  </p:cSld>
  <p:clrMapOvr>
    <a:masterClrMapping/>
  </p:clrMapOvr>
  <p:transition spd="slow">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6"/>
          <p:cNvSpPr/>
          <p:nvPr/>
        </p:nvSpPr>
        <p:spPr>
          <a:xfrm>
            <a:off x="4110120" y="4597810"/>
            <a:ext cx="3670920" cy="912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sz="1350" b="1" strike="noStrike" spc="-1">
                <a:solidFill>
                  <a:srgbClr val="FFFFFF"/>
                </a:solidFill>
                <a:uFill>
                  <a:solidFill>
                    <a:srgbClr val="FFFFFF"/>
                  </a:solidFill>
                </a:uFill>
                <a:latin typeface="宋体" panose="02010600030101010101" pitchFamily="2" charset="-122"/>
                <a:ea typeface="宋体" panose="02010600030101010101" pitchFamily="2" charset="-122"/>
              </a:rPr>
              <a:t>上图展示了人类在看到一副图像时是如何高效分配有限的注意力资源的，其中红色区域表明视觉系统更关注的目标</a:t>
            </a:r>
            <a:endParaRPr lang="en-US" sz="1800" b="0" strike="noStrike" spc="-1">
              <a:solidFill>
                <a:srgbClr val="000000"/>
              </a:solidFill>
              <a:uFill>
                <a:solidFill>
                  <a:srgbClr val="FFFFFF"/>
                </a:solidFill>
              </a:uFill>
              <a:latin typeface="Arial" panose="020B0604020202020204"/>
            </a:endParaRPr>
          </a:p>
        </p:txBody>
      </p:sp>
      <p:pic>
        <p:nvPicPr>
          <p:cNvPr id="147" name="图片 8"/>
          <p:cNvPicPr/>
          <p:nvPr/>
        </p:nvPicPr>
        <p:blipFill>
          <a:blip r:embed="rId1"/>
          <a:stretch>
            <a:fillRect/>
          </a:stretch>
        </p:blipFill>
        <p:spPr>
          <a:xfrm rot="18877200">
            <a:off x="-1215360" y="775800"/>
            <a:ext cx="3443400" cy="3443400"/>
          </a:xfrm>
          <a:prstGeom prst="rect">
            <a:avLst/>
          </a:prstGeom>
          <a:ln>
            <a:noFill/>
          </a:ln>
        </p:spPr>
      </p:pic>
      <p:pic>
        <p:nvPicPr>
          <p:cNvPr id="148" name="图片 13"/>
          <p:cNvPicPr/>
          <p:nvPr/>
        </p:nvPicPr>
        <p:blipFill>
          <a:blip r:embed="rId1"/>
          <a:stretch>
            <a:fillRect/>
          </a:stretch>
        </p:blipFill>
        <p:spPr>
          <a:xfrm rot="8109600">
            <a:off x="6901560" y="1954800"/>
            <a:ext cx="3443400" cy="3443400"/>
          </a:xfrm>
          <a:prstGeom prst="rect">
            <a:avLst/>
          </a:prstGeom>
          <a:ln>
            <a:noFill/>
          </a:ln>
        </p:spPr>
      </p:pic>
      <p:sp>
        <p:nvSpPr>
          <p:cNvPr id="149" name="CustomShape 1"/>
          <p:cNvSpPr/>
          <p:nvPr/>
        </p:nvSpPr>
        <p:spPr>
          <a:xfrm>
            <a:off x="1734840" y="677880"/>
            <a:ext cx="276480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449">
                <a:solidFill>
                  <a:srgbClr val="0D0D0D"/>
                </a:solidFill>
                <a:uFill>
                  <a:solidFill>
                    <a:srgbClr val="FFFFFF"/>
                  </a:solidFill>
                </a:uFill>
                <a:latin typeface="Noto Sans S Chinese Thin"/>
                <a:ea typeface="Noto Sans S Chinese Thin"/>
              </a:rPr>
              <a:t>注意力机制介绍</a:t>
            </a:r>
            <a:endParaRPr lang="en-US" sz="1800" b="0" strike="noStrike" spc="-1">
              <a:solidFill>
                <a:srgbClr val="000000"/>
              </a:solidFill>
              <a:uFill>
                <a:solidFill>
                  <a:srgbClr val="FFFFFF"/>
                </a:solidFill>
              </a:uFill>
              <a:latin typeface="Arial" panose="020B0604020202020204"/>
            </a:endParaRPr>
          </a:p>
        </p:txBody>
      </p:sp>
      <p:sp>
        <p:nvSpPr>
          <p:cNvPr id="152" name="CustomShape 4"/>
          <p:cNvSpPr/>
          <p:nvPr/>
        </p:nvSpPr>
        <p:spPr>
          <a:xfrm>
            <a:off x="877680" y="528840"/>
            <a:ext cx="941760" cy="750600"/>
          </a:xfrm>
          <a:prstGeom prst="rect">
            <a:avLst/>
          </a:prstGeom>
          <a:solidFill>
            <a:schemeClr val="tx1">
              <a:lumMod val="85000"/>
              <a:lumOff val="15000"/>
            </a:schemeClr>
          </a:solid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340" b="0" strike="noStrike" spc="-1">
                <a:solidFill>
                  <a:srgbClr val="FFFFFF"/>
                </a:solidFill>
                <a:uFill>
                  <a:solidFill>
                    <a:srgbClr val="FFFFFF"/>
                  </a:solidFill>
                </a:uFill>
                <a:latin typeface="Impact" panose="020B0806030902050204"/>
              </a:rPr>
              <a:t>2.1</a:t>
            </a:r>
            <a:endParaRPr lang="en-US" sz="1800" b="0" strike="noStrike" spc="-1">
              <a:solidFill>
                <a:srgbClr val="000000"/>
              </a:solidFill>
              <a:uFill>
                <a:solidFill>
                  <a:srgbClr val="FFFFFF"/>
                </a:solidFill>
              </a:uFill>
              <a:latin typeface="Arial" panose="020B0604020202020204"/>
            </a:endParaRPr>
          </a:p>
        </p:txBody>
      </p:sp>
      <p:sp>
        <p:nvSpPr>
          <p:cNvPr id="156" name="CustomShape 7"/>
          <p:cNvSpPr/>
          <p:nvPr/>
        </p:nvSpPr>
        <p:spPr>
          <a:xfrm>
            <a:off x="1411200" y="2748960"/>
            <a:ext cx="6593760" cy="1069560"/>
          </a:xfrm>
          <a:prstGeom prst="rect">
            <a:avLst/>
          </a:prstGeom>
          <a:solidFill>
            <a:schemeClr val="tx1">
              <a:lumMod val="50000"/>
              <a:lumOff val="50000"/>
              <a:alpha val="80000"/>
            </a:schemeClr>
          </a:solidFill>
          <a:effectLst>
            <a:softEdge rad="0"/>
          </a:effectLst>
        </p:spPr>
        <p:style>
          <a:lnRef idx="2">
            <a:schemeClr val="accent1">
              <a:shade val="50000"/>
            </a:schemeClr>
          </a:lnRef>
          <a:fillRef idx="1">
            <a:schemeClr val="accent1"/>
          </a:fillRef>
          <a:effectRef idx="0">
            <a:schemeClr val="accent1"/>
          </a:effectRef>
          <a:fontRef idx="minor"/>
        </p:style>
      </p:sp>
      <p:sp>
        <p:nvSpPr>
          <p:cNvPr id="157" name="CustomShape 8"/>
          <p:cNvSpPr/>
          <p:nvPr/>
        </p:nvSpPr>
        <p:spPr>
          <a:xfrm>
            <a:off x="1774800" y="2748960"/>
            <a:ext cx="5970600" cy="912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sz="1350" b="0" strike="noStrike" spc="-1">
                <a:solidFill>
                  <a:srgbClr val="FFFFFF"/>
                </a:solidFill>
                <a:uFill>
                  <a:solidFill>
                    <a:srgbClr val="FFFFFF"/>
                  </a:solidFill>
                </a:uFill>
                <a:latin typeface="宋体" panose="02010600030101010101" pitchFamily="2" charset="-122"/>
                <a:ea typeface="宋体" panose="02010600030101010101" pitchFamily="2" charset="-122"/>
              </a:rPr>
              <a:t>    </a:t>
            </a:r>
            <a:r>
              <a:rPr lang="en-US" sz="1350" b="1" strike="noStrike" spc="-1">
                <a:solidFill>
                  <a:srgbClr val="FFFFFF"/>
                </a:solidFill>
                <a:uFill>
                  <a:solidFill>
                    <a:srgbClr val="FFFFFF"/>
                  </a:solidFill>
                </a:uFill>
                <a:latin typeface="宋体" panose="02010600030101010101" pitchFamily="2" charset="-122"/>
                <a:ea typeface="宋体" panose="02010600030101010101" pitchFamily="2" charset="-122"/>
              </a:rPr>
              <a:t>注意力机制最早是应用于图像领域，之后被广泛应用在基于RNN神经网络模型的各种深度学习任务中，其实现原理借鉴了人类的注意力思维方式，目前主要分为软注意力和强注意力。</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random/>
  </p:transition>
  <p:timing>
    <p:tnLst>
      <p:par>
        <p:cTn id="1" dur="indefinite" restart="never" nodeType="tmRoot"/>
      </p:par>
    </p:tnLst>
    <p:bldLst>
      <p:bldP spid="15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 name="图片 8"/>
          <p:cNvPicPr/>
          <p:nvPr/>
        </p:nvPicPr>
        <p:blipFill>
          <a:blip r:embed="rId1"/>
          <a:stretch>
            <a:fillRect/>
          </a:stretch>
        </p:blipFill>
        <p:spPr>
          <a:xfrm rot="18877200">
            <a:off x="-1215360" y="775800"/>
            <a:ext cx="3443400" cy="3443400"/>
          </a:xfrm>
          <a:prstGeom prst="rect">
            <a:avLst/>
          </a:prstGeom>
          <a:ln>
            <a:noFill/>
          </a:ln>
        </p:spPr>
      </p:pic>
      <p:pic>
        <p:nvPicPr>
          <p:cNvPr id="159" name="图片 13"/>
          <p:cNvPicPr/>
          <p:nvPr/>
        </p:nvPicPr>
        <p:blipFill>
          <a:blip r:embed="rId1"/>
          <a:stretch>
            <a:fillRect/>
          </a:stretch>
        </p:blipFill>
        <p:spPr>
          <a:xfrm rot="8109600">
            <a:off x="6901560" y="1954800"/>
            <a:ext cx="3443400" cy="3443400"/>
          </a:xfrm>
          <a:prstGeom prst="rect">
            <a:avLst/>
          </a:prstGeom>
          <a:ln>
            <a:noFill/>
          </a:ln>
        </p:spPr>
      </p:pic>
      <p:sp>
        <p:nvSpPr>
          <p:cNvPr id="160" name="CustomShape 1"/>
          <p:cNvSpPr/>
          <p:nvPr/>
        </p:nvSpPr>
        <p:spPr>
          <a:xfrm>
            <a:off x="1797685" y="678180"/>
            <a:ext cx="2859405" cy="82105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449">
                <a:solidFill>
                  <a:srgbClr val="0D0D0D"/>
                </a:solidFill>
                <a:uFill>
                  <a:solidFill>
                    <a:srgbClr val="FFFFFF"/>
                  </a:solidFill>
                </a:uFill>
                <a:latin typeface="Noto Sans S Chinese Thin"/>
                <a:ea typeface="Noto Sans S Chinese Thin"/>
              </a:rPr>
              <a:t>STN模块介绍</a:t>
            </a:r>
            <a:endParaRPr lang="en-US" sz="1800" b="0" strike="noStrike" spc="-1">
              <a:solidFill>
                <a:srgbClr val="000000"/>
              </a:solidFill>
              <a:uFill>
                <a:solidFill>
                  <a:srgbClr val="FFFFFF"/>
                </a:solidFill>
              </a:uFill>
              <a:latin typeface="Arial" panose="020B0604020202020204"/>
            </a:endParaRPr>
          </a:p>
        </p:txBody>
      </p:sp>
      <p:sp>
        <p:nvSpPr>
          <p:cNvPr id="161" name="CustomShape 2"/>
          <p:cNvSpPr/>
          <p:nvPr/>
        </p:nvSpPr>
        <p:spPr>
          <a:xfrm>
            <a:off x="911520" y="528840"/>
            <a:ext cx="941760" cy="750600"/>
          </a:xfrm>
          <a:prstGeom prst="rect">
            <a:avLst/>
          </a:prstGeom>
          <a:solidFill>
            <a:schemeClr val="tx1">
              <a:lumMod val="85000"/>
              <a:lumOff val="15000"/>
            </a:schemeClr>
          </a:solid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340" b="0" strike="noStrike" spc="-1">
                <a:solidFill>
                  <a:srgbClr val="FFFFFF"/>
                </a:solidFill>
                <a:uFill>
                  <a:solidFill>
                    <a:srgbClr val="FFFFFF"/>
                  </a:solidFill>
                </a:uFill>
                <a:latin typeface="Impact" panose="020B0806030902050204"/>
              </a:rPr>
              <a:t>2.2</a:t>
            </a:r>
            <a:endParaRPr lang="en-US" sz="1800" b="0" strike="noStrike" spc="-1">
              <a:solidFill>
                <a:srgbClr val="000000"/>
              </a:solidFill>
              <a:uFill>
                <a:solidFill>
                  <a:srgbClr val="FFFFFF"/>
                </a:solidFill>
              </a:uFill>
              <a:latin typeface="Arial" panose="020B0604020202020204"/>
            </a:endParaRPr>
          </a:p>
        </p:txBody>
      </p:sp>
      <p:sp>
        <p:nvSpPr>
          <p:cNvPr id="162" name="CustomShape 3"/>
          <p:cNvSpPr/>
          <p:nvPr/>
        </p:nvSpPr>
        <p:spPr>
          <a:xfrm>
            <a:off x="1077010" y="1842880"/>
            <a:ext cx="2873160" cy="806760"/>
          </a:xfrm>
          <a:prstGeom prst="rect">
            <a:avLst/>
          </a:prstGeom>
          <a:solidFill>
            <a:schemeClr val="tx1">
              <a:lumMod val="50000"/>
              <a:lumOff val="50000"/>
              <a:alpha val="80000"/>
            </a:schemeClr>
          </a:solidFill>
          <a:effectLst>
            <a:softEdge rad="0"/>
          </a:effectLst>
        </p:spPr>
        <p:style>
          <a:lnRef idx="2">
            <a:schemeClr val="accent1">
              <a:shade val="50000"/>
            </a:schemeClr>
          </a:lnRef>
          <a:fillRef idx="1">
            <a:schemeClr val="accent1"/>
          </a:fillRef>
          <a:effectRef idx="0">
            <a:schemeClr val="accent1"/>
          </a:effectRef>
          <a:fontRef idx="minor"/>
        </p:style>
      </p:sp>
      <p:pic>
        <p:nvPicPr>
          <p:cNvPr id="163" name="图片 1"/>
          <p:cNvPicPr/>
          <p:nvPr/>
        </p:nvPicPr>
        <p:blipFill>
          <a:blip r:embed="rId2"/>
          <a:stretch>
            <a:fillRect/>
          </a:stretch>
        </p:blipFill>
        <p:spPr>
          <a:xfrm>
            <a:off x="4222080" y="1842480"/>
            <a:ext cx="4158360" cy="1653480"/>
          </a:xfrm>
          <a:prstGeom prst="rect">
            <a:avLst/>
          </a:prstGeom>
          <a:ln>
            <a:noFill/>
          </a:ln>
        </p:spPr>
      </p:pic>
      <p:sp>
        <p:nvSpPr>
          <p:cNvPr id="164" name="CustomShape 4"/>
          <p:cNvSpPr/>
          <p:nvPr/>
        </p:nvSpPr>
        <p:spPr>
          <a:xfrm>
            <a:off x="4243680" y="3544560"/>
            <a:ext cx="4136400" cy="1089720"/>
          </a:xfrm>
          <a:prstGeom prst="rect">
            <a:avLst/>
          </a:prstGeom>
          <a:solidFill>
            <a:schemeClr val="tx1">
              <a:lumMod val="50000"/>
              <a:lumOff val="50000"/>
              <a:alpha val="80000"/>
            </a:schemeClr>
          </a:solidFill>
          <a:effectLst>
            <a:softEdge rad="0"/>
          </a:effectLst>
        </p:spPr>
        <p:style>
          <a:lnRef idx="2">
            <a:schemeClr val="accent1">
              <a:shade val="50000"/>
            </a:schemeClr>
          </a:lnRef>
          <a:fillRef idx="1">
            <a:schemeClr val="accent1"/>
          </a:fillRef>
          <a:effectRef idx="0">
            <a:schemeClr val="accent1"/>
          </a:effectRef>
          <a:fontRef idx="minor"/>
        </p:style>
      </p:sp>
      <p:sp>
        <p:nvSpPr>
          <p:cNvPr id="165" name="CustomShape 5"/>
          <p:cNvSpPr/>
          <p:nvPr/>
        </p:nvSpPr>
        <p:spPr>
          <a:xfrm>
            <a:off x="4294080" y="3686040"/>
            <a:ext cx="3899160" cy="820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600" b="1" strike="noStrike" spc="-1">
                <a:solidFill>
                  <a:srgbClr val="FFFFFF"/>
                </a:solidFill>
                <a:uFill>
                  <a:solidFill>
                    <a:srgbClr val="FFFFFF"/>
                  </a:solidFill>
                </a:uFill>
                <a:latin typeface="Times New Roman" panose="02020603050405020304"/>
                <a:ea typeface="宋体" panose="02010600030101010101" pitchFamily="2" charset="-122"/>
              </a:rPr>
              <a:t>        软注意力是可微的，可以通过神经网络算出梯度并且前向传播和后向反馈来学习得到注意力的权重</a:t>
            </a:r>
            <a:endParaRPr lang="en-US" sz="1800" b="0" strike="noStrike" spc="-1">
              <a:solidFill>
                <a:srgbClr val="000000"/>
              </a:solidFill>
              <a:uFill>
                <a:solidFill>
                  <a:srgbClr val="FFFFFF"/>
                </a:solidFill>
              </a:uFill>
              <a:latin typeface="Arial" panose="020B0604020202020204"/>
            </a:endParaRPr>
          </a:p>
        </p:txBody>
      </p:sp>
      <p:sp>
        <p:nvSpPr>
          <p:cNvPr id="166" name="CustomShape 6"/>
          <p:cNvSpPr/>
          <p:nvPr/>
        </p:nvSpPr>
        <p:spPr>
          <a:xfrm>
            <a:off x="1068015" y="4586805"/>
            <a:ext cx="2873160" cy="1005840"/>
          </a:xfrm>
          <a:prstGeom prst="rect">
            <a:avLst/>
          </a:prstGeom>
          <a:solidFill>
            <a:schemeClr val="tx1">
              <a:lumMod val="50000"/>
              <a:lumOff val="50000"/>
              <a:alpha val="80000"/>
            </a:schemeClr>
          </a:solidFill>
          <a:effectLst>
            <a:softEdge rad="0"/>
          </a:effectLst>
        </p:spPr>
        <p:style>
          <a:lnRef idx="2">
            <a:schemeClr val="accent1">
              <a:shade val="50000"/>
            </a:schemeClr>
          </a:lnRef>
          <a:fillRef idx="1">
            <a:schemeClr val="accent1"/>
          </a:fillRef>
          <a:effectRef idx="0">
            <a:schemeClr val="accent1"/>
          </a:effectRef>
          <a:fontRef idx="minor"/>
        </p:style>
      </p:sp>
      <p:sp>
        <p:nvSpPr>
          <p:cNvPr id="167" name="CustomShape 7"/>
          <p:cNvSpPr/>
          <p:nvPr/>
        </p:nvSpPr>
        <p:spPr>
          <a:xfrm>
            <a:off x="1068120" y="3014280"/>
            <a:ext cx="2873160" cy="1092600"/>
          </a:xfrm>
          <a:prstGeom prst="rect">
            <a:avLst/>
          </a:prstGeom>
          <a:solidFill>
            <a:schemeClr val="tx1">
              <a:lumMod val="50000"/>
              <a:lumOff val="50000"/>
              <a:alpha val="80000"/>
            </a:schemeClr>
          </a:solidFill>
          <a:effectLst>
            <a:softEdge rad="0"/>
          </a:effectLst>
        </p:spPr>
        <p:style>
          <a:lnRef idx="2">
            <a:schemeClr val="accent1">
              <a:shade val="50000"/>
            </a:schemeClr>
          </a:lnRef>
          <a:fillRef idx="1">
            <a:schemeClr val="accent1"/>
          </a:fillRef>
          <a:effectRef idx="0">
            <a:schemeClr val="accent1"/>
          </a:effectRef>
          <a:fontRef idx="minor"/>
        </p:style>
      </p:sp>
      <p:sp>
        <p:nvSpPr>
          <p:cNvPr id="168" name="Line 8"/>
          <p:cNvSpPr/>
          <p:nvPr/>
        </p:nvSpPr>
        <p:spPr>
          <a:xfrm>
            <a:off x="1076760" y="1810440"/>
            <a:ext cx="2968560" cy="36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p:style>
      </p:sp>
      <p:sp>
        <p:nvSpPr>
          <p:cNvPr id="169" name="CustomShape 9"/>
          <p:cNvSpPr/>
          <p:nvPr/>
        </p:nvSpPr>
        <p:spPr>
          <a:xfrm>
            <a:off x="1077120" y="1443960"/>
            <a:ext cx="296820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0000"/>
              </a:lnSpc>
            </a:pPr>
            <a:r>
              <a:rPr lang="en-US" sz="2000" b="1" strike="noStrike" spc="117">
                <a:solidFill>
                  <a:srgbClr val="000000"/>
                </a:solidFill>
                <a:uFill>
                  <a:solidFill>
                    <a:srgbClr val="FFFFFF"/>
                  </a:solidFill>
                </a:uFill>
                <a:latin typeface="宋体" panose="02010600030101010101" pitchFamily="2" charset="-122"/>
                <a:ea typeface="宋体" panose="02010600030101010101" pitchFamily="2" charset="-122"/>
              </a:rPr>
              <a:t>STN来源</a:t>
            </a:r>
            <a:endParaRPr lang="en-US" sz="1800" b="0" strike="noStrike" spc="-1">
              <a:solidFill>
                <a:srgbClr val="000000"/>
              </a:solidFill>
              <a:uFill>
                <a:solidFill>
                  <a:srgbClr val="FFFFFF"/>
                </a:solidFill>
              </a:uFill>
              <a:latin typeface="Arial" panose="020B0604020202020204"/>
            </a:endParaRPr>
          </a:p>
        </p:txBody>
      </p:sp>
      <p:sp>
        <p:nvSpPr>
          <p:cNvPr id="170" name="CustomShape 10"/>
          <p:cNvSpPr/>
          <p:nvPr/>
        </p:nvSpPr>
        <p:spPr>
          <a:xfrm>
            <a:off x="1077120" y="1832040"/>
            <a:ext cx="2968200" cy="63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0000"/>
              </a:lnSpc>
            </a:pPr>
            <a:r>
              <a:rPr lang="en-US" sz="1400" b="1" strike="noStrike" spc="117">
                <a:solidFill>
                  <a:srgbClr val="FFFFFF"/>
                </a:solidFill>
                <a:uFill>
                  <a:solidFill>
                    <a:srgbClr val="FFFFFF"/>
                  </a:solidFill>
                </a:uFill>
                <a:latin typeface="宋体" panose="02010600030101010101" pitchFamily="2" charset="-122"/>
                <a:ea typeface="宋体" panose="02010600030101010101" pitchFamily="2" charset="-122"/>
              </a:rPr>
              <a:t>Deepmind 2015年在CVPR上发表的[Spatial Transformer Networks]论文</a:t>
            </a:r>
            <a:endParaRPr lang="en-US" sz="1800" b="0" strike="noStrike" spc="-1">
              <a:solidFill>
                <a:srgbClr val="000000"/>
              </a:solidFill>
              <a:uFill>
                <a:solidFill>
                  <a:srgbClr val="FFFFFF"/>
                </a:solidFill>
              </a:uFill>
              <a:latin typeface="Arial" panose="020B0604020202020204"/>
            </a:endParaRPr>
          </a:p>
        </p:txBody>
      </p:sp>
      <p:sp>
        <p:nvSpPr>
          <p:cNvPr id="171" name="CustomShape 11"/>
          <p:cNvSpPr/>
          <p:nvPr/>
        </p:nvSpPr>
        <p:spPr>
          <a:xfrm>
            <a:off x="793800" y="1576440"/>
            <a:ext cx="187200" cy="2394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600" b="0" strike="noStrike" spc="-1">
                <a:solidFill>
                  <a:srgbClr val="5B9BD5"/>
                </a:solidFill>
                <a:uFill>
                  <a:solidFill>
                    <a:srgbClr val="FFFFFF"/>
                  </a:solidFill>
                </a:uFill>
                <a:latin typeface="Calibri" panose="020F0502020204030204"/>
              </a:rPr>
              <a:t>1</a:t>
            </a:r>
            <a:endParaRPr lang="en-US" sz="1800" b="0" strike="noStrike" spc="-1">
              <a:solidFill>
                <a:srgbClr val="000000"/>
              </a:solidFill>
              <a:uFill>
                <a:solidFill>
                  <a:srgbClr val="FFFFFF"/>
                </a:solidFill>
              </a:uFill>
              <a:latin typeface="Arial" panose="020B0604020202020204"/>
            </a:endParaRPr>
          </a:p>
        </p:txBody>
      </p:sp>
      <p:sp>
        <p:nvSpPr>
          <p:cNvPr id="172" name="Line 12"/>
          <p:cNvSpPr/>
          <p:nvPr/>
        </p:nvSpPr>
        <p:spPr>
          <a:xfrm>
            <a:off x="1076760" y="3009960"/>
            <a:ext cx="2968560" cy="36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p:style>
      </p:sp>
      <p:sp>
        <p:nvSpPr>
          <p:cNvPr id="173" name="CustomShape 13"/>
          <p:cNvSpPr/>
          <p:nvPr/>
        </p:nvSpPr>
        <p:spPr>
          <a:xfrm>
            <a:off x="1073880" y="2644200"/>
            <a:ext cx="2357280" cy="36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0000"/>
              </a:lnSpc>
            </a:pPr>
            <a:r>
              <a:rPr lang="en-US" sz="2000" b="1" strike="noStrike" spc="117">
                <a:solidFill>
                  <a:srgbClr val="000000"/>
                </a:solidFill>
                <a:uFill>
                  <a:solidFill>
                    <a:srgbClr val="FFFFFF"/>
                  </a:solidFill>
                </a:uFill>
                <a:latin typeface="宋体" panose="02010600030101010101" pitchFamily="2" charset="-122"/>
                <a:ea typeface="宋体" panose="02010600030101010101" pitchFamily="2" charset="-122"/>
              </a:rPr>
              <a:t>STN作用</a:t>
            </a:r>
            <a:endParaRPr lang="en-US" sz="1800" b="0" strike="noStrike" spc="-1">
              <a:solidFill>
                <a:srgbClr val="000000"/>
              </a:solidFill>
              <a:uFill>
                <a:solidFill>
                  <a:srgbClr val="FFFFFF"/>
                </a:solidFill>
              </a:uFill>
              <a:latin typeface="Arial" panose="020B0604020202020204"/>
            </a:endParaRPr>
          </a:p>
        </p:txBody>
      </p:sp>
      <p:sp>
        <p:nvSpPr>
          <p:cNvPr id="174" name="CustomShape 14"/>
          <p:cNvSpPr/>
          <p:nvPr/>
        </p:nvSpPr>
        <p:spPr>
          <a:xfrm>
            <a:off x="1082520" y="3014280"/>
            <a:ext cx="2964960" cy="10810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70000"/>
              </a:lnSpc>
            </a:pPr>
            <a:r>
              <a:rPr lang="en-US" sz="1200" b="1" strike="noStrike" spc="117">
                <a:solidFill>
                  <a:srgbClr val="FFFFFF"/>
                </a:solidFill>
                <a:uFill>
                  <a:solidFill>
                    <a:srgbClr val="FFFFFF"/>
                  </a:solidFill>
                </a:uFill>
                <a:latin typeface="宋体" panose="02010600030101010101" pitchFamily="2" charset="-122"/>
                <a:ea typeface="宋体" panose="02010600030101010101" pitchFamily="2" charset="-122"/>
              </a:rPr>
              <a:t>STN模块网络设计一个显式的处理模块，可以动态地处理图片，完成放缩、裁剪、旋转等效果。</a:t>
            </a:r>
            <a:endParaRPr lang="en-US" sz="1800" b="0" strike="noStrike" spc="-1">
              <a:solidFill>
                <a:srgbClr val="000000"/>
              </a:solidFill>
              <a:uFill>
                <a:solidFill>
                  <a:srgbClr val="FFFFFF"/>
                </a:solidFill>
              </a:uFill>
              <a:latin typeface="Arial" panose="020B0604020202020204"/>
            </a:endParaRPr>
          </a:p>
        </p:txBody>
      </p:sp>
      <p:sp>
        <p:nvSpPr>
          <p:cNvPr id="175" name="CustomShape 15"/>
          <p:cNvSpPr/>
          <p:nvPr/>
        </p:nvSpPr>
        <p:spPr>
          <a:xfrm>
            <a:off x="793800" y="2775960"/>
            <a:ext cx="187200" cy="23796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600" b="0" strike="noStrike" spc="-1">
                <a:solidFill>
                  <a:srgbClr val="5B9BD5"/>
                </a:solidFill>
                <a:uFill>
                  <a:solidFill>
                    <a:srgbClr val="FFFFFF"/>
                  </a:solidFill>
                </a:uFill>
                <a:latin typeface="Calibri" panose="020F0502020204030204"/>
              </a:rPr>
              <a:t>2</a:t>
            </a:r>
            <a:endParaRPr lang="en-US" sz="1800" b="0" strike="noStrike" spc="-1">
              <a:solidFill>
                <a:srgbClr val="000000"/>
              </a:solidFill>
              <a:uFill>
                <a:solidFill>
                  <a:srgbClr val="FFFFFF"/>
                </a:solidFill>
              </a:uFill>
              <a:latin typeface="Arial" panose="020B0604020202020204"/>
            </a:endParaRPr>
          </a:p>
        </p:txBody>
      </p:sp>
      <p:sp>
        <p:nvSpPr>
          <p:cNvPr id="176" name="Line 16"/>
          <p:cNvSpPr/>
          <p:nvPr/>
        </p:nvSpPr>
        <p:spPr>
          <a:xfrm>
            <a:off x="1076760" y="4455000"/>
            <a:ext cx="2968560" cy="36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p:style>
      </p:sp>
      <p:sp>
        <p:nvSpPr>
          <p:cNvPr id="177" name="CustomShape 17"/>
          <p:cNvSpPr/>
          <p:nvPr/>
        </p:nvSpPr>
        <p:spPr>
          <a:xfrm>
            <a:off x="1068120" y="4107600"/>
            <a:ext cx="296820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0000"/>
              </a:lnSpc>
            </a:pPr>
            <a:r>
              <a:rPr lang="en-US" sz="2000" b="1" strike="noStrike" spc="117">
                <a:solidFill>
                  <a:srgbClr val="000000"/>
                </a:solidFill>
                <a:uFill>
                  <a:solidFill>
                    <a:srgbClr val="FFFFFF"/>
                  </a:solidFill>
                </a:uFill>
                <a:latin typeface="宋体" panose="02010600030101010101" pitchFamily="2" charset="-122"/>
                <a:ea typeface="宋体" panose="02010600030101010101" pitchFamily="2" charset="-122"/>
              </a:rPr>
              <a:t>STN结构</a:t>
            </a:r>
            <a:endParaRPr lang="en-US" sz="1800" b="0" strike="noStrike" spc="-1">
              <a:solidFill>
                <a:srgbClr val="000000"/>
              </a:solidFill>
              <a:uFill>
                <a:solidFill>
                  <a:srgbClr val="FFFFFF"/>
                </a:solidFill>
              </a:uFill>
              <a:latin typeface="Arial" panose="020B0604020202020204"/>
            </a:endParaRPr>
          </a:p>
        </p:txBody>
      </p:sp>
      <p:sp>
        <p:nvSpPr>
          <p:cNvPr id="178" name="CustomShape 18"/>
          <p:cNvSpPr/>
          <p:nvPr/>
        </p:nvSpPr>
        <p:spPr>
          <a:xfrm>
            <a:off x="1077120" y="4462560"/>
            <a:ext cx="2964960" cy="125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70000"/>
              </a:lnSpc>
            </a:pPr>
            <a:r>
              <a:rPr lang="en-US" sz="1100" b="1" strike="noStrike" spc="117">
                <a:solidFill>
                  <a:srgbClr val="FFFFFF"/>
                </a:solidFill>
                <a:uFill>
                  <a:solidFill>
                    <a:srgbClr val="FFFFFF"/>
                  </a:solidFill>
                </a:uFill>
                <a:latin typeface="宋体" panose="02010600030101010101" pitchFamily="2" charset="-122"/>
                <a:ea typeface="宋体" panose="02010600030101010101" pitchFamily="2" charset="-122"/>
              </a:rPr>
              <a:t>参数预测：Localisation net</a:t>
            </a:r>
            <a:endParaRPr lang="en-US" sz="1800" b="0" strike="noStrike" spc="-1">
              <a:solidFill>
                <a:srgbClr val="000000"/>
              </a:solidFill>
              <a:uFill>
                <a:solidFill>
                  <a:srgbClr val="FFFFFF"/>
                </a:solidFill>
              </a:uFill>
              <a:latin typeface="Arial" panose="020B0604020202020204"/>
            </a:endParaRPr>
          </a:p>
          <a:p>
            <a:pPr>
              <a:lnSpc>
                <a:spcPct val="170000"/>
              </a:lnSpc>
            </a:pPr>
            <a:r>
              <a:rPr lang="en-US" sz="1100" b="1" strike="noStrike" spc="117">
                <a:solidFill>
                  <a:srgbClr val="FFFFFF"/>
                </a:solidFill>
                <a:uFill>
                  <a:solidFill>
                    <a:srgbClr val="FFFFFF"/>
                  </a:solidFill>
                </a:uFill>
                <a:latin typeface="宋体" panose="02010600030101010101" pitchFamily="2" charset="-122"/>
                <a:ea typeface="宋体" panose="02010600030101010101" pitchFamily="2" charset="-122"/>
              </a:rPr>
              <a:t>坐标映射：Grid generator</a:t>
            </a:r>
            <a:endParaRPr lang="en-US" sz="1800" b="0" strike="noStrike" spc="-1">
              <a:solidFill>
                <a:srgbClr val="000000"/>
              </a:solidFill>
              <a:uFill>
                <a:solidFill>
                  <a:srgbClr val="FFFFFF"/>
                </a:solidFill>
              </a:uFill>
              <a:latin typeface="Arial" panose="020B0604020202020204"/>
            </a:endParaRPr>
          </a:p>
          <a:p>
            <a:pPr>
              <a:lnSpc>
                <a:spcPct val="170000"/>
              </a:lnSpc>
            </a:pPr>
            <a:r>
              <a:rPr lang="en-US" sz="1100" b="1" strike="noStrike" spc="117">
                <a:solidFill>
                  <a:srgbClr val="FFFFFF"/>
                </a:solidFill>
                <a:uFill>
                  <a:solidFill>
                    <a:srgbClr val="FFFFFF"/>
                  </a:solidFill>
                </a:uFill>
                <a:latin typeface="宋体" panose="02010600030101010101" pitchFamily="2" charset="-122"/>
                <a:ea typeface="宋体" panose="02010600030101010101" pitchFamily="2" charset="-122"/>
              </a:rPr>
              <a:t>像素的采集：Sampler</a:t>
            </a:r>
            <a:endParaRPr lang="en-US" sz="1800" b="0" strike="noStrike" spc="-1">
              <a:solidFill>
                <a:srgbClr val="000000"/>
              </a:solidFill>
              <a:uFill>
                <a:solidFill>
                  <a:srgbClr val="FFFFFF"/>
                </a:solidFill>
              </a:uFill>
              <a:latin typeface="Arial" panose="020B0604020202020204"/>
            </a:endParaRPr>
          </a:p>
        </p:txBody>
      </p:sp>
      <p:sp>
        <p:nvSpPr>
          <p:cNvPr id="179" name="CustomShape 19"/>
          <p:cNvSpPr/>
          <p:nvPr/>
        </p:nvSpPr>
        <p:spPr>
          <a:xfrm>
            <a:off x="793800" y="4220640"/>
            <a:ext cx="187200" cy="2394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600" b="0" strike="noStrike" spc="-1">
                <a:solidFill>
                  <a:srgbClr val="5B9BD5"/>
                </a:solidFill>
                <a:uFill>
                  <a:solidFill>
                    <a:srgbClr val="FFFFFF"/>
                  </a:solidFill>
                </a:uFill>
                <a:latin typeface="Calibri" panose="020F0502020204030204"/>
              </a:rPr>
              <a:t>3</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 name="图片 9"/>
          <p:cNvPicPr/>
          <p:nvPr/>
        </p:nvPicPr>
        <p:blipFill>
          <a:blip r:embed="rId1"/>
          <a:stretch>
            <a:fillRect/>
          </a:stretch>
        </p:blipFill>
        <p:spPr>
          <a:xfrm>
            <a:off x="3866400" y="2469240"/>
            <a:ext cx="4350960" cy="1925640"/>
          </a:xfrm>
          <a:prstGeom prst="rect">
            <a:avLst/>
          </a:prstGeom>
          <a:ln>
            <a:noFill/>
          </a:ln>
        </p:spPr>
      </p:pic>
      <p:pic>
        <p:nvPicPr>
          <p:cNvPr id="184" name="图片 -2147482620"/>
          <p:cNvPicPr/>
          <p:nvPr/>
        </p:nvPicPr>
        <p:blipFill>
          <a:blip r:embed="rId2"/>
          <a:stretch>
            <a:fillRect/>
          </a:stretch>
        </p:blipFill>
        <p:spPr>
          <a:xfrm>
            <a:off x="761760" y="2734560"/>
            <a:ext cx="7605360" cy="1137960"/>
          </a:xfrm>
          <a:prstGeom prst="rect">
            <a:avLst/>
          </a:prstGeom>
          <a:ln>
            <a:noFill/>
          </a:ln>
        </p:spPr>
      </p:pic>
      <p:pic>
        <p:nvPicPr>
          <p:cNvPr id="180" name="图片 8"/>
          <p:cNvPicPr/>
          <p:nvPr/>
        </p:nvPicPr>
        <p:blipFill>
          <a:blip r:embed="rId3"/>
          <a:stretch>
            <a:fillRect/>
          </a:stretch>
        </p:blipFill>
        <p:spPr>
          <a:xfrm rot="18877200">
            <a:off x="-1215360" y="775800"/>
            <a:ext cx="3443400" cy="3443400"/>
          </a:xfrm>
          <a:prstGeom prst="rect">
            <a:avLst/>
          </a:prstGeom>
          <a:ln>
            <a:noFill/>
          </a:ln>
        </p:spPr>
      </p:pic>
      <p:pic>
        <p:nvPicPr>
          <p:cNvPr id="181" name="图片 13"/>
          <p:cNvPicPr/>
          <p:nvPr/>
        </p:nvPicPr>
        <p:blipFill>
          <a:blip r:embed="rId3"/>
          <a:stretch>
            <a:fillRect/>
          </a:stretch>
        </p:blipFill>
        <p:spPr>
          <a:xfrm rot="8109600">
            <a:off x="6901560" y="1954800"/>
            <a:ext cx="3443400" cy="3443400"/>
          </a:xfrm>
          <a:prstGeom prst="rect">
            <a:avLst/>
          </a:prstGeom>
          <a:ln>
            <a:noFill/>
          </a:ln>
        </p:spPr>
      </p:pic>
      <p:sp>
        <p:nvSpPr>
          <p:cNvPr id="182" name="CustomShape 1"/>
          <p:cNvSpPr/>
          <p:nvPr/>
        </p:nvSpPr>
        <p:spPr>
          <a:xfrm>
            <a:off x="1797685" y="678180"/>
            <a:ext cx="2897505" cy="82105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449">
                <a:solidFill>
                  <a:srgbClr val="0D0D0D"/>
                </a:solidFill>
                <a:uFill>
                  <a:solidFill>
                    <a:srgbClr val="FFFFFF"/>
                  </a:solidFill>
                </a:uFill>
                <a:latin typeface="Noto Sans S Chinese Thin"/>
                <a:ea typeface="Noto Sans S Chinese Thin"/>
              </a:rPr>
              <a:t>STN模块介绍</a:t>
            </a:r>
            <a:endParaRPr lang="en-US" sz="1800" b="0" strike="noStrike" spc="-1">
              <a:solidFill>
                <a:srgbClr val="000000"/>
              </a:solidFill>
              <a:uFill>
                <a:solidFill>
                  <a:srgbClr val="FFFFFF"/>
                </a:solidFill>
              </a:uFill>
              <a:latin typeface="Arial" panose="020B0604020202020204"/>
            </a:endParaRPr>
          </a:p>
        </p:txBody>
      </p:sp>
      <p:sp>
        <p:nvSpPr>
          <p:cNvPr id="183" name="CustomShape 2"/>
          <p:cNvSpPr/>
          <p:nvPr/>
        </p:nvSpPr>
        <p:spPr>
          <a:xfrm>
            <a:off x="911520" y="528840"/>
            <a:ext cx="941760" cy="750600"/>
          </a:xfrm>
          <a:prstGeom prst="rect">
            <a:avLst/>
          </a:prstGeom>
          <a:solidFill>
            <a:schemeClr val="tx1">
              <a:lumMod val="85000"/>
              <a:lumOff val="15000"/>
            </a:schemeClr>
          </a:solid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340" b="0" strike="noStrike" spc="-1">
                <a:solidFill>
                  <a:srgbClr val="FFFFFF"/>
                </a:solidFill>
                <a:uFill>
                  <a:solidFill>
                    <a:srgbClr val="FFFFFF"/>
                  </a:solidFill>
                </a:uFill>
                <a:latin typeface="Impact" panose="020B0806030902050204"/>
              </a:rPr>
              <a:t>2.2</a:t>
            </a:r>
            <a:endParaRPr lang="en-US" sz="1800" b="0" strike="noStrike" spc="-1">
              <a:solidFill>
                <a:srgbClr val="000000"/>
              </a:solidFill>
              <a:uFill>
                <a:solidFill>
                  <a:srgbClr val="FFFFFF"/>
                </a:solidFill>
              </a:uFill>
              <a:latin typeface="Arial" panose="020B0604020202020204"/>
            </a:endParaRPr>
          </a:p>
        </p:txBody>
      </p:sp>
      <p:sp>
        <p:nvSpPr>
          <p:cNvPr id="185" name="CustomShape 3"/>
          <p:cNvSpPr/>
          <p:nvPr/>
        </p:nvSpPr>
        <p:spPr>
          <a:xfrm>
            <a:off x="2470320" y="2129400"/>
            <a:ext cx="5117760" cy="36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000000"/>
                </a:solidFill>
                <a:uFill>
                  <a:solidFill>
                    <a:srgbClr val="FFFFFF"/>
                  </a:solidFill>
                </a:uFill>
                <a:latin typeface="Calibri" panose="020F0502020204030204"/>
              </a:rPr>
              <a:t>对输入图像进行仿射变换，变换公式如下：</a:t>
            </a:r>
            <a:endParaRPr lang="en-US" sz="1800" b="0" strike="noStrike" spc="-1">
              <a:solidFill>
                <a:srgbClr val="000000"/>
              </a:solidFill>
              <a:uFill>
                <a:solidFill>
                  <a:srgbClr val="FFFFFF"/>
                </a:solidFill>
              </a:uFill>
              <a:latin typeface="Arial" panose="020B0604020202020204"/>
            </a:endParaRPr>
          </a:p>
        </p:txBody>
      </p:sp>
      <p:sp>
        <p:nvSpPr>
          <p:cNvPr id="186" name="CustomShape 4"/>
          <p:cNvSpPr/>
          <p:nvPr/>
        </p:nvSpPr>
        <p:spPr>
          <a:xfrm>
            <a:off x="762105" y="2477225"/>
            <a:ext cx="2901240" cy="1902960"/>
          </a:xfrm>
          <a:prstGeom prst="rect">
            <a:avLst/>
          </a:prstGeom>
          <a:solidFill>
            <a:schemeClr val="tx1">
              <a:lumMod val="50000"/>
              <a:lumOff val="50000"/>
              <a:alpha val="80000"/>
            </a:schemeClr>
          </a:solidFill>
          <a:effectLst>
            <a:softEdge rad="0"/>
          </a:effectLst>
        </p:spPr>
        <p:style>
          <a:lnRef idx="2">
            <a:schemeClr val="accent1">
              <a:shade val="50000"/>
            </a:schemeClr>
          </a:lnRef>
          <a:fillRef idx="1">
            <a:schemeClr val="accent1"/>
          </a:fillRef>
          <a:effectRef idx="0">
            <a:schemeClr val="accent1"/>
          </a:effectRef>
          <a:fontRef idx="minor"/>
        </p:style>
      </p:sp>
      <p:sp>
        <p:nvSpPr>
          <p:cNvPr id="187" name="CustomShape 5"/>
          <p:cNvSpPr/>
          <p:nvPr/>
        </p:nvSpPr>
        <p:spPr>
          <a:xfrm>
            <a:off x="836640" y="2577960"/>
            <a:ext cx="2981880" cy="1736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1" strike="noStrike" spc="-1">
                <a:solidFill>
                  <a:srgbClr val="FFFFFF"/>
                </a:solidFill>
                <a:uFill>
                  <a:solidFill>
                    <a:srgbClr val="FFFFFF"/>
                  </a:solidFill>
                </a:uFill>
                <a:latin typeface="宋体" panose="02010600030101010101" pitchFamily="2" charset="-122"/>
                <a:ea typeface="宋体" panose="02010600030101010101" pitchFamily="2" charset="-122"/>
              </a:rPr>
              <a:t>对图像的裁剪、平移、缩放、旋转，所有的这些操作，只需要六个参数[2 * 3]控制就可以了，通过STN模块的参数预测网络得到6维仿射变换参数</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87"/>
                                        </p:tgtEl>
                                        <p:attrNameLst>
                                          <p:attrName>ppt_x</p:attrName>
                                        </p:attrNameLst>
                                      </p:cBhvr>
                                      <p:tavLst>
                                        <p:tav tm="0">
                                          <p:val>
                                            <p:strVal val="ppt_x"/>
                                          </p:val>
                                        </p:tav>
                                        <p:tav tm="100000">
                                          <p:val>
                                            <p:strVal val="ppt_x"/>
                                          </p:val>
                                        </p:tav>
                                      </p:tavLst>
                                    </p:anim>
                                    <p:anim calcmode="lin" valueType="num">
                                      <p:cBhvr additive="base">
                                        <p:cTn id="7" dur="500"/>
                                        <p:tgtEl>
                                          <p:spTgt spid="187"/>
                                        </p:tgtEl>
                                        <p:attrNameLst>
                                          <p:attrName>ppt_y</p:attrName>
                                        </p:attrNameLst>
                                      </p:cBhvr>
                                      <p:tavLst>
                                        <p:tav tm="0">
                                          <p:val>
                                            <p:strVal val="ppt_y"/>
                                          </p:val>
                                        </p:tav>
                                        <p:tav tm="100000">
                                          <p:val>
                                            <p:strVal val="1+ppt_h/2"/>
                                          </p:val>
                                        </p:tav>
                                      </p:tavLst>
                                    </p:anim>
                                    <p:set>
                                      <p:cBhvr>
                                        <p:cTn id="8" dur="1" fill="hold">
                                          <p:stCondLst>
                                            <p:cond delay="499"/>
                                          </p:stCondLst>
                                        </p:cTn>
                                        <p:tgtEl>
                                          <p:spTgt spid="187"/>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186"/>
                                        </p:tgtEl>
                                        <p:attrNameLst>
                                          <p:attrName>ppt_x</p:attrName>
                                        </p:attrNameLst>
                                      </p:cBhvr>
                                      <p:tavLst>
                                        <p:tav tm="0">
                                          <p:val>
                                            <p:strVal val="ppt_x"/>
                                          </p:val>
                                        </p:tav>
                                        <p:tav tm="100000">
                                          <p:val>
                                            <p:strVal val="ppt_x"/>
                                          </p:val>
                                        </p:tav>
                                      </p:tavLst>
                                    </p:anim>
                                    <p:anim calcmode="lin" valueType="num">
                                      <p:cBhvr additive="base">
                                        <p:cTn id="11" dur="500"/>
                                        <p:tgtEl>
                                          <p:spTgt spid="186"/>
                                        </p:tgtEl>
                                        <p:attrNameLst>
                                          <p:attrName>ppt_y</p:attrName>
                                        </p:attrNameLst>
                                      </p:cBhvr>
                                      <p:tavLst>
                                        <p:tav tm="0">
                                          <p:val>
                                            <p:strVal val="ppt_y"/>
                                          </p:val>
                                        </p:tav>
                                        <p:tav tm="100000">
                                          <p:val>
                                            <p:strVal val="1+ppt_h/2"/>
                                          </p:val>
                                        </p:tav>
                                      </p:tavLst>
                                    </p:anim>
                                    <p:set>
                                      <p:cBhvr>
                                        <p:cTn id="12" dur="1" fill="hold">
                                          <p:stCondLst>
                                            <p:cond delay="499"/>
                                          </p:stCondLst>
                                        </p:cTn>
                                        <p:tgtEl>
                                          <p:spTgt spid="186"/>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188"/>
                                        </p:tgtEl>
                                        <p:attrNameLst>
                                          <p:attrName>ppt_x</p:attrName>
                                        </p:attrNameLst>
                                      </p:cBhvr>
                                      <p:tavLst>
                                        <p:tav tm="0">
                                          <p:val>
                                            <p:strVal val="ppt_x"/>
                                          </p:val>
                                        </p:tav>
                                        <p:tav tm="100000">
                                          <p:val>
                                            <p:strVal val="ppt_x"/>
                                          </p:val>
                                        </p:tav>
                                      </p:tavLst>
                                    </p:anim>
                                    <p:anim calcmode="lin" valueType="num">
                                      <p:cBhvr additive="base">
                                        <p:cTn id="15" dur="500"/>
                                        <p:tgtEl>
                                          <p:spTgt spid="188"/>
                                        </p:tgtEl>
                                        <p:attrNameLst>
                                          <p:attrName>ppt_y</p:attrName>
                                        </p:attrNameLst>
                                      </p:cBhvr>
                                      <p:tavLst>
                                        <p:tav tm="0">
                                          <p:val>
                                            <p:strVal val="ppt_y"/>
                                          </p:val>
                                        </p:tav>
                                        <p:tav tm="100000">
                                          <p:val>
                                            <p:strVal val="1+ppt_h/2"/>
                                          </p:val>
                                        </p:tav>
                                      </p:tavLst>
                                    </p:anim>
                                    <p:set>
                                      <p:cBhvr>
                                        <p:cTn id="16" dur="1" fill="hold">
                                          <p:stCondLst>
                                            <p:cond delay="499"/>
                                          </p:stCondLst>
                                        </p:cTn>
                                        <p:tgtEl>
                                          <p:spTgt spid="18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animBg="1"/>
      <p:bldP spid="187" grpId="1" animBg="1"/>
      <p:bldP spid="185" grpId="0" animBg="1"/>
      <p:bldP spid="185"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 name="图片 8"/>
          <p:cNvPicPr/>
          <p:nvPr/>
        </p:nvPicPr>
        <p:blipFill>
          <a:blip r:embed="rId1"/>
          <a:stretch>
            <a:fillRect/>
          </a:stretch>
        </p:blipFill>
        <p:spPr>
          <a:xfrm rot="18877200">
            <a:off x="-1215360" y="775800"/>
            <a:ext cx="3443400" cy="3443400"/>
          </a:xfrm>
          <a:prstGeom prst="rect">
            <a:avLst/>
          </a:prstGeom>
          <a:ln>
            <a:noFill/>
          </a:ln>
        </p:spPr>
      </p:pic>
      <p:pic>
        <p:nvPicPr>
          <p:cNvPr id="190" name="图片 13"/>
          <p:cNvPicPr/>
          <p:nvPr/>
        </p:nvPicPr>
        <p:blipFill>
          <a:blip r:embed="rId1"/>
          <a:stretch>
            <a:fillRect/>
          </a:stretch>
        </p:blipFill>
        <p:spPr>
          <a:xfrm rot="8109600">
            <a:off x="6901560" y="1954800"/>
            <a:ext cx="3443400" cy="3443400"/>
          </a:xfrm>
          <a:prstGeom prst="rect">
            <a:avLst/>
          </a:prstGeom>
          <a:ln>
            <a:noFill/>
          </a:ln>
        </p:spPr>
      </p:pic>
      <p:sp>
        <p:nvSpPr>
          <p:cNvPr id="191" name="CustomShape 1"/>
          <p:cNvSpPr/>
          <p:nvPr/>
        </p:nvSpPr>
        <p:spPr>
          <a:xfrm>
            <a:off x="1806575" y="678180"/>
            <a:ext cx="3113405" cy="45593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449">
                <a:solidFill>
                  <a:srgbClr val="0D0D0D"/>
                </a:solidFill>
                <a:uFill>
                  <a:solidFill>
                    <a:srgbClr val="FFFFFF"/>
                  </a:solidFill>
                </a:uFill>
                <a:latin typeface="Noto Sans S Chinese Thin"/>
                <a:ea typeface="Noto Sans S Chinese Thin"/>
              </a:rPr>
              <a:t>STN模块介绍</a:t>
            </a:r>
            <a:endParaRPr lang="en-US" sz="1800" b="0" strike="noStrike" spc="-1">
              <a:solidFill>
                <a:srgbClr val="000000"/>
              </a:solidFill>
              <a:uFill>
                <a:solidFill>
                  <a:srgbClr val="FFFFFF"/>
                </a:solidFill>
              </a:uFill>
              <a:latin typeface="Arial" panose="020B0604020202020204"/>
            </a:endParaRPr>
          </a:p>
        </p:txBody>
      </p:sp>
      <p:sp>
        <p:nvSpPr>
          <p:cNvPr id="192" name="CustomShape 2"/>
          <p:cNvSpPr/>
          <p:nvPr/>
        </p:nvSpPr>
        <p:spPr>
          <a:xfrm>
            <a:off x="911520" y="528840"/>
            <a:ext cx="941760" cy="750600"/>
          </a:xfrm>
          <a:prstGeom prst="rect">
            <a:avLst/>
          </a:prstGeom>
          <a:solidFill>
            <a:schemeClr val="tx1">
              <a:lumMod val="85000"/>
              <a:lumOff val="15000"/>
            </a:schemeClr>
          </a:solid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340" b="0" strike="noStrike" spc="-1">
                <a:solidFill>
                  <a:srgbClr val="FFFFFF"/>
                </a:solidFill>
                <a:uFill>
                  <a:solidFill>
                    <a:srgbClr val="FFFFFF"/>
                  </a:solidFill>
                </a:uFill>
                <a:latin typeface="Impact" panose="020B0806030902050204"/>
              </a:rPr>
              <a:t>2.2</a:t>
            </a:r>
            <a:endParaRPr lang="en-US" sz="1800" b="0" strike="noStrike" spc="-1">
              <a:solidFill>
                <a:srgbClr val="000000"/>
              </a:solidFill>
              <a:uFill>
                <a:solidFill>
                  <a:srgbClr val="FFFFFF"/>
                </a:solidFill>
              </a:uFill>
              <a:latin typeface="Arial" panose="020B0604020202020204"/>
            </a:endParaRPr>
          </a:p>
        </p:txBody>
      </p:sp>
      <p:sp>
        <p:nvSpPr>
          <p:cNvPr id="193" name="CustomShape 3"/>
          <p:cNvSpPr/>
          <p:nvPr/>
        </p:nvSpPr>
        <p:spPr>
          <a:xfrm>
            <a:off x="1013400" y="2760480"/>
            <a:ext cx="2258280" cy="2124720"/>
          </a:xfrm>
          <a:prstGeom prst="rect">
            <a:avLst/>
          </a:prstGeom>
          <a:solidFill>
            <a:schemeClr val="tx1">
              <a:lumMod val="50000"/>
              <a:lumOff val="50000"/>
              <a:alpha val="80000"/>
            </a:schemeClr>
          </a:solidFill>
          <a:effectLst>
            <a:softEdge rad="0"/>
          </a:effectLst>
        </p:spPr>
        <p:style>
          <a:lnRef idx="2">
            <a:schemeClr val="accent1">
              <a:shade val="50000"/>
            </a:schemeClr>
          </a:lnRef>
          <a:fillRef idx="1">
            <a:schemeClr val="accent1"/>
          </a:fillRef>
          <a:effectRef idx="0">
            <a:schemeClr val="accent1"/>
          </a:effectRef>
          <a:fontRef idx="minor"/>
        </p:style>
      </p:sp>
      <p:sp>
        <p:nvSpPr>
          <p:cNvPr id="194" name="CustomShape 4"/>
          <p:cNvSpPr/>
          <p:nvPr/>
        </p:nvSpPr>
        <p:spPr>
          <a:xfrm>
            <a:off x="1013400" y="2909520"/>
            <a:ext cx="2375280" cy="1736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215900">
              <a:lnSpc>
                <a:spcPct val="100000"/>
              </a:lnSpc>
              <a:buClr>
                <a:srgbClr val="FFFFFF"/>
              </a:buClr>
              <a:buFont typeface="Wingdings" panose="05000000000000000000" pitchFamily="2" charset="2"/>
              <a:buChar char=""/>
            </a:pPr>
            <a:r>
              <a:rPr lang="en-US" sz="1800" b="1" strike="noStrike" spc="-1">
                <a:solidFill>
                  <a:srgbClr val="FFFFFF"/>
                </a:solidFill>
                <a:uFill>
                  <a:solidFill>
                    <a:srgbClr val="FFFFFF"/>
                  </a:solidFill>
                </a:uFill>
                <a:latin typeface="宋体" panose="02010600030101010101" pitchFamily="2" charset="-122"/>
                <a:ea typeface="宋体" panose="02010600030101010101" pitchFamily="2" charset="-122"/>
              </a:rPr>
              <a:t>需要解决输出坐标为小数的问题。</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indent="-215900">
              <a:lnSpc>
                <a:spcPct val="100000"/>
              </a:lnSpc>
              <a:buClr>
                <a:srgbClr val="FFFFFF"/>
              </a:buClr>
              <a:buFont typeface="Wingdings" panose="05000000000000000000" pitchFamily="2" charset="2"/>
              <a:buChar char=""/>
            </a:pPr>
            <a:r>
              <a:rPr lang="en-US" sz="1800" b="1" strike="noStrike" spc="-1">
                <a:solidFill>
                  <a:srgbClr val="FFFFFF"/>
                </a:solidFill>
                <a:uFill>
                  <a:solidFill>
                    <a:srgbClr val="FFFFFF"/>
                  </a:solidFill>
                </a:uFill>
                <a:latin typeface="宋体" panose="02010600030101010101" pitchFamily="2" charset="-122"/>
                <a:ea typeface="宋体" panose="02010600030101010101" pitchFamily="2" charset="-122"/>
              </a:rPr>
              <a:t>用四舍五入显然是不能进行梯度下降来回传梯度的。 </a:t>
            </a:r>
            <a:endParaRPr lang="en-US" sz="1800" b="0" strike="noStrike" spc="-1">
              <a:solidFill>
                <a:srgbClr val="000000"/>
              </a:solidFill>
              <a:uFill>
                <a:solidFill>
                  <a:srgbClr val="FFFFFF"/>
                </a:solidFill>
              </a:uFill>
              <a:latin typeface="Arial" panose="020B0604020202020204"/>
            </a:endParaRPr>
          </a:p>
        </p:txBody>
      </p:sp>
      <p:pic>
        <p:nvPicPr>
          <p:cNvPr id="195" name="图片 16"/>
          <p:cNvPicPr/>
          <p:nvPr/>
        </p:nvPicPr>
        <p:blipFill>
          <a:blip r:embed="rId2"/>
          <a:stretch>
            <a:fillRect/>
          </a:stretch>
        </p:blipFill>
        <p:spPr>
          <a:xfrm>
            <a:off x="3587760" y="2751480"/>
            <a:ext cx="4462200" cy="2124720"/>
          </a:xfrm>
          <a:prstGeom prst="rect">
            <a:avLst/>
          </a:prstGeom>
          <a:ln>
            <a:noFill/>
          </a:ln>
        </p:spPr>
      </p:pic>
      <p:sp>
        <p:nvSpPr>
          <p:cNvPr id="196" name="CustomShape 5"/>
          <p:cNvSpPr/>
          <p:nvPr/>
        </p:nvSpPr>
        <p:spPr>
          <a:xfrm>
            <a:off x="3159000" y="2160360"/>
            <a:ext cx="2557080" cy="364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1" strike="noStrike" spc="-1">
                <a:solidFill>
                  <a:srgbClr val="000000"/>
                </a:solidFill>
                <a:uFill>
                  <a:solidFill>
                    <a:srgbClr val="FFFFFF"/>
                  </a:solidFill>
                </a:uFill>
                <a:latin typeface="Times New Roman" panose="02020603050405020304"/>
                <a:ea typeface="宋体" panose="02010600030101010101" pitchFamily="2" charset="-122"/>
              </a:rPr>
              <a:t>实现坐标求解的可微性</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0" y="0"/>
            <a:ext cx="9143640" cy="6857640"/>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98" name="图片 2"/>
          <p:cNvPicPr/>
          <p:nvPr/>
        </p:nvPicPr>
        <p:blipFill>
          <a:blip r:embed="rId1"/>
          <a:stretch>
            <a:fillRect/>
          </a:stretch>
        </p:blipFill>
        <p:spPr>
          <a:xfrm rot="15735000">
            <a:off x="216000" y="-523440"/>
            <a:ext cx="3434760" cy="3434760"/>
          </a:xfrm>
          <a:prstGeom prst="rect">
            <a:avLst/>
          </a:prstGeom>
          <a:ln>
            <a:noFill/>
          </a:ln>
        </p:spPr>
      </p:pic>
      <p:pic>
        <p:nvPicPr>
          <p:cNvPr id="199" name="图片 11"/>
          <p:cNvPicPr/>
          <p:nvPr/>
        </p:nvPicPr>
        <p:blipFill>
          <a:blip r:embed="rId1"/>
          <a:stretch>
            <a:fillRect/>
          </a:stretch>
        </p:blipFill>
        <p:spPr>
          <a:xfrm rot="15735000">
            <a:off x="5923440" y="3737520"/>
            <a:ext cx="3434760" cy="3434760"/>
          </a:xfrm>
          <a:prstGeom prst="rect">
            <a:avLst/>
          </a:prstGeom>
          <a:ln>
            <a:noFill/>
          </a:ln>
        </p:spPr>
      </p:pic>
      <p:sp>
        <p:nvSpPr>
          <p:cNvPr id="200" name="CustomShape 2"/>
          <p:cNvSpPr/>
          <p:nvPr/>
        </p:nvSpPr>
        <p:spPr>
          <a:xfrm>
            <a:off x="1982160" y="4285800"/>
            <a:ext cx="3625920" cy="699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4000" b="1" strike="noStrike" spc="-1">
                <a:solidFill>
                  <a:srgbClr val="000000"/>
                </a:solidFill>
                <a:uFill>
                  <a:solidFill>
                    <a:srgbClr val="FFFFFF"/>
                  </a:solidFill>
                </a:uFill>
                <a:latin typeface="Calibri" panose="020F0502020204030204"/>
              </a:rPr>
              <a:t>网络结构设计</a:t>
            </a:r>
            <a:endParaRPr lang="en-US" sz="1800" b="0" strike="noStrike" spc="-1">
              <a:solidFill>
                <a:srgbClr val="000000"/>
              </a:solidFill>
              <a:uFill>
                <a:solidFill>
                  <a:srgbClr val="FFFFFF"/>
                </a:solidFill>
              </a:uFill>
              <a:latin typeface="Arial" panose="020B0604020202020204"/>
            </a:endParaRPr>
          </a:p>
        </p:txBody>
      </p:sp>
      <p:sp>
        <p:nvSpPr>
          <p:cNvPr id="201" name="CustomShape 3"/>
          <p:cNvSpPr/>
          <p:nvPr/>
        </p:nvSpPr>
        <p:spPr>
          <a:xfrm>
            <a:off x="698760" y="4049640"/>
            <a:ext cx="1274400" cy="2527200"/>
          </a:xfrm>
          <a:prstGeom prst="rect">
            <a:avLst/>
          </a:prstGeom>
          <a:solidFill>
            <a:schemeClr val="tx1">
              <a:lumMod val="85000"/>
              <a:lumOff val="15000"/>
            </a:schemeClr>
          </a:solid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8000" b="0" strike="noStrike" spc="-1">
                <a:solidFill>
                  <a:srgbClr val="FFFFFF"/>
                </a:solidFill>
                <a:uFill>
                  <a:solidFill>
                    <a:srgbClr val="FFFFFF"/>
                  </a:solidFill>
                </a:uFill>
                <a:latin typeface="Impact" panose="020B0806030902050204"/>
              </a:rPr>
              <a:t>03</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 name="图片 8"/>
          <p:cNvPicPr/>
          <p:nvPr/>
        </p:nvPicPr>
        <p:blipFill>
          <a:blip r:embed="rId1"/>
          <a:stretch>
            <a:fillRect/>
          </a:stretch>
        </p:blipFill>
        <p:spPr>
          <a:xfrm rot="18877200">
            <a:off x="-1215360" y="775800"/>
            <a:ext cx="3443400" cy="3443400"/>
          </a:xfrm>
          <a:prstGeom prst="rect">
            <a:avLst/>
          </a:prstGeom>
          <a:ln>
            <a:noFill/>
          </a:ln>
        </p:spPr>
      </p:pic>
      <p:pic>
        <p:nvPicPr>
          <p:cNvPr id="203" name="图片 13"/>
          <p:cNvPicPr/>
          <p:nvPr/>
        </p:nvPicPr>
        <p:blipFill>
          <a:blip r:embed="rId1"/>
          <a:stretch>
            <a:fillRect/>
          </a:stretch>
        </p:blipFill>
        <p:spPr>
          <a:xfrm rot="8109600">
            <a:off x="6901560" y="1954800"/>
            <a:ext cx="3443400" cy="3443400"/>
          </a:xfrm>
          <a:prstGeom prst="rect">
            <a:avLst/>
          </a:prstGeom>
          <a:ln>
            <a:noFill/>
          </a:ln>
        </p:spPr>
      </p:pic>
      <p:sp>
        <p:nvSpPr>
          <p:cNvPr id="204" name="CustomShape 1"/>
          <p:cNvSpPr/>
          <p:nvPr/>
        </p:nvSpPr>
        <p:spPr>
          <a:xfrm>
            <a:off x="885600" y="528840"/>
            <a:ext cx="941760" cy="750600"/>
          </a:xfrm>
          <a:prstGeom prst="rect">
            <a:avLst/>
          </a:prstGeom>
          <a:solidFill>
            <a:schemeClr val="tx1">
              <a:lumMod val="85000"/>
              <a:lumOff val="15000"/>
            </a:schemeClr>
          </a:solid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340" b="0" strike="noStrike" spc="-1">
                <a:solidFill>
                  <a:srgbClr val="FFFFFF"/>
                </a:solidFill>
                <a:uFill>
                  <a:solidFill>
                    <a:srgbClr val="FFFFFF"/>
                  </a:solidFill>
                </a:uFill>
                <a:latin typeface="Impact" panose="020B0806030902050204"/>
              </a:rPr>
              <a:t>3.1</a:t>
            </a:r>
            <a:endParaRPr lang="en-US" sz="1800" b="0" strike="noStrike" spc="-1">
              <a:solidFill>
                <a:srgbClr val="000000"/>
              </a:solidFill>
              <a:uFill>
                <a:solidFill>
                  <a:srgbClr val="FFFFFF"/>
                </a:solidFill>
              </a:uFill>
              <a:latin typeface="Arial" panose="020B0604020202020204"/>
            </a:endParaRPr>
          </a:p>
        </p:txBody>
      </p:sp>
      <p:sp>
        <p:nvSpPr>
          <p:cNvPr id="205" name="CustomShape 2"/>
          <p:cNvSpPr/>
          <p:nvPr/>
        </p:nvSpPr>
        <p:spPr>
          <a:xfrm>
            <a:off x="1806840" y="677880"/>
            <a:ext cx="244224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449">
                <a:solidFill>
                  <a:srgbClr val="0D0D0D"/>
                </a:solidFill>
                <a:uFill>
                  <a:solidFill>
                    <a:srgbClr val="FFFFFF"/>
                  </a:solidFill>
                </a:uFill>
                <a:latin typeface="Noto Sans S Chinese Thin"/>
                <a:ea typeface="Noto Sans S Chinese Thin"/>
              </a:rPr>
              <a:t>网络结构设计</a:t>
            </a:r>
            <a:endParaRPr lang="en-US" sz="1800" b="0" strike="noStrike" spc="-1">
              <a:solidFill>
                <a:srgbClr val="000000"/>
              </a:solidFill>
              <a:uFill>
                <a:solidFill>
                  <a:srgbClr val="FFFFFF"/>
                </a:solidFill>
              </a:uFill>
              <a:latin typeface="Arial" panose="020B0604020202020204"/>
            </a:endParaRPr>
          </a:p>
        </p:txBody>
      </p:sp>
      <p:pic>
        <p:nvPicPr>
          <p:cNvPr id="206" name="图片 4"/>
          <p:cNvPicPr/>
          <p:nvPr/>
        </p:nvPicPr>
        <p:blipFill>
          <a:blip r:embed="rId2"/>
          <a:stretch>
            <a:fillRect/>
          </a:stretch>
        </p:blipFill>
        <p:spPr>
          <a:xfrm>
            <a:off x="638280" y="1601280"/>
            <a:ext cx="8007120" cy="3854880"/>
          </a:xfrm>
          <a:prstGeom prst="rect">
            <a:avLst/>
          </a:prstGeom>
          <a:ln>
            <a:noFill/>
          </a:ln>
        </p:spPr>
      </p:pic>
      <p:sp>
        <p:nvSpPr>
          <p:cNvPr id="207" name="CustomShape 3"/>
          <p:cNvSpPr/>
          <p:nvPr/>
        </p:nvSpPr>
        <p:spPr>
          <a:xfrm>
            <a:off x="2159640" y="1231920"/>
            <a:ext cx="4964760" cy="364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000000"/>
                </a:solidFill>
                <a:uFill>
                  <a:solidFill>
                    <a:srgbClr val="FFFFFF"/>
                  </a:solidFill>
                </a:uFill>
                <a:latin typeface="Calibri" panose="020F0502020204030204"/>
              </a:rPr>
              <a:t>图形的实际大小经过log处理，不然极其不协调</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图片 8"/>
          <p:cNvPicPr/>
          <p:nvPr/>
        </p:nvPicPr>
        <p:blipFill>
          <a:blip r:embed="rId1"/>
          <a:stretch>
            <a:fillRect/>
          </a:stretch>
        </p:blipFill>
        <p:spPr>
          <a:xfrm rot="18877200">
            <a:off x="-1215360" y="775800"/>
            <a:ext cx="3443400" cy="3443400"/>
          </a:xfrm>
          <a:prstGeom prst="rect">
            <a:avLst/>
          </a:prstGeom>
          <a:ln>
            <a:noFill/>
          </a:ln>
        </p:spPr>
      </p:pic>
      <p:pic>
        <p:nvPicPr>
          <p:cNvPr id="209" name="图片 13"/>
          <p:cNvPicPr/>
          <p:nvPr/>
        </p:nvPicPr>
        <p:blipFill>
          <a:blip r:embed="rId1"/>
          <a:stretch>
            <a:fillRect/>
          </a:stretch>
        </p:blipFill>
        <p:spPr>
          <a:xfrm rot="8109600">
            <a:off x="6901560" y="1954800"/>
            <a:ext cx="3443400" cy="3443400"/>
          </a:xfrm>
          <a:prstGeom prst="rect">
            <a:avLst/>
          </a:prstGeom>
          <a:ln>
            <a:noFill/>
          </a:ln>
        </p:spPr>
      </p:pic>
      <p:sp>
        <p:nvSpPr>
          <p:cNvPr id="210" name="CustomShape 1"/>
          <p:cNvSpPr/>
          <p:nvPr/>
        </p:nvSpPr>
        <p:spPr>
          <a:xfrm>
            <a:off x="885600" y="528840"/>
            <a:ext cx="941760" cy="750600"/>
          </a:xfrm>
          <a:prstGeom prst="rect">
            <a:avLst/>
          </a:prstGeom>
          <a:solidFill>
            <a:schemeClr val="tx1">
              <a:lumMod val="85000"/>
              <a:lumOff val="15000"/>
            </a:schemeClr>
          </a:solid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340" b="0" strike="noStrike" spc="-1">
                <a:solidFill>
                  <a:srgbClr val="FFFFFF"/>
                </a:solidFill>
                <a:uFill>
                  <a:solidFill>
                    <a:srgbClr val="FFFFFF"/>
                  </a:solidFill>
                </a:uFill>
                <a:latin typeface="Impact" panose="020B0806030902050204"/>
              </a:rPr>
              <a:t>3.1</a:t>
            </a:r>
            <a:endParaRPr lang="en-US" sz="1800" b="0" strike="noStrike" spc="-1">
              <a:solidFill>
                <a:srgbClr val="000000"/>
              </a:solidFill>
              <a:uFill>
                <a:solidFill>
                  <a:srgbClr val="FFFFFF"/>
                </a:solidFill>
              </a:uFill>
              <a:latin typeface="Arial" panose="020B0604020202020204"/>
            </a:endParaRPr>
          </a:p>
        </p:txBody>
      </p:sp>
      <p:sp>
        <p:nvSpPr>
          <p:cNvPr id="211" name="CustomShape 2"/>
          <p:cNvSpPr/>
          <p:nvPr/>
        </p:nvSpPr>
        <p:spPr>
          <a:xfrm>
            <a:off x="1806840" y="677880"/>
            <a:ext cx="244224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449">
                <a:solidFill>
                  <a:srgbClr val="0D0D0D"/>
                </a:solidFill>
                <a:uFill>
                  <a:solidFill>
                    <a:srgbClr val="FFFFFF"/>
                  </a:solidFill>
                </a:uFill>
                <a:latin typeface="Noto Sans S Chinese Thin"/>
                <a:ea typeface="Noto Sans S Chinese Thin"/>
              </a:rPr>
              <a:t>网络结构设计</a:t>
            </a:r>
            <a:endParaRPr lang="en-US" sz="1800" b="0" strike="noStrike" spc="-1">
              <a:solidFill>
                <a:srgbClr val="000000"/>
              </a:solidFill>
              <a:uFill>
                <a:solidFill>
                  <a:srgbClr val="FFFFFF"/>
                </a:solidFill>
              </a:uFill>
              <a:latin typeface="Arial" panose="020B0604020202020204"/>
            </a:endParaRPr>
          </a:p>
        </p:txBody>
      </p:sp>
      <p:pic>
        <p:nvPicPr>
          <p:cNvPr id="212" name="图片 1"/>
          <p:cNvPicPr/>
          <p:nvPr/>
        </p:nvPicPr>
        <p:blipFill>
          <a:blip r:embed="rId2"/>
          <a:srcRect l="4815" t="4334" r="6525" b="5335"/>
          <a:stretch>
            <a:fillRect/>
          </a:stretch>
        </p:blipFill>
        <p:spPr>
          <a:xfrm>
            <a:off x="2063880" y="1139400"/>
            <a:ext cx="4588920" cy="5371560"/>
          </a:xfrm>
          <a:prstGeom prst="rect">
            <a:avLst/>
          </a:prstGeom>
          <a:ln>
            <a:noFill/>
          </a:ln>
        </p:spPr>
      </p:pic>
    </p:spTree>
  </p:cSld>
  <p:clrMapOvr>
    <a:masterClrMapping/>
  </p:clrMapOvr>
  <p:transition spd="slow">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0" y="0"/>
            <a:ext cx="9143640" cy="6857640"/>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214" name="图片 2"/>
          <p:cNvPicPr/>
          <p:nvPr/>
        </p:nvPicPr>
        <p:blipFill>
          <a:blip r:embed="rId1"/>
          <a:stretch>
            <a:fillRect/>
          </a:stretch>
        </p:blipFill>
        <p:spPr>
          <a:xfrm rot="15735000">
            <a:off x="216000" y="-523440"/>
            <a:ext cx="3434760" cy="3434760"/>
          </a:xfrm>
          <a:prstGeom prst="rect">
            <a:avLst/>
          </a:prstGeom>
          <a:ln>
            <a:noFill/>
          </a:ln>
        </p:spPr>
      </p:pic>
      <p:pic>
        <p:nvPicPr>
          <p:cNvPr id="215" name="图片 11"/>
          <p:cNvPicPr/>
          <p:nvPr/>
        </p:nvPicPr>
        <p:blipFill>
          <a:blip r:embed="rId1"/>
          <a:stretch>
            <a:fillRect/>
          </a:stretch>
        </p:blipFill>
        <p:spPr>
          <a:xfrm rot="15735000">
            <a:off x="5923440" y="3737520"/>
            <a:ext cx="3434760" cy="3434760"/>
          </a:xfrm>
          <a:prstGeom prst="rect">
            <a:avLst/>
          </a:prstGeom>
          <a:ln>
            <a:noFill/>
          </a:ln>
        </p:spPr>
      </p:pic>
      <p:sp>
        <p:nvSpPr>
          <p:cNvPr id="216" name="CustomShape 2"/>
          <p:cNvSpPr/>
          <p:nvPr/>
        </p:nvSpPr>
        <p:spPr>
          <a:xfrm>
            <a:off x="1982160" y="4050720"/>
            <a:ext cx="3625920" cy="699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4000" b="1" strike="noStrike" spc="-1">
                <a:solidFill>
                  <a:srgbClr val="000000"/>
                </a:solidFill>
                <a:uFill>
                  <a:solidFill>
                    <a:srgbClr val="FFFFFF"/>
                  </a:solidFill>
                </a:uFill>
                <a:latin typeface="Calibri" panose="020F0502020204030204"/>
              </a:rPr>
              <a:t>训练结果</a:t>
            </a:r>
            <a:endParaRPr lang="en-US" sz="1800" b="0" strike="noStrike" spc="-1">
              <a:solidFill>
                <a:srgbClr val="000000"/>
              </a:solidFill>
              <a:uFill>
                <a:solidFill>
                  <a:srgbClr val="FFFFFF"/>
                </a:solidFill>
              </a:uFill>
              <a:latin typeface="Arial" panose="020B0604020202020204"/>
            </a:endParaRPr>
          </a:p>
        </p:txBody>
      </p:sp>
      <p:sp>
        <p:nvSpPr>
          <p:cNvPr id="217" name="CustomShape 3"/>
          <p:cNvSpPr/>
          <p:nvPr/>
        </p:nvSpPr>
        <p:spPr>
          <a:xfrm>
            <a:off x="698760" y="4049640"/>
            <a:ext cx="1274400" cy="2527560"/>
          </a:xfrm>
          <a:prstGeom prst="rect">
            <a:avLst/>
          </a:prstGeom>
          <a:solidFill>
            <a:schemeClr val="tx1">
              <a:lumMod val="85000"/>
              <a:lumOff val="15000"/>
            </a:schemeClr>
          </a:solid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8000" b="0" strike="noStrike" spc="-1">
                <a:solidFill>
                  <a:srgbClr val="FFFFFF"/>
                </a:solidFill>
                <a:uFill>
                  <a:solidFill>
                    <a:srgbClr val="FFFFFF"/>
                  </a:solidFill>
                </a:uFill>
                <a:latin typeface="Impact" panose="020B0806030902050204"/>
              </a:rPr>
              <a:t>04</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 name="图片 8"/>
          <p:cNvPicPr/>
          <p:nvPr/>
        </p:nvPicPr>
        <p:blipFill>
          <a:blip r:embed="rId1"/>
          <a:stretch>
            <a:fillRect/>
          </a:stretch>
        </p:blipFill>
        <p:spPr>
          <a:xfrm rot="18877200">
            <a:off x="-1215360" y="775800"/>
            <a:ext cx="3443400" cy="3443400"/>
          </a:xfrm>
          <a:prstGeom prst="rect">
            <a:avLst/>
          </a:prstGeom>
          <a:ln>
            <a:noFill/>
          </a:ln>
        </p:spPr>
      </p:pic>
      <p:pic>
        <p:nvPicPr>
          <p:cNvPr id="219" name="图片 13"/>
          <p:cNvPicPr/>
          <p:nvPr/>
        </p:nvPicPr>
        <p:blipFill>
          <a:blip r:embed="rId1"/>
          <a:stretch>
            <a:fillRect/>
          </a:stretch>
        </p:blipFill>
        <p:spPr>
          <a:xfrm rot="8109600">
            <a:off x="6901560" y="1954800"/>
            <a:ext cx="3443400" cy="3443400"/>
          </a:xfrm>
          <a:prstGeom prst="rect">
            <a:avLst/>
          </a:prstGeom>
          <a:ln>
            <a:noFill/>
          </a:ln>
        </p:spPr>
      </p:pic>
      <p:sp>
        <p:nvSpPr>
          <p:cNvPr id="220" name="CustomShape 1"/>
          <p:cNvSpPr/>
          <p:nvPr/>
        </p:nvSpPr>
        <p:spPr>
          <a:xfrm>
            <a:off x="2213640" y="677880"/>
            <a:ext cx="275868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449">
                <a:solidFill>
                  <a:srgbClr val="0D0D0D"/>
                </a:solidFill>
                <a:uFill>
                  <a:solidFill>
                    <a:srgbClr val="FFFFFF"/>
                  </a:solidFill>
                </a:uFill>
                <a:latin typeface="Noto Sans S Chinese Thin"/>
                <a:ea typeface="Noto Sans S Chinese Thin"/>
              </a:rPr>
              <a:t>训练中的小意外</a:t>
            </a:r>
            <a:endParaRPr lang="en-US" sz="1800" b="0" strike="noStrike" spc="-1">
              <a:solidFill>
                <a:srgbClr val="000000"/>
              </a:solidFill>
              <a:uFill>
                <a:solidFill>
                  <a:srgbClr val="FFFFFF"/>
                </a:solidFill>
              </a:uFill>
              <a:latin typeface="Arial" panose="020B0604020202020204"/>
            </a:endParaRPr>
          </a:p>
        </p:txBody>
      </p:sp>
      <p:sp>
        <p:nvSpPr>
          <p:cNvPr id="221" name="CustomShape 2"/>
          <p:cNvSpPr/>
          <p:nvPr/>
        </p:nvSpPr>
        <p:spPr>
          <a:xfrm>
            <a:off x="959485" y="528955"/>
            <a:ext cx="798830" cy="786765"/>
          </a:xfrm>
          <a:prstGeom prst="rect">
            <a:avLst/>
          </a:prstGeom>
          <a:solidFill>
            <a:schemeClr val="tx1">
              <a:lumMod val="85000"/>
              <a:lumOff val="15000"/>
            </a:schemeClr>
          </a:solid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4340" b="0" strike="noStrike" spc="-1">
                <a:solidFill>
                  <a:srgbClr val="FFFFFF"/>
                </a:solidFill>
                <a:uFill>
                  <a:solidFill>
                    <a:srgbClr val="FFFFFF"/>
                  </a:solidFill>
                </a:uFill>
                <a:latin typeface="Impact" panose="020B0806030902050204"/>
              </a:rPr>
              <a:t>4.1</a:t>
            </a:r>
            <a:endParaRPr lang="en-US" sz="1800" b="0" strike="noStrike" spc="-1">
              <a:solidFill>
                <a:srgbClr val="000000"/>
              </a:solidFill>
              <a:uFill>
                <a:solidFill>
                  <a:srgbClr val="FFFFFF"/>
                </a:solidFill>
              </a:uFill>
              <a:latin typeface="Arial" panose="020B0604020202020204"/>
            </a:endParaRPr>
          </a:p>
        </p:txBody>
      </p:sp>
      <p:pic>
        <p:nvPicPr>
          <p:cNvPr id="222" name="图片 1"/>
          <p:cNvPicPr/>
          <p:nvPr/>
        </p:nvPicPr>
        <p:blipFill>
          <a:blip r:embed="rId2"/>
          <a:stretch>
            <a:fillRect/>
          </a:stretch>
        </p:blipFill>
        <p:spPr>
          <a:xfrm>
            <a:off x="1434600" y="2593080"/>
            <a:ext cx="6260040" cy="1110960"/>
          </a:xfrm>
          <a:prstGeom prst="rect">
            <a:avLst/>
          </a:prstGeom>
          <a:ln>
            <a:noFill/>
          </a:ln>
        </p:spPr>
      </p:pic>
      <p:pic>
        <p:nvPicPr>
          <p:cNvPr id="223" name="图片 2"/>
          <p:cNvPicPr/>
          <p:nvPr/>
        </p:nvPicPr>
        <p:blipFill>
          <a:blip r:embed="rId3"/>
          <a:stretch>
            <a:fillRect/>
          </a:stretch>
        </p:blipFill>
        <p:spPr>
          <a:xfrm>
            <a:off x="1453320" y="4405320"/>
            <a:ext cx="6260040" cy="884160"/>
          </a:xfrm>
          <a:prstGeom prst="rect">
            <a:avLst/>
          </a:prstGeom>
          <a:ln>
            <a:noFill/>
          </a:ln>
        </p:spPr>
      </p:pic>
      <p:sp>
        <p:nvSpPr>
          <p:cNvPr id="224" name="CustomShape 3"/>
          <p:cNvSpPr/>
          <p:nvPr/>
        </p:nvSpPr>
        <p:spPr>
          <a:xfrm>
            <a:off x="2066400" y="3788280"/>
            <a:ext cx="4944240" cy="364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000000"/>
                </a:solidFill>
                <a:uFill>
                  <a:solidFill>
                    <a:srgbClr val="FFFFFF"/>
                  </a:solidFill>
                </a:uFill>
                <a:latin typeface="Calibri" panose="020F0502020204030204"/>
              </a:rPr>
              <a:t>不带STN的CNN关于数据集svhn的训练结果 </a:t>
            </a:r>
            <a:endParaRPr lang="en-US" sz="1800" b="0" strike="noStrike" spc="-1">
              <a:solidFill>
                <a:srgbClr val="000000"/>
              </a:solidFill>
              <a:uFill>
                <a:solidFill>
                  <a:srgbClr val="FFFFFF"/>
                </a:solidFill>
              </a:uFill>
              <a:latin typeface="Arial" panose="020B0604020202020204"/>
            </a:endParaRPr>
          </a:p>
        </p:txBody>
      </p:sp>
      <p:sp>
        <p:nvSpPr>
          <p:cNvPr id="225" name="CustomShape 4"/>
          <p:cNvSpPr/>
          <p:nvPr/>
        </p:nvSpPr>
        <p:spPr>
          <a:xfrm>
            <a:off x="2206800" y="5494680"/>
            <a:ext cx="4715640" cy="364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000000"/>
                </a:solidFill>
                <a:uFill>
                  <a:solidFill>
                    <a:srgbClr val="FFFFFF"/>
                  </a:solidFill>
                </a:uFill>
                <a:latin typeface="Calibri" panose="020F0502020204030204"/>
              </a:rPr>
              <a:t>带STN的CNN关于数据集svhn的训练结果 </a:t>
            </a:r>
            <a:endParaRPr lang="en-US" sz="1800" b="0" strike="noStrike" spc="-1">
              <a:solidFill>
                <a:srgbClr val="000000"/>
              </a:solidFill>
              <a:uFill>
                <a:solidFill>
                  <a:srgbClr val="FFFFFF"/>
                </a:solidFill>
              </a:uFill>
              <a:latin typeface="Arial" panose="020B0604020202020204"/>
            </a:endParaRPr>
          </a:p>
        </p:txBody>
      </p:sp>
      <p:sp>
        <p:nvSpPr>
          <p:cNvPr id="226" name="CustomShape 5"/>
          <p:cNvSpPr/>
          <p:nvPr/>
        </p:nvSpPr>
        <p:spPr>
          <a:xfrm>
            <a:off x="1606320" y="1293840"/>
            <a:ext cx="5952600" cy="1094040"/>
          </a:xfrm>
          <a:prstGeom prst="rect">
            <a:avLst/>
          </a:prstGeom>
          <a:solidFill>
            <a:schemeClr val="tx1">
              <a:lumMod val="50000"/>
              <a:lumOff val="50000"/>
              <a:alpha val="80000"/>
            </a:schemeClr>
          </a:solidFill>
          <a:effectLst>
            <a:softEdge rad="0"/>
          </a:effectLst>
        </p:spPr>
        <p:style>
          <a:lnRef idx="2">
            <a:schemeClr val="accent1">
              <a:shade val="50000"/>
            </a:schemeClr>
          </a:lnRef>
          <a:fillRef idx="1">
            <a:schemeClr val="accent1"/>
          </a:fillRef>
          <a:effectRef idx="0">
            <a:schemeClr val="accent1"/>
          </a:effectRef>
          <a:fontRef idx="minor"/>
        </p:style>
      </p:sp>
      <p:sp>
        <p:nvSpPr>
          <p:cNvPr id="227" name="CustomShape 6"/>
          <p:cNvSpPr/>
          <p:nvPr/>
        </p:nvSpPr>
        <p:spPr>
          <a:xfrm>
            <a:off x="1875240" y="1379880"/>
            <a:ext cx="5416200" cy="913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1" strike="noStrike" spc="-1">
                <a:solidFill>
                  <a:srgbClr val="FFFFFF"/>
                </a:solidFill>
                <a:uFill>
                  <a:solidFill>
                    <a:srgbClr val="FFFFFF"/>
                  </a:solidFill>
                </a:uFill>
                <a:latin typeface="宋体" panose="02010600030101010101" pitchFamily="2" charset="-122"/>
                <a:ea typeface="宋体" panose="02010600030101010101" pitchFamily="2" charset="-122"/>
              </a:rPr>
              <a:t>在训练过程中意外发现，如果对数据集SVHN 进行训练，不加STN模块的网络训练结果会比加STN模块的网络的训练结果要好。</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 name="图片 8"/>
          <p:cNvPicPr/>
          <p:nvPr/>
        </p:nvPicPr>
        <p:blipFill>
          <a:blip r:embed="rId1"/>
          <a:stretch>
            <a:fillRect/>
          </a:stretch>
        </p:blipFill>
        <p:spPr>
          <a:xfrm rot="18877200">
            <a:off x="-1215360" y="775800"/>
            <a:ext cx="3443400" cy="3443400"/>
          </a:xfrm>
          <a:prstGeom prst="rect">
            <a:avLst/>
          </a:prstGeom>
          <a:ln>
            <a:noFill/>
          </a:ln>
        </p:spPr>
      </p:pic>
      <p:pic>
        <p:nvPicPr>
          <p:cNvPr id="229" name="图片 13"/>
          <p:cNvPicPr/>
          <p:nvPr/>
        </p:nvPicPr>
        <p:blipFill>
          <a:blip r:embed="rId1"/>
          <a:stretch>
            <a:fillRect/>
          </a:stretch>
        </p:blipFill>
        <p:spPr>
          <a:xfrm rot="8109600">
            <a:off x="6901560" y="1954800"/>
            <a:ext cx="3443400" cy="3443400"/>
          </a:xfrm>
          <a:prstGeom prst="rect">
            <a:avLst/>
          </a:prstGeom>
          <a:ln>
            <a:noFill/>
          </a:ln>
        </p:spPr>
      </p:pic>
      <p:sp>
        <p:nvSpPr>
          <p:cNvPr id="230" name="CustomShape 1"/>
          <p:cNvSpPr/>
          <p:nvPr/>
        </p:nvSpPr>
        <p:spPr>
          <a:xfrm>
            <a:off x="2213640" y="677880"/>
            <a:ext cx="275868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449">
                <a:solidFill>
                  <a:srgbClr val="0D0D0D"/>
                </a:solidFill>
                <a:uFill>
                  <a:solidFill>
                    <a:srgbClr val="FFFFFF"/>
                  </a:solidFill>
                </a:uFill>
                <a:latin typeface="Noto Sans S Chinese Thin"/>
                <a:ea typeface="Noto Sans S Chinese Thin"/>
              </a:rPr>
              <a:t>训练中的小意外</a:t>
            </a:r>
            <a:endParaRPr lang="en-US" sz="1800" b="0" strike="noStrike" spc="-1">
              <a:solidFill>
                <a:srgbClr val="000000"/>
              </a:solidFill>
              <a:uFill>
                <a:solidFill>
                  <a:srgbClr val="FFFFFF"/>
                </a:solidFill>
              </a:uFill>
              <a:latin typeface="Arial" panose="020B0604020202020204"/>
            </a:endParaRPr>
          </a:p>
        </p:txBody>
      </p:sp>
      <p:sp>
        <p:nvSpPr>
          <p:cNvPr id="231" name="CustomShape 2"/>
          <p:cNvSpPr/>
          <p:nvPr/>
        </p:nvSpPr>
        <p:spPr>
          <a:xfrm>
            <a:off x="959485" y="528955"/>
            <a:ext cx="798830" cy="833120"/>
          </a:xfrm>
          <a:prstGeom prst="rect">
            <a:avLst/>
          </a:prstGeom>
          <a:solidFill>
            <a:schemeClr val="tx1">
              <a:lumMod val="85000"/>
              <a:lumOff val="15000"/>
            </a:schemeClr>
          </a:solid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4340" b="0" strike="noStrike" spc="-1">
                <a:solidFill>
                  <a:srgbClr val="FFFFFF"/>
                </a:solidFill>
                <a:uFill>
                  <a:solidFill>
                    <a:srgbClr val="FFFFFF"/>
                  </a:solidFill>
                </a:uFill>
                <a:latin typeface="Impact" panose="020B0806030902050204"/>
              </a:rPr>
              <a:t>4.1</a:t>
            </a:r>
            <a:endParaRPr lang="en-US" sz="1800" b="0" strike="noStrike" spc="-1">
              <a:solidFill>
                <a:srgbClr val="000000"/>
              </a:solidFill>
              <a:uFill>
                <a:solidFill>
                  <a:srgbClr val="FFFFFF"/>
                </a:solidFill>
              </a:uFill>
              <a:latin typeface="Arial" panose="020B0604020202020204"/>
            </a:endParaRPr>
          </a:p>
        </p:txBody>
      </p:sp>
      <p:sp>
        <p:nvSpPr>
          <p:cNvPr id="233" name="CustomShape 4"/>
          <p:cNvSpPr/>
          <p:nvPr/>
        </p:nvSpPr>
        <p:spPr>
          <a:xfrm>
            <a:off x="1236600" y="1508760"/>
            <a:ext cx="1324080" cy="364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000000"/>
                </a:solidFill>
                <a:uFill>
                  <a:solidFill>
                    <a:srgbClr val="FFFFFF"/>
                  </a:solidFill>
                </a:uFill>
                <a:latin typeface="Calibri" panose="020F0502020204030204"/>
              </a:rPr>
              <a:t>数据集原图</a:t>
            </a:r>
            <a:endParaRPr lang="en-US" sz="1800" b="0" strike="noStrike" spc="-1">
              <a:solidFill>
                <a:srgbClr val="000000"/>
              </a:solidFill>
              <a:uFill>
                <a:solidFill>
                  <a:srgbClr val="FFFFFF"/>
                </a:solidFill>
              </a:uFill>
              <a:latin typeface="Arial" panose="020B0604020202020204"/>
            </a:endParaRPr>
          </a:p>
        </p:txBody>
      </p:sp>
      <p:sp>
        <p:nvSpPr>
          <p:cNvPr id="234" name="CustomShape 5"/>
          <p:cNvSpPr/>
          <p:nvPr/>
        </p:nvSpPr>
        <p:spPr>
          <a:xfrm>
            <a:off x="3358440" y="1508760"/>
            <a:ext cx="2009880" cy="364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000000"/>
                </a:solidFill>
                <a:uFill>
                  <a:solidFill>
                    <a:srgbClr val="FFFFFF"/>
                  </a:solidFill>
                </a:uFill>
                <a:latin typeface="Calibri" panose="020F0502020204030204"/>
              </a:rPr>
              <a:t>输入到神经网络中</a:t>
            </a:r>
            <a:endParaRPr lang="en-US" sz="1800" b="0" strike="noStrike" spc="-1">
              <a:solidFill>
                <a:srgbClr val="000000"/>
              </a:solidFill>
              <a:uFill>
                <a:solidFill>
                  <a:srgbClr val="FFFFFF"/>
                </a:solidFill>
              </a:uFill>
              <a:latin typeface="Arial" panose="020B0604020202020204"/>
            </a:endParaRPr>
          </a:p>
        </p:txBody>
      </p:sp>
      <p:sp>
        <p:nvSpPr>
          <p:cNvPr id="235" name="CustomShape 6"/>
          <p:cNvSpPr/>
          <p:nvPr/>
        </p:nvSpPr>
        <p:spPr>
          <a:xfrm>
            <a:off x="5538600" y="1881720"/>
            <a:ext cx="2770920" cy="2897640"/>
          </a:xfrm>
          <a:prstGeom prst="rect">
            <a:avLst/>
          </a:prstGeom>
          <a:solidFill>
            <a:schemeClr val="tx1">
              <a:lumMod val="50000"/>
              <a:lumOff val="50000"/>
              <a:alpha val="80000"/>
            </a:schemeClr>
          </a:solidFill>
          <a:effectLst>
            <a:softEdge rad="0"/>
          </a:effectLst>
        </p:spPr>
        <p:style>
          <a:lnRef idx="2">
            <a:schemeClr val="accent1">
              <a:shade val="50000"/>
            </a:schemeClr>
          </a:lnRef>
          <a:fillRef idx="1">
            <a:schemeClr val="accent1"/>
          </a:fillRef>
          <a:effectRef idx="0">
            <a:schemeClr val="accent1"/>
          </a:effectRef>
          <a:fontRef idx="minor"/>
        </p:style>
      </p:sp>
      <p:pic>
        <p:nvPicPr>
          <p:cNvPr id="236" name="图片 10"/>
          <p:cNvPicPr/>
          <p:nvPr/>
        </p:nvPicPr>
        <p:blipFill>
          <a:blip r:embed="rId2"/>
          <a:stretch>
            <a:fillRect/>
          </a:stretch>
        </p:blipFill>
        <p:spPr>
          <a:xfrm>
            <a:off x="817920" y="1963440"/>
            <a:ext cx="2529720" cy="1295280"/>
          </a:xfrm>
          <a:prstGeom prst="rect">
            <a:avLst/>
          </a:prstGeom>
          <a:ln>
            <a:noFill/>
          </a:ln>
        </p:spPr>
      </p:pic>
      <p:pic>
        <p:nvPicPr>
          <p:cNvPr id="237" name="图片 12"/>
          <p:cNvPicPr/>
          <p:nvPr/>
        </p:nvPicPr>
        <p:blipFill>
          <a:blip r:embed="rId3"/>
          <a:stretch>
            <a:fillRect/>
          </a:stretch>
        </p:blipFill>
        <p:spPr>
          <a:xfrm>
            <a:off x="817920" y="3428640"/>
            <a:ext cx="2529720" cy="1146240"/>
          </a:xfrm>
          <a:prstGeom prst="rect">
            <a:avLst/>
          </a:prstGeom>
          <a:ln>
            <a:noFill/>
          </a:ln>
        </p:spPr>
      </p:pic>
      <p:pic>
        <p:nvPicPr>
          <p:cNvPr id="238" name="图片 17"/>
          <p:cNvPicPr/>
          <p:nvPr/>
        </p:nvPicPr>
        <p:blipFill>
          <a:blip r:embed="rId4"/>
          <a:stretch>
            <a:fillRect/>
          </a:stretch>
        </p:blipFill>
        <p:spPr>
          <a:xfrm>
            <a:off x="817920" y="4779720"/>
            <a:ext cx="2529720" cy="873000"/>
          </a:xfrm>
          <a:prstGeom prst="rect">
            <a:avLst/>
          </a:prstGeom>
          <a:ln>
            <a:noFill/>
          </a:ln>
        </p:spPr>
      </p:pic>
      <p:pic>
        <p:nvPicPr>
          <p:cNvPr id="239" name="图片 19"/>
          <p:cNvPicPr/>
          <p:nvPr/>
        </p:nvPicPr>
        <p:blipFill>
          <a:blip r:embed="rId5"/>
          <a:stretch>
            <a:fillRect/>
          </a:stretch>
        </p:blipFill>
        <p:spPr>
          <a:xfrm>
            <a:off x="3939480" y="1963440"/>
            <a:ext cx="1096920" cy="1036080"/>
          </a:xfrm>
          <a:prstGeom prst="rect">
            <a:avLst/>
          </a:prstGeom>
          <a:ln>
            <a:noFill/>
          </a:ln>
        </p:spPr>
      </p:pic>
      <p:pic>
        <p:nvPicPr>
          <p:cNvPr id="240" name="图片 20"/>
          <p:cNvPicPr/>
          <p:nvPr/>
        </p:nvPicPr>
        <p:blipFill>
          <a:blip r:embed="rId6"/>
          <a:stretch>
            <a:fillRect/>
          </a:stretch>
        </p:blipFill>
        <p:spPr>
          <a:xfrm>
            <a:off x="3939480" y="3410640"/>
            <a:ext cx="1119960" cy="1036080"/>
          </a:xfrm>
          <a:prstGeom prst="rect">
            <a:avLst/>
          </a:prstGeom>
          <a:ln>
            <a:noFill/>
          </a:ln>
        </p:spPr>
      </p:pic>
      <p:pic>
        <p:nvPicPr>
          <p:cNvPr id="241" name="图片 22"/>
          <p:cNvPicPr/>
          <p:nvPr/>
        </p:nvPicPr>
        <p:blipFill>
          <a:blip r:embed="rId7"/>
          <a:stretch>
            <a:fillRect/>
          </a:stretch>
        </p:blipFill>
        <p:spPr>
          <a:xfrm>
            <a:off x="3942720" y="4779720"/>
            <a:ext cx="1116720" cy="1041480"/>
          </a:xfrm>
          <a:prstGeom prst="rect">
            <a:avLst/>
          </a:prstGeom>
          <a:ln>
            <a:noFill/>
          </a:ln>
        </p:spPr>
      </p:pic>
      <p:sp>
        <p:nvSpPr>
          <p:cNvPr id="242" name="CustomShape 7"/>
          <p:cNvSpPr/>
          <p:nvPr/>
        </p:nvSpPr>
        <p:spPr>
          <a:xfrm>
            <a:off x="5662440" y="2037960"/>
            <a:ext cx="2664720" cy="2284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1" strike="noStrike" spc="-1">
                <a:solidFill>
                  <a:srgbClr val="FFFFFF"/>
                </a:solidFill>
                <a:uFill>
                  <a:solidFill>
                    <a:srgbClr val="FFFFFF"/>
                  </a:solidFill>
                </a:uFill>
                <a:latin typeface="宋体" panose="02010600030101010101" pitchFamily="2" charset="-122"/>
                <a:ea typeface="宋体" panose="02010600030101010101" pitchFamily="2" charset="-122"/>
              </a:rPr>
              <a:t>在SVHN数据集中有每张图片上每个数字的定位点，由于每张图片的尺寸不同，原始图片输入到神经网络时会自动根据每个数字的定位点提取出数字的图片，不需要STN</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图片 8"/>
          <p:cNvPicPr/>
          <p:nvPr/>
        </p:nvPicPr>
        <p:blipFill>
          <a:blip r:embed="rId1"/>
          <a:stretch>
            <a:fillRect/>
          </a:stretch>
        </p:blipFill>
        <p:spPr>
          <a:xfrm rot="18877200">
            <a:off x="-1215360" y="775800"/>
            <a:ext cx="3443400" cy="3443400"/>
          </a:xfrm>
          <a:prstGeom prst="rect">
            <a:avLst/>
          </a:prstGeom>
          <a:ln>
            <a:noFill/>
          </a:ln>
        </p:spPr>
      </p:pic>
      <p:pic>
        <p:nvPicPr>
          <p:cNvPr id="90" name="图片 13"/>
          <p:cNvPicPr/>
          <p:nvPr/>
        </p:nvPicPr>
        <p:blipFill>
          <a:blip r:embed="rId1"/>
          <a:stretch>
            <a:fillRect/>
          </a:stretch>
        </p:blipFill>
        <p:spPr>
          <a:xfrm rot="8109600">
            <a:off x="6901560" y="1954800"/>
            <a:ext cx="3443400" cy="3443400"/>
          </a:xfrm>
          <a:prstGeom prst="rect">
            <a:avLst/>
          </a:prstGeom>
          <a:ln>
            <a:noFill/>
          </a:ln>
        </p:spPr>
      </p:pic>
      <p:sp>
        <p:nvSpPr>
          <p:cNvPr id="91" name="CustomShape 1"/>
          <p:cNvSpPr/>
          <p:nvPr/>
        </p:nvSpPr>
        <p:spPr>
          <a:xfrm>
            <a:off x="1410840" y="1978200"/>
            <a:ext cx="6226560" cy="2294640"/>
          </a:xfrm>
          <a:prstGeom prst="rect">
            <a:avLst/>
          </a:prstGeom>
          <a:solidFill>
            <a:schemeClr val="tx1">
              <a:lumMod val="50000"/>
              <a:lumOff val="50000"/>
              <a:alpha val="80000"/>
            </a:schemeClr>
          </a:solidFill>
          <a:effectLst>
            <a:softEdge rad="0"/>
          </a:effectLst>
        </p:spPr>
        <p:style>
          <a:lnRef idx="2">
            <a:schemeClr val="accent1">
              <a:shade val="50000"/>
            </a:schemeClr>
          </a:lnRef>
          <a:fillRef idx="1">
            <a:schemeClr val="accent1"/>
          </a:fillRef>
          <a:effectRef idx="0">
            <a:schemeClr val="accent1"/>
          </a:effectRef>
          <a:fontRef idx="minor"/>
        </p:style>
      </p:sp>
      <p:sp>
        <p:nvSpPr>
          <p:cNvPr id="92" name="CustomShape 2"/>
          <p:cNvSpPr/>
          <p:nvPr/>
        </p:nvSpPr>
        <p:spPr>
          <a:xfrm>
            <a:off x="1526760" y="2121480"/>
            <a:ext cx="5994720" cy="1766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sz="2000" b="1" strike="noStrike" spc="-1">
                <a:solidFill>
                  <a:srgbClr val="FFFFFF"/>
                </a:solidFill>
                <a:uFill>
                  <a:solidFill>
                    <a:srgbClr val="FFFFFF"/>
                  </a:solidFill>
                </a:uFill>
                <a:latin typeface="宋体" panose="02010600030101010101" pitchFamily="2" charset="-122"/>
                <a:ea typeface="宋体" panose="02010600030101010101" pitchFamily="2" charset="-122"/>
              </a:rPr>
              <a:t>郑晓鹏：模型构建、调参</a:t>
            </a:r>
            <a:endParaRPr lang="en-US" sz="1800" b="0" strike="noStrike" spc="-1">
              <a:solidFill>
                <a:srgbClr val="000000"/>
              </a:solidFill>
              <a:uFill>
                <a:solidFill>
                  <a:srgbClr val="FFFFFF"/>
                </a:solidFill>
              </a:uFill>
              <a:latin typeface="Arial" panose="020B0604020202020204"/>
            </a:endParaRPr>
          </a:p>
          <a:p>
            <a:pPr>
              <a:lnSpc>
                <a:spcPct val="150000"/>
              </a:lnSpc>
            </a:pPr>
            <a:r>
              <a:rPr lang="en-US" sz="2000" b="1" strike="noStrike" spc="-1">
                <a:solidFill>
                  <a:srgbClr val="FFFFFF"/>
                </a:solidFill>
                <a:uFill>
                  <a:solidFill>
                    <a:srgbClr val="FFFFFF"/>
                  </a:solidFill>
                </a:uFill>
                <a:latin typeface="宋体" panose="02010600030101010101" pitchFamily="2" charset="-122"/>
                <a:ea typeface="宋体" panose="02010600030101010101" pitchFamily="2" charset="-122"/>
              </a:rPr>
              <a:t>温钊迪：模型构建、调参</a:t>
            </a:r>
            <a:endParaRPr lang="en-US" sz="1800" b="0" strike="noStrike" spc="-1">
              <a:solidFill>
                <a:srgbClr val="000000"/>
              </a:solidFill>
              <a:uFill>
                <a:solidFill>
                  <a:srgbClr val="FFFFFF"/>
                </a:solidFill>
              </a:uFill>
              <a:latin typeface="Arial" panose="020B0604020202020204"/>
            </a:endParaRPr>
          </a:p>
          <a:p>
            <a:pPr>
              <a:lnSpc>
                <a:spcPct val="150000"/>
              </a:lnSpc>
            </a:pPr>
            <a:r>
              <a:rPr lang="en-US" sz="2000" b="1" strike="noStrike" spc="-1">
                <a:solidFill>
                  <a:srgbClr val="FFFFFF"/>
                </a:solidFill>
                <a:uFill>
                  <a:solidFill>
                    <a:srgbClr val="FFFFFF"/>
                  </a:solidFill>
                </a:uFill>
                <a:latin typeface="宋体" panose="02010600030101010101" pitchFamily="2" charset="-122"/>
                <a:ea typeface="宋体" panose="02010600030101010101" pitchFamily="2" charset="-122"/>
              </a:rPr>
              <a:t>罗晓峰：论文阅读、文献收集、文档编写</a:t>
            </a:r>
            <a:endParaRPr lang="en-US" sz="1800" b="0" strike="noStrike" spc="-1">
              <a:solidFill>
                <a:srgbClr val="000000"/>
              </a:solidFill>
              <a:uFill>
                <a:solidFill>
                  <a:srgbClr val="FFFFFF"/>
                </a:solidFill>
              </a:uFill>
              <a:latin typeface="Arial" panose="020B0604020202020204"/>
            </a:endParaRPr>
          </a:p>
          <a:p>
            <a:pPr>
              <a:lnSpc>
                <a:spcPct val="150000"/>
              </a:lnSpc>
            </a:pPr>
            <a:r>
              <a:rPr lang="en-US" sz="2000" b="1" strike="noStrike" spc="-1">
                <a:solidFill>
                  <a:srgbClr val="FFFFFF"/>
                </a:solidFill>
                <a:uFill>
                  <a:solidFill>
                    <a:srgbClr val="FFFFFF"/>
                  </a:solidFill>
                </a:uFill>
                <a:latin typeface="宋体" panose="02010600030101010101" pitchFamily="2" charset="-122"/>
                <a:ea typeface="宋体" panose="02010600030101010101" pitchFamily="2" charset="-122"/>
              </a:rPr>
              <a:t>陈栋：PPT制作、文献收集、文档编写</a:t>
            </a:r>
            <a:endParaRPr lang="en-US" sz="1800" b="0" strike="noStrike" spc="-1">
              <a:solidFill>
                <a:srgbClr val="000000"/>
              </a:solidFill>
              <a:uFill>
                <a:solidFill>
                  <a:srgbClr val="FFFFFF"/>
                </a:solidFill>
              </a:uFill>
              <a:latin typeface="Arial" panose="020B0604020202020204"/>
            </a:endParaRPr>
          </a:p>
        </p:txBody>
      </p:sp>
      <p:sp>
        <p:nvSpPr>
          <p:cNvPr id="93" name="CustomShape 3"/>
          <p:cNvSpPr/>
          <p:nvPr/>
        </p:nvSpPr>
        <p:spPr>
          <a:xfrm>
            <a:off x="1654200" y="677880"/>
            <a:ext cx="170568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449">
                <a:solidFill>
                  <a:srgbClr val="0D0D0D"/>
                </a:solidFill>
                <a:uFill>
                  <a:solidFill>
                    <a:srgbClr val="FFFFFF"/>
                  </a:solidFill>
                </a:uFill>
                <a:latin typeface="Noto Sans S Chinese Thin"/>
                <a:ea typeface="Noto Sans S Chinese Thin"/>
              </a:rPr>
              <a:t>分工</a:t>
            </a:r>
            <a:endParaRPr lang="en-US" sz="1800" b="0" strike="noStrike" spc="-1">
              <a:solidFill>
                <a:srgbClr val="000000"/>
              </a:solidFill>
              <a:uFill>
                <a:solidFill>
                  <a:srgbClr val="FFFFFF"/>
                </a:solidFill>
              </a:uFill>
              <a:latin typeface="Arial" panose="020B0604020202020204"/>
            </a:endParaRPr>
          </a:p>
        </p:txBody>
      </p:sp>
      <p:sp>
        <p:nvSpPr>
          <p:cNvPr id="94" name="CustomShape 4"/>
          <p:cNvSpPr/>
          <p:nvPr/>
        </p:nvSpPr>
        <p:spPr>
          <a:xfrm>
            <a:off x="958680" y="528840"/>
            <a:ext cx="484560" cy="750600"/>
          </a:xfrm>
          <a:prstGeom prst="rect">
            <a:avLst/>
          </a:prstGeom>
          <a:solidFill>
            <a:schemeClr val="tx1">
              <a:lumMod val="85000"/>
              <a:lumOff val="15000"/>
            </a:schemeClr>
          </a:solid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340" b="0" strike="noStrike" spc="-1">
                <a:solidFill>
                  <a:srgbClr val="FFFFFF"/>
                </a:solidFill>
                <a:uFill>
                  <a:solidFill>
                    <a:srgbClr val="FFFFFF"/>
                  </a:solidFill>
                </a:uFill>
                <a:latin typeface="Impact" panose="020B0806030902050204"/>
              </a:rPr>
              <a:t>0</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3" name="图片 8"/>
          <p:cNvPicPr/>
          <p:nvPr/>
        </p:nvPicPr>
        <p:blipFill>
          <a:blip r:embed="rId1"/>
          <a:stretch>
            <a:fillRect/>
          </a:stretch>
        </p:blipFill>
        <p:spPr>
          <a:xfrm rot="18877200">
            <a:off x="-1215360" y="775800"/>
            <a:ext cx="3443400" cy="3443400"/>
          </a:xfrm>
          <a:prstGeom prst="rect">
            <a:avLst/>
          </a:prstGeom>
          <a:ln>
            <a:noFill/>
          </a:ln>
        </p:spPr>
      </p:pic>
      <p:pic>
        <p:nvPicPr>
          <p:cNvPr id="244" name="图片 13"/>
          <p:cNvPicPr/>
          <p:nvPr/>
        </p:nvPicPr>
        <p:blipFill>
          <a:blip r:embed="rId1"/>
          <a:stretch>
            <a:fillRect/>
          </a:stretch>
        </p:blipFill>
        <p:spPr>
          <a:xfrm rot="8109600">
            <a:off x="6901560" y="1954800"/>
            <a:ext cx="3443400" cy="3443400"/>
          </a:xfrm>
          <a:prstGeom prst="rect">
            <a:avLst/>
          </a:prstGeom>
          <a:ln>
            <a:noFill/>
          </a:ln>
        </p:spPr>
      </p:pic>
      <p:sp>
        <p:nvSpPr>
          <p:cNvPr id="245" name="CustomShape 1"/>
          <p:cNvSpPr/>
          <p:nvPr/>
        </p:nvSpPr>
        <p:spPr>
          <a:xfrm>
            <a:off x="1734840" y="677880"/>
            <a:ext cx="170568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449">
                <a:solidFill>
                  <a:srgbClr val="0D0D0D"/>
                </a:solidFill>
                <a:uFill>
                  <a:solidFill>
                    <a:srgbClr val="FFFFFF"/>
                  </a:solidFill>
                </a:uFill>
                <a:latin typeface="Noto Sans S Chinese Thin"/>
                <a:ea typeface="Noto Sans S Chinese Thin"/>
              </a:rPr>
              <a:t>再接再厉</a:t>
            </a:r>
            <a:endParaRPr lang="en-US" sz="1800" b="0" strike="noStrike" spc="-1">
              <a:solidFill>
                <a:srgbClr val="000000"/>
              </a:solidFill>
              <a:uFill>
                <a:solidFill>
                  <a:srgbClr val="FFFFFF"/>
                </a:solidFill>
              </a:uFill>
              <a:latin typeface="Arial" panose="020B0604020202020204"/>
            </a:endParaRPr>
          </a:p>
        </p:txBody>
      </p:sp>
      <p:sp>
        <p:nvSpPr>
          <p:cNvPr id="246" name="CustomShape 2"/>
          <p:cNvSpPr/>
          <p:nvPr/>
        </p:nvSpPr>
        <p:spPr>
          <a:xfrm>
            <a:off x="910440" y="528840"/>
            <a:ext cx="941760" cy="750600"/>
          </a:xfrm>
          <a:prstGeom prst="rect">
            <a:avLst/>
          </a:prstGeom>
          <a:solidFill>
            <a:schemeClr val="tx1">
              <a:lumMod val="85000"/>
              <a:lumOff val="15000"/>
            </a:schemeClr>
          </a:solid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340" b="0" strike="noStrike" spc="-1">
                <a:solidFill>
                  <a:srgbClr val="FFFFFF"/>
                </a:solidFill>
                <a:uFill>
                  <a:solidFill>
                    <a:srgbClr val="FFFFFF"/>
                  </a:solidFill>
                </a:uFill>
                <a:latin typeface="Impact" panose="020B0806030902050204"/>
              </a:rPr>
              <a:t>4.2</a:t>
            </a:r>
            <a:endParaRPr lang="en-US" sz="1800" b="0" strike="noStrike" spc="-1">
              <a:solidFill>
                <a:srgbClr val="000000"/>
              </a:solidFill>
              <a:uFill>
                <a:solidFill>
                  <a:srgbClr val="FFFFFF"/>
                </a:solidFill>
              </a:uFill>
              <a:latin typeface="Arial" panose="020B0604020202020204"/>
            </a:endParaRPr>
          </a:p>
        </p:txBody>
      </p:sp>
      <p:sp>
        <p:nvSpPr>
          <p:cNvPr id="247" name="CustomShape 3"/>
          <p:cNvSpPr/>
          <p:nvPr/>
        </p:nvSpPr>
        <p:spPr>
          <a:xfrm>
            <a:off x="2385720" y="942480"/>
            <a:ext cx="4833360" cy="1461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000000"/>
                </a:solidFill>
                <a:uFill>
                  <a:solidFill>
                    <a:srgbClr val="FFFFFF"/>
                  </a:solidFill>
                </a:uFill>
                <a:latin typeface="Calibri" panose="020F0502020204030204"/>
              </a:rPr>
              <a:t>采用Mnist手写体数字数据集的变形，在原有基础上加入了噪声，并且图像像素为60*60，重新训练两个模型进行比对</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pic>
        <p:nvPicPr>
          <p:cNvPr id="248" name="图片 9"/>
          <p:cNvPicPr/>
          <p:nvPr/>
        </p:nvPicPr>
        <p:blipFill>
          <a:blip r:embed="rId2"/>
          <a:stretch>
            <a:fillRect/>
          </a:stretch>
        </p:blipFill>
        <p:spPr>
          <a:xfrm>
            <a:off x="1756440" y="2280240"/>
            <a:ext cx="5159520" cy="3858480"/>
          </a:xfrm>
          <a:prstGeom prst="rect">
            <a:avLst/>
          </a:prstGeom>
          <a:ln>
            <a:noFill/>
          </a:ln>
        </p:spPr>
      </p:pic>
    </p:spTree>
  </p:cSld>
  <p:clrMapOvr>
    <a:masterClrMapping/>
  </p:clrMapOvr>
  <p:transition spd="slow">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9" name="图片 8"/>
          <p:cNvPicPr/>
          <p:nvPr/>
        </p:nvPicPr>
        <p:blipFill>
          <a:blip r:embed="rId1"/>
          <a:stretch>
            <a:fillRect/>
          </a:stretch>
        </p:blipFill>
        <p:spPr>
          <a:xfrm rot="18877200">
            <a:off x="-1215360" y="775800"/>
            <a:ext cx="3443400" cy="3443400"/>
          </a:xfrm>
          <a:prstGeom prst="rect">
            <a:avLst/>
          </a:prstGeom>
          <a:ln>
            <a:noFill/>
          </a:ln>
        </p:spPr>
      </p:pic>
      <p:pic>
        <p:nvPicPr>
          <p:cNvPr id="250" name="图片 13"/>
          <p:cNvPicPr/>
          <p:nvPr/>
        </p:nvPicPr>
        <p:blipFill>
          <a:blip r:embed="rId1"/>
          <a:stretch>
            <a:fillRect/>
          </a:stretch>
        </p:blipFill>
        <p:spPr>
          <a:xfrm rot="8109600">
            <a:off x="6901560" y="1954800"/>
            <a:ext cx="3443400" cy="3443400"/>
          </a:xfrm>
          <a:prstGeom prst="rect">
            <a:avLst/>
          </a:prstGeom>
          <a:ln>
            <a:noFill/>
          </a:ln>
        </p:spPr>
      </p:pic>
      <p:sp>
        <p:nvSpPr>
          <p:cNvPr id="251" name="CustomShape 1"/>
          <p:cNvSpPr/>
          <p:nvPr/>
        </p:nvSpPr>
        <p:spPr>
          <a:xfrm>
            <a:off x="1734840" y="677880"/>
            <a:ext cx="170568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449">
                <a:solidFill>
                  <a:srgbClr val="0D0D0D"/>
                </a:solidFill>
                <a:uFill>
                  <a:solidFill>
                    <a:srgbClr val="FFFFFF"/>
                  </a:solidFill>
                </a:uFill>
                <a:latin typeface="Noto Sans S Chinese Thin"/>
                <a:ea typeface="Noto Sans S Chinese Thin"/>
              </a:rPr>
              <a:t>训练过程</a:t>
            </a:r>
            <a:endParaRPr lang="en-US" sz="1800" b="0" strike="noStrike" spc="-1">
              <a:solidFill>
                <a:srgbClr val="000000"/>
              </a:solidFill>
              <a:uFill>
                <a:solidFill>
                  <a:srgbClr val="FFFFFF"/>
                </a:solidFill>
              </a:uFill>
              <a:latin typeface="Arial" panose="020B0604020202020204"/>
            </a:endParaRPr>
          </a:p>
        </p:txBody>
      </p:sp>
      <p:sp>
        <p:nvSpPr>
          <p:cNvPr id="252" name="CustomShape 2"/>
          <p:cNvSpPr/>
          <p:nvPr/>
        </p:nvSpPr>
        <p:spPr>
          <a:xfrm>
            <a:off x="910440" y="528840"/>
            <a:ext cx="941760" cy="750600"/>
          </a:xfrm>
          <a:prstGeom prst="rect">
            <a:avLst/>
          </a:prstGeom>
          <a:solidFill>
            <a:schemeClr val="tx1">
              <a:lumMod val="85000"/>
              <a:lumOff val="15000"/>
            </a:schemeClr>
          </a:solid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340" b="0" strike="noStrike" spc="-1">
                <a:solidFill>
                  <a:srgbClr val="FFFFFF"/>
                </a:solidFill>
                <a:uFill>
                  <a:solidFill>
                    <a:srgbClr val="FFFFFF"/>
                  </a:solidFill>
                </a:uFill>
                <a:latin typeface="Impact" panose="020B0806030902050204"/>
              </a:rPr>
              <a:t>4.2</a:t>
            </a:r>
            <a:endParaRPr lang="en-US" sz="1800" b="0" strike="noStrike" spc="-1">
              <a:solidFill>
                <a:srgbClr val="000000"/>
              </a:solidFill>
              <a:uFill>
                <a:solidFill>
                  <a:srgbClr val="FFFFFF"/>
                </a:solidFill>
              </a:uFill>
              <a:latin typeface="Arial" panose="020B0604020202020204"/>
            </a:endParaRPr>
          </a:p>
        </p:txBody>
      </p:sp>
      <p:sp>
        <p:nvSpPr>
          <p:cNvPr id="253" name="CustomShape 3"/>
          <p:cNvSpPr/>
          <p:nvPr/>
        </p:nvSpPr>
        <p:spPr>
          <a:xfrm>
            <a:off x="1159200" y="1385280"/>
            <a:ext cx="6533280" cy="6390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000000"/>
                </a:solidFill>
                <a:uFill>
                  <a:solidFill>
                    <a:srgbClr val="FFFFFF"/>
                  </a:solidFill>
                </a:uFill>
                <a:latin typeface="Calibri" panose="020F0502020204030204"/>
              </a:rPr>
              <a:t>有STN的CNN 与无STN 的CNN利用数据集MNIST进行训练</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000000"/>
                </a:solidFill>
                <a:uFill>
                  <a:solidFill>
                    <a:srgbClr val="FFFFFF"/>
                  </a:solidFill>
                </a:uFill>
                <a:latin typeface="Calibri" panose="020F0502020204030204"/>
              </a:rPr>
              <a:t>关于acc的变化如下：</a:t>
            </a:r>
            <a:endParaRPr lang="en-US" sz="1800" b="0" strike="noStrike" spc="-1">
              <a:solidFill>
                <a:srgbClr val="000000"/>
              </a:solidFill>
              <a:uFill>
                <a:solidFill>
                  <a:srgbClr val="FFFFFF"/>
                </a:solidFill>
              </a:uFill>
              <a:latin typeface="Arial" panose="020B0604020202020204"/>
            </a:endParaRPr>
          </a:p>
        </p:txBody>
      </p:sp>
      <p:sp>
        <p:nvSpPr>
          <p:cNvPr id="254" name="CustomShape 4"/>
          <p:cNvSpPr/>
          <p:nvPr/>
        </p:nvSpPr>
        <p:spPr>
          <a:xfrm>
            <a:off x="3146760" y="3836160"/>
            <a:ext cx="2244240" cy="364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000000"/>
                </a:solidFill>
                <a:uFill>
                  <a:solidFill>
                    <a:srgbClr val="FFFFFF"/>
                  </a:solidFill>
                </a:uFill>
                <a:latin typeface="Calibri" panose="020F0502020204030204"/>
              </a:rPr>
              <a:t>MNIST+非STN+acc</a:t>
            </a:r>
            <a:endParaRPr lang="en-US" sz="1800" b="0" strike="noStrike" spc="-1">
              <a:solidFill>
                <a:srgbClr val="000000"/>
              </a:solidFill>
              <a:uFill>
                <a:solidFill>
                  <a:srgbClr val="FFFFFF"/>
                </a:solidFill>
              </a:uFill>
              <a:latin typeface="Arial" panose="020B0604020202020204"/>
            </a:endParaRPr>
          </a:p>
        </p:txBody>
      </p:sp>
      <p:sp>
        <p:nvSpPr>
          <p:cNvPr id="255" name="CustomShape 5"/>
          <p:cNvSpPr/>
          <p:nvPr/>
        </p:nvSpPr>
        <p:spPr>
          <a:xfrm>
            <a:off x="3341520" y="6125400"/>
            <a:ext cx="1906200" cy="364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000000"/>
                </a:solidFill>
                <a:uFill>
                  <a:solidFill>
                    <a:srgbClr val="FFFFFF"/>
                  </a:solidFill>
                </a:uFill>
                <a:latin typeface="Calibri" panose="020F0502020204030204"/>
              </a:rPr>
              <a:t>MNIST+STN+acc</a:t>
            </a:r>
            <a:endParaRPr lang="en-US" sz="1800" b="0" strike="noStrike" spc="-1">
              <a:solidFill>
                <a:srgbClr val="000000"/>
              </a:solidFill>
              <a:uFill>
                <a:solidFill>
                  <a:srgbClr val="FFFFFF"/>
                </a:solidFill>
              </a:uFill>
              <a:latin typeface="Arial" panose="020B0604020202020204"/>
            </a:endParaRPr>
          </a:p>
        </p:txBody>
      </p:sp>
      <p:pic>
        <p:nvPicPr>
          <p:cNvPr id="256" name="图片 6"/>
          <p:cNvPicPr/>
          <p:nvPr/>
        </p:nvPicPr>
        <p:blipFill>
          <a:blip r:embed="rId2"/>
          <a:stretch>
            <a:fillRect/>
          </a:stretch>
        </p:blipFill>
        <p:spPr>
          <a:xfrm>
            <a:off x="2443680" y="2062080"/>
            <a:ext cx="3650400" cy="1725120"/>
          </a:xfrm>
          <a:prstGeom prst="rect">
            <a:avLst/>
          </a:prstGeom>
          <a:ln>
            <a:noFill/>
          </a:ln>
        </p:spPr>
      </p:pic>
      <p:pic>
        <p:nvPicPr>
          <p:cNvPr id="257" name="图片 7"/>
          <p:cNvPicPr/>
          <p:nvPr/>
        </p:nvPicPr>
        <p:blipFill>
          <a:blip r:embed="rId3"/>
          <a:stretch>
            <a:fillRect/>
          </a:stretch>
        </p:blipFill>
        <p:spPr>
          <a:xfrm>
            <a:off x="2443680" y="4252680"/>
            <a:ext cx="3650400" cy="1812600"/>
          </a:xfrm>
          <a:prstGeom prst="rect">
            <a:avLst/>
          </a:prstGeom>
          <a:ln>
            <a:noFill/>
          </a:ln>
        </p:spPr>
      </p:pic>
      <p:sp>
        <p:nvSpPr>
          <p:cNvPr id="258" name="CustomShape 6"/>
          <p:cNvSpPr/>
          <p:nvPr/>
        </p:nvSpPr>
        <p:spPr>
          <a:xfrm>
            <a:off x="5836320" y="4397760"/>
            <a:ext cx="876240" cy="364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000000"/>
                </a:solidFill>
                <a:uFill>
                  <a:solidFill>
                    <a:srgbClr val="FFFFFF"/>
                  </a:solidFill>
                </a:uFill>
                <a:latin typeface="Calibri" panose="020F0502020204030204"/>
              </a:rPr>
              <a:t>0.9990</a:t>
            </a:r>
            <a:endParaRPr lang="en-US" sz="1800" b="0" strike="noStrike" spc="-1">
              <a:solidFill>
                <a:srgbClr val="000000"/>
              </a:solidFill>
              <a:uFill>
                <a:solidFill>
                  <a:srgbClr val="FFFFFF"/>
                </a:solidFill>
              </a:uFill>
              <a:latin typeface="Arial" panose="020B0604020202020204"/>
            </a:endParaRPr>
          </a:p>
        </p:txBody>
      </p:sp>
      <p:sp>
        <p:nvSpPr>
          <p:cNvPr id="259" name="CustomShape 7"/>
          <p:cNvSpPr/>
          <p:nvPr/>
        </p:nvSpPr>
        <p:spPr>
          <a:xfrm>
            <a:off x="5836320" y="2109240"/>
            <a:ext cx="876240" cy="364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000000"/>
                </a:solidFill>
                <a:uFill>
                  <a:solidFill>
                    <a:srgbClr val="FFFFFF"/>
                  </a:solidFill>
                </a:uFill>
                <a:latin typeface="Calibri" panose="020F0502020204030204"/>
              </a:rPr>
              <a:t>0.9994</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0" name="图片 8"/>
          <p:cNvPicPr/>
          <p:nvPr/>
        </p:nvPicPr>
        <p:blipFill>
          <a:blip r:embed="rId1"/>
          <a:stretch>
            <a:fillRect/>
          </a:stretch>
        </p:blipFill>
        <p:spPr>
          <a:xfrm rot="18877200">
            <a:off x="-1215360" y="775800"/>
            <a:ext cx="3443400" cy="3443400"/>
          </a:xfrm>
          <a:prstGeom prst="rect">
            <a:avLst/>
          </a:prstGeom>
          <a:ln>
            <a:noFill/>
          </a:ln>
        </p:spPr>
      </p:pic>
      <p:pic>
        <p:nvPicPr>
          <p:cNvPr id="261" name="图片 13"/>
          <p:cNvPicPr/>
          <p:nvPr/>
        </p:nvPicPr>
        <p:blipFill>
          <a:blip r:embed="rId1"/>
          <a:stretch>
            <a:fillRect/>
          </a:stretch>
        </p:blipFill>
        <p:spPr>
          <a:xfrm rot="8109600">
            <a:off x="6901560" y="1954800"/>
            <a:ext cx="3443400" cy="3443400"/>
          </a:xfrm>
          <a:prstGeom prst="rect">
            <a:avLst/>
          </a:prstGeom>
          <a:ln>
            <a:noFill/>
          </a:ln>
        </p:spPr>
      </p:pic>
      <p:sp>
        <p:nvSpPr>
          <p:cNvPr id="262" name="CustomShape 1"/>
          <p:cNvSpPr/>
          <p:nvPr/>
        </p:nvSpPr>
        <p:spPr>
          <a:xfrm>
            <a:off x="1734840" y="677880"/>
            <a:ext cx="170568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449">
                <a:solidFill>
                  <a:srgbClr val="0D0D0D"/>
                </a:solidFill>
                <a:uFill>
                  <a:solidFill>
                    <a:srgbClr val="FFFFFF"/>
                  </a:solidFill>
                </a:uFill>
                <a:latin typeface="Noto Sans S Chinese Thin"/>
                <a:ea typeface="Noto Sans S Chinese Thin"/>
              </a:rPr>
              <a:t>训练过程</a:t>
            </a:r>
            <a:endParaRPr lang="en-US" sz="1800" b="0" strike="noStrike" spc="-1">
              <a:solidFill>
                <a:srgbClr val="000000"/>
              </a:solidFill>
              <a:uFill>
                <a:solidFill>
                  <a:srgbClr val="FFFFFF"/>
                </a:solidFill>
              </a:uFill>
              <a:latin typeface="Arial" panose="020B0604020202020204"/>
            </a:endParaRPr>
          </a:p>
        </p:txBody>
      </p:sp>
      <p:sp>
        <p:nvSpPr>
          <p:cNvPr id="263" name="CustomShape 2"/>
          <p:cNvSpPr/>
          <p:nvPr/>
        </p:nvSpPr>
        <p:spPr>
          <a:xfrm>
            <a:off x="910440" y="528840"/>
            <a:ext cx="941760" cy="750600"/>
          </a:xfrm>
          <a:prstGeom prst="rect">
            <a:avLst/>
          </a:prstGeom>
          <a:solidFill>
            <a:schemeClr val="tx1">
              <a:lumMod val="85000"/>
              <a:lumOff val="15000"/>
            </a:schemeClr>
          </a:solid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340" b="0" strike="noStrike" spc="-1">
                <a:solidFill>
                  <a:srgbClr val="FFFFFF"/>
                </a:solidFill>
                <a:uFill>
                  <a:solidFill>
                    <a:srgbClr val="FFFFFF"/>
                  </a:solidFill>
                </a:uFill>
                <a:latin typeface="Impact" panose="020B0806030902050204"/>
              </a:rPr>
              <a:t>4.2</a:t>
            </a:r>
            <a:endParaRPr lang="en-US" sz="1800" b="0" strike="noStrike" spc="-1">
              <a:solidFill>
                <a:srgbClr val="000000"/>
              </a:solidFill>
              <a:uFill>
                <a:solidFill>
                  <a:srgbClr val="FFFFFF"/>
                </a:solidFill>
              </a:uFill>
              <a:latin typeface="Arial" panose="020B0604020202020204"/>
            </a:endParaRPr>
          </a:p>
        </p:txBody>
      </p:sp>
      <p:sp>
        <p:nvSpPr>
          <p:cNvPr id="264" name="CustomShape 3"/>
          <p:cNvSpPr/>
          <p:nvPr/>
        </p:nvSpPr>
        <p:spPr>
          <a:xfrm>
            <a:off x="1233720" y="1385280"/>
            <a:ext cx="6533280" cy="6390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000000"/>
                </a:solidFill>
                <a:uFill>
                  <a:solidFill>
                    <a:srgbClr val="FFFFFF"/>
                  </a:solidFill>
                </a:uFill>
                <a:latin typeface="Calibri" panose="020F0502020204030204"/>
              </a:rPr>
              <a:t>有STN的CNN 与无STN 的CNN利用数据集MNIST进行训练</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000000"/>
                </a:solidFill>
                <a:uFill>
                  <a:solidFill>
                    <a:srgbClr val="FFFFFF"/>
                  </a:solidFill>
                </a:uFill>
                <a:latin typeface="Calibri" panose="020F0502020204030204"/>
              </a:rPr>
              <a:t>关于Val_acc的变化如下：</a:t>
            </a:r>
            <a:endParaRPr lang="en-US" sz="1800" b="0" strike="noStrike" spc="-1">
              <a:solidFill>
                <a:srgbClr val="000000"/>
              </a:solidFill>
              <a:uFill>
                <a:solidFill>
                  <a:srgbClr val="FFFFFF"/>
                </a:solidFill>
              </a:uFill>
              <a:latin typeface="Arial" panose="020B0604020202020204"/>
            </a:endParaRPr>
          </a:p>
        </p:txBody>
      </p:sp>
      <p:pic>
        <p:nvPicPr>
          <p:cNvPr id="265" name="图片 2"/>
          <p:cNvPicPr/>
          <p:nvPr/>
        </p:nvPicPr>
        <p:blipFill>
          <a:blip r:embed="rId2"/>
          <a:stretch>
            <a:fillRect/>
          </a:stretch>
        </p:blipFill>
        <p:spPr>
          <a:xfrm>
            <a:off x="2443680" y="2128680"/>
            <a:ext cx="3652560" cy="1755720"/>
          </a:xfrm>
          <a:prstGeom prst="rect">
            <a:avLst/>
          </a:prstGeom>
          <a:ln>
            <a:noFill/>
          </a:ln>
        </p:spPr>
      </p:pic>
      <p:sp>
        <p:nvSpPr>
          <p:cNvPr id="266" name="CustomShape 4"/>
          <p:cNvSpPr/>
          <p:nvPr/>
        </p:nvSpPr>
        <p:spPr>
          <a:xfrm>
            <a:off x="2835360" y="3904920"/>
            <a:ext cx="2680200" cy="364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000000"/>
                </a:solidFill>
                <a:uFill>
                  <a:solidFill>
                    <a:srgbClr val="FFFFFF"/>
                  </a:solidFill>
                </a:uFill>
                <a:latin typeface="Calibri" panose="020F0502020204030204"/>
              </a:rPr>
              <a:t>MNIST+非STN+val_acc</a:t>
            </a:r>
            <a:endParaRPr lang="en-US" sz="1800" b="0" strike="noStrike" spc="-1">
              <a:solidFill>
                <a:srgbClr val="000000"/>
              </a:solidFill>
              <a:uFill>
                <a:solidFill>
                  <a:srgbClr val="FFFFFF"/>
                </a:solidFill>
              </a:uFill>
              <a:latin typeface="Arial" panose="020B0604020202020204"/>
            </a:endParaRPr>
          </a:p>
        </p:txBody>
      </p:sp>
      <p:pic>
        <p:nvPicPr>
          <p:cNvPr id="267" name="图片 5"/>
          <p:cNvPicPr/>
          <p:nvPr/>
        </p:nvPicPr>
        <p:blipFill>
          <a:blip r:embed="rId3"/>
          <a:stretch>
            <a:fillRect/>
          </a:stretch>
        </p:blipFill>
        <p:spPr>
          <a:xfrm>
            <a:off x="2443680" y="4331880"/>
            <a:ext cx="3679920" cy="1692720"/>
          </a:xfrm>
          <a:prstGeom prst="rect">
            <a:avLst/>
          </a:prstGeom>
          <a:ln>
            <a:noFill/>
          </a:ln>
        </p:spPr>
      </p:pic>
      <p:sp>
        <p:nvSpPr>
          <p:cNvPr id="268" name="CustomShape 5"/>
          <p:cNvSpPr/>
          <p:nvPr/>
        </p:nvSpPr>
        <p:spPr>
          <a:xfrm>
            <a:off x="3004560" y="6160320"/>
            <a:ext cx="2342160" cy="364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000000"/>
                </a:solidFill>
                <a:uFill>
                  <a:solidFill>
                    <a:srgbClr val="FFFFFF"/>
                  </a:solidFill>
                </a:uFill>
                <a:latin typeface="Calibri" panose="020F0502020204030204"/>
              </a:rPr>
              <a:t>MNIST+STN+val_acc</a:t>
            </a:r>
            <a:endParaRPr lang="en-US" sz="1800" b="0" strike="noStrike" spc="-1">
              <a:solidFill>
                <a:srgbClr val="000000"/>
              </a:solidFill>
              <a:uFill>
                <a:solidFill>
                  <a:srgbClr val="FFFFFF"/>
                </a:solidFill>
              </a:uFill>
              <a:latin typeface="Arial" panose="020B0604020202020204"/>
            </a:endParaRPr>
          </a:p>
        </p:txBody>
      </p:sp>
      <p:sp>
        <p:nvSpPr>
          <p:cNvPr id="269" name="CustomShape 6"/>
          <p:cNvSpPr/>
          <p:nvPr/>
        </p:nvSpPr>
        <p:spPr>
          <a:xfrm>
            <a:off x="5540400" y="4331880"/>
            <a:ext cx="876240" cy="364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000000"/>
                </a:solidFill>
                <a:uFill>
                  <a:solidFill>
                    <a:srgbClr val="FFFFFF"/>
                  </a:solidFill>
                </a:uFill>
                <a:latin typeface="Calibri" panose="020F0502020204030204"/>
              </a:rPr>
              <a:t>0.9230</a:t>
            </a:r>
            <a:endParaRPr lang="en-US" sz="1800" b="0" strike="noStrike" spc="-1">
              <a:solidFill>
                <a:srgbClr val="000000"/>
              </a:solidFill>
              <a:uFill>
                <a:solidFill>
                  <a:srgbClr val="FFFFFF"/>
                </a:solidFill>
              </a:uFill>
              <a:latin typeface="Arial" panose="020B0604020202020204"/>
            </a:endParaRPr>
          </a:p>
        </p:txBody>
      </p:sp>
      <p:sp>
        <p:nvSpPr>
          <p:cNvPr id="270" name="CustomShape 7"/>
          <p:cNvSpPr/>
          <p:nvPr/>
        </p:nvSpPr>
        <p:spPr>
          <a:xfrm>
            <a:off x="5540400" y="2182680"/>
            <a:ext cx="876240" cy="364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000000"/>
                </a:solidFill>
                <a:uFill>
                  <a:solidFill>
                    <a:srgbClr val="FFFFFF"/>
                  </a:solidFill>
                </a:uFill>
                <a:latin typeface="Calibri" panose="020F0502020204030204"/>
              </a:rPr>
              <a:t>0.8828</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1" name="图片 8"/>
          <p:cNvPicPr/>
          <p:nvPr/>
        </p:nvPicPr>
        <p:blipFill>
          <a:blip r:embed="rId1"/>
          <a:stretch>
            <a:fillRect/>
          </a:stretch>
        </p:blipFill>
        <p:spPr>
          <a:xfrm rot="18877200">
            <a:off x="-1215360" y="775800"/>
            <a:ext cx="3443400" cy="3443400"/>
          </a:xfrm>
          <a:prstGeom prst="rect">
            <a:avLst/>
          </a:prstGeom>
          <a:ln>
            <a:noFill/>
          </a:ln>
        </p:spPr>
      </p:pic>
      <p:pic>
        <p:nvPicPr>
          <p:cNvPr id="272" name="图片 13"/>
          <p:cNvPicPr/>
          <p:nvPr/>
        </p:nvPicPr>
        <p:blipFill>
          <a:blip r:embed="rId1"/>
          <a:stretch>
            <a:fillRect/>
          </a:stretch>
        </p:blipFill>
        <p:spPr>
          <a:xfrm rot="8109600">
            <a:off x="6901560" y="1954800"/>
            <a:ext cx="3443400" cy="3443400"/>
          </a:xfrm>
          <a:prstGeom prst="rect">
            <a:avLst/>
          </a:prstGeom>
          <a:ln>
            <a:noFill/>
          </a:ln>
        </p:spPr>
      </p:pic>
      <p:sp>
        <p:nvSpPr>
          <p:cNvPr id="273" name="CustomShape 1"/>
          <p:cNvSpPr/>
          <p:nvPr/>
        </p:nvSpPr>
        <p:spPr>
          <a:xfrm>
            <a:off x="1734840" y="677880"/>
            <a:ext cx="170568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449">
                <a:solidFill>
                  <a:srgbClr val="0D0D0D"/>
                </a:solidFill>
                <a:uFill>
                  <a:solidFill>
                    <a:srgbClr val="FFFFFF"/>
                  </a:solidFill>
                </a:uFill>
                <a:latin typeface="Noto Sans S Chinese Thin"/>
                <a:ea typeface="Noto Sans S Chinese Thin"/>
              </a:rPr>
              <a:t>训练过程</a:t>
            </a:r>
            <a:endParaRPr lang="en-US" sz="1800" b="0" strike="noStrike" spc="-1">
              <a:solidFill>
                <a:srgbClr val="000000"/>
              </a:solidFill>
              <a:uFill>
                <a:solidFill>
                  <a:srgbClr val="FFFFFF"/>
                </a:solidFill>
              </a:uFill>
              <a:latin typeface="Arial" panose="020B0604020202020204"/>
            </a:endParaRPr>
          </a:p>
        </p:txBody>
      </p:sp>
      <p:sp>
        <p:nvSpPr>
          <p:cNvPr id="274" name="CustomShape 2"/>
          <p:cNvSpPr/>
          <p:nvPr/>
        </p:nvSpPr>
        <p:spPr>
          <a:xfrm>
            <a:off x="910440" y="528840"/>
            <a:ext cx="941760" cy="750600"/>
          </a:xfrm>
          <a:prstGeom prst="rect">
            <a:avLst/>
          </a:prstGeom>
          <a:solidFill>
            <a:schemeClr val="tx1">
              <a:lumMod val="85000"/>
              <a:lumOff val="15000"/>
            </a:schemeClr>
          </a:solid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340" b="0" strike="noStrike" spc="-1">
                <a:solidFill>
                  <a:srgbClr val="FFFFFF"/>
                </a:solidFill>
                <a:uFill>
                  <a:solidFill>
                    <a:srgbClr val="FFFFFF"/>
                  </a:solidFill>
                </a:uFill>
                <a:latin typeface="Impact" panose="020B0806030902050204"/>
              </a:rPr>
              <a:t>4.2</a:t>
            </a:r>
            <a:endParaRPr lang="en-US" sz="1800" b="0" strike="noStrike" spc="-1">
              <a:solidFill>
                <a:srgbClr val="000000"/>
              </a:solidFill>
              <a:uFill>
                <a:solidFill>
                  <a:srgbClr val="FFFFFF"/>
                </a:solidFill>
              </a:uFill>
              <a:latin typeface="Arial" panose="020B0604020202020204"/>
            </a:endParaRPr>
          </a:p>
        </p:txBody>
      </p:sp>
      <p:sp>
        <p:nvSpPr>
          <p:cNvPr id="275" name="CustomShape 3"/>
          <p:cNvSpPr/>
          <p:nvPr/>
        </p:nvSpPr>
        <p:spPr>
          <a:xfrm>
            <a:off x="1159200" y="1385280"/>
            <a:ext cx="6533280" cy="6390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000000"/>
                </a:solidFill>
                <a:uFill>
                  <a:solidFill>
                    <a:srgbClr val="FFFFFF"/>
                  </a:solidFill>
                </a:uFill>
                <a:latin typeface="Calibri" panose="020F0502020204030204"/>
              </a:rPr>
              <a:t>有STN的CNN 与无STN 的CNN利用数据集MNIST进行训练</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000000"/>
                </a:solidFill>
                <a:uFill>
                  <a:solidFill>
                    <a:srgbClr val="FFFFFF"/>
                  </a:solidFill>
                </a:uFill>
                <a:latin typeface="Calibri" panose="020F0502020204030204"/>
              </a:rPr>
              <a:t>综合以上两个变量的变化的对比图如下：</a:t>
            </a:r>
            <a:endParaRPr lang="en-US" sz="1800" b="0" strike="noStrike" spc="-1">
              <a:solidFill>
                <a:srgbClr val="000000"/>
              </a:solidFill>
              <a:uFill>
                <a:solidFill>
                  <a:srgbClr val="FFFFFF"/>
                </a:solidFill>
              </a:uFill>
              <a:latin typeface="Arial" panose="020B0604020202020204"/>
            </a:endParaRPr>
          </a:p>
        </p:txBody>
      </p:sp>
      <p:sp>
        <p:nvSpPr>
          <p:cNvPr id="276" name="CustomShape 4"/>
          <p:cNvSpPr/>
          <p:nvPr/>
        </p:nvSpPr>
        <p:spPr>
          <a:xfrm>
            <a:off x="1156680" y="3799800"/>
            <a:ext cx="6653520" cy="364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000000"/>
                </a:solidFill>
                <a:uFill>
                  <a:solidFill>
                    <a:srgbClr val="FFFFFF"/>
                  </a:solidFill>
                </a:uFill>
                <a:latin typeface="Calibri" panose="020F0502020204030204"/>
              </a:rPr>
              <a:t>STN与非STN关于acc的变化，黄色的为STN,蓝色的为非STN</a:t>
            </a:r>
            <a:endParaRPr lang="en-US" sz="1800" b="0" strike="noStrike" spc="-1">
              <a:solidFill>
                <a:srgbClr val="000000"/>
              </a:solidFill>
              <a:uFill>
                <a:solidFill>
                  <a:srgbClr val="FFFFFF"/>
                </a:solidFill>
              </a:uFill>
              <a:latin typeface="Arial" panose="020B0604020202020204"/>
            </a:endParaRPr>
          </a:p>
        </p:txBody>
      </p:sp>
      <p:pic>
        <p:nvPicPr>
          <p:cNvPr id="277" name="图片 2"/>
          <p:cNvPicPr/>
          <p:nvPr/>
        </p:nvPicPr>
        <p:blipFill>
          <a:blip r:embed="rId2"/>
          <a:stretch>
            <a:fillRect/>
          </a:stretch>
        </p:blipFill>
        <p:spPr>
          <a:xfrm>
            <a:off x="2443680" y="1985760"/>
            <a:ext cx="3582360" cy="1814040"/>
          </a:xfrm>
          <a:prstGeom prst="rect">
            <a:avLst/>
          </a:prstGeom>
          <a:ln>
            <a:noFill/>
          </a:ln>
        </p:spPr>
      </p:pic>
      <p:sp>
        <p:nvSpPr>
          <p:cNvPr id="278" name="CustomShape 5"/>
          <p:cNvSpPr/>
          <p:nvPr/>
        </p:nvSpPr>
        <p:spPr>
          <a:xfrm>
            <a:off x="1070640" y="5968440"/>
            <a:ext cx="7089480" cy="364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000000"/>
                </a:solidFill>
                <a:uFill>
                  <a:solidFill>
                    <a:srgbClr val="FFFFFF"/>
                  </a:solidFill>
                </a:uFill>
                <a:latin typeface="Calibri" panose="020F0502020204030204"/>
              </a:rPr>
              <a:t>STN与非STN关于val_acc的变化，黄色的为STN,蓝色的为非STN</a:t>
            </a:r>
            <a:endParaRPr lang="en-US" sz="1800" b="0" strike="noStrike" spc="-1">
              <a:solidFill>
                <a:srgbClr val="000000"/>
              </a:solidFill>
              <a:uFill>
                <a:solidFill>
                  <a:srgbClr val="FFFFFF"/>
                </a:solidFill>
              </a:uFill>
              <a:latin typeface="Arial" panose="020B0604020202020204"/>
            </a:endParaRPr>
          </a:p>
        </p:txBody>
      </p:sp>
      <p:pic>
        <p:nvPicPr>
          <p:cNvPr id="279" name="图片 5"/>
          <p:cNvPicPr/>
          <p:nvPr/>
        </p:nvPicPr>
        <p:blipFill>
          <a:blip r:embed="rId3"/>
          <a:stretch>
            <a:fillRect/>
          </a:stretch>
        </p:blipFill>
        <p:spPr>
          <a:xfrm>
            <a:off x="2375640" y="4168800"/>
            <a:ext cx="3650400" cy="1720800"/>
          </a:xfrm>
          <a:prstGeom prst="rect">
            <a:avLst/>
          </a:prstGeom>
          <a:ln>
            <a:noFill/>
          </a:ln>
        </p:spPr>
      </p:pic>
    </p:spTree>
  </p:cSld>
  <p:clrMapOvr>
    <a:masterClrMapping/>
  </p:clrMapOvr>
  <p:transition spd="slow">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0" name="图片 8"/>
          <p:cNvPicPr/>
          <p:nvPr/>
        </p:nvPicPr>
        <p:blipFill>
          <a:blip r:embed="rId1"/>
          <a:stretch>
            <a:fillRect/>
          </a:stretch>
        </p:blipFill>
        <p:spPr>
          <a:xfrm rot="18877200">
            <a:off x="-1215360" y="775800"/>
            <a:ext cx="3443400" cy="3443400"/>
          </a:xfrm>
          <a:prstGeom prst="rect">
            <a:avLst/>
          </a:prstGeom>
          <a:ln>
            <a:noFill/>
          </a:ln>
        </p:spPr>
      </p:pic>
      <p:pic>
        <p:nvPicPr>
          <p:cNvPr id="281" name="图片 13"/>
          <p:cNvPicPr/>
          <p:nvPr/>
        </p:nvPicPr>
        <p:blipFill>
          <a:blip r:embed="rId1"/>
          <a:stretch>
            <a:fillRect/>
          </a:stretch>
        </p:blipFill>
        <p:spPr>
          <a:xfrm rot="8109600">
            <a:off x="6901560" y="1954800"/>
            <a:ext cx="3443400" cy="3443400"/>
          </a:xfrm>
          <a:prstGeom prst="rect">
            <a:avLst/>
          </a:prstGeom>
          <a:ln>
            <a:noFill/>
          </a:ln>
        </p:spPr>
      </p:pic>
      <p:sp>
        <p:nvSpPr>
          <p:cNvPr id="282" name="CustomShape 1"/>
          <p:cNvSpPr/>
          <p:nvPr/>
        </p:nvSpPr>
        <p:spPr>
          <a:xfrm>
            <a:off x="1868040" y="678240"/>
            <a:ext cx="262152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449">
                <a:solidFill>
                  <a:srgbClr val="0D0D0D"/>
                </a:solidFill>
                <a:uFill>
                  <a:solidFill>
                    <a:srgbClr val="FFFFFF"/>
                  </a:solidFill>
                </a:uFill>
                <a:latin typeface="Noto Sans S Chinese Thin"/>
                <a:ea typeface="Noto Sans S Chinese Thin"/>
              </a:rPr>
              <a:t>STN转换结果</a:t>
            </a:r>
            <a:endParaRPr lang="en-US" sz="1800" b="0" strike="noStrike" spc="-1">
              <a:solidFill>
                <a:srgbClr val="000000"/>
              </a:solidFill>
              <a:uFill>
                <a:solidFill>
                  <a:srgbClr val="FFFFFF"/>
                </a:solidFill>
              </a:uFill>
              <a:latin typeface="Arial" panose="020B0604020202020204"/>
            </a:endParaRPr>
          </a:p>
        </p:txBody>
      </p:sp>
      <p:sp>
        <p:nvSpPr>
          <p:cNvPr id="283" name="CustomShape 2"/>
          <p:cNvSpPr/>
          <p:nvPr/>
        </p:nvSpPr>
        <p:spPr>
          <a:xfrm>
            <a:off x="960120" y="528840"/>
            <a:ext cx="987840" cy="750600"/>
          </a:xfrm>
          <a:prstGeom prst="rect">
            <a:avLst/>
          </a:prstGeom>
          <a:solidFill>
            <a:schemeClr val="tx1">
              <a:lumMod val="85000"/>
              <a:lumOff val="15000"/>
            </a:schemeClr>
          </a:solid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4340" b="0" strike="noStrike" spc="-1">
                <a:solidFill>
                  <a:srgbClr val="FFFFFF"/>
                </a:solidFill>
                <a:uFill>
                  <a:solidFill>
                    <a:srgbClr val="FFFFFF"/>
                  </a:solidFill>
                </a:uFill>
                <a:latin typeface="Impact" panose="020B0806030902050204"/>
              </a:rPr>
              <a:t>4.2</a:t>
            </a:r>
            <a:endParaRPr lang="en-US" sz="1800" b="0" strike="noStrike" spc="-1">
              <a:solidFill>
                <a:srgbClr val="000000"/>
              </a:solidFill>
              <a:uFill>
                <a:solidFill>
                  <a:srgbClr val="FFFFFF"/>
                </a:solidFill>
              </a:uFill>
              <a:latin typeface="Arial" panose="020B0604020202020204"/>
            </a:endParaRPr>
          </a:p>
        </p:txBody>
      </p:sp>
      <p:pic>
        <p:nvPicPr>
          <p:cNvPr id="2" name="图片 1"/>
          <p:cNvPicPr>
            <a:picLocks noChangeAspect="1"/>
          </p:cNvPicPr>
          <p:nvPr/>
        </p:nvPicPr>
        <p:blipFill>
          <a:blip r:embed="rId2"/>
          <a:stretch>
            <a:fillRect/>
          </a:stretch>
        </p:blipFill>
        <p:spPr>
          <a:xfrm>
            <a:off x="2065655" y="1241425"/>
            <a:ext cx="5468620" cy="2588895"/>
          </a:xfrm>
          <a:prstGeom prst="rect">
            <a:avLst/>
          </a:prstGeom>
        </p:spPr>
      </p:pic>
      <p:pic>
        <p:nvPicPr>
          <p:cNvPr id="3" name="图片 2"/>
          <p:cNvPicPr>
            <a:picLocks noChangeAspect="1"/>
          </p:cNvPicPr>
          <p:nvPr/>
        </p:nvPicPr>
        <p:blipFill>
          <a:blip r:embed="rId3"/>
          <a:stretch>
            <a:fillRect/>
          </a:stretch>
        </p:blipFill>
        <p:spPr>
          <a:xfrm>
            <a:off x="2065655" y="3928110"/>
            <a:ext cx="5256530" cy="2567940"/>
          </a:xfrm>
          <a:prstGeom prst="rect">
            <a:avLst/>
          </a:prstGeom>
        </p:spPr>
      </p:pic>
    </p:spTree>
  </p:cSld>
  <p:clrMapOvr>
    <a:masterClrMapping/>
  </p:clrMapOvr>
  <p:transition spd="slow">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ustomShape 1"/>
          <p:cNvSpPr/>
          <p:nvPr/>
        </p:nvSpPr>
        <p:spPr>
          <a:xfrm>
            <a:off x="0" y="0"/>
            <a:ext cx="9143640" cy="6857640"/>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286" name="图片 2"/>
          <p:cNvPicPr/>
          <p:nvPr/>
        </p:nvPicPr>
        <p:blipFill>
          <a:blip r:embed="rId1"/>
          <a:stretch>
            <a:fillRect/>
          </a:stretch>
        </p:blipFill>
        <p:spPr>
          <a:xfrm rot="15735000">
            <a:off x="216000" y="-523440"/>
            <a:ext cx="3434760" cy="3434760"/>
          </a:xfrm>
          <a:prstGeom prst="rect">
            <a:avLst/>
          </a:prstGeom>
          <a:ln>
            <a:noFill/>
          </a:ln>
        </p:spPr>
      </p:pic>
      <p:pic>
        <p:nvPicPr>
          <p:cNvPr id="287" name="图片 11"/>
          <p:cNvPicPr/>
          <p:nvPr/>
        </p:nvPicPr>
        <p:blipFill>
          <a:blip r:embed="rId1"/>
          <a:stretch>
            <a:fillRect/>
          </a:stretch>
        </p:blipFill>
        <p:spPr>
          <a:xfrm rot="15735000">
            <a:off x="5923440" y="3737520"/>
            <a:ext cx="3434760" cy="3434760"/>
          </a:xfrm>
          <a:prstGeom prst="rect">
            <a:avLst/>
          </a:prstGeom>
          <a:ln>
            <a:noFill/>
          </a:ln>
        </p:spPr>
      </p:pic>
      <p:sp>
        <p:nvSpPr>
          <p:cNvPr id="288" name="CustomShape 2"/>
          <p:cNvSpPr/>
          <p:nvPr/>
        </p:nvSpPr>
        <p:spPr>
          <a:xfrm>
            <a:off x="1982160" y="4451400"/>
            <a:ext cx="3625920" cy="699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4000" b="1" strike="noStrike" spc="-1">
                <a:solidFill>
                  <a:srgbClr val="000000"/>
                </a:solidFill>
                <a:uFill>
                  <a:solidFill>
                    <a:srgbClr val="FFFFFF"/>
                  </a:solidFill>
                </a:uFill>
                <a:latin typeface="Calibri" panose="020F0502020204030204"/>
              </a:rPr>
              <a:t>总结</a:t>
            </a:r>
            <a:endParaRPr lang="en-US" sz="1800" b="0" strike="noStrike" spc="-1">
              <a:solidFill>
                <a:srgbClr val="000000"/>
              </a:solidFill>
              <a:uFill>
                <a:solidFill>
                  <a:srgbClr val="FFFFFF"/>
                </a:solidFill>
              </a:uFill>
              <a:latin typeface="Arial" panose="020B0604020202020204"/>
            </a:endParaRPr>
          </a:p>
        </p:txBody>
      </p:sp>
      <p:sp>
        <p:nvSpPr>
          <p:cNvPr id="289" name="CustomShape 3"/>
          <p:cNvSpPr/>
          <p:nvPr/>
        </p:nvSpPr>
        <p:spPr>
          <a:xfrm>
            <a:off x="698760" y="4049640"/>
            <a:ext cx="1274400" cy="2527560"/>
          </a:xfrm>
          <a:prstGeom prst="rect">
            <a:avLst/>
          </a:prstGeom>
          <a:solidFill>
            <a:schemeClr val="tx1">
              <a:lumMod val="85000"/>
              <a:lumOff val="15000"/>
            </a:schemeClr>
          </a:solid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8000" b="0" strike="noStrike" spc="-1">
                <a:solidFill>
                  <a:srgbClr val="FFFFFF"/>
                </a:solidFill>
                <a:uFill>
                  <a:solidFill>
                    <a:srgbClr val="FFFFFF"/>
                  </a:solidFill>
                </a:uFill>
                <a:latin typeface="Impact" panose="020B0806030902050204"/>
              </a:rPr>
              <a:t>05</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 name="图片 8"/>
          <p:cNvPicPr/>
          <p:nvPr/>
        </p:nvPicPr>
        <p:blipFill>
          <a:blip r:embed="rId1"/>
          <a:stretch>
            <a:fillRect/>
          </a:stretch>
        </p:blipFill>
        <p:spPr>
          <a:xfrm rot="18877200">
            <a:off x="-1215360" y="775800"/>
            <a:ext cx="3443400" cy="3443400"/>
          </a:xfrm>
          <a:prstGeom prst="rect">
            <a:avLst/>
          </a:prstGeom>
          <a:ln>
            <a:noFill/>
          </a:ln>
        </p:spPr>
      </p:pic>
      <p:pic>
        <p:nvPicPr>
          <p:cNvPr id="291" name="图片 13"/>
          <p:cNvPicPr/>
          <p:nvPr/>
        </p:nvPicPr>
        <p:blipFill>
          <a:blip r:embed="rId1"/>
          <a:stretch>
            <a:fillRect/>
          </a:stretch>
        </p:blipFill>
        <p:spPr>
          <a:xfrm rot="8109600">
            <a:off x="6901560" y="1954800"/>
            <a:ext cx="3443400" cy="3443400"/>
          </a:xfrm>
          <a:prstGeom prst="rect">
            <a:avLst/>
          </a:prstGeom>
          <a:ln>
            <a:noFill/>
          </a:ln>
        </p:spPr>
      </p:pic>
      <p:sp>
        <p:nvSpPr>
          <p:cNvPr id="292" name="CustomShape 1"/>
          <p:cNvSpPr/>
          <p:nvPr/>
        </p:nvSpPr>
        <p:spPr>
          <a:xfrm>
            <a:off x="1501920" y="1368000"/>
            <a:ext cx="6274080" cy="4385160"/>
          </a:xfrm>
          <a:prstGeom prst="rect">
            <a:avLst/>
          </a:prstGeom>
          <a:solidFill>
            <a:schemeClr val="tx1">
              <a:lumMod val="50000"/>
              <a:lumOff val="50000"/>
              <a:alpha val="80000"/>
            </a:schemeClr>
          </a:solidFill>
          <a:effectLst>
            <a:softEdge rad="0"/>
          </a:effectLst>
        </p:spPr>
        <p:style>
          <a:lnRef idx="2">
            <a:schemeClr val="accent1">
              <a:shade val="50000"/>
            </a:schemeClr>
          </a:lnRef>
          <a:fillRef idx="1">
            <a:schemeClr val="accent1"/>
          </a:fillRef>
          <a:effectRef idx="0">
            <a:schemeClr val="accent1"/>
          </a:effectRef>
          <a:fontRef idx="minor"/>
        </p:style>
      </p:sp>
      <p:sp>
        <p:nvSpPr>
          <p:cNvPr id="293" name="CustomShape 2"/>
          <p:cNvSpPr/>
          <p:nvPr/>
        </p:nvSpPr>
        <p:spPr>
          <a:xfrm>
            <a:off x="1617925" y="1279615"/>
            <a:ext cx="6040440" cy="4302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sz="1350" b="0" strike="noStrike" spc="-1">
                <a:solidFill>
                  <a:srgbClr val="FFFFFF"/>
                </a:solidFill>
                <a:uFill>
                  <a:solidFill>
                    <a:srgbClr val="FFFFFF"/>
                  </a:solidFill>
                </a:uFill>
                <a:latin typeface="Calibri" panose="020F0502020204030204"/>
              </a:rPr>
              <a:t>         </a:t>
            </a:r>
            <a:r>
              <a:rPr lang="en-US" sz="1350" b="1" strike="noStrike" spc="-1">
                <a:solidFill>
                  <a:srgbClr val="FFFFFF"/>
                </a:solidFill>
                <a:uFill>
                  <a:solidFill>
                    <a:srgbClr val="FFFFFF"/>
                  </a:solidFill>
                </a:uFill>
                <a:latin typeface="Calibri" panose="020F0502020204030204"/>
              </a:rPr>
              <a:t>先来谈谈收获，最大的收获是学习到了课上没有提及过的新知识——注意力机制，相较于单纯池化的特征抽取，注意力机制对关键特征有着更高的敏感度，而且能够应对一些复杂的变换，例如旋转、平移、缩放等。</a:t>
            </a:r>
            <a:endParaRPr lang="en-US" sz="1800" b="0" strike="noStrike" spc="-1">
              <a:solidFill>
                <a:srgbClr val="000000"/>
              </a:solidFill>
              <a:uFill>
                <a:solidFill>
                  <a:srgbClr val="FFFFFF"/>
                </a:solidFill>
              </a:uFill>
              <a:latin typeface="Arial" panose="020B0604020202020204"/>
            </a:endParaRPr>
          </a:p>
          <a:p>
            <a:pPr>
              <a:lnSpc>
                <a:spcPct val="150000"/>
              </a:lnSpc>
            </a:pPr>
            <a:r>
              <a:rPr lang="en-US" sz="1350" b="1" strike="noStrike" spc="-1">
                <a:solidFill>
                  <a:srgbClr val="FFFFFF"/>
                </a:solidFill>
                <a:uFill>
                  <a:solidFill>
                    <a:srgbClr val="FFFFFF"/>
                  </a:solidFill>
                </a:uFill>
                <a:latin typeface="Calibri" panose="020F0502020204030204"/>
              </a:rPr>
              <a:t>         其次是实验过程中的一些感想:</a:t>
            </a:r>
            <a:endParaRPr lang="en-US" sz="1800" b="0" strike="noStrike" spc="-1">
              <a:solidFill>
                <a:srgbClr val="000000"/>
              </a:solidFill>
              <a:uFill>
                <a:solidFill>
                  <a:srgbClr val="FFFFFF"/>
                </a:solidFill>
              </a:uFill>
              <a:latin typeface="Arial" panose="020B0604020202020204"/>
            </a:endParaRPr>
          </a:p>
          <a:p>
            <a:pPr>
              <a:lnSpc>
                <a:spcPct val="150000"/>
              </a:lnSpc>
            </a:pPr>
            <a:r>
              <a:rPr lang="en-US" sz="1350" b="1" strike="noStrike" spc="-1">
                <a:solidFill>
                  <a:srgbClr val="FFFFFF"/>
                </a:solidFill>
                <a:uFill>
                  <a:solidFill>
                    <a:srgbClr val="FFFFFF"/>
                  </a:solidFill>
                </a:uFill>
                <a:latin typeface="Calibri" panose="020F0502020204030204"/>
              </a:rPr>
              <a:t>         似乎永无止境的调参以及令人焦虑的训练过程。即使是届到了实验室里的服务器来跑训练模型，反复调参的整个过程也是非常枯燥的。</a:t>
            </a:r>
            <a:endParaRPr lang="en-US" sz="1800" b="0" strike="noStrike" spc="-1">
              <a:solidFill>
                <a:srgbClr val="000000"/>
              </a:solidFill>
              <a:uFill>
                <a:solidFill>
                  <a:srgbClr val="FFFFFF"/>
                </a:solidFill>
              </a:uFill>
              <a:latin typeface="Arial" panose="020B0604020202020204"/>
            </a:endParaRPr>
          </a:p>
          <a:p>
            <a:pPr>
              <a:lnSpc>
                <a:spcPct val="150000"/>
              </a:lnSpc>
            </a:pPr>
            <a:r>
              <a:rPr lang="en-US" sz="1350" b="1" strike="noStrike" spc="-1">
                <a:solidFill>
                  <a:srgbClr val="FFFFFF"/>
                </a:solidFill>
                <a:uFill>
                  <a:solidFill>
                    <a:srgbClr val="FFFFFF"/>
                  </a:solidFill>
                </a:uFill>
                <a:latin typeface="Calibri" panose="020F0502020204030204"/>
              </a:rPr>
              <a:t>         文献查阅和讨论真的非常重要，有时候一个人看文献或者博客的时候，会很容易钻牛角尖，拿出来讨论，借助他人思考问题的角度，之前的问题或许就会迎刃而解。</a:t>
            </a:r>
            <a:endParaRPr lang="en-US" sz="1800" b="0" strike="noStrike" spc="-1">
              <a:solidFill>
                <a:srgbClr val="000000"/>
              </a:solidFill>
              <a:uFill>
                <a:solidFill>
                  <a:srgbClr val="FFFFFF"/>
                </a:solidFill>
              </a:uFill>
              <a:latin typeface="Arial" panose="020B0604020202020204"/>
            </a:endParaRPr>
          </a:p>
          <a:p>
            <a:pPr>
              <a:lnSpc>
                <a:spcPct val="150000"/>
              </a:lnSpc>
            </a:pPr>
            <a:r>
              <a:rPr lang="en-US" sz="1350" b="1" strike="noStrike" spc="-1">
                <a:solidFill>
                  <a:srgbClr val="FFFFFF"/>
                </a:solidFill>
                <a:uFill>
                  <a:solidFill>
                    <a:srgbClr val="FFFFFF"/>
                  </a:solidFill>
                </a:uFill>
                <a:latin typeface="Calibri" panose="020F0502020204030204"/>
              </a:rPr>
              <a:t>          值得改进的地方是：STN 还有对于经过变换（例如平移、旋转、缩放）的图像的特征提取相较于传统的池化层具有更好的效果，因此还可以设置一组对照实验，用经过变换数据集去测试有STN和无STN的网络，比较哪个效果更好。</a:t>
            </a:r>
            <a:endParaRPr lang="en-US" sz="1800" b="0" strike="noStrike" spc="-1">
              <a:solidFill>
                <a:srgbClr val="000000"/>
              </a:solidFill>
              <a:uFill>
                <a:solidFill>
                  <a:srgbClr val="FFFFFF"/>
                </a:solidFill>
              </a:uFill>
              <a:latin typeface="Arial" panose="020B0604020202020204"/>
            </a:endParaRPr>
          </a:p>
          <a:p>
            <a:pPr>
              <a:lnSpc>
                <a:spcPct val="150000"/>
              </a:lnSpc>
            </a:pPr>
            <a:r>
              <a:rPr lang="en-US" sz="1350" b="1" strike="noStrike" spc="-1">
                <a:solidFill>
                  <a:srgbClr val="FFFFFF"/>
                </a:solidFill>
                <a:uFill>
                  <a:solidFill>
                    <a:srgbClr val="FFFFFF"/>
                  </a:solidFill>
                </a:uFill>
                <a:latin typeface="Calibri" panose="020F0502020204030204"/>
              </a:rPr>
              <a:t>          最后说一句，GPU真香!</a:t>
            </a:r>
            <a:endParaRPr lang="en-US" sz="1800" b="0" strike="noStrike" spc="-1">
              <a:solidFill>
                <a:srgbClr val="000000"/>
              </a:solidFill>
              <a:uFill>
                <a:solidFill>
                  <a:srgbClr val="FFFFFF"/>
                </a:solidFill>
              </a:uFill>
              <a:latin typeface="Arial" panose="020B0604020202020204"/>
            </a:endParaRPr>
          </a:p>
        </p:txBody>
      </p:sp>
      <p:sp>
        <p:nvSpPr>
          <p:cNvPr id="294" name="CustomShape 3"/>
          <p:cNvSpPr/>
          <p:nvPr/>
        </p:nvSpPr>
        <p:spPr>
          <a:xfrm>
            <a:off x="1734840" y="677880"/>
            <a:ext cx="170568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449">
                <a:solidFill>
                  <a:srgbClr val="0D0D0D"/>
                </a:solidFill>
                <a:uFill>
                  <a:solidFill>
                    <a:srgbClr val="FFFFFF"/>
                  </a:solidFill>
                </a:uFill>
                <a:latin typeface="Noto Sans S Chinese Thin"/>
                <a:ea typeface="Noto Sans S Chinese Thin"/>
              </a:rPr>
              <a:t>总结</a:t>
            </a:r>
            <a:endParaRPr lang="en-US" sz="1800" b="0" strike="noStrike" spc="-1">
              <a:solidFill>
                <a:srgbClr val="000000"/>
              </a:solidFill>
              <a:uFill>
                <a:solidFill>
                  <a:srgbClr val="FFFFFF"/>
                </a:solidFill>
              </a:uFill>
              <a:latin typeface="Arial" panose="020B0604020202020204"/>
            </a:endParaRPr>
          </a:p>
        </p:txBody>
      </p:sp>
      <p:sp>
        <p:nvSpPr>
          <p:cNvPr id="295" name="CustomShape 4"/>
          <p:cNvSpPr/>
          <p:nvPr/>
        </p:nvSpPr>
        <p:spPr>
          <a:xfrm>
            <a:off x="887400" y="528840"/>
            <a:ext cx="941760" cy="750600"/>
          </a:xfrm>
          <a:prstGeom prst="rect">
            <a:avLst/>
          </a:prstGeom>
          <a:solidFill>
            <a:schemeClr val="tx1">
              <a:lumMod val="85000"/>
              <a:lumOff val="15000"/>
            </a:schemeClr>
          </a:solid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340" b="0" strike="noStrike" spc="-1">
                <a:solidFill>
                  <a:srgbClr val="FFFFFF"/>
                </a:solidFill>
                <a:uFill>
                  <a:solidFill>
                    <a:srgbClr val="FFFFFF"/>
                  </a:solidFill>
                </a:uFill>
                <a:latin typeface="Impact" panose="020B0806030902050204"/>
              </a:rPr>
              <a:t>5.1</a:t>
            </a:r>
            <a:endParaRPr lang="en-US" sz="1800" b="0" strike="noStrike" spc="-1">
              <a:solidFill>
                <a:srgbClr val="000000"/>
              </a:solidFill>
              <a:uFill>
                <a:solidFill>
                  <a:srgbClr val="FFFFFF"/>
                </a:solidFill>
              </a:uFill>
              <a:latin typeface="Arial" panose="020B0604020202020204"/>
            </a:endParaRPr>
          </a:p>
        </p:txBody>
      </p:sp>
      <p:pic>
        <p:nvPicPr>
          <p:cNvPr id="296" name="图片 1"/>
          <p:cNvPicPr/>
          <p:nvPr/>
        </p:nvPicPr>
        <p:blipFill>
          <a:blip r:embed="rId2"/>
          <a:srcRect l="6187" t="8495" r="7988" b="12942"/>
          <a:stretch>
            <a:fillRect/>
          </a:stretch>
        </p:blipFill>
        <p:spPr>
          <a:xfrm>
            <a:off x="3966390" y="5059050"/>
            <a:ext cx="2341080" cy="1639800"/>
          </a:xfrm>
          <a:prstGeom prst="rect">
            <a:avLst/>
          </a:prstGeom>
          <a:ln>
            <a:noFill/>
          </a:ln>
        </p:spPr>
      </p:pic>
    </p:spTree>
  </p:cSld>
  <p:clrMapOvr>
    <a:masterClrMapping/>
  </p:clrMapOvr>
  <p:transition spd="slow">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 name="图片 8"/>
          <p:cNvPicPr/>
          <p:nvPr/>
        </p:nvPicPr>
        <p:blipFill>
          <a:blip r:embed="rId1"/>
          <a:stretch>
            <a:fillRect/>
          </a:stretch>
        </p:blipFill>
        <p:spPr>
          <a:xfrm rot="18877200">
            <a:off x="-1215360" y="775800"/>
            <a:ext cx="3443400" cy="3443400"/>
          </a:xfrm>
          <a:prstGeom prst="rect">
            <a:avLst/>
          </a:prstGeom>
          <a:ln>
            <a:noFill/>
          </a:ln>
        </p:spPr>
      </p:pic>
      <p:pic>
        <p:nvPicPr>
          <p:cNvPr id="298" name="图片 13"/>
          <p:cNvPicPr/>
          <p:nvPr/>
        </p:nvPicPr>
        <p:blipFill>
          <a:blip r:embed="rId1"/>
          <a:stretch>
            <a:fillRect/>
          </a:stretch>
        </p:blipFill>
        <p:spPr>
          <a:xfrm rot="8109600">
            <a:off x="6901560" y="1954800"/>
            <a:ext cx="3443400" cy="3443400"/>
          </a:xfrm>
          <a:prstGeom prst="rect">
            <a:avLst/>
          </a:prstGeom>
          <a:ln>
            <a:noFill/>
          </a:ln>
        </p:spPr>
      </p:pic>
      <p:sp>
        <p:nvSpPr>
          <p:cNvPr id="299" name="CustomShape 1"/>
          <p:cNvSpPr/>
          <p:nvPr/>
        </p:nvSpPr>
        <p:spPr>
          <a:xfrm>
            <a:off x="1734840" y="677880"/>
            <a:ext cx="170568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449">
                <a:solidFill>
                  <a:srgbClr val="0D0D0D"/>
                </a:solidFill>
                <a:uFill>
                  <a:solidFill>
                    <a:srgbClr val="FFFFFF"/>
                  </a:solidFill>
                </a:uFill>
                <a:latin typeface="Noto Sans S Chinese Thin"/>
                <a:ea typeface="Noto Sans S Chinese Thin"/>
              </a:rPr>
              <a:t>总结</a:t>
            </a:r>
            <a:endParaRPr lang="en-US" sz="1800" b="0" strike="noStrike" spc="-1">
              <a:solidFill>
                <a:srgbClr val="000000"/>
              </a:solidFill>
              <a:uFill>
                <a:solidFill>
                  <a:srgbClr val="FFFFFF"/>
                </a:solidFill>
              </a:uFill>
              <a:latin typeface="Arial" panose="020B0604020202020204"/>
            </a:endParaRPr>
          </a:p>
        </p:txBody>
      </p:sp>
      <p:sp>
        <p:nvSpPr>
          <p:cNvPr id="300" name="CustomShape 2"/>
          <p:cNvSpPr/>
          <p:nvPr/>
        </p:nvSpPr>
        <p:spPr>
          <a:xfrm>
            <a:off x="887400" y="528840"/>
            <a:ext cx="941760" cy="750600"/>
          </a:xfrm>
          <a:prstGeom prst="rect">
            <a:avLst/>
          </a:prstGeom>
          <a:solidFill>
            <a:schemeClr val="tx1">
              <a:lumMod val="85000"/>
              <a:lumOff val="15000"/>
            </a:schemeClr>
          </a:solid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340" b="0" strike="noStrike" spc="-1">
                <a:solidFill>
                  <a:srgbClr val="FFFFFF"/>
                </a:solidFill>
                <a:uFill>
                  <a:solidFill>
                    <a:srgbClr val="FFFFFF"/>
                  </a:solidFill>
                </a:uFill>
                <a:latin typeface="Impact" panose="020B0806030902050204"/>
              </a:rPr>
              <a:t>5.1</a:t>
            </a:r>
            <a:endParaRPr lang="en-US" sz="1800" b="0" strike="noStrike" spc="-1">
              <a:solidFill>
                <a:srgbClr val="000000"/>
              </a:solidFill>
              <a:uFill>
                <a:solidFill>
                  <a:srgbClr val="FFFFFF"/>
                </a:solidFill>
              </a:uFill>
              <a:latin typeface="Arial" panose="020B0604020202020204"/>
            </a:endParaRPr>
          </a:p>
        </p:txBody>
      </p:sp>
      <p:pic>
        <p:nvPicPr>
          <p:cNvPr id="301" name="图片 300"/>
          <p:cNvPicPr/>
          <p:nvPr/>
        </p:nvPicPr>
        <p:blipFill>
          <a:blip r:embed="rId2"/>
          <a:stretch>
            <a:fillRect/>
          </a:stretch>
        </p:blipFill>
        <p:spPr>
          <a:xfrm>
            <a:off x="2094480" y="1152000"/>
            <a:ext cx="5033520" cy="5184000"/>
          </a:xfrm>
          <a:prstGeom prst="rect">
            <a:avLst/>
          </a:prstGeom>
          <a:ln>
            <a:noFill/>
          </a:ln>
        </p:spPr>
      </p:pic>
    </p:spTree>
  </p:cSld>
  <p:clrMapOvr>
    <a:masterClrMapping/>
  </p:clrMapOvr>
  <p:transition spd="slow">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2" name="图片 8"/>
          <p:cNvPicPr/>
          <p:nvPr/>
        </p:nvPicPr>
        <p:blipFill>
          <a:blip r:embed="rId1"/>
          <a:stretch>
            <a:fillRect/>
          </a:stretch>
        </p:blipFill>
        <p:spPr>
          <a:xfrm rot="18877200">
            <a:off x="-1215360" y="775800"/>
            <a:ext cx="3443400" cy="3443400"/>
          </a:xfrm>
          <a:prstGeom prst="rect">
            <a:avLst/>
          </a:prstGeom>
          <a:ln>
            <a:noFill/>
          </a:ln>
        </p:spPr>
      </p:pic>
      <p:pic>
        <p:nvPicPr>
          <p:cNvPr id="303" name="图片 13"/>
          <p:cNvPicPr/>
          <p:nvPr/>
        </p:nvPicPr>
        <p:blipFill>
          <a:blip r:embed="rId1"/>
          <a:stretch>
            <a:fillRect/>
          </a:stretch>
        </p:blipFill>
        <p:spPr>
          <a:xfrm rot="8109600">
            <a:off x="6901560" y="1954800"/>
            <a:ext cx="3443400" cy="3443400"/>
          </a:xfrm>
          <a:prstGeom prst="rect">
            <a:avLst/>
          </a:prstGeom>
          <a:ln>
            <a:noFill/>
          </a:ln>
        </p:spPr>
      </p:pic>
      <p:sp>
        <p:nvSpPr>
          <p:cNvPr id="304" name="CustomShape 1"/>
          <p:cNvSpPr/>
          <p:nvPr/>
        </p:nvSpPr>
        <p:spPr>
          <a:xfrm>
            <a:off x="1734840" y="677880"/>
            <a:ext cx="170568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449">
                <a:solidFill>
                  <a:srgbClr val="0D0D0D"/>
                </a:solidFill>
                <a:uFill>
                  <a:solidFill>
                    <a:srgbClr val="FFFFFF"/>
                  </a:solidFill>
                </a:uFill>
                <a:latin typeface="Noto Sans S Chinese Thin"/>
                <a:ea typeface="Noto Sans S Chinese Thin"/>
              </a:rPr>
              <a:t>外传</a:t>
            </a:r>
            <a:endParaRPr lang="en-US" sz="1800" b="0" strike="noStrike" spc="-1">
              <a:solidFill>
                <a:srgbClr val="000000"/>
              </a:solidFill>
              <a:uFill>
                <a:solidFill>
                  <a:srgbClr val="FFFFFF"/>
                </a:solidFill>
              </a:uFill>
              <a:latin typeface="Arial" panose="020B0604020202020204"/>
            </a:endParaRPr>
          </a:p>
        </p:txBody>
      </p:sp>
      <p:sp>
        <p:nvSpPr>
          <p:cNvPr id="305" name="CustomShape 2"/>
          <p:cNvSpPr/>
          <p:nvPr/>
        </p:nvSpPr>
        <p:spPr>
          <a:xfrm>
            <a:off x="959760" y="528840"/>
            <a:ext cx="485640" cy="750600"/>
          </a:xfrm>
          <a:prstGeom prst="rect">
            <a:avLst/>
          </a:prstGeom>
          <a:solidFill>
            <a:schemeClr val="tx1">
              <a:lumMod val="85000"/>
              <a:lumOff val="15000"/>
            </a:schemeClr>
          </a:solid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340" b="0" strike="noStrike" spc="-1">
                <a:solidFill>
                  <a:srgbClr val="FFFFFF"/>
                </a:solidFill>
                <a:uFill>
                  <a:solidFill>
                    <a:srgbClr val="FFFFFF"/>
                  </a:solidFill>
                </a:uFill>
                <a:latin typeface="Impact" panose="020B0806030902050204"/>
              </a:rPr>
              <a:t>6</a:t>
            </a:r>
            <a:endParaRPr lang="en-US" sz="1800" b="0" strike="noStrike" spc="-1">
              <a:solidFill>
                <a:srgbClr val="000000"/>
              </a:solidFill>
              <a:uFill>
                <a:solidFill>
                  <a:srgbClr val="FFFFFF"/>
                </a:solidFill>
              </a:uFill>
              <a:latin typeface="Arial" panose="020B0604020202020204"/>
            </a:endParaRPr>
          </a:p>
        </p:txBody>
      </p:sp>
      <p:pic>
        <p:nvPicPr>
          <p:cNvPr id="306" name="图片 3"/>
          <p:cNvPicPr/>
          <p:nvPr/>
        </p:nvPicPr>
        <p:blipFill>
          <a:blip r:embed="rId2"/>
          <a:stretch>
            <a:fillRect/>
          </a:stretch>
        </p:blipFill>
        <p:spPr>
          <a:xfrm>
            <a:off x="3374640" y="3439440"/>
            <a:ext cx="2793960" cy="2793960"/>
          </a:xfrm>
          <a:prstGeom prst="rect">
            <a:avLst/>
          </a:prstGeom>
          <a:ln>
            <a:noFill/>
          </a:ln>
        </p:spPr>
      </p:pic>
      <p:sp>
        <p:nvSpPr>
          <p:cNvPr id="307" name="CustomShape 3"/>
          <p:cNvSpPr/>
          <p:nvPr/>
        </p:nvSpPr>
        <p:spPr>
          <a:xfrm>
            <a:off x="2576520" y="1241640"/>
            <a:ext cx="4232160" cy="2062800"/>
          </a:xfrm>
          <a:prstGeom prst="rect">
            <a:avLst/>
          </a:prstGeom>
          <a:solidFill>
            <a:schemeClr val="tx1">
              <a:lumMod val="50000"/>
              <a:lumOff val="50000"/>
              <a:alpha val="80000"/>
            </a:schemeClr>
          </a:solidFill>
          <a:effectLst>
            <a:softEdge rad="0"/>
          </a:effectLst>
        </p:spPr>
        <p:style>
          <a:lnRef idx="2">
            <a:schemeClr val="accent1">
              <a:shade val="50000"/>
            </a:schemeClr>
          </a:lnRef>
          <a:fillRef idx="1">
            <a:schemeClr val="accent1"/>
          </a:fillRef>
          <a:effectRef idx="0">
            <a:schemeClr val="accent1"/>
          </a:effectRef>
          <a:fontRef idx="minor"/>
        </p:style>
      </p:sp>
      <p:sp>
        <p:nvSpPr>
          <p:cNvPr id="308" name="CustomShape 4"/>
          <p:cNvSpPr/>
          <p:nvPr/>
        </p:nvSpPr>
        <p:spPr>
          <a:xfrm>
            <a:off x="2831760" y="1376280"/>
            <a:ext cx="3880080" cy="1736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FFFFFF"/>
                </a:solidFill>
                <a:uFill>
                  <a:solidFill>
                    <a:srgbClr val="FFFFFF"/>
                  </a:solidFill>
                </a:uFill>
                <a:latin typeface="Calibri" panose="020F0502020204030204"/>
              </a:rPr>
              <a:t>你以为这就结束了？当然不！除了上述关于STN的研究以外，我们组还做了另一个GAN相关的模型复刻!由于时间有限，在此仅作简要介绍，关于GAN网络的相关介绍，之前有同学也有做过，在此不展开讲。</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 name="图片 8"/>
          <p:cNvPicPr/>
          <p:nvPr/>
        </p:nvPicPr>
        <p:blipFill>
          <a:blip r:embed="rId1"/>
          <a:stretch>
            <a:fillRect/>
          </a:stretch>
        </p:blipFill>
        <p:spPr>
          <a:xfrm rot="18877200">
            <a:off x="-1215360" y="775800"/>
            <a:ext cx="3443400" cy="3443400"/>
          </a:xfrm>
          <a:prstGeom prst="rect">
            <a:avLst/>
          </a:prstGeom>
          <a:ln>
            <a:noFill/>
          </a:ln>
        </p:spPr>
      </p:pic>
      <p:pic>
        <p:nvPicPr>
          <p:cNvPr id="310" name="图片 13"/>
          <p:cNvPicPr/>
          <p:nvPr/>
        </p:nvPicPr>
        <p:blipFill>
          <a:blip r:embed="rId1"/>
          <a:stretch>
            <a:fillRect/>
          </a:stretch>
        </p:blipFill>
        <p:spPr>
          <a:xfrm rot="8109600">
            <a:off x="6901560" y="1954800"/>
            <a:ext cx="3443400" cy="3443400"/>
          </a:xfrm>
          <a:prstGeom prst="rect">
            <a:avLst/>
          </a:prstGeom>
          <a:ln>
            <a:noFill/>
          </a:ln>
        </p:spPr>
      </p:pic>
      <p:sp>
        <p:nvSpPr>
          <p:cNvPr id="311" name="CustomShape 1"/>
          <p:cNvSpPr/>
          <p:nvPr/>
        </p:nvSpPr>
        <p:spPr>
          <a:xfrm>
            <a:off x="1734840" y="677880"/>
            <a:ext cx="170568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449">
                <a:solidFill>
                  <a:srgbClr val="0D0D0D"/>
                </a:solidFill>
                <a:uFill>
                  <a:solidFill>
                    <a:srgbClr val="FFFFFF"/>
                  </a:solidFill>
                </a:uFill>
                <a:latin typeface="Noto Sans S Chinese Thin"/>
                <a:ea typeface="Noto Sans S Chinese Thin"/>
              </a:rPr>
              <a:t>外传</a:t>
            </a:r>
            <a:endParaRPr lang="en-US" sz="1800" b="0" strike="noStrike" spc="-1">
              <a:solidFill>
                <a:srgbClr val="000000"/>
              </a:solidFill>
              <a:uFill>
                <a:solidFill>
                  <a:srgbClr val="FFFFFF"/>
                </a:solidFill>
              </a:uFill>
              <a:latin typeface="Arial" panose="020B0604020202020204"/>
            </a:endParaRPr>
          </a:p>
        </p:txBody>
      </p:sp>
      <p:sp>
        <p:nvSpPr>
          <p:cNvPr id="312" name="CustomShape 2"/>
          <p:cNvSpPr/>
          <p:nvPr/>
        </p:nvSpPr>
        <p:spPr>
          <a:xfrm>
            <a:off x="959760" y="528840"/>
            <a:ext cx="485640" cy="750600"/>
          </a:xfrm>
          <a:prstGeom prst="rect">
            <a:avLst/>
          </a:prstGeom>
          <a:solidFill>
            <a:schemeClr val="tx1">
              <a:lumMod val="85000"/>
              <a:lumOff val="15000"/>
            </a:schemeClr>
          </a:solid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340" b="0" strike="noStrike" spc="-1">
                <a:solidFill>
                  <a:srgbClr val="FFFFFF"/>
                </a:solidFill>
                <a:uFill>
                  <a:solidFill>
                    <a:srgbClr val="FFFFFF"/>
                  </a:solidFill>
                </a:uFill>
                <a:latin typeface="Impact" panose="020B0806030902050204"/>
              </a:rPr>
              <a:t>6</a:t>
            </a:r>
            <a:endParaRPr lang="en-US" sz="1800" b="0" strike="noStrike" spc="-1">
              <a:solidFill>
                <a:srgbClr val="000000"/>
              </a:solidFill>
              <a:uFill>
                <a:solidFill>
                  <a:srgbClr val="FFFFFF"/>
                </a:solidFill>
              </a:uFill>
              <a:latin typeface="Arial" panose="020B0604020202020204"/>
            </a:endParaRPr>
          </a:p>
        </p:txBody>
      </p:sp>
      <p:sp>
        <p:nvSpPr>
          <p:cNvPr id="313" name="CustomShape 3"/>
          <p:cNvSpPr/>
          <p:nvPr/>
        </p:nvSpPr>
        <p:spPr>
          <a:xfrm>
            <a:off x="1912680" y="1288440"/>
            <a:ext cx="6018120" cy="702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000000"/>
                </a:solidFill>
                <a:uFill>
                  <a:solidFill>
                    <a:srgbClr val="FFFFFF"/>
                  </a:solidFill>
                </a:uFill>
                <a:latin typeface="Calibri" panose="020F0502020204030204"/>
              </a:rPr>
              <a:t>参考自github 上的一个项目StarGAN,地址如下：</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u="sng" strike="noStrike" spc="-1">
                <a:solidFill>
                  <a:srgbClr val="0563C1"/>
                </a:solidFill>
                <a:uFill>
                  <a:solidFill>
                    <a:srgbClr val="FFFFFF"/>
                  </a:solidFill>
                </a:uFill>
                <a:latin typeface="Calibri" panose="020F0502020204030204"/>
                <a:hlinkClick r:id="rId2"/>
              </a:rPr>
              <a:t>https://github.com/yunjey/StarGAN</a:t>
            </a:r>
            <a:r>
              <a:rPr lang="en-US" sz="1800" b="0" strike="noStrike" spc="-1">
                <a:solidFill>
                  <a:srgbClr val="000000"/>
                </a:solidFill>
                <a:uFill>
                  <a:solidFill>
                    <a:srgbClr val="FFFFFF"/>
                  </a:solidFill>
                </a:uFill>
                <a:latin typeface="Calibri" panose="020F0502020204030204"/>
              </a:rPr>
              <a:t>，其官方效果如下：</a:t>
            </a:r>
            <a:endParaRPr lang="en-US" sz="1800" b="0" strike="noStrike" spc="-1">
              <a:solidFill>
                <a:srgbClr val="000000"/>
              </a:solidFill>
              <a:uFill>
                <a:solidFill>
                  <a:srgbClr val="FFFFFF"/>
                </a:solidFill>
              </a:uFill>
              <a:latin typeface="Arial" panose="020B0604020202020204"/>
            </a:endParaRPr>
          </a:p>
        </p:txBody>
      </p:sp>
      <p:pic>
        <p:nvPicPr>
          <p:cNvPr id="314" name="图片 2"/>
          <p:cNvPicPr/>
          <p:nvPr/>
        </p:nvPicPr>
        <p:blipFill>
          <a:blip r:embed="rId3"/>
          <a:stretch>
            <a:fillRect/>
          </a:stretch>
        </p:blipFill>
        <p:spPr>
          <a:xfrm>
            <a:off x="1341720" y="2055960"/>
            <a:ext cx="6703920" cy="3025080"/>
          </a:xfrm>
          <a:prstGeom prst="rect">
            <a:avLst/>
          </a:prstGeom>
          <a:ln>
            <a:noFill/>
          </a:ln>
        </p:spPr>
      </p:pic>
    </p:spTree>
  </p:cSld>
  <p:clrMapOvr>
    <a:masterClrMapping/>
  </p:clrMapOvr>
  <p:transition spd="slow">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0" y="0"/>
            <a:ext cx="9143640" cy="6857640"/>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96" name="图片 2"/>
          <p:cNvPicPr/>
          <p:nvPr/>
        </p:nvPicPr>
        <p:blipFill>
          <a:blip r:embed="rId1"/>
          <a:stretch>
            <a:fillRect/>
          </a:stretch>
        </p:blipFill>
        <p:spPr>
          <a:xfrm rot="15735000">
            <a:off x="216000" y="-523440"/>
            <a:ext cx="3434760" cy="3434760"/>
          </a:xfrm>
          <a:prstGeom prst="rect">
            <a:avLst/>
          </a:prstGeom>
          <a:ln>
            <a:noFill/>
          </a:ln>
        </p:spPr>
      </p:pic>
      <p:pic>
        <p:nvPicPr>
          <p:cNvPr id="97" name="图片 11"/>
          <p:cNvPicPr/>
          <p:nvPr/>
        </p:nvPicPr>
        <p:blipFill>
          <a:blip r:embed="rId1"/>
          <a:stretch>
            <a:fillRect/>
          </a:stretch>
        </p:blipFill>
        <p:spPr>
          <a:xfrm rot="15735000">
            <a:off x="5923440" y="3737520"/>
            <a:ext cx="3434760" cy="3434760"/>
          </a:xfrm>
          <a:prstGeom prst="rect">
            <a:avLst/>
          </a:prstGeom>
          <a:ln>
            <a:noFill/>
          </a:ln>
        </p:spPr>
      </p:pic>
      <p:sp>
        <p:nvSpPr>
          <p:cNvPr id="98" name="CustomShape 2"/>
          <p:cNvSpPr/>
          <p:nvPr/>
        </p:nvSpPr>
        <p:spPr>
          <a:xfrm>
            <a:off x="695520" y="3084120"/>
            <a:ext cx="3625920" cy="24030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indent="0">
              <a:lnSpc>
                <a:spcPct val="100000"/>
              </a:lnSpc>
              <a:buClr>
                <a:srgbClr val="0D0D0D"/>
              </a:buClr>
              <a:buFont typeface="StarSymbol"/>
              <a:buNone/>
            </a:pPr>
            <a:r>
              <a:rPr lang="en-US" sz="1380" b="1" strike="noStrike" spc="449">
                <a:solidFill>
                  <a:srgbClr val="0D0D0D"/>
                </a:solidFill>
                <a:uFill>
                  <a:solidFill>
                    <a:srgbClr val="FFFFFF"/>
                  </a:solidFill>
                </a:uFill>
                <a:latin typeface="Noto Sans S Chinese Thin"/>
                <a:ea typeface="Noto Sans S Chinese Thin"/>
              </a:rPr>
              <a:t>1研究介绍</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indent="0">
              <a:lnSpc>
                <a:spcPct val="100000"/>
              </a:lnSpc>
              <a:buClr>
                <a:srgbClr val="0D0D0D"/>
              </a:buClr>
              <a:buFont typeface="StarSymbol"/>
              <a:buNone/>
            </a:pPr>
            <a:r>
              <a:rPr lang="en-US" sz="1380" b="1" strike="noStrike" spc="449">
                <a:solidFill>
                  <a:srgbClr val="0D0D0D"/>
                </a:solidFill>
                <a:uFill>
                  <a:solidFill>
                    <a:srgbClr val="FFFFFF"/>
                  </a:solidFill>
                </a:uFill>
                <a:latin typeface="Noto Sans S Chinese Thin"/>
                <a:ea typeface="Noto Sans S Chinese Thin"/>
              </a:rPr>
              <a:t>2基于软注意力机制的STN模块</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indent="0">
              <a:lnSpc>
                <a:spcPct val="100000"/>
              </a:lnSpc>
              <a:buClr>
                <a:srgbClr val="181717"/>
              </a:buClr>
              <a:buFont typeface="StarSymbol"/>
              <a:buNone/>
            </a:pPr>
            <a:r>
              <a:rPr lang="en-US" sz="1380" b="1" strike="noStrike" spc="449">
                <a:solidFill>
                  <a:srgbClr val="181717"/>
                </a:solidFill>
                <a:uFill>
                  <a:solidFill>
                    <a:srgbClr val="FFFFFF"/>
                  </a:solidFill>
                </a:uFill>
                <a:latin typeface="Noto Sans S Chinese Thin"/>
                <a:ea typeface="Noto Sans S Chinese Thin"/>
              </a:rPr>
              <a:t>3数据预处理&amp;网络结构设计</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indent="0">
              <a:lnSpc>
                <a:spcPct val="100000"/>
              </a:lnSpc>
              <a:buClr>
                <a:srgbClr val="181717"/>
              </a:buClr>
              <a:buFont typeface="StarSymbol"/>
              <a:buNone/>
            </a:pPr>
            <a:r>
              <a:rPr lang="en-US" sz="1380" b="1" strike="noStrike" spc="449">
                <a:solidFill>
                  <a:srgbClr val="181717"/>
                </a:solidFill>
                <a:uFill>
                  <a:solidFill>
                    <a:srgbClr val="FFFFFF"/>
                  </a:solidFill>
                </a:uFill>
                <a:latin typeface="Noto Sans S Chinese Thin"/>
                <a:ea typeface="Noto Sans S Chinese Thin"/>
              </a:rPr>
              <a:t>4研究结果</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indent="0">
              <a:lnSpc>
                <a:spcPct val="100000"/>
              </a:lnSpc>
              <a:buClr>
                <a:srgbClr val="181717"/>
              </a:buClr>
              <a:buFont typeface="StarSymbol"/>
              <a:buNone/>
            </a:pPr>
            <a:r>
              <a:rPr lang="en-US" sz="1380" b="1" strike="noStrike" spc="449">
                <a:solidFill>
                  <a:srgbClr val="181717"/>
                </a:solidFill>
                <a:uFill>
                  <a:solidFill>
                    <a:srgbClr val="FFFFFF"/>
                  </a:solidFill>
                </a:uFill>
                <a:latin typeface="Noto Sans S Chinese Thin"/>
                <a:ea typeface="Noto Sans S Chinese Thin"/>
              </a:rPr>
              <a:t>5总结</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99" name="CustomShape 3"/>
          <p:cNvSpPr/>
          <p:nvPr/>
        </p:nvSpPr>
        <p:spPr>
          <a:xfrm>
            <a:off x="4093200" y="1667160"/>
            <a:ext cx="3535920" cy="1735560"/>
          </a:xfrm>
          <a:prstGeom prst="rect">
            <a:avLst/>
          </a:prstGeom>
          <a:noFill/>
          <a:ln>
            <a:noFill/>
          </a:ln>
          <a:effectLst>
            <a:outerShdw blurRad="50800" dist="38100" dir="5400000" algn="t" rotWithShape="0">
              <a:srgbClr val="000000">
                <a:alpha val="40000"/>
              </a:srgbClr>
            </a:outerShdw>
          </a:effectLst>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5400" b="0" strike="noStrike" spc="-1">
                <a:solidFill>
                  <a:srgbClr val="262626"/>
                </a:solidFill>
                <a:uFill>
                  <a:solidFill>
                    <a:srgbClr val="FFFFFF"/>
                  </a:solidFill>
                </a:uFill>
                <a:latin typeface="Minion Pro SmBd"/>
                <a:ea typeface="微软雅黑" panose="020B0503020204020204" charset="-122"/>
              </a:rPr>
              <a:t>CONTENTS</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additive="repl">
                                        <p:cTn id="7" dur="500"/>
                                        <p:tgtEl>
                                          <p:spTgt spid="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
                                        </p:tgtEl>
                                        <p:attrNameLst>
                                          <p:attrName>style.visibility</p:attrName>
                                        </p:attrNameLst>
                                      </p:cBhvr>
                                      <p:to>
                                        <p:strVal val="visible"/>
                                      </p:to>
                                    </p:set>
                                    <p:animEffect transition="in" filter="fade">
                                      <p:cBhvr additive="repl">
                                        <p:cTn id="12"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5" name="图片 8"/>
          <p:cNvPicPr/>
          <p:nvPr/>
        </p:nvPicPr>
        <p:blipFill>
          <a:blip r:embed="rId1"/>
          <a:stretch>
            <a:fillRect/>
          </a:stretch>
        </p:blipFill>
        <p:spPr>
          <a:xfrm rot="18877200">
            <a:off x="-1215360" y="775800"/>
            <a:ext cx="3443400" cy="3443400"/>
          </a:xfrm>
          <a:prstGeom prst="rect">
            <a:avLst/>
          </a:prstGeom>
          <a:ln>
            <a:noFill/>
          </a:ln>
        </p:spPr>
      </p:pic>
      <p:pic>
        <p:nvPicPr>
          <p:cNvPr id="316" name="图片 13"/>
          <p:cNvPicPr/>
          <p:nvPr/>
        </p:nvPicPr>
        <p:blipFill>
          <a:blip r:embed="rId1"/>
          <a:stretch>
            <a:fillRect/>
          </a:stretch>
        </p:blipFill>
        <p:spPr>
          <a:xfrm rot="8109600">
            <a:off x="6901560" y="1954800"/>
            <a:ext cx="3443400" cy="3443400"/>
          </a:xfrm>
          <a:prstGeom prst="rect">
            <a:avLst/>
          </a:prstGeom>
          <a:ln>
            <a:noFill/>
          </a:ln>
        </p:spPr>
      </p:pic>
      <p:sp>
        <p:nvSpPr>
          <p:cNvPr id="317" name="CustomShape 1"/>
          <p:cNvSpPr/>
          <p:nvPr/>
        </p:nvSpPr>
        <p:spPr>
          <a:xfrm>
            <a:off x="1734840" y="677880"/>
            <a:ext cx="170568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449">
                <a:solidFill>
                  <a:srgbClr val="0D0D0D"/>
                </a:solidFill>
                <a:uFill>
                  <a:solidFill>
                    <a:srgbClr val="FFFFFF"/>
                  </a:solidFill>
                </a:uFill>
                <a:latin typeface="Noto Sans S Chinese Thin"/>
                <a:ea typeface="Noto Sans S Chinese Thin"/>
              </a:rPr>
              <a:t>外传</a:t>
            </a:r>
            <a:endParaRPr lang="en-US" sz="1800" b="0" strike="noStrike" spc="-1">
              <a:solidFill>
                <a:srgbClr val="000000"/>
              </a:solidFill>
              <a:uFill>
                <a:solidFill>
                  <a:srgbClr val="FFFFFF"/>
                </a:solidFill>
              </a:uFill>
              <a:latin typeface="Arial" panose="020B0604020202020204"/>
            </a:endParaRPr>
          </a:p>
        </p:txBody>
      </p:sp>
      <p:sp>
        <p:nvSpPr>
          <p:cNvPr id="318" name="CustomShape 2"/>
          <p:cNvSpPr/>
          <p:nvPr/>
        </p:nvSpPr>
        <p:spPr>
          <a:xfrm>
            <a:off x="959760" y="528840"/>
            <a:ext cx="485640" cy="750600"/>
          </a:xfrm>
          <a:prstGeom prst="rect">
            <a:avLst/>
          </a:prstGeom>
          <a:solidFill>
            <a:schemeClr val="tx1">
              <a:lumMod val="85000"/>
              <a:lumOff val="15000"/>
            </a:schemeClr>
          </a:solid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340" b="0" strike="noStrike" spc="-1">
                <a:solidFill>
                  <a:srgbClr val="FFFFFF"/>
                </a:solidFill>
                <a:uFill>
                  <a:solidFill>
                    <a:srgbClr val="FFFFFF"/>
                  </a:solidFill>
                </a:uFill>
                <a:latin typeface="Impact" panose="020B0806030902050204"/>
              </a:rPr>
              <a:t>6</a:t>
            </a:r>
            <a:endParaRPr lang="en-US" sz="1800" b="0" strike="noStrike" spc="-1">
              <a:solidFill>
                <a:srgbClr val="000000"/>
              </a:solidFill>
              <a:uFill>
                <a:solidFill>
                  <a:srgbClr val="FFFFFF"/>
                </a:solidFill>
              </a:uFill>
              <a:latin typeface="Arial" panose="020B0604020202020204"/>
            </a:endParaRPr>
          </a:p>
        </p:txBody>
      </p:sp>
      <p:sp>
        <p:nvSpPr>
          <p:cNvPr id="319" name="CustomShape 3"/>
          <p:cNvSpPr/>
          <p:nvPr/>
        </p:nvSpPr>
        <p:spPr>
          <a:xfrm>
            <a:off x="1570680" y="1718640"/>
            <a:ext cx="2924280" cy="364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000000"/>
                </a:solidFill>
                <a:uFill>
                  <a:solidFill>
                    <a:srgbClr val="FFFFFF"/>
                  </a:solidFill>
                </a:uFill>
                <a:latin typeface="Calibri" panose="020F0502020204030204"/>
              </a:rPr>
              <a:t>官方参考的网络结构如下：</a:t>
            </a:r>
            <a:endParaRPr lang="en-US" sz="1800" b="0" strike="noStrike" spc="-1">
              <a:solidFill>
                <a:srgbClr val="000000"/>
              </a:solidFill>
              <a:uFill>
                <a:solidFill>
                  <a:srgbClr val="FFFFFF"/>
                </a:solidFill>
              </a:uFill>
              <a:latin typeface="Arial" panose="020B0604020202020204"/>
            </a:endParaRPr>
          </a:p>
        </p:txBody>
      </p:sp>
      <p:sp>
        <p:nvSpPr>
          <p:cNvPr id="320" name="CustomShape 4"/>
          <p:cNvSpPr/>
          <p:nvPr/>
        </p:nvSpPr>
        <p:spPr>
          <a:xfrm>
            <a:off x="1736640" y="4532400"/>
            <a:ext cx="2182320" cy="364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000000"/>
                </a:solidFill>
                <a:uFill>
                  <a:solidFill>
                    <a:srgbClr val="FFFFFF"/>
                  </a:solidFill>
                </a:uFill>
                <a:latin typeface="Calibri" panose="020F0502020204030204"/>
              </a:rPr>
              <a:t>Generator network</a:t>
            </a:r>
            <a:endParaRPr lang="en-US" sz="1800" b="0" strike="noStrike" spc="-1">
              <a:solidFill>
                <a:srgbClr val="000000"/>
              </a:solidFill>
              <a:uFill>
                <a:solidFill>
                  <a:srgbClr val="FFFFFF"/>
                </a:solidFill>
              </a:uFill>
              <a:latin typeface="Arial" panose="020B0604020202020204"/>
            </a:endParaRPr>
          </a:p>
        </p:txBody>
      </p:sp>
      <p:sp>
        <p:nvSpPr>
          <p:cNvPr id="321" name="CustomShape 5"/>
          <p:cNvSpPr/>
          <p:nvPr/>
        </p:nvSpPr>
        <p:spPr>
          <a:xfrm>
            <a:off x="4988880" y="4514760"/>
            <a:ext cx="2558520" cy="364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000000"/>
                </a:solidFill>
                <a:uFill>
                  <a:solidFill>
                    <a:srgbClr val="FFFFFF"/>
                  </a:solidFill>
                </a:uFill>
                <a:latin typeface="Calibri" panose="020F0502020204030204"/>
              </a:rPr>
              <a:t>Discriminator network</a:t>
            </a:r>
            <a:endParaRPr lang="en-US" sz="1800" b="0" strike="noStrike" spc="-1">
              <a:solidFill>
                <a:srgbClr val="000000"/>
              </a:solidFill>
              <a:uFill>
                <a:solidFill>
                  <a:srgbClr val="FFFFFF"/>
                </a:solidFill>
              </a:uFill>
              <a:latin typeface="Arial" panose="020B0604020202020204"/>
            </a:endParaRPr>
          </a:p>
        </p:txBody>
      </p:sp>
      <p:pic>
        <p:nvPicPr>
          <p:cNvPr id="322" name="图片 2"/>
          <p:cNvPicPr/>
          <p:nvPr/>
        </p:nvPicPr>
        <p:blipFill>
          <a:blip r:embed="rId2"/>
          <a:srcRect l="3825" t="872" r="3729" b="14792"/>
          <a:stretch>
            <a:fillRect/>
          </a:stretch>
        </p:blipFill>
        <p:spPr>
          <a:xfrm>
            <a:off x="4646880" y="2497680"/>
            <a:ext cx="3469320" cy="1959120"/>
          </a:xfrm>
          <a:prstGeom prst="rect">
            <a:avLst/>
          </a:prstGeom>
          <a:ln>
            <a:noFill/>
          </a:ln>
        </p:spPr>
      </p:pic>
      <p:pic>
        <p:nvPicPr>
          <p:cNvPr id="323" name="图片 7"/>
          <p:cNvPicPr/>
          <p:nvPr/>
        </p:nvPicPr>
        <p:blipFill>
          <a:blip r:embed="rId3"/>
          <a:srcRect l="8804" t="4778" r="9456" b="11303"/>
          <a:stretch>
            <a:fillRect/>
          </a:stretch>
        </p:blipFill>
        <p:spPr>
          <a:xfrm>
            <a:off x="959760" y="2490480"/>
            <a:ext cx="3482640" cy="1966320"/>
          </a:xfrm>
          <a:prstGeom prst="rect">
            <a:avLst/>
          </a:prstGeom>
          <a:ln>
            <a:noFill/>
          </a:ln>
        </p:spPr>
      </p:pic>
    </p:spTree>
  </p:cSld>
  <p:clrMapOvr>
    <a:masterClrMapping/>
  </p:clrMapOvr>
  <p:transition spd="slow">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4" name="图片 8"/>
          <p:cNvPicPr/>
          <p:nvPr/>
        </p:nvPicPr>
        <p:blipFill>
          <a:blip r:embed="rId1"/>
          <a:stretch>
            <a:fillRect/>
          </a:stretch>
        </p:blipFill>
        <p:spPr>
          <a:xfrm rot="18877200">
            <a:off x="-1215360" y="775800"/>
            <a:ext cx="3443400" cy="3443400"/>
          </a:xfrm>
          <a:prstGeom prst="rect">
            <a:avLst/>
          </a:prstGeom>
          <a:ln>
            <a:noFill/>
          </a:ln>
        </p:spPr>
      </p:pic>
      <p:pic>
        <p:nvPicPr>
          <p:cNvPr id="325" name="图片 13"/>
          <p:cNvPicPr/>
          <p:nvPr/>
        </p:nvPicPr>
        <p:blipFill>
          <a:blip r:embed="rId1"/>
          <a:stretch>
            <a:fillRect/>
          </a:stretch>
        </p:blipFill>
        <p:spPr>
          <a:xfrm rot="8109600">
            <a:off x="6901560" y="1954800"/>
            <a:ext cx="3443400" cy="3443400"/>
          </a:xfrm>
          <a:prstGeom prst="rect">
            <a:avLst/>
          </a:prstGeom>
          <a:ln>
            <a:noFill/>
          </a:ln>
        </p:spPr>
      </p:pic>
      <p:sp>
        <p:nvSpPr>
          <p:cNvPr id="326" name="CustomShape 1"/>
          <p:cNvSpPr/>
          <p:nvPr/>
        </p:nvSpPr>
        <p:spPr>
          <a:xfrm>
            <a:off x="1734840" y="677880"/>
            <a:ext cx="170568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449">
                <a:solidFill>
                  <a:srgbClr val="0D0D0D"/>
                </a:solidFill>
                <a:uFill>
                  <a:solidFill>
                    <a:srgbClr val="FFFFFF"/>
                  </a:solidFill>
                </a:uFill>
                <a:latin typeface="Noto Sans S Chinese Thin"/>
                <a:ea typeface="Noto Sans S Chinese Thin"/>
              </a:rPr>
              <a:t>外传</a:t>
            </a:r>
            <a:endParaRPr lang="en-US" sz="1800" b="0" strike="noStrike" spc="-1">
              <a:solidFill>
                <a:srgbClr val="000000"/>
              </a:solidFill>
              <a:uFill>
                <a:solidFill>
                  <a:srgbClr val="FFFFFF"/>
                </a:solidFill>
              </a:uFill>
              <a:latin typeface="Arial" panose="020B0604020202020204"/>
            </a:endParaRPr>
          </a:p>
        </p:txBody>
      </p:sp>
      <p:sp>
        <p:nvSpPr>
          <p:cNvPr id="327" name="CustomShape 2"/>
          <p:cNvSpPr/>
          <p:nvPr/>
        </p:nvSpPr>
        <p:spPr>
          <a:xfrm>
            <a:off x="959760" y="528840"/>
            <a:ext cx="485640" cy="750600"/>
          </a:xfrm>
          <a:prstGeom prst="rect">
            <a:avLst/>
          </a:prstGeom>
          <a:solidFill>
            <a:schemeClr val="tx1">
              <a:lumMod val="85000"/>
              <a:lumOff val="15000"/>
            </a:schemeClr>
          </a:solid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340" b="0" strike="noStrike" spc="-1">
                <a:solidFill>
                  <a:srgbClr val="FFFFFF"/>
                </a:solidFill>
                <a:uFill>
                  <a:solidFill>
                    <a:srgbClr val="FFFFFF"/>
                  </a:solidFill>
                </a:uFill>
                <a:latin typeface="Impact" panose="020B0806030902050204"/>
              </a:rPr>
              <a:t>6</a:t>
            </a:r>
            <a:endParaRPr lang="en-US" sz="1800" b="0" strike="noStrike" spc="-1">
              <a:solidFill>
                <a:srgbClr val="000000"/>
              </a:solidFill>
              <a:uFill>
                <a:solidFill>
                  <a:srgbClr val="FFFFFF"/>
                </a:solidFill>
              </a:uFill>
              <a:latin typeface="Arial" panose="020B0604020202020204"/>
            </a:endParaRPr>
          </a:p>
        </p:txBody>
      </p:sp>
      <p:sp>
        <p:nvSpPr>
          <p:cNvPr id="328" name="CustomShape 3"/>
          <p:cNvSpPr/>
          <p:nvPr/>
        </p:nvSpPr>
        <p:spPr>
          <a:xfrm>
            <a:off x="1570320" y="1432080"/>
            <a:ext cx="3381480" cy="364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000000"/>
                </a:solidFill>
                <a:uFill>
                  <a:solidFill>
                    <a:srgbClr val="FFFFFF"/>
                  </a:solidFill>
                </a:uFill>
                <a:latin typeface="Calibri" panose="020F0502020204030204"/>
              </a:rPr>
              <a:t>我们自己搭建的网络结构如下：</a:t>
            </a:r>
            <a:endParaRPr lang="en-US" sz="1800" b="0" strike="noStrike" spc="-1">
              <a:solidFill>
                <a:srgbClr val="000000"/>
              </a:solidFill>
              <a:uFill>
                <a:solidFill>
                  <a:srgbClr val="FFFFFF"/>
                </a:solidFill>
              </a:uFill>
              <a:latin typeface="Arial" panose="020B0604020202020204"/>
            </a:endParaRPr>
          </a:p>
        </p:txBody>
      </p:sp>
      <p:sp>
        <p:nvSpPr>
          <p:cNvPr id="329" name="CustomShape 4"/>
          <p:cNvSpPr/>
          <p:nvPr/>
        </p:nvSpPr>
        <p:spPr>
          <a:xfrm>
            <a:off x="1360080" y="4998600"/>
            <a:ext cx="2182320" cy="364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000000"/>
                </a:solidFill>
                <a:uFill>
                  <a:solidFill>
                    <a:srgbClr val="FFFFFF"/>
                  </a:solidFill>
                </a:uFill>
                <a:latin typeface="Calibri" panose="020F0502020204030204"/>
              </a:rPr>
              <a:t>Generator network</a:t>
            </a:r>
            <a:endParaRPr lang="en-US" sz="1800" b="0" strike="noStrike" spc="-1">
              <a:solidFill>
                <a:srgbClr val="000000"/>
              </a:solidFill>
              <a:uFill>
                <a:solidFill>
                  <a:srgbClr val="FFFFFF"/>
                </a:solidFill>
              </a:uFill>
              <a:latin typeface="Arial" panose="020B0604020202020204"/>
            </a:endParaRPr>
          </a:p>
        </p:txBody>
      </p:sp>
      <p:sp>
        <p:nvSpPr>
          <p:cNvPr id="330" name="CustomShape 5"/>
          <p:cNvSpPr/>
          <p:nvPr/>
        </p:nvSpPr>
        <p:spPr>
          <a:xfrm>
            <a:off x="5329800" y="4998600"/>
            <a:ext cx="2558520" cy="364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000000"/>
                </a:solidFill>
                <a:uFill>
                  <a:solidFill>
                    <a:srgbClr val="FFFFFF"/>
                  </a:solidFill>
                </a:uFill>
                <a:latin typeface="Calibri" panose="020F0502020204030204"/>
              </a:rPr>
              <a:t>Discriminator network</a:t>
            </a:r>
            <a:endParaRPr lang="en-US" sz="1800" b="0" strike="noStrike" spc="-1">
              <a:solidFill>
                <a:srgbClr val="000000"/>
              </a:solidFill>
              <a:uFill>
                <a:solidFill>
                  <a:srgbClr val="FFFFFF"/>
                </a:solidFill>
              </a:uFill>
              <a:latin typeface="Arial" panose="020B0604020202020204"/>
            </a:endParaRPr>
          </a:p>
        </p:txBody>
      </p:sp>
      <p:pic>
        <p:nvPicPr>
          <p:cNvPr id="331" name="图片 5"/>
          <p:cNvPicPr/>
          <p:nvPr/>
        </p:nvPicPr>
        <p:blipFill>
          <a:blip r:embed="rId2"/>
          <a:stretch>
            <a:fillRect/>
          </a:stretch>
        </p:blipFill>
        <p:spPr>
          <a:xfrm>
            <a:off x="959760" y="2155320"/>
            <a:ext cx="3167640" cy="2665800"/>
          </a:xfrm>
          <a:prstGeom prst="rect">
            <a:avLst/>
          </a:prstGeom>
          <a:ln>
            <a:noFill/>
          </a:ln>
        </p:spPr>
      </p:pic>
      <p:pic>
        <p:nvPicPr>
          <p:cNvPr id="332" name="图片 6"/>
          <p:cNvPicPr/>
          <p:nvPr/>
        </p:nvPicPr>
        <p:blipFill>
          <a:blip r:embed="rId3"/>
          <a:stretch>
            <a:fillRect/>
          </a:stretch>
        </p:blipFill>
        <p:spPr>
          <a:xfrm>
            <a:off x="4723200" y="2155320"/>
            <a:ext cx="3393000" cy="2665800"/>
          </a:xfrm>
          <a:prstGeom prst="rect">
            <a:avLst/>
          </a:prstGeom>
          <a:ln>
            <a:noFill/>
          </a:ln>
        </p:spPr>
      </p:pic>
    </p:spTree>
  </p:cSld>
  <p:clrMapOvr>
    <a:masterClrMapping/>
  </p:clrMapOvr>
  <p:transition spd="slow">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3" name="图片 8"/>
          <p:cNvPicPr/>
          <p:nvPr/>
        </p:nvPicPr>
        <p:blipFill>
          <a:blip r:embed="rId1"/>
          <a:stretch>
            <a:fillRect/>
          </a:stretch>
        </p:blipFill>
        <p:spPr>
          <a:xfrm rot="18877200">
            <a:off x="-1224885" y="730715"/>
            <a:ext cx="3443400" cy="3443400"/>
          </a:xfrm>
          <a:prstGeom prst="rect">
            <a:avLst/>
          </a:prstGeom>
          <a:ln>
            <a:noFill/>
          </a:ln>
        </p:spPr>
      </p:pic>
      <p:pic>
        <p:nvPicPr>
          <p:cNvPr id="334" name="图片 13"/>
          <p:cNvPicPr/>
          <p:nvPr/>
        </p:nvPicPr>
        <p:blipFill>
          <a:blip r:embed="rId1"/>
          <a:stretch>
            <a:fillRect/>
          </a:stretch>
        </p:blipFill>
        <p:spPr>
          <a:xfrm rot="8109600">
            <a:off x="6901560" y="1954800"/>
            <a:ext cx="3443400" cy="3443400"/>
          </a:xfrm>
          <a:prstGeom prst="rect">
            <a:avLst/>
          </a:prstGeom>
          <a:ln>
            <a:noFill/>
          </a:ln>
        </p:spPr>
      </p:pic>
      <p:sp>
        <p:nvSpPr>
          <p:cNvPr id="335" name="CustomShape 1"/>
          <p:cNvSpPr/>
          <p:nvPr/>
        </p:nvSpPr>
        <p:spPr>
          <a:xfrm>
            <a:off x="1734840" y="677880"/>
            <a:ext cx="170568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449">
                <a:solidFill>
                  <a:srgbClr val="0D0D0D"/>
                </a:solidFill>
                <a:uFill>
                  <a:solidFill>
                    <a:srgbClr val="FFFFFF"/>
                  </a:solidFill>
                </a:uFill>
                <a:latin typeface="Noto Sans S Chinese Thin"/>
                <a:ea typeface="Noto Sans S Chinese Thin"/>
              </a:rPr>
              <a:t>外传</a:t>
            </a:r>
            <a:endParaRPr lang="en-US" sz="1800" b="0" strike="noStrike" spc="-1">
              <a:solidFill>
                <a:srgbClr val="000000"/>
              </a:solidFill>
              <a:uFill>
                <a:solidFill>
                  <a:srgbClr val="FFFFFF"/>
                </a:solidFill>
              </a:uFill>
              <a:latin typeface="Arial" panose="020B0604020202020204"/>
            </a:endParaRPr>
          </a:p>
        </p:txBody>
      </p:sp>
      <p:sp>
        <p:nvSpPr>
          <p:cNvPr id="336" name="CustomShape 2"/>
          <p:cNvSpPr/>
          <p:nvPr/>
        </p:nvSpPr>
        <p:spPr>
          <a:xfrm>
            <a:off x="959760" y="528840"/>
            <a:ext cx="485640" cy="750600"/>
          </a:xfrm>
          <a:prstGeom prst="rect">
            <a:avLst/>
          </a:prstGeom>
          <a:solidFill>
            <a:schemeClr val="tx1">
              <a:lumMod val="85000"/>
              <a:lumOff val="15000"/>
            </a:schemeClr>
          </a:solid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340" b="0" strike="noStrike" spc="-1">
                <a:solidFill>
                  <a:srgbClr val="FFFFFF"/>
                </a:solidFill>
                <a:uFill>
                  <a:solidFill>
                    <a:srgbClr val="FFFFFF"/>
                  </a:solidFill>
                </a:uFill>
                <a:latin typeface="Impact" panose="020B0806030902050204"/>
              </a:rPr>
              <a:t>6</a:t>
            </a:r>
            <a:endParaRPr lang="en-US" sz="1800" b="0" strike="noStrike" spc="-1">
              <a:solidFill>
                <a:srgbClr val="000000"/>
              </a:solidFill>
              <a:uFill>
                <a:solidFill>
                  <a:srgbClr val="FFFFFF"/>
                </a:solidFill>
              </a:uFill>
              <a:latin typeface="Arial" panose="020B0604020202020204"/>
            </a:endParaRPr>
          </a:p>
        </p:txBody>
      </p:sp>
      <p:sp>
        <p:nvSpPr>
          <p:cNvPr id="337" name="CustomShape 3"/>
          <p:cNvSpPr/>
          <p:nvPr/>
        </p:nvSpPr>
        <p:spPr>
          <a:xfrm>
            <a:off x="1438200" y="1058040"/>
            <a:ext cx="7026120" cy="36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000000"/>
                </a:solidFill>
                <a:uFill>
                  <a:solidFill>
                    <a:srgbClr val="FFFFFF"/>
                  </a:solidFill>
                </a:uFill>
                <a:latin typeface="Calibri" panose="020F0502020204030204"/>
              </a:rPr>
              <a:t>最激动人心的时刻——我方效（公）果（开）如（处）下（刑）：</a:t>
            </a:r>
            <a:endParaRPr lang="en-US" sz="1800" b="0" strike="noStrike" spc="-1">
              <a:solidFill>
                <a:srgbClr val="000000"/>
              </a:solidFill>
              <a:uFill>
                <a:solidFill>
                  <a:srgbClr val="FFFFFF"/>
                </a:solidFill>
              </a:uFill>
              <a:latin typeface="Arial" panose="020B0604020202020204"/>
            </a:endParaRPr>
          </a:p>
        </p:txBody>
      </p:sp>
      <p:pic>
        <p:nvPicPr>
          <p:cNvPr id="338" name="图片 1"/>
          <p:cNvPicPr/>
          <p:nvPr/>
        </p:nvPicPr>
        <p:blipFill>
          <a:blip r:embed="rId2"/>
          <a:stretch>
            <a:fillRect/>
          </a:stretch>
        </p:blipFill>
        <p:spPr>
          <a:xfrm>
            <a:off x="1558440" y="1936800"/>
            <a:ext cx="6078600" cy="1012320"/>
          </a:xfrm>
          <a:prstGeom prst="rect">
            <a:avLst/>
          </a:prstGeom>
          <a:ln>
            <a:noFill/>
          </a:ln>
        </p:spPr>
      </p:pic>
      <p:pic>
        <p:nvPicPr>
          <p:cNvPr id="339" name="图片 2"/>
          <p:cNvPicPr/>
          <p:nvPr/>
        </p:nvPicPr>
        <p:blipFill>
          <a:blip r:embed="rId3"/>
          <a:stretch>
            <a:fillRect/>
          </a:stretch>
        </p:blipFill>
        <p:spPr>
          <a:xfrm>
            <a:off x="1535760" y="3034440"/>
            <a:ext cx="6102360" cy="1016280"/>
          </a:xfrm>
          <a:prstGeom prst="rect">
            <a:avLst/>
          </a:prstGeom>
          <a:ln>
            <a:noFill/>
          </a:ln>
        </p:spPr>
      </p:pic>
      <p:pic>
        <p:nvPicPr>
          <p:cNvPr id="340" name="图片 4"/>
          <p:cNvPicPr/>
          <p:nvPr/>
        </p:nvPicPr>
        <p:blipFill>
          <a:blip r:embed="rId4"/>
          <a:stretch>
            <a:fillRect/>
          </a:stretch>
        </p:blipFill>
        <p:spPr>
          <a:xfrm>
            <a:off x="1535760" y="4130280"/>
            <a:ext cx="6102360" cy="1016280"/>
          </a:xfrm>
          <a:prstGeom prst="rect">
            <a:avLst/>
          </a:prstGeom>
          <a:ln>
            <a:noFill/>
          </a:ln>
        </p:spPr>
      </p:pic>
      <p:pic>
        <p:nvPicPr>
          <p:cNvPr id="341" name="图片 5"/>
          <p:cNvPicPr/>
          <p:nvPr/>
        </p:nvPicPr>
        <p:blipFill>
          <a:blip r:embed="rId5"/>
          <a:stretch>
            <a:fillRect/>
          </a:stretch>
        </p:blipFill>
        <p:spPr>
          <a:xfrm>
            <a:off x="1535760" y="5253480"/>
            <a:ext cx="6101280" cy="1016280"/>
          </a:xfrm>
          <a:prstGeom prst="rect">
            <a:avLst/>
          </a:prstGeom>
          <a:ln>
            <a:noFill/>
          </a:ln>
        </p:spPr>
      </p:pic>
      <p:sp>
        <p:nvSpPr>
          <p:cNvPr id="342" name="CustomShape 4"/>
          <p:cNvSpPr/>
          <p:nvPr/>
        </p:nvSpPr>
        <p:spPr>
          <a:xfrm>
            <a:off x="1698840" y="1487160"/>
            <a:ext cx="5731200" cy="407160"/>
          </a:xfrm>
          <a:prstGeom prst="rect">
            <a:avLst/>
          </a:prstGeom>
          <a:solidFill>
            <a:schemeClr val="tx1">
              <a:lumMod val="50000"/>
              <a:lumOff val="50000"/>
              <a:alpha val="80000"/>
            </a:schemeClr>
          </a:solidFill>
          <a:effectLst>
            <a:softEdge rad="0"/>
          </a:effectLst>
        </p:spPr>
        <p:style>
          <a:lnRef idx="2">
            <a:schemeClr val="accent1">
              <a:shade val="50000"/>
            </a:schemeClr>
          </a:lnRef>
          <a:fillRef idx="1">
            <a:schemeClr val="accent1"/>
          </a:fillRef>
          <a:effectRef idx="0">
            <a:schemeClr val="accent1"/>
          </a:effectRef>
          <a:fontRef idx="minor"/>
        </p:style>
      </p:sp>
      <p:sp>
        <p:nvSpPr>
          <p:cNvPr id="343" name="CustomShape 5"/>
          <p:cNvSpPr/>
          <p:nvPr/>
        </p:nvSpPr>
        <p:spPr>
          <a:xfrm>
            <a:off x="1785215" y="1529665"/>
            <a:ext cx="6332040" cy="364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FFFFFF"/>
                </a:solidFill>
                <a:uFill>
                  <a:solidFill>
                    <a:srgbClr val="FFFFFF"/>
                  </a:solidFill>
                </a:uFill>
                <a:latin typeface="Calibri" panose="020F0502020204030204"/>
              </a:rPr>
              <a:t>Input    Black_Hair   Blond_Hair   Brown_Hair  Age        Male</a:t>
            </a:r>
            <a:endParaRPr lang="en-US" sz="1800" b="0" strike="noStrike" spc="-1">
              <a:solidFill>
                <a:srgbClr val="000000"/>
              </a:solidFill>
              <a:uFill>
                <a:solidFill>
                  <a:srgbClr val="FFFFFF"/>
                </a:solidFill>
              </a:uFill>
              <a:latin typeface="Arial" panose="020B0604020202020204"/>
            </a:endParaRPr>
          </a:p>
        </p:txBody>
      </p:sp>
      <p:pic>
        <p:nvPicPr>
          <p:cNvPr id="2" name="图片 1"/>
          <p:cNvPicPr/>
          <p:nvPr/>
        </p:nvPicPr>
        <p:blipFill>
          <a:blip r:embed="rId2"/>
          <a:stretch>
            <a:fillRect/>
          </a:stretch>
        </p:blipFill>
        <p:spPr>
          <a:xfrm>
            <a:off x="1558440" y="1946325"/>
            <a:ext cx="6078600" cy="1012320"/>
          </a:xfrm>
          <a:prstGeom prst="rect">
            <a:avLst/>
          </a:prstGeom>
          <a:ln>
            <a:noFill/>
          </a:ln>
        </p:spPr>
      </p:pic>
      <p:pic>
        <p:nvPicPr>
          <p:cNvPr id="3" name="图片 2"/>
          <p:cNvPicPr/>
          <p:nvPr/>
        </p:nvPicPr>
        <p:blipFill>
          <a:blip r:embed="rId3"/>
          <a:stretch>
            <a:fillRect/>
          </a:stretch>
        </p:blipFill>
        <p:spPr>
          <a:xfrm>
            <a:off x="1535760" y="3043965"/>
            <a:ext cx="6102360" cy="1016280"/>
          </a:xfrm>
          <a:prstGeom prst="rect">
            <a:avLst/>
          </a:prstGeom>
          <a:ln>
            <a:noFill/>
          </a:ln>
        </p:spPr>
      </p:pic>
      <p:pic>
        <p:nvPicPr>
          <p:cNvPr id="4" name="图片 4"/>
          <p:cNvPicPr/>
          <p:nvPr/>
        </p:nvPicPr>
        <p:blipFill>
          <a:blip r:embed="rId4"/>
          <a:stretch>
            <a:fillRect/>
          </a:stretch>
        </p:blipFill>
        <p:spPr>
          <a:xfrm>
            <a:off x="1535760" y="4139805"/>
            <a:ext cx="6102360" cy="1016280"/>
          </a:xfrm>
          <a:prstGeom prst="rect">
            <a:avLst/>
          </a:prstGeom>
          <a:ln>
            <a:noFill/>
          </a:ln>
        </p:spPr>
      </p:pic>
      <p:sp>
        <p:nvSpPr>
          <p:cNvPr id="5" name="CustomShape 5"/>
          <p:cNvSpPr/>
          <p:nvPr/>
        </p:nvSpPr>
        <p:spPr>
          <a:xfrm>
            <a:off x="1785215" y="1539190"/>
            <a:ext cx="6332040" cy="3646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0" strike="noStrike" spc="-1">
                <a:solidFill>
                  <a:srgbClr val="FFFFFF"/>
                </a:solidFill>
                <a:uFill>
                  <a:solidFill>
                    <a:srgbClr val="FFFFFF"/>
                  </a:solidFill>
                </a:uFill>
                <a:latin typeface="Calibri" panose="020F0502020204030204"/>
              </a:rPr>
              <a:t>Input    Black_Hair   Blond_Hair   Brown_Hair  Age        Male</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597600" y="3832560"/>
            <a:ext cx="2678400" cy="707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4050" b="0" strike="noStrike" spc="-1">
                <a:solidFill>
                  <a:srgbClr val="181717"/>
                </a:solidFill>
                <a:uFill>
                  <a:solidFill>
                    <a:srgbClr val="FFFFFF"/>
                  </a:solidFill>
                </a:uFill>
                <a:latin typeface="Noto Sans S Chinese Light"/>
                <a:ea typeface="Noto Sans S Chinese Light"/>
              </a:rPr>
              <a:t>THANKS~</a:t>
            </a:r>
            <a:endParaRPr lang="en-US" sz="1800" b="0" strike="noStrike" spc="-1">
              <a:solidFill>
                <a:srgbClr val="000000"/>
              </a:solidFill>
              <a:uFill>
                <a:solidFill>
                  <a:srgbClr val="FFFFFF"/>
                </a:solidFill>
              </a:uFill>
              <a:latin typeface="Arial" panose="020B0604020202020204"/>
            </a:endParaRPr>
          </a:p>
        </p:txBody>
      </p:sp>
      <p:sp>
        <p:nvSpPr>
          <p:cNvPr id="345" name="CustomShape 2"/>
          <p:cNvSpPr/>
          <p:nvPr/>
        </p:nvSpPr>
        <p:spPr>
          <a:xfrm>
            <a:off x="820440" y="4592520"/>
            <a:ext cx="2503080" cy="308880"/>
          </a:xfrm>
          <a:prstGeom prst="roundRect">
            <a:avLst>
              <a:gd name="adj" fmla="val 16667"/>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nSpc>
                <a:spcPct val="100000"/>
              </a:lnSpc>
            </a:pPr>
            <a:r>
              <a:rPr lang="en-US" sz="990" b="0" strike="noStrike" spc="-1">
                <a:solidFill>
                  <a:srgbClr val="FFFFFF"/>
                </a:solidFill>
                <a:uFill>
                  <a:solidFill>
                    <a:srgbClr val="FFFFFF"/>
                  </a:solidFill>
                </a:uFill>
                <a:latin typeface="Noto Sans S Chinese Light"/>
                <a:ea typeface="Noto Sans S Chinese Light"/>
              </a:rPr>
              <a:t>汇报人：罗晓峰  时间：2019.06.10</a:t>
            </a:r>
            <a:endParaRPr lang="en-US" sz="1800" b="0" strike="noStrike" spc="-1">
              <a:solidFill>
                <a:srgbClr val="000000"/>
              </a:solidFill>
              <a:uFill>
                <a:solidFill>
                  <a:srgbClr val="FFFFFF"/>
                </a:solidFill>
              </a:uFill>
              <a:latin typeface="Arial" panose="020B0604020202020204"/>
            </a:endParaRPr>
          </a:p>
        </p:txBody>
      </p:sp>
      <p:sp>
        <p:nvSpPr>
          <p:cNvPr id="346" name="CustomShape 3"/>
          <p:cNvSpPr/>
          <p:nvPr/>
        </p:nvSpPr>
        <p:spPr>
          <a:xfrm>
            <a:off x="704160" y="2914560"/>
            <a:ext cx="3569040" cy="1004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6000" b="1" strike="noStrike" spc="-1">
                <a:solidFill>
                  <a:srgbClr val="000000"/>
                </a:solidFill>
                <a:uFill>
                  <a:solidFill>
                    <a:srgbClr val="FFFFFF"/>
                  </a:solidFill>
                </a:uFill>
                <a:latin typeface="Noto Sans S Chinese Light"/>
                <a:ea typeface="Noto Sans S Chinese Light"/>
              </a:rPr>
              <a:t>2 0 1 9</a:t>
            </a:r>
            <a:endParaRPr lang="en-US" sz="1800" b="0" strike="noStrike" spc="-1">
              <a:solidFill>
                <a:srgbClr val="000000"/>
              </a:solidFill>
              <a:uFill>
                <a:solidFill>
                  <a:srgbClr val="FFFFFF"/>
                </a:solidFill>
              </a:uFill>
              <a:latin typeface="Arial" panose="020B0604020202020204"/>
            </a:endParaRPr>
          </a:p>
        </p:txBody>
      </p:sp>
      <p:pic>
        <p:nvPicPr>
          <p:cNvPr id="347" name="图片 2"/>
          <p:cNvPicPr/>
          <p:nvPr/>
        </p:nvPicPr>
        <p:blipFill>
          <a:blip r:embed="rId1"/>
          <a:stretch>
            <a:fillRect/>
          </a:stretch>
        </p:blipFill>
        <p:spPr>
          <a:xfrm rot="15204600">
            <a:off x="69480" y="366480"/>
            <a:ext cx="3443400" cy="3443400"/>
          </a:xfrm>
          <a:prstGeom prst="rect">
            <a:avLst/>
          </a:prstGeom>
          <a:ln>
            <a:noFill/>
          </a:ln>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0"/>
                                  </p:stCondLst>
                                  <p:childTnLst>
                                    <p:set>
                                      <p:cBhvr>
                                        <p:cTn id="6" dur="1" fill="hold">
                                          <p:stCondLst>
                                            <p:cond delay="0"/>
                                          </p:stCondLst>
                                        </p:cTn>
                                        <p:tgtEl>
                                          <p:spTgt spid="344"/>
                                        </p:tgtEl>
                                        <p:attrNameLst>
                                          <p:attrName>style.visibility</p:attrName>
                                        </p:attrNameLst>
                                      </p:cBhvr>
                                      <p:to>
                                        <p:strVal val="visible"/>
                                      </p:to>
                                    </p:set>
                                    <p:animEffect transition="in" filter="fade">
                                      <p:cBhvr additive="repl">
                                        <p:cTn id="7" dur="1000"/>
                                        <p:tgtEl>
                                          <p:spTgt spid="344"/>
                                        </p:tgtEl>
                                      </p:cBhvr>
                                    </p:animEffect>
                                    <p:anim calcmode="lin" valueType="num">
                                      <p:cBhvr additive="repl">
                                        <p:cTn id="8" dur="1000" fill="hold"/>
                                        <p:tgtEl>
                                          <p:spTgt spid="344"/>
                                        </p:tgtEl>
                                        <p:attrNameLst>
                                          <p:attrName>ppt_x</p:attrName>
                                        </p:attrNameLst>
                                      </p:cBhvr>
                                      <p:tavLst>
                                        <p:tav tm="0">
                                          <p:val>
                                            <p:strVal val="#ppt_x"/>
                                          </p:val>
                                        </p:tav>
                                        <p:tav tm="100000">
                                          <p:val>
                                            <p:strVal val="#ppt_x"/>
                                          </p:val>
                                        </p:tav>
                                      </p:tavLst>
                                    </p:anim>
                                    <p:anim calcmode="lin" valueType="num">
                                      <p:cBhvr additive="repl">
                                        <p:cTn id="9" dur="1000" fill="hold"/>
                                        <p:tgtEl>
                                          <p:spTgt spid="34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1000"/>
                                  </p:stCondLst>
                                  <p:childTnLst>
                                    <p:set>
                                      <p:cBhvr>
                                        <p:cTn id="11" dur="1" fill="hold">
                                          <p:stCondLst>
                                            <p:cond delay="0"/>
                                          </p:stCondLst>
                                        </p:cTn>
                                        <p:tgtEl>
                                          <p:spTgt spid="345"/>
                                        </p:tgtEl>
                                        <p:attrNameLst>
                                          <p:attrName>style.visibility</p:attrName>
                                        </p:attrNameLst>
                                      </p:cBhvr>
                                      <p:to>
                                        <p:strVal val="visible"/>
                                      </p:to>
                                    </p:set>
                                    <p:animEffect transition="in" filter="fade">
                                      <p:cBhvr additive="repl">
                                        <p:cTn id="12" dur="1000"/>
                                        <p:tgtEl>
                                          <p:spTgt spid="345"/>
                                        </p:tgtEl>
                                      </p:cBhvr>
                                    </p:animEffect>
                                    <p:anim calcmode="lin" valueType="num">
                                      <p:cBhvr additive="repl">
                                        <p:cTn id="13" dur="1000" fill="hold"/>
                                        <p:tgtEl>
                                          <p:spTgt spid="345"/>
                                        </p:tgtEl>
                                        <p:attrNameLst>
                                          <p:attrName>ppt_x</p:attrName>
                                        </p:attrNameLst>
                                      </p:cBhvr>
                                      <p:tavLst>
                                        <p:tav tm="0">
                                          <p:val>
                                            <p:strVal val="#ppt_x"/>
                                          </p:val>
                                        </p:tav>
                                        <p:tav tm="100000">
                                          <p:val>
                                            <p:strVal val="#ppt_x"/>
                                          </p:val>
                                        </p:tav>
                                      </p:tavLst>
                                    </p:anim>
                                    <p:anim calcmode="lin" valueType="num">
                                      <p:cBhvr additive="repl">
                                        <p:cTn id="14" dur="1000" fill="hold"/>
                                        <p:tgtEl>
                                          <p:spTgt spid="3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0" y="0"/>
            <a:ext cx="9143640" cy="6857640"/>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01" name="图片 2"/>
          <p:cNvPicPr/>
          <p:nvPr/>
        </p:nvPicPr>
        <p:blipFill>
          <a:blip r:embed="rId1"/>
          <a:stretch>
            <a:fillRect/>
          </a:stretch>
        </p:blipFill>
        <p:spPr>
          <a:xfrm rot="15735000">
            <a:off x="216000" y="-523440"/>
            <a:ext cx="3434760" cy="3434760"/>
          </a:xfrm>
          <a:prstGeom prst="rect">
            <a:avLst/>
          </a:prstGeom>
          <a:ln>
            <a:noFill/>
          </a:ln>
        </p:spPr>
      </p:pic>
      <p:pic>
        <p:nvPicPr>
          <p:cNvPr id="102" name="图片 11"/>
          <p:cNvPicPr/>
          <p:nvPr/>
        </p:nvPicPr>
        <p:blipFill>
          <a:blip r:embed="rId1"/>
          <a:stretch>
            <a:fillRect/>
          </a:stretch>
        </p:blipFill>
        <p:spPr>
          <a:xfrm rot="15735000">
            <a:off x="5923440" y="3737520"/>
            <a:ext cx="3434760" cy="3434760"/>
          </a:xfrm>
          <a:prstGeom prst="rect">
            <a:avLst/>
          </a:prstGeom>
          <a:ln>
            <a:noFill/>
          </a:ln>
        </p:spPr>
      </p:pic>
      <p:sp>
        <p:nvSpPr>
          <p:cNvPr id="103" name="CustomShape 2"/>
          <p:cNvSpPr/>
          <p:nvPr/>
        </p:nvSpPr>
        <p:spPr>
          <a:xfrm>
            <a:off x="1863720" y="4295880"/>
            <a:ext cx="2882520" cy="821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4800" b="1" strike="noStrike" spc="449">
                <a:solidFill>
                  <a:srgbClr val="0D0D0D"/>
                </a:solidFill>
                <a:uFill>
                  <a:solidFill>
                    <a:srgbClr val="FFFFFF"/>
                  </a:solidFill>
                </a:uFill>
                <a:latin typeface="Noto Sans S Chinese Thin"/>
                <a:ea typeface="Noto Sans S Chinese Thin"/>
              </a:rPr>
              <a:t>研究简介</a:t>
            </a:r>
            <a:endParaRPr lang="en-US" sz="1800" b="0" strike="noStrike" spc="-1">
              <a:solidFill>
                <a:srgbClr val="000000"/>
              </a:solidFill>
              <a:uFill>
                <a:solidFill>
                  <a:srgbClr val="FFFFFF"/>
                </a:solidFill>
              </a:uFill>
              <a:latin typeface="Arial" panose="020B0604020202020204"/>
            </a:endParaRPr>
          </a:p>
        </p:txBody>
      </p:sp>
      <p:sp>
        <p:nvSpPr>
          <p:cNvPr id="104" name="CustomShape 3"/>
          <p:cNvSpPr/>
          <p:nvPr/>
        </p:nvSpPr>
        <p:spPr>
          <a:xfrm>
            <a:off x="698760" y="4049640"/>
            <a:ext cx="1164600" cy="2527560"/>
          </a:xfrm>
          <a:prstGeom prst="rect">
            <a:avLst/>
          </a:prstGeom>
          <a:solidFill>
            <a:schemeClr val="tx1">
              <a:lumMod val="85000"/>
              <a:lumOff val="15000"/>
            </a:schemeClr>
          </a:solid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8000" b="0" strike="noStrike" spc="-1">
                <a:solidFill>
                  <a:srgbClr val="FFFFFF"/>
                </a:solidFill>
                <a:uFill>
                  <a:solidFill>
                    <a:srgbClr val="FFFFFF"/>
                  </a:solidFill>
                </a:uFill>
                <a:latin typeface="Impact" panose="020B0806030902050204"/>
              </a:rPr>
              <a:t>01</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 name="图片 8"/>
          <p:cNvPicPr/>
          <p:nvPr/>
        </p:nvPicPr>
        <p:blipFill>
          <a:blip r:embed="rId1"/>
          <a:stretch>
            <a:fillRect/>
          </a:stretch>
        </p:blipFill>
        <p:spPr>
          <a:xfrm rot="18877200">
            <a:off x="-1215360" y="775800"/>
            <a:ext cx="3443400" cy="3443400"/>
          </a:xfrm>
          <a:prstGeom prst="rect">
            <a:avLst/>
          </a:prstGeom>
          <a:ln>
            <a:noFill/>
          </a:ln>
        </p:spPr>
      </p:pic>
      <p:pic>
        <p:nvPicPr>
          <p:cNvPr id="106" name="图片 13"/>
          <p:cNvPicPr/>
          <p:nvPr/>
        </p:nvPicPr>
        <p:blipFill>
          <a:blip r:embed="rId1"/>
          <a:stretch>
            <a:fillRect/>
          </a:stretch>
        </p:blipFill>
        <p:spPr>
          <a:xfrm rot="8109600">
            <a:off x="6901560" y="1954800"/>
            <a:ext cx="3443400" cy="3443400"/>
          </a:xfrm>
          <a:prstGeom prst="rect">
            <a:avLst/>
          </a:prstGeom>
          <a:ln>
            <a:noFill/>
          </a:ln>
        </p:spPr>
      </p:pic>
      <p:sp>
        <p:nvSpPr>
          <p:cNvPr id="107" name="CustomShape 1"/>
          <p:cNvSpPr/>
          <p:nvPr/>
        </p:nvSpPr>
        <p:spPr>
          <a:xfrm>
            <a:off x="1411200" y="1637280"/>
            <a:ext cx="6274080" cy="4136040"/>
          </a:xfrm>
          <a:prstGeom prst="rect">
            <a:avLst/>
          </a:prstGeom>
          <a:solidFill>
            <a:schemeClr val="tx1">
              <a:lumMod val="50000"/>
              <a:lumOff val="50000"/>
              <a:alpha val="80000"/>
            </a:schemeClr>
          </a:solidFill>
          <a:effectLst>
            <a:softEdge rad="0"/>
          </a:effectLst>
        </p:spPr>
        <p:style>
          <a:lnRef idx="2">
            <a:schemeClr val="accent1">
              <a:shade val="50000"/>
            </a:schemeClr>
          </a:lnRef>
          <a:fillRef idx="1">
            <a:schemeClr val="accent1"/>
          </a:fillRef>
          <a:effectRef idx="0">
            <a:schemeClr val="accent1"/>
          </a:effectRef>
          <a:fontRef idx="minor"/>
        </p:style>
      </p:sp>
      <p:sp>
        <p:nvSpPr>
          <p:cNvPr id="108" name="CustomShape 2"/>
          <p:cNvSpPr/>
          <p:nvPr/>
        </p:nvSpPr>
        <p:spPr>
          <a:xfrm>
            <a:off x="1527840" y="1895760"/>
            <a:ext cx="6040440" cy="3731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sz="1350" b="0" strike="noStrike" spc="-1">
                <a:solidFill>
                  <a:srgbClr val="000000"/>
                </a:solidFill>
                <a:uFill>
                  <a:solidFill>
                    <a:srgbClr val="FFFFFF"/>
                  </a:solidFill>
                </a:uFill>
                <a:latin typeface="Calibri" panose="020F0502020204030204"/>
              </a:rPr>
              <a:t>         </a:t>
            </a:r>
            <a:r>
              <a:rPr lang="en-US" sz="1350" b="1" strike="noStrike" spc="-1">
                <a:solidFill>
                  <a:srgbClr val="FFFFFF"/>
                </a:solidFill>
                <a:uFill>
                  <a:solidFill>
                    <a:srgbClr val="FFFFFF"/>
                  </a:solidFill>
                </a:uFill>
                <a:latin typeface="宋体" panose="02010600030101010101" pitchFamily="2" charset="-122"/>
                <a:ea typeface="宋体" panose="02010600030101010101" pitchFamily="2" charset="-122"/>
              </a:rPr>
              <a:t>传统的池化方式（Max Pooling/Average Pooling）所带来卷积网络的位移不变性和旋转不变性只是局部的和固定的。而且池化并不擅长处理其它形式的仿射变换。</a:t>
            </a:r>
            <a:endParaRPr lang="en-US" sz="1800" b="0" strike="noStrike" spc="-1">
              <a:solidFill>
                <a:srgbClr val="000000"/>
              </a:solidFill>
              <a:uFill>
                <a:solidFill>
                  <a:srgbClr val="FFFFFF"/>
                </a:solidFill>
              </a:uFill>
              <a:latin typeface="Arial" panose="020B0604020202020204"/>
            </a:endParaRPr>
          </a:p>
          <a:p>
            <a:pPr>
              <a:lnSpc>
                <a:spcPct val="150000"/>
              </a:lnSpc>
            </a:pPr>
            <a:r>
              <a:rPr lang="en-US" sz="1350" b="1" strike="noStrike" spc="-1">
                <a:solidFill>
                  <a:srgbClr val="FFFFFF"/>
                </a:solidFill>
                <a:uFill>
                  <a:solidFill>
                    <a:srgbClr val="FFFFFF"/>
                  </a:solidFill>
                </a:uFill>
                <a:latin typeface="宋体" panose="02010600030101010101" pitchFamily="2" charset="-122"/>
                <a:ea typeface="宋体" panose="02010600030101010101" pitchFamily="2" charset="-122"/>
              </a:rPr>
              <a:t>    而Spatial Transformer Network（STN）的提出动机源于对池化的改进，即让网络线性的学习这些不变性，甚至将其范围扩展到所有仿射变换乃至非放射变换，简单的来说，相当于在传统的一层Convolution中间，装了一个“插件”，可以使得传统的卷积带有了[裁剪]、[平移]、[缩放]、[旋转]等特性，突出图像中的重点区域，提高模型的识别准确率。</a:t>
            </a:r>
            <a:endParaRPr lang="en-US" sz="1800" b="0" strike="noStrike" spc="-1">
              <a:solidFill>
                <a:srgbClr val="000000"/>
              </a:solidFill>
              <a:uFill>
                <a:solidFill>
                  <a:srgbClr val="FFFFFF"/>
                </a:solidFill>
              </a:uFill>
              <a:latin typeface="Arial" panose="020B0604020202020204"/>
            </a:endParaRPr>
          </a:p>
          <a:p>
            <a:pPr>
              <a:lnSpc>
                <a:spcPct val="150000"/>
              </a:lnSpc>
            </a:pPr>
            <a:r>
              <a:rPr lang="en-US" sz="1350" b="1" strike="noStrike" spc="-1">
                <a:solidFill>
                  <a:srgbClr val="FFFFFF"/>
                </a:solidFill>
                <a:uFill>
                  <a:solidFill>
                    <a:srgbClr val="FFFFFF"/>
                  </a:solidFill>
                </a:uFill>
                <a:latin typeface="宋体" panose="02010600030101010101" pitchFamily="2" charset="-122"/>
                <a:ea typeface="宋体" panose="02010600030101010101" pitchFamily="2" charset="-122"/>
              </a:rPr>
              <a:t>    我们小组的</a:t>
            </a:r>
            <a:r>
              <a:rPr lang="en-US" sz="2000" b="1" strike="noStrike" spc="-1">
                <a:solidFill>
                  <a:srgbClr val="FFFFFF"/>
                </a:solidFill>
                <a:uFill>
                  <a:solidFill>
                    <a:srgbClr val="FFFFFF"/>
                  </a:solidFill>
                </a:uFill>
                <a:latin typeface="宋体" panose="02010600030101010101" pitchFamily="2" charset="-122"/>
                <a:ea typeface="宋体" panose="02010600030101010101" pitchFamily="2" charset="-122"/>
              </a:rPr>
              <a:t>研究目的</a:t>
            </a:r>
            <a:r>
              <a:rPr lang="en-US" sz="1350" b="1" strike="noStrike" spc="-1">
                <a:solidFill>
                  <a:srgbClr val="FFFFFF"/>
                </a:solidFill>
                <a:uFill>
                  <a:solidFill>
                    <a:srgbClr val="FFFFFF"/>
                  </a:solidFill>
                </a:uFill>
                <a:latin typeface="宋体" panose="02010600030101010101" pitchFamily="2" charset="-122"/>
                <a:ea typeface="宋体" panose="02010600030101010101" pitchFamily="2" charset="-122"/>
              </a:rPr>
              <a:t>就是将STN 应用到图像识别中，以测试是否能够提升图像识别的准确性。</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109" name="CustomShape 3"/>
          <p:cNvSpPr/>
          <p:nvPr/>
        </p:nvSpPr>
        <p:spPr>
          <a:xfrm>
            <a:off x="1654200" y="677880"/>
            <a:ext cx="170568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449">
                <a:solidFill>
                  <a:srgbClr val="0D0D0D"/>
                </a:solidFill>
                <a:uFill>
                  <a:solidFill>
                    <a:srgbClr val="FFFFFF"/>
                  </a:solidFill>
                </a:uFill>
                <a:latin typeface="Noto Sans S Chinese Thin"/>
                <a:ea typeface="Noto Sans S Chinese Thin"/>
              </a:rPr>
              <a:t>研究目的</a:t>
            </a:r>
            <a:endParaRPr lang="en-US" sz="1800" b="0" strike="noStrike" spc="-1">
              <a:solidFill>
                <a:srgbClr val="000000"/>
              </a:solidFill>
              <a:uFill>
                <a:solidFill>
                  <a:srgbClr val="FFFFFF"/>
                </a:solidFill>
              </a:uFill>
              <a:latin typeface="Arial" panose="020B0604020202020204"/>
            </a:endParaRPr>
          </a:p>
        </p:txBody>
      </p:sp>
      <p:sp>
        <p:nvSpPr>
          <p:cNvPr id="110" name="CustomShape 4"/>
          <p:cNvSpPr/>
          <p:nvPr/>
        </p:nvSpPr>
        <p:spPr>
          <a:xfrm>
            <a:off x="843840" y="528840"/>
            <a:ext cx="941760" cy="750600"/>
          </a:xfrm>
          <a:prstGeom prst="rect">
            <a:avLst/>
          </a:prstGeom>
          <a:solidFill>
            <a:schemeClr val="tx1">
              <a:lumMod val="85000"/>
              <a:lumOff val="15000"/>
            </a:schemeClr>
          </a:solid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340" b="0" strike="noStrike" spc="-1">
                <a:solidFill>
                  <a:srgbClr val="FFFFFF"/>
                </a:solidFill>
                <a:uFill>
                  <a:solidFill>
                    <a:srgbClr val="FFFFFF"/>
                  </a:solidFill>
                </a:uFill>
                <a:latin typeface="Impact" panose="020B0806030902050204"/>
              </a:rPr>
              <a:t>1.1</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111" name="图片 8"/>
          <p:cNvPicPr/>
          <p:nvPr/>
        </p:nvPicPr>
        <p:blipFill>
          <a:blip r:embed="rId2"/>
          <a:stretch>
            <a:fillRect/>
          </a:stretch>
        </p:blipFill>
        <p:spPr>
          <a:xfrm rot="18877200">
            <a:off x="-1215360" y="775800"/>
            <a:ext cx="3443400" cy="3443400"/>
          </a:xfrm>
          <a:prstGeom prst="rect">
            <a:avLst/>
          </a:prstGeom>
          <a:ln>
            <a:noFill/>
          </a:ln>
        </p:spPr>
      </p:pic>
      <p:pic>
        <p:nvPicPr>
          <p:cNvPr id="112" name="图片 13"/>
          <p:cNvPicPr/>
          <p:nvPr/>
        </p:nvPicPr>
        <p:blipFill>
          <a:blip r:embed="rId2"/>
          <a:stretch>
            <a:fillRect/>
          </a:stretch>
        </p:blipFill>
        <p:spPr>
          <a:xfrm rot="8109600">
            <a:off x="6901560" y="1954800"/>
            <a:ext cx="3443400" cy="3443400"/>
          </a:xfrm>
          <a:prstGeom prst="rect">
            <a:avLst/>
          </a:prstGeom>
          <a:ln>
            <a:noFill/>
          </a:ln>
        </p:spPr>
      </p:pic>
      <p:sp>
        <p:nvSpPr>
          <p:cNvPr id="113" name="CustomShape 1"/>
          <p:cNvSpPr/>
          <p:nvPr/>
        </p:nvSpPr>
        <p:spPr>
          <a:xfrm>
            <a:off x="1654200" y="677880"/>
            <a:ext cx="170568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449">
                <a:solidFill>
                  <a:srgbClr val="0D0D0D"/>
                </a:solidFill>
                <a:uFill>
                  <a:solidFill>
                    <a:srgbClr val="FFFFFF"/>
                  </a:solidFill>
                </a:uFill>
                <a:latin typeface="Noto Sans S Chinese Thin"/>
                <a:ea typeface="Noto Sans S Chinese Thin"/>
              </a:rPr>
              <a:t>研究说明</a:t>
            </a:r>
            <a:endParaRPr lang="en-US" sz="1800" b="0" strike="noStrike" spc="-1">
              <a:solidFill>
                <a:srgbClr val="000000"/>
              </a:solidFill>
              <a:uFill>
                <a:solidFill>
                  <a:srgbClr val="FFFFFF"/>
                </a:solidFill>
              </a:uFill>
              <a:latin typeface="Arial" panose="020B0604020202020204"/>
            </a:endParaRPr>
          </a:p>
        </p:txBody>
      </p:sp>
      <p:sp>
        <p:nvSpPr>
          <p:cNvPr id="114" name="CustomShape 2"/>
          <p:cNvSpPr/>
          <p:nvPr/>
        </p:nvSpPr>
        <p:spPr>
          <a:xfrm>
            <a:off x="843840" y="528840"/>
            <a:ext cx="941760" cy="750600"/>
          </a:xfrm>
          <a:prstGeom prst="rect">
            <a:avLst/>
          </a:prstGeom>
          <a:solidFill>
            <a:schemeClr val="tx1">
              <a:lumMod val="85000"/>
              <a:lumOff val="15000"/>
            </a:schemeClr>
          </a:solid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340" b="0" strike="noStrike" spc="-1">
                <a:solidFill>
                  <a:srgbClr val="FFFFFF"/>
                </a:solidFill>
                <a:uFill>
                  <a:solidFill>
                    <a:srgbClr val="FFFFFF"/>
                  </a:solidFill>
                </a:uFill>
                <a:latin typeface="Impact" panose="020B0806030902050204"/>
              </a:rPr>
              <a:t>1.1</a:t>
            </a:r>
            <a:endParaRPr lang="en-US" sz="1800" b="0" strike="noStrike" spc="-1">
              <a:solidFill>
                <a:srgbClr val="000000"/>
              </a:solidFill>
              <a:uFill>
                <a:solidFill>
                  <a:srgbClr val="FFFFFF"/>
                </a:solidFill>
              </a:uFill>
              <a:latin typeface="Arial" panose="020B0604020202020204"/>
            </a:endParaRPr>
          </a:p>
        </p:txBody>
      </p:sp>
      <p:sp>
        <p:nvSpPr>
          <p:cNvPr id="115" name="CustomShape 3"/>
          <p:cNvSpPr/>
          <p:nvPr/>
        </p:nvSpPr>
        <p:spPr>
          <a:xfrm>
            <a:off x="1873800" y="3108240"/>
            <a:ext cx="1150560" cy="641160"/>
          </a:xfrm>
          <a:custGeom>
            <a:avLst/>
            <a:gdLst/>
            <a:ahLst/>
            <a:cxnLst/>
            <a:rect l="l" t="t" r="r" b="b"/>
            <a:pathLst>
              <a:path w="725" h="404">
                <a:moveTo>
                  <a:pt x="0" y="0"/>
                </a:moveTo>
                <a:lnTo>
                  <a:pt x="0" y="404"/>
                </a:lnTo>
                <a:lnTo>
                  <a:pt x="725" y="404"/>
                </a:lnTo>
                <a:lnTo>
                  <a:pt x="324" y="0"/>
                </a:lnTo>
                <a:lnTo>
                  <a:pt x="0" y="0"/>
                </a:lnTo>
                <a:close/>
              </a:path>
            </a:pathLst>
          </a:custGeom>
          <a:solidFill>
            <a:schemeClr val="accent3"/>
          </a:solidFill>
          <a:ln>
            <a:noFill/>
          </a:ln>
        </p:spPr>
        <p:style>
          <a:lnRef idx="0">
            <a:srgbClr val="FFFFFF"/>
          </a:lnRef>
          <a:fillRef idx="0">
            <a:srgbClr val="FFFFFF"/>
          </a:fillRef>
          <a:effectRef idx="0">
            <a:srgbClr val="FFFFFF"/>
          </a:effectRef>
          <a:fontRef idx="minor"/>
        </p:style>
      </p:sp>
      <p:sp>
        <p:nvSpPr>
          <p:cNvPr id="116" name="CustomShape 4"/>
          <p:cNvSpPr/>
          <p:nvPr/>
        </p:nvSpPr>
        <p:spPr>
          <a:xfrm>
            <a:off x="2074320" y="3271680"/>
            <a:ext cx="342360" cy="339840"/>
          </a:xfrm>
          <a:custGeom>
            <a:avLst/>
            <a:gdLst/>
            <a:ahLst/>
            <a:cxnLst/>
            <a:rect l="l" t="t" r="r" b="b"/>
            <a:pathLst>
              <a:path w="56" h="56">
                <a:moveTo>
                  <a:pt x="46" y="7"/>
                </a:moveTo>
                <a:cubicBezTo>
                  <a:pt x="42" y="4"/>
                  <a:pt x="38" y="1"/>
                  <a:pt x="33" y="1"/>
                </a:cubicBezTo>
                <a:cubicBezTo>
                  <a:pt x="31" y="0"/>
                  <a:pt x="30" y="0"/>
                  <a:pt x="28" y="0"/>
                </a:cubicBezTo>
                <a:cubicBezTo>
                  <a:pt x="26" y="0"/>
                  <a:pt x="24" y="0"/>
                  <a:pt x="22" y="1"/>
                </a:cubicBezTo>
                <a:cubicBezTo>
                  <a:pt x="17" y="1"/>
                  <a:pt x="13" y="4"/>
                  <a:pt x="10" y="7"/>
                </a:cubicBezTo>
                <a:cubicBezTo>
                  <a:pt x="3" y="12"/>
                  <a:pt x="0" y="19"/>
                  <a:pt x="0" y="28"/>
                </a:cubicBezTo>
                <a:cubicBezTo>
                  <a:pt x="0" y="37"/>
                  <a:pt x="3" y="44"/>
                  <a:pt x="10" y="49"/>
                </a:cubicBezTo>
                <a:cubicBezTo>
                  <a:pt x="13" y="52"/>
                  <a:pt x="17" y="55"/>
                  <a:pt x="22" y="55"/>
                </a:cubicBezTo>
                <a:cubicBezTo>
                  <a:pt x="24" y="56"/>
                  <a:pt x="26" y="56"/>
                  <a:pt x="28" y="56"/>
                </a:cubicBezTo>
                <a:cubicBezTo>
                  <a:pt x="30" y="56"/>
                  <a:pt x="31" y="56"/>
                  <a:pt x="33" y="55"/>
                </a:cubicBezTo>
                <a:cubicBezTo>
                  <a:pt x="38" y="55"/>
                  <a:pt x="42" y="52"/>
                  <a:pt x="46" y="49"/>
                </a:cubicBezTo>
                <a:cubicBezTo>
                  <a:pt x="52" y="44"/>
                  <a:pt x="56" y="37"/>
                  <a:pt x="56" y="28"/>
                </a:cubicBezTo>
                <a:cubicBezTo>
                  <a:pt x="56" y="19"/>
                  <a:pt x="52" y="12"/>
                  <a:pt x="46" y="7"/>
                </a:cubicBezTo>
                <a:close/>
                <a:moveTo>
                  <a:pt x="20" y="7"/>
                </a:moveTo>
                <a:cubicBezTo>
                  <a:pt x="18" y="9"/>
                  <a:pt x="16" y="11"/>
                  <a:pt x="14" y="14"/>
                </a:cubicBezTo>
                <a:cubicBezTo>
                  <a:pt x="10" y="14"/>
                  <a:pt x="10" y="14"/>
                  <a:pt x="10" y="14"/>
                </a:cubicBezTo>
                <a:cubicBezTo>
                  <a:pt x="13" y="11"/>
                  <a:pt x="16" y="8"/>
                  <a:pt x="20" y="7"/>
                </a:cubicBezTo>
                <a:close/>
                <a:moveTo>
                  <a:pt x="7" y="19"/>
                </a:moveTo>
                <a:cubicBezTo>
                  <a:pt x="12" y="19"/>
                  <a:pt x="12" y="19"/>
                  <a:pt x="12" y="19"/>
                </a:cubicBezTo>
                <a:cubicBezTo>
                  <a:pt x="11" y="21"/>
                  <a:pt x="11" y="23"/>
                  <a:pt x="11" y="25"/>
                </a:cubicBezTo>
                <a:cubicBezTo>
                  <a:pt x="5" y="25"/>
                  <a:pt x="5" y="25"/>
                  <a:pt x="5" y="25"/>
                </a:cubicBezTo>
                <a:cubicBezTo>
                  <a:pt x="6" y="23"/>
                  <a:pt x="6" y="21"/>
                  <a:pt x="7" y="19"/>
                </a:cubicBezTo>
                <a:close/>
                <a:moveTo>
                  <a:pt x="6" y="36"/>
                </a:moveTo>
                <a:cubicBezTo>
                  <a:pt x="6" y="34"/>
                  <a:pt x="5" y="32"/>
                  <a:pt x="5" y="30"/>
                </a:cubicBezTo>
                <a:cubicBezTo>
                  <a:pt x="11" y="30"/>
                  <a:pt x="11" y="30"/>
                  <a:pt x="11" y="30"/>
                </a:cubicBezTo>
                <a:cubicBezTo>
                  <a:pt x="11" y="32"/>
                  <a:pt x="11" y="34"/>
                  <a:pt x="12" y="36"/>
                </a:cubicBezTo>
                <a:lnTo>
                  <a:pt x="6" y="36"/>
                </a:lnTo>
                <a:close/>
                <a:moveTo>
                  <a:pt x="9" y="41"/>
                </a:moveTo>
                <a:cubicBezTo>
                  <a:pt x="14" y="41"/>
                  <a:pt x="14" y="41"/>
                  <a:pt x="14" y="41"/>
                </a:cubicBezTo>
                <a:cubicBezTo>
                  <a:pt x="16" y="44"/>
                  <a:pt x="18" y="47"/>
                  <a:pt x="20" y="49"/>
                </a:cubicBezTo>
                <a:cubicBezTo>
                  <a:pt x="16" y="48"/>
                  <a:pt x="12" y="45"/>
                  <a:pt x="9" y="41"/>
                </a:cubicBezTo>
                <a:close/>
                <a:moveTo>
                  <a:pt x="25" y="46"/>
                </a:moveTo>
                <a:cubicBezTo>
                  <a:pt x="23" y="45"/>
                  <a:pt x="22" y="43"/>
                  <a:pt x="20" y="41"/>
                </a:cubicBezTo>
                <a:cubicBezTo>
                  <a:pt x="25" y="41"/>
                  <a:pt x="25" y="41"/>
                  <a:pt x="25" y="41"/>
                </a:cubicBezTo>
                <a:lnTo>
                  <a:pt x="25" y="46"/>
                </a:lnTo>
                <a:close/>
                <a:moveTo>
                  <a:pt x="25" y="36"/>
                </a:moveTo>
                <a:cubicBezTo>
                  <a:pt x="17" y="36"/>
                  <a:pt x="17" y="36"/>
                  <a:pt x="17" y="36"/>
                </a:cubicBezTo>
                <a:cubicBezTo>
                  <a:pt x="17" y="34"/>
                  <a:pt x="16" y="32"/>
                  <a:pt x="16" y="30"/>
                </a:cubicBezTo>
                <a:cubicBezTo>
                  <a:pt x="25" y="30"/>
                  <a:pt x="25" y="30"/>
                  <a:pt x="25" y="30"/>
                </a:cubicBezTo>
                <a:lnTo>
                  <a:pt x="25" y="36"/>
                </a:lnTo>
                <a:close/>
                <a:moveTo>
                  <a:pt x="25" y="25"/>
                </a:moveTo>
                <a:cubicBezTo>
                  <a:pt x="16" y="25"/>
                  <a:pt x="16" y="25"/>
                  <a:pt x="16" y="25"/>
                </a:cubicBezTo>
                <a:cubicBezTo>
                  <a:pt x="17" y="23"/>
                  <a:pt x="17" y="21"/>
                  <a:pt x="18" y="19"/>
                </a:cubicBezTo>
                <a:cubicBezTo>
                  <a:pt x="25" y="19"/>
                  <a:pt x="25" y="19"/>
                  <a:pt x="25" y="19"/>
                </a:cubicBezTo>
                <a:lnTo>
                  <a:pt x="25" y="25"/>
                </a:lnTo>
                <a:close/>
                <a:moveTo>
                  <a:pt x="25" y="14"/>
                </a:moveTo>
                <a:cubicBezTo>
                  <a:pt x="21" y="14"/>
                  <a:pt x="21" y="14"/>
                  <a:pt x="21" y="14"/>
                </a:cubicBezTo>
                <a:cubicBezTo>
                  <a:pt x="22" y="12"/>
                  <a:pt x="23" y="11"/>
                  <a:pt x="25" y="10"/>
                </a:cubicBezTo>
                <a:lnTo>
                  <a:pt x="25" y="14"/>
                </a:lnTo>
                <a:close/>
                <a:moveTo>
                  <a:pt x="48" y="19"/>
                </a:moveTo>
                <a:cubicBezTo>
                  <a:pt x="49" y="21"/>
                  <a:pt x="50" y="23"/>
                  <a:pt x="50" y="25"/>
                </a:cubicBezTo>
                <a:cubicBezTo>
                  <a:pt x="45" y="25"/>
                  <a:pt x="45" y="25"/>
                  <a:pt x="45" y="25"/>
                </a:cubicBezTo>
                <a:cubicBezTo>
                  <a:pt x="44" y="23"/>
                  <a:pt x="44" y="21"/>
                  <a:pt x="43" y="19"/>
                </a:cubicBezTo>
                <a:lnTo>
                  <a:pt x="48" y="19"/>
                </a:lnTo>
                <a:close/>
                <a:moveTo>
                  <a:pt x="45" y="14"/>
                </a:moveTo>
                <a:cubicBezTo>
                  <a:pt x="41" y="14"/>
                  <a:pt x="41" y="14"/>
                  <a:pt x="41" y="14"/>
                </a:cubicBezTo>
                <a:cubicBezTo>
                  <a:pt x="39" y="11"/>
                  <a:pt x="37" y="9"/>
                  <a:pt x="35" y="7"/>
                </a:cubicBezTo>
                <a:cubicBezTo>
                  <a:pt x="39" y="8"/>
                  <a:pt x="42" y="11"/>
                  <a:pt x="45" y="14"/>
                </a:cubicBezTo>
                <a:close/>
                <a:moveTo>
                  <a:pt x="30" y="10"/>
                </a:moveTo>
                <a:cubicBezTo>
                  <a:pt x="32" y="11"/>
                  <a:pt x="33" y="12"/>
                  <a:pt x="34" y="14"/>
                </a:cubicBezTo>
                <a:cubicBezTo>
                  <a:pt x="30" y="14"/>
                  <a:pt x="30" y="14"/>
                  <a:pt x="30" y="14"/>
                </a:cubicBezTo>
                <a:lnTo>
                  <a:pt x="30" y="10"/>
                </a:lnTo>
                <a:close/>
                <a:moveTo>
                  <a:pt x="30" y="19"/>
                </a:moveTo>
                <a:cubicBezTo>
                  <a:pt x="38" y="19"/>
                  <a:pt x="38" y="19"/>
                  <a:pt x="38" y="19"/>
                </a:cubicBezTo>
                <a:cubicBezTo>
                  <a:pt x="38" y="21"/>
                  <a:pt x="39" y="23"/>
                  <a:pt x="39" y="25"/>
                </a:cubicBezTo>
                <a:cubicBezTo>
                  <a:pt x="30" y="25"/>
                  <a:pt x="30" y="25"/>
                  <a:pt x="30" y="25"/>
                </a:cubicBezTo>
                <a:lnTo>
                  <a:pt x="30" y="19"/>
                </a:lnTo>
                <a:close/>
                <a:moveTo>
                  <a:pt x="30" y="30"/>
                </a:moveTo>
                <a:cubicBezTo>
                  <a:pt x="39" y="30"/>
                  <a:pt x="39" y="30"/>
                  <a:pt x="39" y="30"/>
                </a:cubicBezTo>
                <a:cubicBezTo>
                  <a:pt x="39" y="32"/>
                  <a:pt x="39" y="34"/>
                  <a:pt x="38" y="36"/>
                </a:cubicBezTo>
                <a:cubicBezTo>
                  <a:pt x="30" y="36"/>
                  <a:pt x="30" y="36"/>
                  <a:pt x="30" y="36"/>
                </a:cubicBezTo>
                <a:lnTo>
                  <a:pt x="30" y="30"/>
                </a:lnTo>
                <a:close/>
                <a:moveTo>
                  <a:pt x="30" y="46"/>
                </a:moveTo>
                <a:cubicBezTo>
                  <a:pt x="30" y="41"/>
                  <a:pt x="30" y="41"/>
                  <a:pt x="30" y="41"/>
                </a:cubicBezTo>
                <a:cubicBezTo>
                  <a:pt x="35" y="41"/>
                  <a:pt x="35" y="41"/>
                  <a:pt x="35" y="41"/>
                </a:cubicBezTo>
                <a:cubicBezTo>
                  <a:pt x="34" y="43"/>
                  <a:pt x="32" y="45"/>
                  <a:pt x="30" y="46"/>
                </a:cubicBezTo>
                <a:close/>
                <a:moveTo>
                  <a:pt x="35" y="49"/>
                </a:moveTo>
                <a:cubicBezTo>
                  <a:pt x="38" y="47"/>
                  <a:pt x="40" y="44"/>
                  <a:pt x="41" y="41"/>
                </a:cubicBezTo>
                <a:cubicBezTo>
                  <a:pt x="46" y="41"/>
                  <a:pt x="46" y="41"/>
                  <a:pt x="46" y="41"/>
                </a:cubicBezTo>
                <a:cubicBezTo>
                  <a:pt x="43" y="45"/>
                  <a:pt x="39" y="48"/>
                  <a:pt x="35" y="49"/>
                </a:cubicBezTo>
                <a:close/>
                <a:moveTo>
                  <a:pt x="44" y="36"/>
                </a:moveTo>
                <a:cubicBezTo>
                  <a:pt x="44" y="34"/>
                  <a:pt x="44" y="32"/>
                  <a:pt x="45" y="30"/>
                </a:cubicBezTo>
                <a:cubicBezTo>
                  <a:pt x="50" y="30"/>
                  <a:pt x="50" y="30"/>
                  <a:pt x="50" y="30"/>
                </a:cubicBezTo>
                <a:cubicBezTo>
                  <a:pt x="50" y="32"/>
                  <a:pt x="49" y="34"/>
                  <a:pt x="49" y="36"/>
                </a:cubicBezTo>
                <a:lnTo>
                  <a:pt x="44" y="36"/>
                </a:lnTo>
                <a:close/>
              </a:path>
            </a:pathLst>
          </a:custGeom>
          <a:solidFill>
            <a:srgbClr val="FFFFFF"/>
          </a:solidFill>
          <a:ln w="9360">
            <a:noFill/>
          </a:ln>
        </p:spPr>
        <p:style>
          <a:lnRef idx="0">
            <a:srgbClr val="FFFFFF"/>
          </a:lnRef>
          <a:fillRef idx="0">
            <a:srgbClr val="FFFFFF"/>
          </a:fillRef>
          <a:effectRef idx="0">
            <a:srgbClr val="FFFFFF"/>
          </a:effectRef>
          <a:fontRef idx="minor"/>
        </p:style>
      </p:sp>
      <p:sp>
        <p:nvSpPr>
          <p:cNvPr id="117" name="CustomShape 5"/>
          <p:cNvSpPr/>
          <p:nvPr/>
        </p:nvSpPr>
        <p:spPr>
          <a:xfrm>
            <a:off x="2892240" y="3108240"/>
            <a:ext cx="1274400" cy="641160"/>
          </a:xfrm>
          <a:custGeom>
            <a:avLst/>
            <a:gdLst/>
            <a:ahLst/>
            <a:cxnLst/>
            <a:rect l="l" t="t" r="r" b="b"/>
            <a:pathLst>
              <a:path w="803" h="404">
                <a:moveTo>
                  <a:pt x="663" y="0"/>
                </a:moveTo>
                <a:lnTo>
                  <a:pt x="401" y="262"/>
                </a:lnTo>
                <a:lnTo>
                  <a:pt x="141" y="0"/>
                </a:lnTo>
                <a:lnTo>
                  <a:pt x="0" y="0"/>
                </a:lnTo>
                <a:lnTo>
                  <a:pt x="401" y="404"/>
                </a:lnTo>
                <a:lnTo>
                  <a:pt x="803" y="0"/>
                </a:lnTo>
                <a:lnTo>
                  <a:pt x="663" y="0"/>
                </a:lnTo>
                <a:close/>
              </a:path>
            </a:pathLst>
          </a:custGeom>
          <a:solidFill>
            <a:schemeClr val="accent3"/>
          </a:solidFill>
          <a:ln>
            <a:noFill/>
          </a:ln>
        </p:spPr>
        <p:style>
          <a:lnRef idx="0">
            <a:srgbClr val="FFFFFF"/>
          </a:lnRef>
          <a:fillRef idx="0">
            <a:srgbClr val="FFFFFF"/>
          </a:fillRef>
          <a:effectRef idx="0">
            <a:srgbClr val="FFFFFF"/>
          </a:effectRef>
          <a:fontRef idx="minor"/>
        </p:style>
      </p:sp>
      <p:sp>
        <p:nvSpPr>
          <p:cNvPr id="118" name="CustomShape 6"/>
          <p:cNvSpPr/>
          <p:nvPr/>
        </p:nvSpPr>
        <p:spPr>
          <a:xfrm>
            <a:off x="3285360" y="2963520"/>
            <a:ext cx="479520" cy="4381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2400" b="0" strike="noStrike" spc="-1">
                <a:solidFill>
                  <a:srgbClr val="A5A5A5"/>
                </a:solidFill>
                <a:uFill>
                  <a:solidFill>
                    <a:srgbClr val="FFFFFF"/>
                  </a:solidFill>
                </a:uFill>
                <a:latin typeface="Noto Sans S Chinese Light"/>
                <a:ea typeface="Noto Sans S Chinese Light"/>
              </a:rPr>
              <a:t>01</a:t>
            </a:r>
            <a:endParaRPr lang="en-US" sz="1800" b="0" strike="noStrike" spc="-1">
              <a:solidFill>
                <a:srgbClr val="000000"/>
              </a:solidFill>
              <a:uFill>
                <a:solidFill>
                  <a:srgbClr val="FFFFFF"/>
                </a:solidFill>
              </a:uFill>
              <a:latin typeface="Arial" panose="020B0604020202020204"/>
            </a:endParaRPr>
          </a:p>
        </p:txBody>
      </p:sp>
      <p:sp>
        <p:nvSpPr>
          <p:cNvPr id="119" name="CustomShape 7"/>
          <p:cNvSpPr/>
          <p:nvPr/>
        </p:nvSpPr>
        <p:spPr>
          <a:xfrm>
            <a:off x="5177160" y="3108240"/>
            <a:ext cx="1274400" cy="641160"/>
          </a:xfrm>
          <a:custGeom>
            <a:avLst/>
            <a:gdLst/>
            <a:ahLst/>
            <a:cxnLst/>
            <a:rect l="l" t="t" r="r" b="b"/>
            <a:pathLst>
              <a:path w="803" h="404">
                <a:moveTo>
                  <a:pt x="662" y="0"/>
                </a:moveTo>
                <a:lnTo>
                  <a:pt x="401" y="262"/>
                </a:lnTo>
                <a:lnTo>
                  <a:pt x="140" y="0"/>
                </a:lnTo>
                <a:lnTo>
                  <a:pt x="0" y="0"/>
                </a:lnTo>
                <a:lnTo>
                  <a:pt x="401" y="404"/>
                </a:lnTo>
                <a:lnTo>
                  <a:pt x="803" y="0"/>
                </a:lnTo>
                <a:lnTo>
                  <a:pt x="662" y="0"/>
                </a:lnTo>
                <a:close/>
              </a:path>
            </a:pathLst>
          </a:custGeom>
          <a:solidFill>
            <a:schemeClr val="accent3"/>
          </a:solidFill>
          <a:ln>
            <a:noFill/>
          </a:ln>
        </p:spPr>
        <p:style>
          <a:lnRef idx="0">
            <a:srgbClr val="FFFFFF"/>
          </a:lnRef>
          <a:fillRef idx="0">
            <a:srgbClr val="FFFFFF"/>
          </a:fillRef>
          <a:effectRef idx="0">
            <a:srgbClr val="FFFFFF"/>
          </a:effectRef>
          <a:fontRef idx="minor"/>
        </p:style>
      </p:sp>
      <p:sp>
        <p:nvSpPr>
          <p:cNvPr id="120" name="CustomShape 8"/>
          <p:cNvSpPr/>
          <p:nvPr/>
        </p:nvSpPr>
        <p:spPr>
          <a:xfrm>
            <a:off x="5572440" y="2963520"/>
            <a:ext cx="479520" cy="4381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2400" b="0" strike="noStrike" spc="-1">
                <a:solidFill>
                  <a:srgbClr val="A5A5A5"/>
                </a:solidFill>
                <a:uFill>
                  <a:solidFill>
                    <a:srgbClr val="FFFFFF"/>
                  </a:solidFill>
                </a:uFill>
                <a:latin typeface="Noto Sans S Chinese Light"/>
                <a:ea typeface="Noto Sans S Chinese Light"/>
              </a:rPr>
              <a:t>03</a:t>
            </a:r>
            <a:endParaRPr lang="en-US" sz="1800" b="0" strike="noStrike" spc="-1">
              <a:solidFill>
                <a:srgbClr val="000000"/>
              </a:solidFill>
              <a:uFill>
                <a:solidFill>
                  <a:srgbClr val="FFFFFF"/>
                </a:solidFill>
              </a:uFill>
              <a:latin typeface="Arial" panose="020B0604020202020204"/>
            </a:endParaRPr>
          </a:p>
        </p:txBody>
      </p:sp>
      <p:sp>
        <p:nvSpPr>
          <p:cNvPr id="121" name="CustomShape 9"/>
          <p:cNvSpPr/>
          <p:nvPr/>
        </p:nvSpPr>
        <p:spPr>
          <a:xfrm>
            <a:off x="4034880" y="3108240"/>
            <a:ext cx="1274400" cy="641160"/>
          </a:xfrm>
          <a:custGeom>
            <a:avLst/>
            <a:gdLst/>
            <a:ahLst/>
            <a:cxnLst/>
            <a:rect l="l" t="t" r="r" b="b"/>
            <a:pathLst>
              <a:path w="803" h="404">
                <a:moveTo>
                  <a:pt x="141" y="404"/>
                </a:moveTo>
                <a:lnTo>
                  <a:pt x="402" y="141"/>
                </a:lnTo>
                <a:lnTo>
                  <a:pt x="663" y="404"/>
                </a:lnTo>
                <a:lnTo>
                  <a:pt x="803" y="404"/>
                </a:lnTo>
                <a:lnTo>
                  <a:pt x="402" y="0"/>
                </a:lnTo>
                <a:lnTo>
                  <a:pt x="0" y="404"/>
                </a:lnTo>
                <a:lnTo>
                  <a:pt x="141" y="404"/>
                </a:lnTo>
                <a:close/>
              </a:path>
            </a:pathLst>
          </a:custGeom>
          <a:solidFill>
            <a:schemeClr val="accent3"/>
          </a:solidFill>
          <a:ln>
            <a:noFill/>
          </a:ln>
        </p:spPr>
        <p:style>
          <a:lnRef idx="0">
            <a:srgbClr val="FFFFFF"/>
          </a:lnRef>
          <a:fillRef idx="0">
            <a:srgbClr val="FFFFFF"/>
          </a:fillRef>
          <a:effectRef idx="0">
            <a:srgbClr val="FFFFFF"/>
          </a:effectRef>
          <a:fontRef idx="minor"/>
        </p:style>
      </p:sp>
      <p:sp>
        <p:nvSpPr>
          <p:cNvPr id="122" name="CustomShape 10"/>
          <p:cNvSpPr/>
          <p:nvPr/>
        </p:nvSpPr>
        <p:spPr>
          <a:xfrm>
            <a:off x="4440240" y="3524400"/>
            <a:ext cx="479520" cy="4381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2400" b="0" strike="noStrike" spc="-1">
                <a:solidFill>
                  <a:srgbClr val="A5A5A5"/>
                </a:solidFill>
                <a:uFill>
                  <a:solidFill>
                    <a:srgbClr val="FFFFFF"/>
                  </a:solidFill>
                </a:uFill>
                <a:latin typeface="Noto Sans S Chinese Light"/>
                <a:ea typeface="Noto Sans S Chinese Light"/>
              </a:rPr>
              <a:t>02</a:t>
            </a:r>
            <a:endParaRPr lang="en-US" sz="1800" b="0" strike="noStrike" spc="-1">
              <a:solidFill>
                <a:srgbClr val="000000"/>
              </a:solidFill>
              <a:uFill>
                <a:solidFill>
                  <a:srgbClr val="FFFFFF"/>
                </a:solidFill>
              </a:uFill>
              <a:latin typeface="Arial" panose="020B0604020202020204"/>
            </a:endParaRPr>
          </a:p>
        </p:txBody>
      </p:sp>
      <p:sp>
        <p:nvSpPr>
          <p:cNvPr id="123" name="CustomShape 11"/>
          <p:cNvSpPr/>
          <p:nvPr/>
        </p:nvSpPr>
        <p:spPr>
          <a:xfrm>
            <a:off x="6326280" y="3108240"/>
            <a:ext cx="1339560" cy="641160"/>
          </a:xfrm>
          <a:custGeom>
            <a:avLst/>
            <a:gdLst/>
            <a:ahLst/>
            <a:cxnLst/>
            <a:rect l="l" t="t" r="r" b="b"/>
            <a:pathLst>
              <a:path w="844" h="404">
                <a:moveTo>
                  <a:pt x="643" y="0"/>
                </a:moveTo>
                <a:lnTo>
                  <a:pt x="517" y="0"/>
                </a:lnTo>
                <a:lnTo>
                  <a:pt x="402" y="0"/>
                </a:lnTo>
                <a:lnTo>
                  <a:pt x="402" y="0"/>
                </a:lnTo>
                <a:lnTo>
                  <a:pt x="402" y="0"/>
                </a:lnTo>
                <a:lnTo>
                  <a:pt x="0" y="404"/>
                </a:lnTo>
                <a:lnTo>
                  <a:pt x="402" y="404"/>
                </a:lnTo>
                <a:lnTo>
                  <a:pt x="517" y="404"/>
                </a:lnTo>
                <a:lnTo>
                  <a:pt x="643" y="404"/>
                </a:lnTo>
                <a:lnTo>
                  <a:pt x="844" y="202"/>
                </a:lnTo>
                <a:lnTo>
                  <a:pt x="844" y="202"/>
                </a:lnTo>
                <a:lnTo>
                  <a:pt x="844" y="202"/>
                </a:lnTo>
                <a:lnTo>
                  <a:pt x="643" y="0"/>
                </a:lnTo>
                <a:close/>
              </a:path>
            </a:pathLst>
          </a:custGeom>
          <a:solidFill>
            <a:schemeClr val="accent3"/>
          </a:solidFill>
          <a:ln>
            <a:noFill/>
          </a:ln>
        </p:spPr>
        <p:style>
          <a:lnRef idx="0">
            <a:srgbClr val="FFFFFF"/>
          </a:lnRef>
          <a:fillRef idx="0">
            <a:srgbClr val="FFFFFF"/>
          </a:fillRef>
          <a:effectRef idx="0">
            <a:srgbClr val="FFFFFF"/>
          </a:effectRef>
          <a:fontRef idx="minor"/>
        </p:style>
      </p:sp>
      <p:sp>
        <p:nvSpPr>
          <p:cNvPr id="124" name="Line 12"/>
          <p:cNvSpPr/>
          <p:nvPr/>
        </p:nvSpPr>
        <p:spPr>
          <a:xfrm flipV="1">
            <a:off x="4674240" y="3971520"/>
            <a:ext cx="360" cy="407880"/>
          </a:xfrm>
          <a:prstGeom prst="line">
            <a:avLst/>
          </a:prstGeom>
          <a:ln>
            <a:solidFill>
              <a:schemeClr val="accent3"/>
            </a:solidFill>
            <a:headEnd type="oval" w="med" len="med"/>
            <a:tailEnd type="oval" w="med" len="med"/>
          </a:ln>
        </p:spPr>
        <p:style>
          <a:lnRef idx="1">
            <a:schemeClr val="accent1"/>
          </a:lnRef>
          <a:fillRef idx="0">
            <a:schemeClr val="accent1"/>
          </a:fillRef>
          <a:effectRef idx="0">
            <a:schemeClr val="accent1"/>
          </a:effectRef>
          <a:fontRef idx="minor"/>
        </p:style>
      </p:sp>
      <p:sp>
        <p:nvSpPr>
          <p:cNvPr id="125" name="Line 13"/>
          <p:cNvSpPr/>
          <p:nvPr/>
        </p:nvSpPr>
        <p:spPr>
          <a:xfrm flipV="1">
            <a:off x="3507480" y="2490480"/>
            <a:ext cx="360" cy="421920"/>
          </a:xfrm>
          <a:prstGeom prst="line">
            <a:avLst/>
          </a:prstGeom>
          <a:ln>
            <a:solidFill>
              <a:schemeClr val="accent3"/>
            </a:solidFill>
            <a:headEnd type="oval" w="med" len="med"/>
            <a:tailEnd type="oval" w="med" len="med"/>
          </a:ln>
        </p:spPr>
        <p:style>
          <a:lnRef idx="1">
            <a:schemeClr val="accent1"/>
          </a:lnRef>
          <a:fillRef idx="0">
            <a:schemeClr val="accent1"/>
          </a:fillRef>
          <a:effectRef idx="0">
            <a:schemeClr val="accent1"/>
          </a:effectRef>
          <a:fontRef idx="minor"/>
        </p:style>
      </p:sp>
      <p:sp>
        <p:nvSpPr>
          <p:cNvPr id="126" name="Line 14"/>
          <p:cNvSpPr/>
          <p:nvPr/>
        </p:nvSpPr>
        <p:spPr>
          <a:xfrm flipV="1">
            <a:off x="5794560" y="2490480"/>
            <a:ext cx="360" cy="421920"/>
          </a:xfrm>
          <a:prstGeom prst="line">
            <a:avLst/>
          </a:prstGeom>
          <a:ln>
            <a:solidFill>
              <a:schemeClr val="accent3"/>
            </a:solidFill>
            <a:headEnd type="oval" w="med" len="med"/>
            <a:tailEnd type="oval" w="med" len="med"/>
          </a:ln>
        </p:spPr>
        <p:style>
          <a:lnRef idx="1">
            <a:schemeClr val="accent1"/>
          </a:lnRef>
          <a:fillRef idx="0">
            <a:schemeClr val="accent1"/>
          </a:fillRef>
          <a:effectRef idx="0">
            <a:schemeClr val="accent1"/>
          </a:effectRef>
          <a:fontRef idx="minor"/>
        </p:style>
      </p:sp>
      <p:sp>
        <p:nvSpPr>
          <p:cNvPr id="127" name="CustomShape 15"/>
          <p:cNvSpPr/>
          <p:nvPr/>
        </p:nvSpPr>
        <p:spPr>
          <a:xfrm>
            <a:off x="5211720" y="1023480"/>
            <a:ext cx="1065960" cy="476640"/>
          </a:xfrm>
          <a:prstGeom prst="rect">
            <a:avLst/>
          </a:prstGeom>
          <a:noFill/>
          <a:ln>
            <a:noFill/>
          </a:ln>
        </p:spPr>
        <p:style>
          <a:lnRef idx="0">
            <a:srgbClr val="FFFFFF"/>
          </a:lnRef>
          <a:fillRef idx="0">
            <a:srgbClr val="FFFFFF"/>
          </a:fillRef>
          <a:effectRef idx="0">
            <a:srgbClr val="FFFFFF"/>
          </a:effectRef>
          <a:fontRef idx="minor"/>
        </p:style>
        <p:txBody>
          <a:bodyPr wrap="none" lIns="67680" tIns="45000" rIns="67680" bIns="45000"/>
          <a:p>
            <a:pPr>
              <a:lnSpc>
                <a:spcPct val="100000"/>
              </a:lnSpc>
            </a:pPr>
            <a:r>
              <a:rPr lang="en-US" sz="1600" b="1" strike="noStrike" spc="-1">
                <a:solidFill>
                  <a:srgbClr val="181717"/>
                </a:solidFill>
                <a:uFill>
                  <a:solidFill>
                    <a:srgbClr val="FFFFFF"/>
                  </a:solidFill>
                </a:uFill>
                <a:latin typeface="Noto Sans S Chinese Light"/>
                <a:ea typeface="Noto Sans S Chinese Light"/>
              </a:rPr>
              <a:t>数据源</a:t>
            </a:r>
            <a:endParaRPr lang="en-US" sz="1800" b="0" strike="noStrike" spc="-1">
              <a:solidFill>
                <a:srgbClr val="000000"/>
              </a:solidFill>
              <a:uFill>
                <a:solidFill>
                  <a:srgbClr val="FFFFFF"/>
                </a:solidFill>
              </a:uFill>
              <a:latin typeface="Arial" panose="020B0604020202020204"/>
            </a:endParaRPr>
          </a:p>
        </p:txBody>
      </p:sp>
      <p:sp>
        <p:nvSpPr>
          <p:cNvPr id="128" name="CustomShape 16"/>
          <p:cNvSpPr/>
          <p:nvPr/>
        </p:nvSpPr>
        <p:spPr>
          <a:xfrm>
            <a:off x="5248080" y="1352880"/>
            <a:ext cx="2972160" cy="1040040"/>
          </a:xfrm>
          <a:prstGeom prst="rect">
            <a:avLst/>
          </a:prstGeom>
          <a:solidFill>
            <a:schemeClr val="tx1">
              <a:lumMod val="50000"/>
              <a:lumOff val="50000"/>
              <a:alpha val="80000"/>
            </a:schemeClr>
          </a:solidFill>
          <a:effectLst>
            <a:softEdge rad="0"/>
          </a:effectLst>
        </p:spPr>
        <p:style>
          <a:lnRef idx="2">
            <a:schemeClr val="accent1">
              <a:shade val="50000"/>
            </a:schemeClr>
          </a:lnRef>
          <a:fillRef idx="1">
            <a:schemeClr val="accent1"/>
          </a:fillRef>
          <a:effectRef idx="0">
            <a:schemeClr val="accent1"/>
          </a:effectRef>
          <a:fontRef idx="minor"/>
        </p:style>
      </p:sp>
      <p:sp>
        <p:nvSpPr>
          <p:cNvPr id="129" name="CustomShape 17"/>
          <p:cNvSpPr/>
          <p:nvPr/>
        </p:nvSpPr>
        <p:spPr>
          <a:xfrm>
            <a:off x="5266440" y="1327320"/>
            <a:ext cx="3028680" cy="847800"/>
          </a:xfrm>
          <a:prstGeom prst="rect">
            <a:avLst/>
          </a:prstGeom>
          <a:noFill/>
          <a:ln>
            <a:noFill/>
          </a:ln>
        </p:spPr>
        <p:style>
          <a:lnRef idx="0">
            <a:srgbClr val="FFFFFF"/>
          </a:lnRef>
          <a:fillRef idx="0">
            <a:srgbClr val="FFFFFF"/>
          </a:fillRef>
          <a:effectRef idx="0">
            <a:srgbClr val="FFFFFF"/>
          </a:effectRef>
          <a:fontRef idx="minor"/>
        </p:style>
        <p:txBody>
          <a:bodyPr lIns="67680" tIns="45000" rIns="67680" bIns="45000"/>
          <a:p>
            <a:pPr>
              <a:lnSpc>
                <a:spcPct val="120000"/>
              </a:lnSpc>
            </a:pPr>
            <a:r>
              <a:rPr lang="en-US" sz="1200" b="1" strike="noStrike" spc="117">
                <a:solidFill>
                  <a:srgbClr val="FFFFFF"/>
                </a:solidFill>
                <a:uFill>
                  <a:solidFill>
                    <a:srgbClr val="FFFFFF"/>
                  </a:solidFill>
                </a:uFill>
                <a:latin typeface="宋体" panose="02010600030101010101" pitchFamily="2" charset="-122"/>
                <a:ea typeface="宋体" panose="02010600030101010101" pitchFamily="2" charset="-122"/>
              </a:rPr>
              <a:t>http://ufldl.stanford.edu/housenumbers/</a:t>
            </a:r>
            <a:endParaRPr lang="en-US" sz="1800" b="0" strike="noStrike" spc="-1">
              <a:solidFill>
                <a:srgbClr val="000000"/>
              </a:solidFill>
              <a:uFill>
                <a:solidFill>
                  <a:srgbClr val="FFFFFF"/>
                </a:solidFill>
              </a:uFill>
              <a:latin typeface="Arial" panose="020B0604020202020204"/>
            </a:endParaRPr>
          </a:p>
          <a:p>
            <a:pPr>
              <a:lnSpc>
                <a:spcPct val="120000"/>
              </a:lnSpc>
            </a:pPr>
            <a:r>
              <a:rPr lang="en-US" sz="1200" b="1" strike="noStrike" spc="117">
                <a:solidFill>
                  <a:srgbClr val="FFFFFF"/>
                </a:solidFill>
                <a:uFill>
                  <a:solidFill>
                    <a:srgbClr val="FFFFFF"/>
                  </a:solidFill>
                </a:uFill>
                <a:latin typeface="宋体" panose="02010600030101010101" pitchFamily="2" charset="-122"/>
                <a:ea typeface="宋体" panose="02010600030101010101" pitchFamily="2" charset="-122"/>
              </a:rPr>
              <a:t>大小： 2.5 GB</a:t>
            </a:r>
            <a:endParaRPr lang="en-US" sz="1800" b="0" strike="noStrike" spc="-1">
              <a:solidFill>
                <a:srgbClr val="000000"/>
              </a:solidFill>
              <a:uFill>
                <a:solidFill>
                  <a:srgbClr val="FFFFFF"/>
                </a:solidFill>
              </a:uFill>
              <a:latin typeface="Arial" panose="020B0604020202020204"/>
            </a:endParaRPr>
          </a:p>
          <a:p>
            <a:pPr>
              <a:lnSpc>
                <a:spcPct val="120000"/>
              </a:lnSpc>
            </a:pPr>
            <a:r>
              <a:rPr lang="en-US" sz="1200" b="1" strike="noStrike" spc="117">
                <a:solidFill>
                  <a:srgbClr val="FFFFFF"/>
                </a:solidFill>
                <a:uFill>
                  <a:solidFill>
                    <a:srgbClr val="FFFFFF"/>
                  </a:solidFill>
                </a:uFill>
                <a:latin typeface="宋体" panose="02010600030101010101" pitchFamily="2" charset="-122"/>
                <a:ea typeface="宋体" panose="02010600030101010101" pitchFamily="2" charset="-122"/>
              </a:rPr>
              <a:t>数量： 10个类别，共6,30,420张图片</a:t>
            </a:r>
            <a:endParaRPr lang="en-US" sz="1800" b="0" strike="noStrike" spc="-1">
              <a:solidFill>
                <a:srgbClr val="000000"/>
              </a:solidFill>
              <a:uFill>
                <a:solidFill>
                  <a:srgbClr val="FFFFFF"/>
                </a:solidFill>
              </a:uFill>
              <a:latin typeface="Arial" panose="020B0604020202020204"/>
            </a:endParaRPr>
          </a:p>
        </p:txBody>
      </p:sp>
      <p:sp>
        <p:nvSpPr>
          <p:cNvPr id="130" name="CustomShape 18"/>
          <p:cNvSpPr/>
          <p:nvPr/>
        </p:nvSpPr>
        <p:spPr>
          <a:xfrm>
            <a:off x="4110840" y="4456080"/>
            <a:ext cx="1065960" cy="476640"/>
          </a:xfrm>
          <a:prstGeom prst="rect">
            <a:avLst/>
          </a:prstGeom>
          <a:noFill/>
          <a:ln>
            <a:noFill/>
          </a:ln>
        </p:spPr>
        <p:style>
          <a:lnRef idx="0">
            <a:srgbClr val="FFFFFF"/>
          </a:lnRef>
          <a:fillRef idx="0">
            <a:srgbClr val="FFFFFF"/>
          </a:fillRef>
          <a:effectRef idx="0">
            <a:srgbClr val="FFFFFF"/>
          </a:effectRef>
          <a:fontRef idx="minor"/>
        </p:style>
        <p:txBody>
          <a:bodyPr wrap="none" lIns="67680" tIns="45000" rIns="67680" bIns="45000"/>
          <a:p>
            <a:pPr>
              <a:lnSpc>
                <a:spcPct val="100000"/>
              </a:lnSpc>
            </a:pPr>
            <a:r>
              <a:rPr lang="en-US" sz="1600" b="1" strike="noStrike" spc="-1">
                <a:solidFill>
                  <a:srgbClr val="181717"/>
                </a:solidFill>
                <a:uFill>
                  <a:solidFill>
                    <a:srgbClr val="FFFFFF"/>
                  </a:solidFill>
                </a:uFill>
                <a:latin typeface="Noto Sans S Chinese Light"/>
                <a:ea typeface="Noto Sans S Chinese Light"/>
              </a:rPr>
              <a:t>数据集</a:t>
            </a:r>
            <a:endParaRPr lang="en-US" sz="1800" b="0" strike="noStrike" spc="-1">
              <a:solidFill>
                <a:srgbClr val="000000"/>
              </a:solidFill>
              <a:uFill>
                <a:solidFill>
                  <a:srgbClr val="FFFFFF"/>
                </a:solidFill>
              </a:uFill>
              <a:latin typeface="Arial" panose="020B0604020202020204"/>
            </a:endParaRPr>
          </a:p>
        </p:txBody>
      </p:sp>
      <p:sp>
        <p:nvSpPr>
          <p:cNvPr id="131" name="CustomShape 19"/>
          <p:cNvSpPr/>
          <p:nvPr/>
        </p:nvSpPr>
        <p:spPr>
          <a:xfrm>
            <a:off x="4174200" y="4756680"/>
            <a:ext cx="2925360" cy="1683720"/>
          </a:xfrm>
          <a:prstGeom prst="rect">
            <a:avLst/>
          </a:prstGeom>
          <a:solidFill>
            <a:schemeClr val="tx1">
              <a:lumMod val="50000"/>
              <a:lumOff val="50000"/>
              <a:alpha val="80000"/>
            </a:schemeClr>
          </a:solidFill>
          <a:effectLst>
            <a:softEdge rad="0"/>
          </a:effectLst>
        </p:spPr>
        <p:style>
          <a:lnRef idx="2">
            <a:schemeClr val="accent1">
              <a:shade val="50000"/>
            </a:schemeClr>
          </a:lnRef>
          <a:fillRef idx="1">
            <a:schemeClr val="accent1"/>
          </a:fillRef>
          <a:effectRef idx="0">
            <a:schemeClr val="accent1"/>
          </a:effectRef>
          <a:fontRef idx="minor"/>
        </p:style>
      </p:sp>
      <p:sp>
        <p:nvSpPr>
          <p:cNvPr id="132" name="CustomShape 20"/>
          <p:cNvSpPr/>
          <p:nvPr/>
        </p:nvSpPr>
        <p:spPr>
          <a:xfrm>
            <a:off x="4139640" y="4767120"/>
            <a:ext cx="3028680" cy="847800"/>
          </a:xfrm>
          <a:prstGeom prst="rect">
            <a:avLst/>
          </a:prstGeom>
          <a:noFill/>
          <a:ln>
            <a:noFill/>
          </a:ln>
        </p:spPr>
        <p:style>
          <a:lnRef idx="0">
            <a:srgbClr val="FFFFFF"/>
          </a:lnRef>
          <a:fillRef idx="0">
            <a:srgbClr val="FFFFFF"/>
          </a:fillRef>
          <a:effectRef idx="0">
            <a:srgbClr val="FFFFFF"/>
          </a:effectRef>
          <a:fontRef idx="minor"/>
        </p:style>
        <p:txBody>
          <a:bodyPr lIns="67680" tIns="45000" rIns="67680" bIns="45000"/>
          <a:p>
            <a:pPr>
              <a:lnSpc>
                <a:spcPct val="120000"/>
              </a:lnSpc>
            </a:pPr>
            <a:r>
              <a:rPr lang="en-US" sz="1200" b="1" strike="noStrike" spc="117">
                <a:solidFill>
                  <a:srgbClr val="FFFFFF"/>
                </a:solidFill>
                <a:uFill>
                  <a:solidFill>
                    <a:srgbClr val="FFFFFF"/>
                  </a:solidFill>
                </a:uFill>
                <a:latin typeface="宋体" panose="02010600030101010101" pitchFamily="2" charset="-122"/>
                <a:ea typeface="宋体" panose="02010600030101010101" pitchFamily="2" charset="-122"/>
              </a:rPr>
              <a:t>The Street View House Numbers (SVHN) 是对图像中阿拉伯数字进行识别的数据集，该数据集中的图像来自真实世界的门牌号数字，图像来自Google街景中所拍摄的门牌号图片，每张图片中包含一组 '0-9' 的阿拉伯数字。</a:t>
            </a:r>
            <a:endParaRPr lang="en-US" sz="1800" b="0" strike="noStrike" spc="-1">
              <a:solidFill>
                <a:srgbClr val="000000"/>
              </a:solidFill>
              <a:uFill>
                <a:solidFill>
                  <a:srgbClr val="FFFFFF"/>
                </a:solidFill>
              </a:uFill>
              <a:latin typeface="Arial" panose="020B0604020202020204"/>
            </a:endParaRPr>
          </a:p>
        </p:txBody>
      </p:sp>
      <p:sp>
        <p:nvSpPr>
          <p:cNvPr id="133" name="CustomShape 21"/>
          <p:cNvSpPr/>
          <p:nvPr/>
        </p:nvSpPr>
        <p:spPr>
          <a:xfrm>
            <a:off x="2955960" y="1023480"/>
            <a:ext cx="1078560" cy="263160"/>
          </a:xfrm>
          <a:prstGeom prst="rect">
            <a:avLst/>
          </a:prstGeom>
          <a:noFill/>
          <a:ln>
            <a:noFill/>
          </a:ln>
        </p:spPr>
        <p:style>
          <a:lnRef idx="0">
            <a:srgbClr val="FFFFFF"/>
          </a:lnRef>
          <a:fillRef idx="0">
            <a:srgbClr val="FFFFFF"/>
          </a:fillRef>
          <a:effectRef idx="0">
            <a:srgbClr val="FFFFFF"/>
          </a:effectRef>
          <a:fontRef idx="minor"/>
        </p:style>
        <p:txBody>
          <a:bodyPr wrap="none" lIns="67680" tIns="45000" rIns="67680" bIns="45000"/>
          <a:p>
            <a:pPr>
              <a:lnSpc>
                <a:spcPct val="100000"/>
              </a:lnSpc>
            </a:pPr>
            <a:r>
              <a:rPr lang="en-US" sz="1600" b="1" strike="noStrike" spc="-1">
                <a:solidFill>
                  <a:srgbClr val="181717"/>
                </a:solidFill>
                <a:uFill>
                  <a:solidFill>
                    <a:srgbClr val="FFFFFF"/>
                  </a:solidFill>
                </a:uFill>
                <a:latin typeface="Noto Sans S Chinese Light"/>
                <a:ea typeface="Noto Sans S Chinese Light"/>
              </a:rPr>
              <a:t>图像分类</a:t>
            </a:r>
            <a:endParaRPr lang="en-US" sz="1800" b="0" strike="noStrike" spc="-1">
              <a:solidFill>
                <a:srgbClr val="000000"/>
              </a:solidFill>
              <a:uFill>
                <a:solidFill>
                  <a:srgbClr val="FFFFFF"/>
                </a:solidFill>
              </a:uFill>
              <a:latin typeface="Arial" panose="020B0604020202020204"/>
            </a:endParaRPr>
          </a:p>
        </p:txBody>
      </p:sp>
      <p:sp>
        <p:nvSpPr>
          <p:cNvPr id="134" name="CustomShape 22"/>
          <p:cNvSpPr/>
          <p:nvPr/>
        </p:nvSpPr>
        <p:spPr>
          <a:xfrm>
            <a:off x="2915640" y="1347480"/>
            <a:ext cx="1919160" cy="1351080"/>
          </a:xfrm>
          <a:prstGeom prst="rect">
            <a:avLst/>
          </a:prstGeom>
          <a:solidFill>
            <a:schemeClr val="tx1">
              <a:lumMod val="50000"/>
              <a:lumOff val="50000"/>
              <a:alpha val="80000"/>
            </a:schemeClr>
          </a:solidFill>
          <a:effectLst>
            <a:softEdge rad="0"/>
          </a:effectLst>
        </p:spPr>
        <p:style>
          <a:lnRef idx="2">
            <a:schemeClr val="accent1">
              <a:shade val="50000"/>
            </a:schemeClr>
          </a:lnRef>
          <a:fillRef idx="1">
            <a:schemeClr val="accent1"/>
          </a:fillRef>
          <a:effectRef idx="0">
            <a:schemeClr val="accent1"/>
          </a:effectRef>
          <a:fontRef idx="minor"/>
        </p:style>
      </p:sp>
      <p:sp>
        <p:nvSpPr>
          <p:cNvPr id="135" name="CustomShape 23"/>
          <p:cNvSpPr/>
          <p:nvPr/>
        </p:nvSpPr>
        <p:spPr>
          <a:xfrm>
            <a:off x="2892240" y="1303200"/>
            <a:ext cx="1906200" cy="811800"/>
          </a:xfrm>
          <a:prstGeom prst="rect">
            <a:avLst/>
          </a:prstGeom>
          <a:noFill/>
          <a:ln>
            <a:noFill/>
          </a:ln>
        </p:spPr>
        <p:style>
          <a:lnRef idx="0">
            <a:srgbClr val="FFFFFF"/>
          </a:lnRef>
          <a:fillRef idx="0">
            <a:srgbClr val="FFFFFF"/>
          </a:fillRef>
          <a:effectRef idx="0">
            <a:srgbClr val="FFFFFF"/>
          </a:effectRef>
          <a:fontRef idx="minor"/>
        </p:style>
        <p:txBody>
          <a:bodyPr lIns="67680" tIns="45000" rIns="67680" bIns="45000"/>
          <a:p>
            <a:pPr>
              <a:lnSpc>
                <a:spcPct val="120000"/>
              </a:lnSpc>
            </a:pPr>
            <a:r>
              <a:rPr lang="en-US" sz="1200" b="1" strike="noStrike" spc="-1">
                <a:solidFill>
                  <a:srgbClr val="FFFFFF"/>
                </a:solidFill>
                <a:uFill>
                  <a:solidFill>
                    <a:srgbClr val="FFFFFF"/>
                  </a:solidFill>
                </a:uFill>
                <a:latin typeface="宋体" panose="02010600030101010101" pitchFamily="2" charset="-122"/>
                <a:ea typeface="宋体" panose="02010600030101010101" pitchFamily="2" charset="-122"/>
              </a:rPr>
              <a:t>图像分类模型的输入是高维的图片，需要用卷积神经网络进行特征提取和降维；分类模型一般涉及多分类，分类器使用softmax函数</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图片 8"/>
          <p:cNvPicPr/>
          <p:nvPr/>
        </p:nvPicPr>
        <p:blipFill>
          <a:blip r:embed="rId1"/>
          <a:stretch>
            <a:fillRect/>
          </a:stretch>
        </p:blipFill>
        <p:spPr>
          <a:xfrm rot="18877200">
            <a:off x="-1215360" y="775800"/>
            <a:ext cx="3443400" cy="3443400"/>
          </a:xfrm>
          <a:prstGeom prst="rect">
            <a:avLst/>
          </a:prstGeom>
          <a:ln>
            <a:noFill/>
          </a:ln>
        </p:spPr>
      </p:pic>
      <p:pic>
        <p:nvPicPr>
          <p:cNvPr id="137" name="图片 13"/>
          <p:cNvPicPr/>
          <p:nvPr/>
        </p:nvPicPr>
        <p:blipFill>
          <a:blip r:embed="rId1"/>
          <a:stretch>
            <a:fillRect/>
          </a:stretch>
        </p:blipFill>
        <p:spPr>
          <a:xfrm rot="8109600">
            <a:off x="6901560" y="1954800"/>
            <a:ext cx="3443400" cy="3443400"/>
          </a:xfrm>
          <a:prstGeom prst="rect">
            <a:avLst/>
          </a:prstGeom>
          <a:ln>
            <a:noFill/>
          </a:ln>
        </p:spPr>
      </p:pic>
      <p:sp>
        <p:nvSpPr>
          <p:cNvPr id="138" name="CustomShape 1"/>
          <p:cNvSpPr/>
          <p:nvPr/>
        </p:nvSpPr>
        <p:spPr>
          <a:xfrm>
            <a:off x="1734840" y="677880"/>
            <a:ext cx="238860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449">
                <a:solidFill>
                  <a:srgbClr val="0D0D0D"/>
                </a:solidFill>
                <a:uFill>
                  <a:solidFill>
                    <a:srgbClr val="FFFFFF"/>
                  </a:solidFill>
                </a:uFill>
                <a:latin typeface="Noto Sans S Chinese Thin"/>
                <a:ea typeface="Noto Sans S Chinese Thin"/>
              </a:rPr>
              <a:t>数据集展示</a:t>
            </a:r>
            <a:endParaRPr lang="en-US" sz="1800" b="0" strike="noStrike" spc="-1">
              <a:solidFill>
                <a:srgbClr val="000000"/>
              </a:solidFill>
              <a:uFill>
                <a:solidFill>
                  <a:srgbClr val="FFFFFF"/>
                </a:solidFill>
              </a:uFill>
              <a:latin typeface="Arial" panose="020B0604020202020204"/>
            </a:endParaRPr>
          </a:p>
        </p:txBody>
      </p:sp>
      <p:sp>
        <p:nvSpPr>
          <p:cNvPr id="139" name="CustomShape 2"/>
          <p:cNvSpPr/>
          <p:nvPr/>
        </p:nvSpPr>
        <p:spPr>
          <a:xfrm>
            <a:off x="877680" y="528840"/>
            <a:ext cx="941760" cy="750600"/>
          </a:xfrm>
          <a:prstGeom prst="rect">
            <a:avLst/>
          </a:prstGeom>
          <a:solidFill>
            <a:schemeClr val="tx1">
              <a:lumMod val="85000"/>
              <a:lumOff val="15000"/>
            </a:schemeClr>
          </a:solid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340" b="0" strike="noStrike" spc="-1">
                <a:solidFill>
                  <a:srgbClr val="FFFFFF"/>
                </a:solidFill>
                <a:uFill>
                  <a:solidFill>
                    <a:srgbClr val="FFFFFF"/>
                  </a:solidFill>
                </a:uFill>
                <a:latin typeface="Impact" panose="020B0806030902050204"/>
              </a:rPr>
              <a:t>1.2</a:t>
            </a:r>
            <a:endParaRPr lang="en-US" sz="1800" b="0" strike="noStrike" spc="-1">
              <a:solidFill>
                <a:srgbClr val="000000"/>
              </a:solidFill>
              <a:uFill>
                <a:solidFill>
                  <a:srgbClr val="FFFFFF"/>
                </a:solidFill>
              </a:uFill>
              <a:latin typeface="Arial" panose="020B0604020202020204"/>
            </a:endParaRPr>
          </a:p>
        </p:txBody>
      </p:sp>
      <p:pic>
        <p:nvPicPr>
          <p:cNvPr id="140" name="图片 4"/>
          <p:cNvPicPr/>
          <p:nvPr/>
        </p:nvPicPr>
        <p:blipFill>
          <a:blip r:embed="rId2"/>
          <a:stretch>
            <a:fillRect/>
          </a:stretch>
        </p:blipFill>
        <p:spPr>
          <a:xfrm>
            <a:off x="1521360" y="1708560"/>
            <a:ext cx="6194160" cy="4662000"/>
          </a:xfrm>
          <a:prstGeom prst="rect">
            <a:avLst/>
          </a:prstGeom>
          <a:ln>
            <a:noFill/>
          </a:ln>
        </p:spPr>
      </p:pic>
      <p:sp>
        <p:nvSpPr>
          <p:cNvPr id="141" name="CustomShape 3"/>
          <p:cNvSpPr/>
          <p:nvPr/>
        </p:nvSpPr>
        <p:spPr>
          <a:xfrm>
            <a:off x="2887920" y="1239480"/>
            <a:ext cx="4403520" cy="36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000000"/>
                </a:solidFill>
                <a:uFill>
                  <a:solidFill>
                    <a:srgbClr val="FFFFFF"/>
                  </a:solidFill>
                </a:uFill>
                <a:latin typeface="Calibri" panose="020F0502020204030204"/>
              </a:rPr>
              <a:t>Number from Street View(街景数字)</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additive="repl">
                                        <p:cTn id="7" dur="500"/>
                                        <p:tgtEl>
                                          <p:spTgt spid="1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0"/>
                                        </p:tgtEl>
                                        <p:attrNameLst>
                                          <p:attrName>style.visibility</p:attrName>
                                        </p:attrNameLst>
                                      </p:cBhvr>
                                      <p:to>
                                        <p:strVal val="visible"/>
                                      </p:to>
                                    </p:set>
                                    <p:animEffect transition="in" filter="fade">
                                      <p:cBhvr additive="repl">
                                        <p:cTn id="12"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0" y="0"/>
            <a:ext cx="9143640" cy="6857640"/>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43" name="图片 2"/>
          <p:cNvPicPr/>
          <p:nvPr/>
        </p:nvPicPr>
        <p:blipFill>
          <a:blip r:embed="rId1"/>
          <a:stretch>
            <a:fillRect/>
          </a:stretch>
        </p:blipFill>
        <p:spPr>
          <a:xfrm rot="15735000">
            <a:off x="216000" y="-523440"/>
            <a:ext cx="3434760" cy="3434760"/>
          </a:xfrm>
          <a:prstGeom prst="rect">
            <a:avLst/>
          </a:prstGeom>
          <a:ln>
            <a:noFill/>
          </a:ln>
        </p:spPr>
      </p:pic>
      <p:pic>
        <p:nvPicPr>
          <p:cNvPr id="144" name="图片 11"/>
          <p:cNvPicPr/>
          <p:nvPr/>
        </p:nvPicPr>
        <p:blipFill>
          <a:blip r:embed="rId1"/>
          <a:stretch>
            <a:fillRect/>
          </a:stretch>
        </p:blipFill>
        <p:spPr>
          <a:xfrm rot="15735000">
            <a:off x="5923440" y="3737520"/>
            <a:ext cx="3434760" cy="3434760"/>
          </a:xfrm>
          <a:prstGeom prst="rect">
            <a:avLst/>
          </a:prstGeom>
          <a:ln>
            <a:noFill/>
          </a:ln>
        </p:spPr>
      </p:pic>
      <p:sp>
        <p:nvSpPr>
          <p:cNvPr id="145" name="CustomShape 2"/>
          <p:cNvSpPr/>
          <p:nvPr/>
        </p:nvSpPr>
        <p:spPr>
          <a:xfrm>
            <a:off x="1959480" y="4051800"/>
            <a:ext cx="3561480" cy="19180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4000" b="1" strike="noStrike" spc="-1">
                <a:solidFill>
                  <a:srgbClr val="000000"/>
                </a:solidFill>
                <a:uFill>
                  <a:solidFill>
                    <a:srgbClr val="FFFFFF"/>
                  </a:solidFill>
                </a:uFill>
                <a:latin typeface="Calibri" panose="020F0502020204030204"/>
              </a:rPr>
              <a:t>基于软注意力机制的STN模块</a:t>
            </a:r>
            <a:endParaRPr lang="en-US" sz="1800" b="0" strike="noStrike" spc="-1">
              <a:solidFill>
                <a:srgbClr val="000000"/>
              </a:solidFill>
              <a:uFill>
                <a:solidFill>
                  <a:srgbClr val="FFFFFF"/>
                </a:solidFill>
              </a:uFill>
              <a:latin typeface="Arial" panose="020B0604020202020204"/>
            </a:endParaRPr>
          </a:p>
        </p:txBody>
      </p:sp>
      <p:sp>
        <p:nvSpPr>
          <p:cNvPr id="146" name="CustomShape 3"/>
          <p:cNvSpPr/>
          <p:nvPr/>
        </p:nvSpPr>
        <p:spPr>
          <a:xfrm>
            <a:off x="698760" y="4049640"/>
            <a:ext cx="1251720" cy="2527560"/>
          </a:xfrm>
          <a:prstGeom prst="rect">
            <a:avLst/>
          </a:prstGeom>
          <a:solidFill>
            <a:schemeClr val="tx1">
              <a:lumMod val="85000"/>
              <a:lumOff val="15000"/>
            </a:schemeClr>
          </a:solid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8000" b="0" strike="noStrike" spc="-1">
                <a:solidFill>
                  <a:srgbClr val="FFFFFF"/>
                </a:solidFill>
                <a:uFill>
                  <a:solidFill>
                    <a:srgbClr val="FFFFFF"/>
                  </a:solidFill>
                </a:uFill>
                <a:latin typeface="Impact" panose="020B0806030902050204"/>
              </a:rPr>
              <a:t>02</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5"/>
          <p:cNvSpPr/>
          <p:nvPr/>
        </p:nvSpPr>
        <p:spPr>
          <a:xfrm>
            <a:off x="3890160" y="4589890"/>
            <a:ext cx="4115160" cy="986400"/>
          </a:xfrm>
          <a:prstGeom prst="rect">
            <a:avLst/>
          </a:prstGeom>
          <a:solidFill>
            <a:schemeClr val="tx1">
              <a:lumMod val="50000"/>
              <a:lumOff val="50000"/>
              <a:alpha val="80000"/>
            </a:schemeClr>
          </a:solidFill>
          <a:effectLst>
            <a:softEdge rad="0"/>
          </a:effectLst>
        </p:spPr>
        <p:style>
          <a:lnRef idx="2">
            <a:schemeClr val="accent1">
              <a:shade val="50000"/>
            </a:schemeClr>
          </a:lnRef>
          <a:fillRef idx="1">
            <a:schemeClr val="accent1"/>
          </a:fillRef>
          <a:effectRef idx="0">
            <a:schemeClr val="accent1"/>
          </a:effectRef>
          <a:fontRef idx="minor"/>
        </p:style>
      </p:sp>
      <p:sp>
        <p:nvSpPr>
          <p:cNvPr id="155" name="CustomShape 6"/>
          <p:cNvSpPr/>
          <p:nvPr/>
        </p:nvSpPr>
        <p:spPr>
          <a:xfrm>
            <a:off x="4110120" y="4597810"/>
            <a:ext cx="3670920" cy="912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sz="1350" b="1" strike="noStrike" spc="-1">
                <a:solidFill>
                  <a:srgbClr val="FFFFFF"/>
                </a:solidFill>
                <a:uFill>
                  <a:solidFill>
                    <a:srgbClr val="FFFFFF"/>
                  </a:solidFill>
                </a:uFill>
                <a:latin typeface="宋体" panose="02010600030101010101" pitchFamily="2" charset="-122"/>
                <a:ea typeface="宋体" panose="02010600030101010101" pitchFamily="2" charset="-122"/>
              </a:rPr>
              <a:t>上图展示了人类在看到一副图像时是如何高效分配有限的注意力资源的，其中红色区域表明视觉系统更关注的目标</a:t>
            </a:r>
            <a:endParaRPr lang="en-US" sz="1800" b="0" strike="noStrike" spc="-1">
              <a:solidFill>
                <a:srgbClr val="000000"/>
              </a:solidFill>
              <a:uFill>
                <a:solidFill>
                  <a:srgbClr val="FFFFFF"/>
                </a:solidFill>
              </a:uFill>
              <a:latin typeface="Arial" panose="020B0604020202020204"/>
            </a:endParaRPr>
          </a:p>
        </p:txBody>
      </p:sp>
      <p:sp>
        <p:nvSpPr>
          <p:cNvPr id="2" name="CustomShape 2"/>
          <p:cNvSpPr/>
          <p:nvPr/>
        </p:nvSpPr>
        <p:spPr>
          <a:xfrm>
            <a:off x="1411200" y="1637280"/>
            <a:ext cx="2183400" cy="3902040"/>
          </a:xfrm>
          <a:prstGeom prst="rect">
            <a:avLst/>
          </a:prstGeom>
          <a:solidFill>
            <a:schemeClr val="tx1">
              <a:lumMod val="50000"/>
              <a:lumOff val="50000"/>
              <a:alpha val="80000"/>
            </a:schemeClr>
          </a:solidFill>
          <a:effectLst>
            <a:softEdge rad="0"/>
          </a:effectLst>
        </p:spPr>
        <p:style>
          <a:lnRef idx="2">
            <a:schemeClr val="accent1">
              <a:shade val="50000"/>
            </a:schemeClr>
          </a:lnRef>
          <a:fillRef idx="1">
            <a:schemeClr val="accent1"/>
          </a:fillRef>
          <a:effectRef idx="0">
            <a:schemeClr val="accent1"/>
          </a:effectRef>
          <a:fontRef idx="minor"/>
        </p:style>
      </p:sp>
      <p:pic>
        <p:nvPicPr>
          <p:cNvPr id="3" name="图片 9"/>
          <p:cNvPicPr/>
          <p:nvPr/>
        </p:nvPicPr>
        <p:blipFill>
          <a:blip r:embed="rId1"/>
          <a:srcRect b="10109"/>
          <a:stretch>
            <a:fillRect/>
          </a:stretch>
        </p:blipFill>
        <p:spPr>
          <a:xfrm>
            <a:off x="3890795" y="1637280"/>
            <a:ext cx="4115160" cy="2871360"/>
          </a:xfrm>
          <a:prstGeom prst="rect">
            <a:avLst/>
          </a:prstGeom>
          <a:ln>
            <a:noFill/>
          </a:ln>
        </p:spPr>
      </p:pic>
      <p:pic>
        <p:nvPicPr>
          <p:cNvPr id="147" name="图片 8"/>
          <p:cNvPicPr/>
          <p:nvPr/>
        </p:nvPicPr>
        <p:blipFill>
          <a:blip r:embed="rId2"/>
          <a:stretch>
            <a:fillRect/>
          </a:stretch>
        </p:blipFill>
        <p:spPr>
          <a:xfrm rot="18877200">
            <a:off x="-1215360" y="775800"/>
            <a:ext cx="3443400" cy="3443400"/>
          </a:xfrm>
          <a:prstGeom prst="rect">
            <a:avLst/>
          </a:prstGeom>
          <a:ln>
            <a:noFill/>
          </a:ln>
        </p:spPr>
      </p:pic>
      <p:pic>
        <p:nvPicPr>
          <p:cNvPr id="148" name="图片 13"/>
          <p:cNvPicPr/>
          <p:nvPr/>
        </p:nvPicPr>
        <p:blipFill>
          <a:blip r:embed="rId2"/>
          <a:stretch>
            <a:fillRect/>
          </a:stretch>
        </p:blipFill>
        <p:spPr>
          <a:xfrm rot="8109600">
            <a:off x="6901560" y="1954800"/>
            <a:ext cx="3443400" cy="3443400"/>
          </a:xfrm>
          <a:prstGeom prst="rect">
            <a:avLst/>
          </a:prstGeom>
          <a:ln>
            <a:noFill/>
          </a:ln>
        </p:spPr>
      </p:pic>
      <p:sp>
        <p:nvSpPr>
          <p:cNvPr id="149" name="CustomShape 1"/>
          <p:cNvSpPr/>
          <p:nvPr/>
        </p:nvSpPr>
        <p:spPr>
          <a:xfrm>
            <a:off x="1734840" y="677880"/>
            <a:ext cx="276480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1" strike="noStrike" spc="449">
                <a:solidFill>
                  <a:srgbClr val="0D0D0D"/>
                </a:solidFill>
                <a:uFill>
                  <a:solidFill>
                    <a:srgbClr val="FFFFFF"/>
                  </a:solidFill>
                </a:uFill>
                <a:latin typeface="Noto Sans S Chinese Thin"/>
                <a:ea typeface="Noto Sans S Chinese Thin"/>
              </a:rPr>
              <a:t>注意力机制介绍</a:t>
            </a:r>
            <a:endParaRPr lang="en-US" sz="1800" b="0" strike="noStrike" spc="-1">
              <a:solidFill>
                <a:srgbClr val="000000"/>
              </a:solidFill>
              <a:uFill>
                <a:solidFill>
                  <a:srgbClr val="FFFFFF"/>
                </a:solidFill>
              </a:uFill>
              <a:latin typeface="Arial" panose="020B0604020202020204"/>
            </a:endParaRPr>
          </a:p>
        </p:txBody>
      </p:sp>
      <p:sp>
        <p:nvSpPr>
          <p:cNvPr id="150" name="CustomShape 2"/>
          <p:cNvSpPr/>
          <p:nvPr/>
        </p:nvSpPr>
        <p:spPr>
          <a:xfrm>
            <a:off x="1411200" y="1637280"/>
            <a:ext cx="2183400" cy="3902040"/>
          </a:xfrm>
          <a:prstGeom prst="rect">
            <a:avLst/>
          </a:prstGeom>
          <a:solidFill>
            <a:schemeClr val="tx1">
              <a:lumMod val="50000"/>
              <a:lumOff val="50000"/>
              <a:alpha val="80000"/>
            </a:schemeClr>
          </a:solidFill>
          <a:effectLst>
            <a:softEdge rad="0"/>
          </a:effectLst>
        </p:spPr>
        <p:style>
          <a:lnRef idx="2">
            <a:schemeClr val="accent1">
              <a:shade val="50000"/>
            </a:schemeClr>
          </a:lnRef>
          <a:fillRef idx="1">
            <a:schemeClr val="accent1"/>
          </a:fillRef>
          <a:effectRef idx="0">
            <a:schemeClr val="accent1"/>
          </a:effectRef>
          <a:fontRef idx="minor"/>
        </p:style>
      </p:sp>
      <p:sp>
        <p:nvSpPr>
          <p:cNvPr id="151" name="CustomShape 3"/>
          <p:cNvSpPr/>
          <p:nvPr/>
        </p:nvSpPr>
        <p:spPr>
          <a:xfrm>
            <a:off x="1527840" y="1895760"/>
            <a:ext cx="1976760" cy="358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sz="1350" b="1" strike="noStrike" spc="-1">
                <a:solidFill>
                  <a:srgbClr val="FFFFFF"/>
                </a:solidFill>
                <a:uFill>
                  <a:solidFill>
                    <a:srgbClr val="FFFFFF"/>
                  </a:solidFill>
                </a:uFill>
                <a:latin typeface="宋体" panose="02010600030101010101" pitchFamily="2" charset="-122"/>
                <a:ea typeface="宋体" panose="02010600030101010101" pitchFamily="2" charset="-122"/>
              </a:rPr>
              <a:t>视觉注意力机制是人类视觉所特有的大脑信号处理机制。人类视觉通过快速扫描全局图像，获得需要重点关注的目标区域，然后对这一区域投入更多的注意力资源，以获取更多所需要关注目标的细节信息，从而抑制其它无用信息。</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152" name="CustomShape 4"/>
          <p:cNvSpPr/>
          <p:nvPr/>
        </p:nvSpPr>
        <p:spPr>
          <a:xfrm>
            <a:off x="877680" y="528840"/>
            <a:ext cx="941760" cy="750600"/>
          </a:xfrm>
          <a:prstGeom prst="rect">
            <a:avLst/>
          </a:prstGeom>
          <a:solidFill>
            <a:schemeClr val="tx1">
              <a:lumMod val="85000"/>
              <a:lumOff val="15000"/>
            </a:schemeClr>
          </a:solid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340" b="0" strike="noStrike" spc="-1">
                <a:solidFill>
                  <a:srgbClr val="FFFFFF"/>
                </a:solidFill>
                <a:uFill>
                  <a:solidFill>
                    <a:srgbClr val="FFFFFF"/>
                  </a:solidFill>
                </a:uFill>
                <a:latin typeface="Impact" panose="020B0806030902050204"/>
              </a:rPr>
              <a:t>2.1</a:t>
            </a:r>
            <a:endParaRPr lang="en-US" sz="1800" b="0" strike="noStrike" spc="-1">
              <a:solidFill>
                <a:srgbClr val="000000"/>
              </a:solidFill>
              <a:uFill>
                <a:solidFill>
                  <a:srgbClr val="FFFFFF"/>
                </a:solidFill>
              </a:uFill>
              <a:latin typeface="Arial" panose="020B0604020202020204"/>
            </a:endParaRPr>
          </a:p>
        </p:txBody>
      </p:sp>
      <p:pic>
        <p:nvPicPr>
          <p:cNvPr id="153" name="图片 9"/>
          <p:cNvPicPr/>
          <p:nvPr/>
        </p:nvPicPr>
        <p:blipFill>
          <a:blip r:embed="rId1"/>
          <a:srcRect b="10109"/>
          <a:stretch>
            <a:fillRect/>
          </a:stretch>
        </p:blipFill>
        <p:spPr>
          <a:xfrm>
            <a:off x="3890160" y="1637280"/>
            <a:ext cx="4115160" cy="2871360"/>
          </a:xfrm>
          <a:prstGeom prst="rect">
            <a:avLst/>
          </a:prstGeom>
          <a:ln>
            <a:noFill/>
          </a:ln>
        </p:spPr>
      </p:pic>
    </p:spTree>
  </p:cSld>
  <p:clrMapOvr>
    <a:masterClrMapping/>
  </p:clrMapOvr>
  <p:transition spd="slow">
    <p:random/>
  </p:transition>
  <p:timing>
    <p:tnLst>
      <p:par>
        <p:cTn id="1" dur="indefinite" restart="never" nodeType="tmRoot"/>
      </p:par>
    </p:tnLst>
    <p:bldLst>
      <p:bldP spid="151" grpId="1" animBg="1"/>
      <p:bldP spid="155"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3099</Words>
  <Application>WPS 演示</Application>
  <PresentationFormat/>
  <Paragraphs>295</Paragraphs>
  <Slides>33</Slides>
  <Notes>0</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33</vt:i4>
      </vt:variant>
    </vt:vector>
  </HeadingPairs>
  <TitlesOfParts>
    <vt:vector size="54" baseType="lpstr">
      <vt:lpstr>Arial</vt:lpstr>
      <vt:lpstr>宋体</vt:lpstr>
      <vt:lpstr>Wingdings</vt:lpstr>
      <vt:lpstr>Times New Roman</vt:lpstr>
      <vt:lpstr>Calibri</vt:lpstr>
      <vt:lpstr>Symbol</vt:lpstr>
      <vt:lpstr>Arial</vt:lpstr>
      <vt:lpstr>Calibri Light</vt:lpstr>
      <vt:lpstr>Noto Sans S Chinese Light</vt:lpstr>
      <vt:lpstr>微软雅黑 Light</vt:lpstr>
      <vt:lpstr>Noto Sans S Chinese Thin</vt:lpstr>
      <vt:lpstr>Impact</vt:lpstr>
      <vt:lpstr>StarSymbol</vt:lpstr>
      <vt:lpstr>Minion Pro SmBd</vt:lpstr>
      <vt:lpstr>微软雅黑</vt:lpstr>
      <vt:lpstr>Segoe Print</vt:lpstr>
      <vt:lpstr>Arial Unicode MS</vt:lpstr>
      <vt:lpstr>DejaVu Sans</vt:lpstr>
      <vt:lpstr>DejaVu Sans Mono</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ぉ命运魔方＂╰+</cp:lastModifiedBy>
  <cp:revision>73</cp:revision>
  <dcterms:created xsi:type="dcterms:W3CDTF">2018-04-10T04:31:00Z</dcterms:created>
  <dcterms:modified xsi:type="dcterms:W3CDTF">2019-06-11T00:14:18Z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2052-11.8.2.8053</vt:lpwstr>
  </property>
  <property fmtid="{D5CDD505-2E9C-101B-9397-08002B2CF9AE}" pid="6" name="LinksUpToDate">
    <vt:bool>false</vt:bool>
  </property>
  <property fmtid="{D5CDD505-2E9C-101B-9397-08002B2CF9AE}" pid="7" name="MMClips">
    <vt:i4>0</vt:i4>
  </property>
  <property fmtid="{D5CDD505-2E9C-101B-9397-08002B2CF9AE}" pid="8" name="Notes">
    <vt:i4>29</vt:i4>
  </property>
  <property fmtid="{D5CDD505-2E9C-101B-9397-08002B2CF9AE}" pid="9" name="PresentationFormat">
    <vt:lpwstr>全屏显示(4:3)</vt:lpwstr>
  </property>
  <property fmtid="{D5CDD505-2E9C-101B-9397-08002B2CF9AE}" pid="10" name="ScaleCrop">
    <vt:bool>false</vt:bool>
  </property>
  <property fmtid="{D5CDD505-2E9C-101B-9397-08002B2CF9AE}" pid="11" name="ShareDoc">
    <vt:bool>false</vt:bool>
  </property>
  <property fmtid="{D5CDD505-2E9C-101B-9397-08002B2CF9AE}" pid="12" name="Slides">
    <vt:i4>31</vt:i4>
  </property>
</Properties>
</file>