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2010-11-2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2010-11-2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2010-11-2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2010-11-2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2010-11-2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2010-11-2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2010-11-2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2010-11-2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2010-11-2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2010-11-2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2010-11-2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2010-11-2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16836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5400" dirty="0" smtClean="0"/>
              <a:t>3D</a:t>
            </a:r>
            <a:r>
              <a:rPr lang="zh-CN" altLang="en-US" sz="5400" dirty="0" smtClean="0"/>
              <a:t>扫描的进展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4005064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赵东威</a:t>
            </a:r>
            <a:r>
              <a:rPr lang="en-US" altLang="zh-CN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@NERD</a:t>
            </a:r>
            <a:endParaRPr lang="zh-CN" altLang="en-US" sz="36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18911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2010.10.27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4537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动态规划：序列匹配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zh-CN" altLang="en-US" dirty="0" smtClean="0"/>
              <a:t>匹配的一对序列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Xi:4 </a:t>
            </a:r>
            <a:r>
              <a:rPr lang="en-US" altLang="zh-CN" dirty="0"/>
              <a:t>2 2 4 2 1 4 2 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Yj:4 </a:t>
            </a:r>
            <a:r>
              <a:rPr lang="en-US" altLang="zh-CN" dirty="0"/>
              <a:t>2 </a:t>
            </a:r>
            <a:r>
              <a:rPr lang="en-US" altLang="zh-CN" dirty="0">
                <a:solidFill>
                  <a:srgbClr val="FF0000"/>
                </a:solidFill>
              </a:rPr>
              <a:t>3 </a:t>
            </a:r>
            <a:r>
              <a:rPr lang="en-US" altLang="zh-CN" dirty="0"/>
              <a:t>4 </a:t>
            </a:r>
            <a:r>
              <a:rPr lang="en-US" altLang="zh-CN" u="sng" dirty="0"/>
              <a:t>2  4 </a:t>
            </a:r>
            <a:r>
              <a:rPr lang="en-US" altLang="zh-CN" dirty="0" smtClean="0"/>
              <a:t>2 0 </a:t>
            </a:r>
          </a:p>
          <a:p>
            <a:r>
              <a:rPr lang="zh-CN" altLang="en-US" dirty="0" smtClean="0"/>
              <a:t>一种匹配结果的表示方法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 smtClean="0"/>
              <a:t>↖</a:t>
            </a:r>
            <a:r>
              <a:rPr lang="zh-CN" altLang="en-US" sz="2800" dirty="0" smtClean="0"/>
              <a:t>：匹配正确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↑</a:t>
            </a:r>
            <a:r>
              <a:rPr lang="zh-CN" altLang="en-US" sz="2800" dirty="0" smtClean="0"/>
              <a:t>：</a:t>
            </a:r>
            <a:r>
              <a:rPr lang="en-US" altLang="zh-CN" sz="2800" dirty="0" err="1" smtClean="0"/>
              <a:t>Yj</a:t>
            </a:r>
            <a:r>
              <a:rPr lang="zh-CN" altLang="en-US" sz="2800" dirty="0" smtClean="0"/>
              <a:t>多出元素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400" dirty="0" smtClean="0"/>
              <a:t>          (Xi</a:t>
            </a:r>
            <a:r>
              <a:rPr lang="zh-CN" altLang="en-US" sz="2400" dirty="0" smtClean="0"/>
              <a:t>少了元素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r>
              <a:rPr lang="en-US" altLang="zh-CN" sz="2800" dirty="0" smtClean="0"/>
              <a:t>←</a:t>
            </a:r>
            <a:r>
              <a:rPr lang="zh-CN" altLang="en-US" sz="2800" dirty="0" smtClean="0"/>
              <a:t>：</a:t>
            </a:r>
            <a:r>
              <a:rPr lang="en-US" altLang="zh-CN" sz="2800" dirty="0" err="1" smtClean="0"/>
              <a:t>Yj</a:t>
            </a:r>
            <a:r>
              <a:rPr lang="zh-CN" altLang="en-US" sz="2800" dirty="0" smtClean="0"/>
              <a:t>少了元素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    </a:t>
            </a:r>
            <a:r>
              <a:rPr lang="en-US" altLang="zh-CN" sz="2400" dirty="0" smtClean="0"/>
              <a:t> (Xi</a:t>
            </a:r>
            <a:r>
              <a:rPr lang="zh-CN" altLang="en-US" sz="2400" dirty="0" smtClean="0"/>
              <a:t>多了元素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79178304"/>
              </p:ext>
            </p:extLst>
          </p:nvPr>
        </p:nvGraphicFramePr>
        <p:xfrm>
          <a:off x="3419872" y="3068960"/>
          <a:ext cx="504056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233"/>
                <a:gridCol w="458233"/>
                <a:gridCol w="458233"/>
                <a:gridCol w="432416"/>
                <a:gridCol w="484050"/>
                <a:gridCol w="458233"/>
                <a:gridCol w="458233"/>
                <a:gridCol w="458233"/>
                <a:gridCol w="458233"/>
                <a:gridCol w="458233"/>
                <a:gridCol w="458233"/>
              </a:tblGrid>
              <a:tr h="3545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5432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Yj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53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53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53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453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453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←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453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453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453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↖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015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序列匹配算法：计算</a:t>
            </a:r>
            <a:r>
              <a:rPr lang="en-US" altLang="zh-CN" dirty="0" smtClean="0"/>
              <a:t>C</a:t>
            </a:r>
            <a:r>
              <a:rPr lang="zh-CN" altLang="en-US" dirty="0" smtClean="0"/>
              <a:t>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022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定义</a:t>
            </a:r>
            <a:r>
              <a:rPr lang="en-US" altLang="zh-CN" dirty="0" err="1" smtClean="0"/>
              <a:t>Cij</a:t>
            </a:r>
            <a:r>
              <a:rPr lang="zh-CN" altLang="en-US" dirty="0" smtClean="0"/>
              <a:t>矩阵：</a:t>
            </a:r>
            <a:r>
              <a:rPr lang="en-US" altLang="zh-CN" dirty="0" smtClean="0"/>
              <a:t>X</a:t>
            </a:r>
            <a:r>
              <a:rPr lang="en-US" altLang="zh-CN" sz="2800" dirty="0" smtClean="0"/>
              <a:t>1..i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en-US" altLang="zh-CN" sz="2800" dirty="0" smtClean="0"/>
              <a:t>1..j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LCS</a:t>
            </a:r>
            <a:r>
              <a:rPr lang="zh-CN" altLang="en-US" dirty="0" smtClean="0"/>
              <a:t>长度</a:t>
            </a:r>
            <a:endParaRPr lang="en-US" altLang="zh-CN" dirty="0" smtClean="0"/>
          </a:p>
          <a:p>
            <a:r>
              <a:rPr lang="en-US" altLang="zh-CN" dirty="0" smtClean="0"/>
              <a:t>C[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,j</a:t>
            </a:r>
            <a:r>
              <a:rPr lang="en-US" altLang="zh-CN" dirty="0" smtClean="0"/>
              <a:t>]  =  max {</a:t>
            </a:r>
          </a:p>
          <a:p>
            <a:pPr marL="0" indent="0">
              <a:buNone/>
            </a:pPr>
            <a:r>
              <a:rPr lang="en-US" altLang="zh-CN" dirty="0" smtClean="0"/>
              <a:t>C[i-1,j-1] + s(</a:t>
            </a:r>
            <a:r>
              <a:rPr lang="en-US" altLang="zh-CN" dirty="0" err="1" smtClean="0"/>
              <a:t>Xi,Yj</a:t>
            </a:r>
            <a:r>
              <a:rPr lang="en-US" altLang="zh-CN" dirty="0" smtClean="0"/>
              <a:t>) ,</a:t>
            </a:r>
          </a:p>
          <a:p>
            <a:pPr marL="0" indent="0">
              <a:buNone/>
            </a:pPr>
            <a:r>
              <a:rPr lang="en-US" altLang="zh-CN" dirty="0" smtClean="0"/>
              <a:t>C[i-1,j]  ,</a:t>
            </a:r>
          </a:p>
          <a:p>
            <a:pPr marL="0" indent="0">
              <a:buNone/>
            </a:pPr>
            <a:r>
              <a:rPr lang="en-US" altLang="zh-CN" dirty="0" smtClean="0"/>
              <a:t>C[i,j-1] </a:t>
            </a:r>
          </a:p>
          <a:p>
            <a:pPr marL="0" indent="0">
              <a:buNone/>
            </a:pPr>
            <a:r>
              <a:rPr lang="en-US" altLang="zh-CN" dirty="0" smtClean="0"/>
              <a:t>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S(</a:t>
            </a:r>
            <a:r>
              <a:rPr lang="en-US" altLang="zh-CN" dirty="0" err="1" smtClean="0"/>
              <a:t>Xi,Yj</a:t>
            </a:r>
            <a:r>
              <a:rPr lang="en-US" altLang="zh-CN" dirty="0" smtClean="0"/>
              <a:t>) =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39805124"/>
              </p:ext>
            </p:extLst>
          </p:nvPr>
        </p:nvGraphicFramePr>
        <p:xfrm>
          <a:off x="3923928" y="2761754"/>
          <a:ext cx="504056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233"/>
                <a:gridCol w="458233"/>
                <a:gridCol w="458233"/>
                <a:gridCol w="432416"/>
                <a:gridCol w="484050"/>
                <a:gridCol w="458233"/>
                <a:gridCol w="458233"/>
                <a:gridCol w="458233"/>
                <a:gridCol w="458233"/>
                <a:gridCol w="458233"/>
                <a:gridCol w="458233"/>
              </a:tblGrid>
              <a:tr h="3545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5432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Yj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5453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5453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5453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5453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5453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5453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5453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5453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左大括号 4"/>
          <p:cNvSpPr/>
          <p:nvPr/>
        </p:nvSpPr>
        <p:spPr>
          <a:xfrm>
            <a:off x="2046004" y="4988024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38771" y="548631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0  ,Xi != </a:t>
            </a:r>
            <a:r>
              <a:rPr lang="en-US" altLang="zh-CN" sz="2400" dirty="0" err="1" smtClean="0"/>
              <a:t>Yj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238771" y="4974144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  ,Xi = </a:t>
            </a:r>
            <a:r>
              <a:rPr lang="en-US" altLang="zh-CN" sz="2400" dirty="0" err="1" smtClean="0"/>
              <a:t>Yj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6003856"/>
            <a:ext cx="2635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i: 1</a:t>
            </a:r>
            <a:r>
              <a:rPr lang="en-US" altLang="zh-CN" sz="2400" dirty="0" smtClean="0">
                <a:sym typeface="Wingdings" pitchFamily="2" charset="2"/>
              </a:rPr>
              <a:t>length(X);</a:t>
            </a:r>
          </a:p>
          <a:p>
            <a:r>
              <a:rPr lang="en-US" altLang="zh-CN" sz="2400" dirty="0" smtClean="0">
                <a:sym typeface="Wingdings" pitchFamily="2" charset="2"/>
              </a:rPr>
              <a:t>j: 1length(Y);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71431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序列匹配</a:t>
            </a:r>
            <a:r>
              <a:rPr lang="zh-CN" altLang="en-US" dirty="0" smtClean="0"/>
              <a:t>算法：寻找最优匹配路径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484784"/>
            <a:ext cx="73448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</a:t>
            </a:r>
            <a:r>
              <a:rPr lang="en-US" altLang="zh-CN" sz="3200" dirty="0" smtClean="0"/>
              <a:t> = length(X); j = length(Y)</a:t>
            </a:r>
          </a:p>
          <a:p>
            <a:r>
              <a:rPr lang="en-US" altLang="zh-CN" sz="3200" dirty="0" smtClean="0"/>
              <a:t>while (i &gt;= 1 &amp;&amp; j &gt;= 1)</a:t>
            </a:r>
          </a:p>
          <a:p>
            <a:r>
              <a:rPr lang="en-US" altLang="zh-CN" sz="3200" dirty="0" smtClean="0"/>
              <a:t>{</a:t>
            </a:r>
          </a:p>
          <a:p>
            <a:r>
              <a:rPr lang="en-US" altLang="zh-CN" sz="3200" dirty="0" smtClean="0"/>
              <a:t>     if c[</a:t>
            </a:r>
            <a:r>
              <a:rPr lang="en-US" altLang="zh-CN" sz="3200" dirty="0" err="1"/>
              <a:t>i</a:t>
            </a:r>
            <a:r>
              <a:rPr lang="en-US" altLang="zh-CN" sz="3200" dirty="0" err="1" smtClean="0"/>
              <a:t>,j</a:t>
            </a:r>
            <a:r>
              <a:rPr lang="en-US" altLang="zh-CN" sz="3200" dirty="0" smtClean="0"/>
              <a:t>] == c[i-1,j-1] + s(</a:t>
            </a:r>
            <a:r>
              <a:rPr lang="en-US" altLang="zh-CN" sz="3200" dirty="0" err="1" smtClean="0"/>
              <a:t>Xi,Yj</a:t>
            </a:r>
            <a:r>
              <a:rPr lang="en-US" altLang="zh-CN" sz="3200" dirty="0" smtClean="0"/>
              <a:t>) </a:t>
            </a:r>
            <a:endParaRPr lang="en-US" altLang="zh-CN" sz="3200" dirty="0"/>
          </a:p>
          <a:p>
            <a:r>
              <a:rPr lang="en-US" altLang="zh-CN" sz="3200" dirty="0" smtClean="0"/>
              <a:t>         if s(</a:t>
            </a:r>
            <a:r>
              <a:rPr lang="en-US" altLang="zh-CN" sz="3200" dirty="0" err="1" smtClean="0"/>
              <a:t>Xi,Yj</a:t>
            </a:r>
            <a:r>
              <a:rPr lang="en-US" altLang="zh-CN" sz="3200" smtClean="0"/>
              <a:t>)==1  </a:t>
            </a:r>
            <a:r>
              <a:rPr lang="en-US" altLang="zh-CN" sz="3200" dirty="0"/>
              <a:t>{</a:t>
            </a:r>
            <a:r>
              <a:rPr lang="en-US" altLang="zh-CN" sz="3200" dirty="0" smtClean="0"/>
              <a:t>↖;i--;j--}</a:t>
            </a:r>
          </a:p>
          <a:p>
            <a:r>
              <a:rPr lang="en-US" altLang="zh-CN" sz="3200" dirty="0"/>
              <a:t>         else {←</a:t>
            </a:r>
            <a:r>
              <a:rPr lang="en-US" altLang="zh-CN" sz="3200" dirty="0" smtClean="0"/>
              <a:t>;i-</a:t>
            </a:r>
            <a:r>
              <a:rPr lang="en-US" altLang="zh-CN" sz="3200" dirty="0"/>
              <a:t>-; </a:t>
            </a:r>
            <a:r>
              <a:rPr lang="en-US" altLang="zh-CN" sz="3200" dirty="0" smtClean="0"/>
              <a:t>↑;j--}</a:t>
            </a:r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else if c[</a:t>
            </a:r>
            <a:r>
              <a:rPr lang="en-US" altLang="zh-CN" sz="3200" dirty="0" err="1"/>
              <a:t>i</a:t>
            </a:r>
            <a:r>
              <a:rPr lang="en-US" altLang="zh-CN" sz="3200" dirty="0" err="1" smtClean="0"/>
              <a:t>,j</a:t>
            </a:r>
            <a:r>
              <a:rPr lang="en-US" altLang="zh-CN" sz="3200" dirty="0" smtClean="0"/>
              <a:t>] == c[i-1,j]</a:t>
            </a:r>
          </a:p>
          <a:p>
            <a:r>
              <a:rPr lang="en-US" altLang="zh-CN" sz="3200" dirty="0"/>
              <a:t>         {</a:t>
            </a:r>
            <a:r>
              <a:rPr lang="en-US" altLang="zh-CN" sz="3200" dirty="0" smtClean="0"/>
              <a:t>←; i--;}</a:t>
            </a:r>
          </a:p>
          <a:p>
            <a:r>
              <a:rPr lang="en-US" altLang="zh-CN" sz="3200" dirty="0"/>
              <a:t>    else {</a:t>
            </a:r>
            <a:r>
              <a:rPr lang="en-US" altLang="zh-CN" sz="3200" dirty="0" smtClean="0"/>
              <a:t>↑;j--}</a:t>
            </a:r>
            <a:endParaRPr lang="en-US" altLang="zh-CN" sz="3200" dirty="0"/>
          </a:p>
          <a:p>
            <a:r>
              <a:rPr lang="en-US" altLang="zh-CN" sz="3200" dirty="0" smtClean="0"/>
              <a:t>}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97133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What’s next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Level 2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完成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系统；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纠正</a:t>
            </a:r>
            <a:r>
              <a:rPr lang="zh-CN" altLang="en-US" dirty="0"/>
              <a:t>一些</a:t>
            </a:r>
            <a:r>
              <a:rPr lang="zh-CN" altLang="en-US" dirty="0" smtClean="0"/>
              <a:t>点的解码错误；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/>
              <a:t>改善</a:t>
            </a:r>
            <a:r>
              <a:rPr lang="zh-CN" altLang="en-US" dirty="0" smtClean="0"/>
              <a:t>系统的环境适应性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---</a:t>
            </a:r>
            <a:r>
              <a:rPr lang="zh-CN" altLang="en-US" dirty="0" smtClean="0"/>
              <a:t>手：肤色对光线的影响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---</a:t>
            </a:r>
            <a:r>
              <a:rPr lang="zh-CN" altLang="en-US" dirty="0" smtClean="0"/>
              <a:t>环境光</a:t>
            </a:r>
            <a:endParaRPr lang="en-US" altLang="zh-CN" dirty="0" smtClean="0"/>
          </a:p>
          <a:p>
            <a:r>
              <a:rPr lang="en-US" altLang="zh-CN" dirty="0" smtClean="0"/>
              <a:t>Level 3&amp;4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应用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深化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4717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获取到的点</a:t>
            </a:r>
            <a:r>
              <a:rPr lang="zh-CN" altLang="en-US" dirty="0"/>
              <a:t>云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" t="4012" r="25086" b="7788"/>
          <a:stretch/>
        </p:blipFill>
        <p:spPr bwMode="auto">
          <a:xfrm>
            <a:off x="4716016" y="1342998"/>
            <a:ext cx="4010102" cy="3671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 descr="D:\MyProject\3D Rapid_2010_10_21\3D Rapid_2010_10_21\3D Rapid\3DRapidShape\results\sources0.bmp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8150" r="567" b="3492"/>
          <a:stretch/>
        </p:blipFill>
        <p:spPr bwMode="auto">
          <a:xfrm>
            <a:off x="611560" y="1342997"/>
            <a:ext cx="3590083" cy="364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79712" y="5661248"/>
            <a:ext cx="4829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         </a:t>
            </a:r>
            <a:r>
              <a:rPr lang="zh-CN" altLang="en-US" sz="2800" dirty="0" smtClean="0"/>
              <a:t>完成的第一阶段 </a:t>
            </a:r>
            <a:r>
              <a:rPr lang="en-US" altLang="zh-CN" sz="2800" dirty="0" smtClean="0"/>
              <a:t>Level 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304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33515" y="1619368"/>
            <a:ext cx="1584176" cy="781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颜色校正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157651" y="2401220"/>
            <a:ext cx="1584176" cy="781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寻找亮线位置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381787" y="3183072"/>
            <a:ext cx="1584176" cy="781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解码：判断颜色模式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605923" y="3964924"/>
            <a:ext cx="1584176" cy="781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动态规划：序列匹配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758051" y="4746776"/>
            <a:ext cx="1584176" cy="781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3D</a:t>
            </a:r>
            <a:r>
              <a:rPr lang="zh-CN" altLang="en-US" dirty="0" smtClean="0"/>
              <a:t>坐标计算公式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 rot="1843833">
            <a:off x="149255" y="1158528"/>
            <a:ext cx="941147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843833">
            <a:off x="7372551" y="5588401"/>
            <a:ext cx="941147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19828" y="943342"/>
            <a:ext cx="215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摄像机的图像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12160" y="5824079"/>
            <a:ext cx="155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3D</a:t>
            </a:r>
            <a:r>
              <a:rPr lang="zh-CN" altLang="en-US" dirty="0" smtClean="0"/>
              <a:t>点云数据</a:t>
            </a:r>
            <a:endParaRPr lang="zh-CN" altLang="en-US" dirty="0"/>
          </a:p>
        </p:txBody>
      </p:sp>
      <p:sp>
        <p:nvSpPr>
          <p:cNvPr id="15" name="左大括号 14"/>
          <p:cNvSpPr/>
          <p:nvPr/>
        </p:nvSpPr>
        <p:spPr>
          <a:xfrm>
            <a:off x="4605923" y="1338548"/>
            <a:ext cx="360040" cy="14535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076056" y="1338548"/>
            <a:ext cx="1711230" cy="395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灰度图像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076056" y="1812691"/>
            <a:ext cx="2160240" cy="395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canny</a:t>
            </a:r>
            <a:r>
              <a:rPr lang="zh-CN" altLang="en-US" dirty="0" smtClean="0"/>
              <a:t>求线条边缘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076056" y="2273095"/>
            <a:ext cx="3024336" cy="395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根据线条的边缘寻找中心线</a:t>
            </a:r>
            <a:endParaRPr lang="zh-CN" altLang="en-US" dirty="0"/>
          </a:p>
        </p:txBody>
      </p:sp>
      <p:sp>
        <p:nvSpPr>
          <p:cNvPr id="22" name="右大括号 21"/>
          <p:cNvSpPr/>
          <p:nvPr/>
        </p:nvSpPr>
        <p:spPr>
          <a:xfrm>
            <a:off x="2517691" y="3573997"/>
            <a:ext cx="45719" cy="10791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23528" y="3537707"/>
            <a:ext cx="1987380" cy="395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Max = max(R,G,B)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23528" y="4158246"/>
            <a:ext cx="1987380" cy="588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R/Max &gt; RATIO?</a:t>
            </a:r>
          </a:p>
          <a:p>
            <a:pPr algn="ctr"/>
            <a:r>
              <a:rPr lang="en-US" altLang="zh-CN" dirty="0" smtClean="0"/>
              <a:t>...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3528" y="4978007"/>
            <a:ext cx="1987380" cy="790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Cr,Cb,Cg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Cr &gt; 0?...</a:t>
            </a:r>
          </a:p>
          <a:p>
            <a:pPr algn="ctr"/>
            <a:endParaRPr lang="zh-CN" altLang="en-US" dirty="0"/>
          </a:p>
        </p:txBody>
      </p:sp>
      <p:sp>
        <p:nvSpPr>
          <p:cNvPr id="26" name="右大括号 25"/>
          <p:cNvSpPr/>
          <p:nvPr/>
        </p:nvSpPr>
        <p:spPr>
          <a:xfrm>
            <a:off x="2517691" y="4904525"/>
            <a:ext cx="45719" cy="8638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肘形连接符 27"/>
          <p:cNvCxnSpPr>
            <a:endCxn id="15" idx="1"/>
          </p:cNvCxnSpPr>
          <p:nvPr/>
        </p:nvCxnSpPr>
        <p:spPr>
          <a:xfrm flipV="1">
            <a:off x="3741827" y="2065347"/>
            <a:ext cx="864096" cy="6029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2" idx="1"/>
            <a:endCxn id="8" idx="1"/>
          </p:cNvCxnSpPr>
          <p:nvPr/>
        </p:nvCxnSpPr>
        <p:spPr>
          <a:xfrm rot="10800000" flipH="1">
            <a:off x="2563409" y="3573999"/>
            <a:ext cx="818377" cy="539569"/>
          </a:xfrm>
          <a:prstGeom prst="bentConnector5">
            <a:avLst>
              <a:gd name="adj1" fmla="val 53783"/>
              <a:gd name="adj2" fmla="val 101897"/>
              <a:gd name="adj3" fmla="val 555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26" idx="1"/>
          </p:cNvCxnSpPr>
          <p:nvPr/>
        </p:nvCxnSpPr>
        <p:spPr>
          <a:xfrm rot="10800000" flipH="1">
            <a:off x="2563409" y="4113567"/>
            <a:ext cx="409187" cy="1222907"/>
          </a:xfrm>
          <a:prstGeom prst="bentConnector4">
            <a:avLst>
              <a:gd name="adj1" fmla="val 100894"/>
              <a:gd name="adj2" fmla="val 676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右箭头 51"/>
          <p:cNvSpPr/>
          <p:nvPr/>
        </p:nvSpPr>
        <p:spPr>
          <a:xfrm rot="5400000">
            <a:off x="3741827" y="2792146"/>
            <a:ext cx="432048" cy="39092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圆角右箭头 52"/>
          <p:cNvSpPr/>
          <p:nvPr/>
        </p:nvSpPr>
        <p:spPr>
          <a:xfrm rot="5400000">
            <a:off x="4986524" y="3521426"/>
            <a:ext cx="432048" cy="39092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73875" y="28137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RGB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362007" y="353770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序列</a:t>
            </a:r>
          </a:p>
        </p:txBody>
      </p:sp>
    </p:spTree>
    <p:extLst>
      <p:ext uri="{BB962C8B-B14F-4D97-AF65-F5344CB8AC3E}">
        <p14:creationId xmlns:p14="http://schemas.microsoft.com/office/powerpoint/2010/main" xmlns="" val="44829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一些中间图像</a:t>
            </a:r>
            <a:endParaRPr lang="zh-CN" altLang="en-US" sz="4000" dirty="0"/>
          </a:p>
        </p:txBody>
      </p:sp>
      <p:pic>
        <p:nvPicPr>
          <p:cNvPr id="1026" name="Picture 2" descr="http://202.119.43.65/userfiles/6/image/3DRC/sources0_%E5%85%AD%E9%9D%A2%E4%BD%93.bm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2464" t="19788"/>
          <a:stretch/>
        </p:blipFill>
        <p:spPr bwMode="auto">
          <a:xfrm>
            <a:off x="16775" y="4227728"/>
            <a:ext cx="2365947" cy="2107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202.119.43.65/userfiles/6/image/3DRC/sources0_%E5%85%AD%E9%9D%A2%E4%BD%93_%E6%A0%A1%E6%AD%A3.bmp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362" t="20399" b="2228"/>
          <a:stretch/>
        </p:blipFill>
        <p:spPr bwMode="auto">
          <a:xfrm>
            <a:off x="3203848" y="4179912"/>
            <a:ext cx="2117686" cy="210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MyProject\3D Rapid_2010_10_21\3D Rapid_2010_10_21\3D Rapid\3DRapidShape\results\sources0.bmp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8150" r="567" b="3492"/>
          <a:stretch/>
        </p:blipFill>
        <p:spPr bwMode="auto">
          <a:xfrm>
            <a:off x="179512" y="1196752"/>
            <a:ext cx="2365947" cy="240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MyProject\3D Rapid_2010_10_21\3D Rapid_2010_10_21\3D Rapid\3DRapidShape\results\sources2.bmp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477" r="1" b="2924"/>
          <a:stretch/>
        </p:blipFill>
        <p:spPr bwMode="auto">
          <a:xfrm>
            <a:off x="6372200" y="1262276"/>
            <a:ext cx="2254405" cy="236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MyProject\3D Rapid_2010_10_21\3D Rapid_2010_10_21\3D Rapid\3DRapidShape\results\sources3.bmp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576" b="2924"/>
          <a:stretch/>
        </p:blipFill>
        <p:spPr bwMode="auto">
          <a:xfrm>
            <a:off x="6389000" y="4227728"/>
            <a:ext cx="2237605" cy="231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MyProject\3D Rapid_2010_10_21\3D Rapid_2010_10_21\3D Rapid\3DRapidShape\results\sources1.bmp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612"/>
          <a:stretch/>
        </p:blipFill>
        <p:spPr bwMode="auto">
          <a:xfrm>
            <a:off x="3347864" y="1256192"/>
            <a:ext cx="2290434" cy="237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箭头 3"/>
          <p:cNvSpPr/>
          <p:nvPr/>
        </p:nvSpPr>
        <p:spPr>
          <a:xfrm>
            <a:off x="2627784" y="2568352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681580" y="2557920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2545459" y="4993445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7507802" y="3666911"/>
            <a:ext cx="312958" cy="519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27784" y="19168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灰度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57644" y="3742149"/>
            <a:ext cx="115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中心线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82722" y="4347114"/>
            <a:ext cx="821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颜色校正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26498" y="2062414"/>
            <a:ext cx="115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边缘</a:t>
            </a:r>
          </a:p>
        </p:txBody>
      </p:sp>
    </p:spTree>
    <p:extLst>
      <p:ext uri="{BB962C8B-B14F-4D97-AF65-F5344CB8AC3E}">
        <p14:creationId xmlns:p14="http://schemas.microsoft.com/office/powerpoint/2010/main" xmlns="" val="20407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功能的分布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66743" y="30537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DS: </a:t>
            </a:r>
            <a:r>
              <a:rPr lang="en-US" altLang="zh-CN" dirty="0" smtClean="0"/>
              <a:t>…4 2 2 4 2 1 4 2 0…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27470" y="3960449"/>
            <a:ext cx="12382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72154" y="4003787"/>
            <a:ext cx="13144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27470" y="4928447"/>
            <a:ext cx="10382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34104" y="5061796"/>
            <a:ext cx="9525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 descr="http://t2.gstatic.com/images?q=tbn:ANd9GcS9XwLzAoLvmGYxX411GC8O8OtrIqRaw_4Glv46h__O9fZVgks&amp;t=1&amp;usg=__-CfgWRmg2LGSiGFcThPanwNH_gw=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28618" y="4772135"/>
            <a:ext cx="1027075" cy="138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591508" y="3068798"/>
            <a:ext cx="259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解码</a:t>
            </a:r>
            <a:r>
              <a:rPr lang="en-US" altLang="zh-CN" dirty="0" smtClean="0"/>
              <a:t>: …4 </a:t>
            </a:r>
            <a:r>
              <a:rPr lang="en-US" altLang="zh-CN" dirty="0"/>
              <a:t>2 </a:t>
            </a:r>
            <a:r>
              <a:rPr lang="en-US" altLang="zh-CN" dirty="0" smtClean="0">
                <a:solidFill>
                  <a:srgbClr val="FF0000"/>
                </a:solidFill>
              </a:rPr>
              <a:t>3 </a:t>
            </a:r>
            <a:r>
              <a:rPr lang="en-US" altLang="zh-CN" dirty="0"/>
              <a:t>4 </a:t>
            </a:r>
            <a:r>
              <a:rPr lang="en-US" altLang="zh-CN" u="sng" dirty="0"/>
              <a:t>2 </a:t>
            </a:r>
            <a:r>
              <a:rPr lang="en-US" altLang="zh-CN" u="sng" dirty="0" smtClean="0"/>
              <a:t> 4 </a:t>
            </a:r>
            <a:r>
              <a:rPr lang="en-US" altLang="zh-CN" dirty="0"/>
              <a:t>2 </a:t>
            </a:r>
            <a:r>
              <a:rPr lang="en-US" altLang="zh-CN" dirty="0" smtClean="0"/>
              <a:t>0…</a:t>
            </a:r>
            <a:endParaRPr lang="zh-CN" altLang="en-US" dirty="0"/>
          </a:p>
        </p:txBody>
      </p:sp>
      <p:sp>
        <p:nvSpPr>
          <p:cNvPr id="6" name="左右箭头 5"/>
          <p:cNvSpPr/>
          <p:nvPr/>
        </p:nvSpPr>
        <p:spPr>
          <a:xfrm>
            <a:off x="4128618" y="3153584"/>
            <a:ext cx="1008112" cy="1997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右箭头 12"/>
          <p:cNvSpPr/>
          <p:nvPr/>
        </p:nvSpPr>
        <p:spPr>
          <a:xfrm>
            <a:off x="4152144" y="4176913"/>
            <a:ext cx="1008112" cy="1997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546926" y="274743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动态规划：序列匹配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98839" y="3781398"/>
            <a:ext cx="127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颜色校正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1375979" y="1704686"/>
            <a:ext cx="0" cy="1059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726783" y="3400476"/>
            <a:ext cx="0" cy="5296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014815" y="4528046"/>
            <a:ext cx="0" cy="5296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094935" y="6161081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124511" y="6194819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7415415" y="4562263"/>
            <a:ext cx="0" cy="732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7968595" y="3455885"/>
            <a:ext cx="0" cy="876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8181700" y="1904111"/>
            <a:ext cx="0" cy="1027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516216" y="1719445"/>
            <a:ext cx="146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3D</a:t>
            </a:r>
            <a:r>
              <a:rPr lang="zh-CN" altLang="en-US" dirty="0" smtClean="0"/>
              <a:t>坐标计算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626837" y="1719445"/>
            <a:ext cx="146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4246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颜色校正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Crosstalk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(255,0,0)-&gt;</a:t>
            </a:r>
            <a:r>
              <a:rPr lang="zh-CN" altLang="en-US" sz="2000" dirty="0" smtClean="0"/>
              <a:t>投影仪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摄像机</a:t>
            </a:r>
            <a:r>
              <a:rPr lang="en-US" altLang="zh-CN" dirty="0" smtClean="0"/>
              <a:t>-&gt;(221,67,89)</a:t>
            </a:r>
            <a:endParaRPr lang="en-US" altLang="zh-CN" dirty="0"/>
          </a:p>
          <a:p>
            <a:r>
              <a:rPr lang="zh-CN" altLang="en-US" dirty="0"/>
              <a:t>数学表示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098" name="Picture 2" descr="http://202.119.43.65/userfiles/6/image/3DRC/color%20crosstalk%20matix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28999"/>
            <a:ext cx="6120680" cy="233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1444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颜色校正：求</a:t>
            </a:r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(1),</a:t>
            </a:r>
            <a:r>
              <a:rPr lang="zh-CN" altLang="en-US" dirty="0" smtClean="0"/>
              <a:t>纯</a:t>
            </a:r>
            <a:r>
              <a:rPr lang="en-US" altLang="zh-CN" dirty="0" smtClean="0"/>
              <a:t>RGB</a:t>
            </a:r>
            <a:r>
              <a:rPr lang="zh-CN" altLang="en-US" dirty="0" smtClean="0"/>
              <a:t>三幅图，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个方程，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Xij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(2),RGB</a:t>
            </a:r>
            <a:r>
              <a:rPr lang="zh-CN" altLang="en-US" dirty="0" smtClean="0"/>
              <a:t>组合</a:t>
            </a:r>
            <a:r>
              <a:rPr lang="en-US" altLang="zh-CN" dirty="0" smtClean="0"/>
              <a:t>8</a:t>
            </a:r>
            <a:r>
              <a:rPr lang="zh-CN" altLang="en-US" dirty="0" smtClean="0"/>
              <a:t>幅图，</a:t>
            </a:r>
            <a:r>
              <a:rPr lang="en-US" altLang="zh-CN" dirty="0" smtClean="0"/>
              <a:t>24</a:t>
            </a:r>
            <a:r>
              <a:rPr lang="zh-CN" altLang="en-US" dirty="0" smtClean="0"/>
              <a:t>个方程，最小二乘法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方法</a:t>
            </a:r>
            <a:r>
              <a:rPr lang="en-US" altLang="zh-CN" dirty="0" smtClean="0"/>
              <a:t>(1)</a:t>
            </a:r>
            <a:r>
              <a:rPr lang="zh-CN" altLang="en-US" dirty="0" smtClean="0"/>
              <a:t>较简单，但考虑非线性因素，方法</a:t>
            </a:r>
            <a:r>
              <a:rPr lang="en-US" altLang="zh-CN" dirty="0" smtClean="0"/>
              <a:t>(2)</a:t>
            </a:r>
            <a:r>
              <a:rPr lang="zh-CN" altLang="en-US" dirty="0" smtClean="0"/>
              <a:t>显得更精确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8445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</a:t>
            </a:r>
            <a:r>
              <a:rPr lang="zh-CN" altLang="en-US" dirty="0" smtClean="0"/>
              <a:t>匹配的理论基础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最长公共序列</a:t>
            </a:r>
            <a:r>
              <a:rPr lang="en-US" altLang="zh-CN" dirty="0" smtClean="0"/>
              <a:t>LCS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是指两个序列的最长公共部分，如序列</a:t>
            </a:r>
            <a:r>
              <a:rPr lang="en-US" altLang="zh-CN" dirty="0" smtClean="0"/>
              <a:t>ABCD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ACDS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LCS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ACD</a:t>
            </a:r>
            <a:endParaRPr lang="en-US" altLang="zh-CN" dirty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个关于</a:t>
            </a:r>
            <a:r>
              <a:rPr lang="en-US" altLang="zh-CN" dirty="0" smtClean="0"/>
              <a:t>LCS</a:t>
            </a:r>
            <a:r>
              <a:rPr lang="zh-CN" altLang="en-US" dirty="0" smtClean="0"/>
              <a:t>长度的定理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假设有两个序列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，长度分别为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</a:t>
            </a:r>
          </a:p>
          <a:p>
            <a:pPr marL="0" indent="0">
              <a:buNone/>
            </a:pPr>
            <a:r>
              <a:rPr lang="en-US" altLang="zh-CN" dirty="0" smtClean="0"/>
              <a:t>C(X,Y)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LCS</a:t>
            </a:r>
            <a:r>
              <a:rPr lang="zh-CN" altLang="en-US" dirty="0" smtClean="0"/>
              <a:t>长度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9332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序列匹配的理论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如果</a:t>
            </a:r>
            <a:r>
              <a:rPr lang="en-US" altLang="zh-CN" dirty="0" err="1" smtClean="0"/>
              <a:t>X</a:t>
            </a:r>
            <a:r>
              <a:rPr lang="en-US" altLang="zh-CN" sz="2400" dirty="0" err="1" smtClean="0"/>
              <a:t>k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Y</a:t>
            </a:r>
            <a:r>
              <a:rPr lang="en-US" altLang="zh-CN" sz="2800" dirty="0" err="1" smtClean="0"/>
              <a:t>t</a:t>
            </a:r>
            <a:r>
              <a:rPr lang="zh-CN" altLang="en-US" dirty="0" smtClean="0"/>
              <a:t>，</a:t>
            </a:r>
            <a:r>
              <a:rPr lang="en-US" altLang="zh-CN" dirty="0"/>
              <a:t>C(X</a:t>
            </a:r>
            <a:r>
              <a:rPr lang="en-US" altLang="zh-CN" sz="2400" dirty="0"/>
              <a:t>1..</a:t>
            </a:r>
            <a:r>
              <a:rPr lang="en-US" altLang="zh-CN" sz="2400" dirty="0" smtClean="0"/>
              <a:t>k</a:t>
            </a:r>
            <a:r>
              <a:rPr lang="en-US" altLang="zh-CN" dirty="0" smtClean="0"/>
              <a:t>,Y</a:t>
            </a:r>
            <a:r>
              <a:rPr lang="en-US" altLang="zh-CN" sz="2400" dirty="0" smtClean="0"/>
              <a:t>1</a:t>
            </a:r>
            <a:r>
              <a:rPr lang="en-US" altLang="zh-CN" sz="2400" dirty="0"/>
              <a:t>..</a:t>
            </a:r>
            <a:r>
              <a:rPr lang="en-US" altLang="zh-CN" sz="2400" dirty="0" smtClean="0"/>
              <a:t>t</a:t>
            </a:r>
            <a:r>
              <a:rPr lang="en-US" altLang="zh-CN" dirty="0" smtClean="0"/>
              <a:t>)=C(X</a:t>
            </a:r>
            <a:r>
              <a:rPr lang="en-US" altLang="zh-CN" sz="2400" dirty="0" smtClean="0"/>
              <a:t>1..</a:t>
            </a:r>
            <a:r>
              <a:rPr lang="en-US" altLang="zh-CN" sz="2400" dirty="0" smtClean="0">
                <a:solidFill>
                  <a:srgbClr val="00B0F0"/>
                </a:solidFill>
              </a:rPr>
              <a:t>k-1</a:t>
            </a:r>
            <a:r>
              <a:rPr lang="en-US" altLang="zh-CN" dirty="0" smtClean="0"/>
              <a:t>,Y</a:t>
            </a:r>
            <a:r>
              <a:rPr lang="en-US" altLang="zh-CN" sz="2400" dirty="0" smtClean="0"/>
              <a:t>1..</a:t>
            </a:r>
            <a:r>
              <a:rPr lang="en-US" altLang="zh-CN" sz="2400" dirty="0" smtClean="0">
                <a:solidFill>
                  <a:srgbClr val="00B0F0"/>
                </a:solidFill>
              </a:rPr>
              <a:t>t-1</a:t>
            </a:r>
            <a:r>
              <a:rPr lang="en-US" altLang="zh-CN" dirty="0" smtClean="0"/>
              <a:t>)+1</a:t>
            </a:r>
          </a:p>
          <a:p>
            <a:pPr marL="0" indent="0">
              <a:buNone/>
            </a:pPr>
            <a:r>
              <a:rPr lang="zh-CN" altLang="en-US" dirty="0" smtClean="0"/>
              <a:t>     如果</a:t>
            </a:r>
            <a:r>
              <a:rPr lang="en-US" altLang="zh-CN" dirty="0" err="1"/>
              <a:t>X</a:t>
            </a:r>
            <a:r>
              <a:rPr lang="en-US" altLang="zh-CN" sz="2400" dirty="0" err="1"/>
              <a:t>k</a:t>
            </a:r>
            <a:r>
              <a:rPr lang="en-US" altLang="zh-CN" dirty="0"/>
              <a:t> </a:t>
            </a:r>
            <a:r>
              <a:rPr lang="en-US" altLang="zh-CN" dirty="0" smtClean="0"/>
              <a:t>!= </a:t>
            </a:r>
            <a:r>
              <a:rPr lang="en-US" altLang="zh-CN" dirty="0" err="1"/>
              <a:t>Y</a:t>
            </a:r>
            <a:r>
              <a:rPr lang="en-US" altLang="zh-CN" sz="2800" dirty="0" err="1"/>
              <a:t>t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C(X</a:t>
            </a:r>
            <a:r>
              <a:rPr lang="en-US" altLang="zh-CN" sz="2400" dirty="0" smtClean="0"/>
              <a:t>1</a:t>
            </a:r>
            <a:r>
              <a:rPr lang="en-US" altLang="zh-CN" sz="2400" dirty="0"/>
              <a:t>..k</a:t>
            </a:r>
            <a:r>
              <a:rPr lang="en-US" altLang="zh-CN" dirty="0"/>
              <a:t>,Y</a:t>
            </a:r>
            <a:r>
              <a:rPr lang="en-US" altLang="zh-CN" sz="2400" dirty="0"/>
              <a:t>1..t</a:t>
            </a:r>
            <a:r>
              <a:rPr lang="en-US" altLang="zh-CN" dirty="0" smtClean="0"/>
              <a:t>)=</a:t>
            </a:r>
          </a:p>
          <a:p>
            <a:pPr marL="0" indent="0">
              <a:buNone/>
            </a:pPr>
            <a:r>
              <a:rPr lang="en-US" altLang="zh-CN" dirty="0" smtClean="0"/>
              <a:t>	Max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	     C(X</a:t>
            </a:r>
            <a:r>
              <a:rPr lang="en-US" altLang="zh-CN" sz="2400" dirty="0" smtClean="0"/>
              <a:t>1</a:t>
            </a:r>
            <a:r>
              <a:rPr lang="en-US" altLang="zh-CN" sz="2400" dirty="0"/>
              <a:t>..</a:t>
            </a:r>
            <a:r>
              <a:rPr lang="en-US" altLang="zh-CN" sz="2400" dirty="0">
                <a:solidFill>
                  <a:srgbClr val="00B0F0"/>
                </a:solidFill>
              </a:rPr>
              <a:t>k-1</a:t>
            </a:r>
            <a:r>
              <a:rPr lang="en-US" altLang="zh-CN" dirty="0"/>
              <a:t>,Y</a:t>
            </a:r>
            <a:r>
              <a:rPr lang="en-US" altLang="zh-CN" sz="2400" dirty="0"/>
              <a:t>1..</a:t>
            </a:r>
            <a:r>
              <a:rPr lang="en-US" altLang="zh-CN" sz="2400" dirty="0" smtClean="0">
                <a:solidFill>
                  <a:srgbClr val="00B0F0"/>
                </a:solidFill>
              </a:rPr>
              <a:t>t</a:t>
            </a:r>
            <a:r>
              <a:rPr lang="en-US" altLang="zh-CN" dirty="0" smtClean="0"/>
              <a:t>)  ,  C(X</a:t>
            </a:r>
            <a:r>
              <a:rPr lang="en-US" altLang="zh-CN" sz="2400" dirty="0" smtClean="0"/>
              <a:t>1</a:t>
            </a:r>
            <a:r>
              <a:rPr lang="en-US" altLang="zh-CN" sz="2400" dirty="0"/>
              <a:t>..</a:t>
            </a:r>
            <a:r>
              <a:rPr lang="en-US" altLang="zh-CN" sz="2400" dirty="0" smtClean="0">
                <a:solidFill>
                  <a:srgbClr val="00B0F0"/>
                </a:solidFill>
              </a:rPr>
              <a:t>k</a:t>
            </a:r>
            <a:r>
              <a:rPr lang="en-US" altLang="zh-CN" dirty="0" smtClean="0"/>
              <a:t>,Y</a:t>
            </a:r>
            <a:r>
              <a:rPr lang="en-US" altLang="zh-CN" sz="2400" dirty="0" smtClean="0"/>
              <a:t>1</a:t>
            </a:r>
            <a:r>
              <a:rPr lang="en-US" altLang="zh-CN" sz="2400" dirty="0"/>
              <a:t>..</a:t>
            </a:r>
            <a:r>
              <a:rPr lang="en-US" altLang="zh-CN" sz="2400" dirty="0" smtClean="0">
                <a:solidFill>
                  <a:srgbClr val="00B0F0"/>
                </a:solidFill>
              </a:rPr>
              <a:t>t-1</a:t>
            </a:r>
            <a:r>
              <a:rPr lang="en-US" altLang="zh-CN" dirty="0" smtClean="0"/>
              <a:t>)   </a:t>
            </a:r>
          </a:p>
          <a:p>
            <a:pPr marL="0" indent="0">
              <a:buNone/>
            </a:pPr>
            <a:r>
              <a:rPr lang="en-US" altLang="zh-CN" dirty="0" smtClean="0"/>
              <a:t>	}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73164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683</Words>
  <Application>Microsoft Office PowerPoint</Application>
  <PresentationFormat>全屏显示(4:3)</PresentationFormat>
  <Paragraphs>238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3D扫描的进展</vt:lpstr>
      <vt:lpstr>获取到的点云</vt:lpstr>
      <vt:lpstr>流程</vt:lpstr>
      <vt:lpstr>一些中间图像</vt:lpstr>
      <vt:lpstr>功能的分布</vt:lpstr>
      <vt:lpstr>颜色校正</vt:lpstr>
      <vt:lpstr>颜色校正：求X</vt:lpstr>
      <vt:lpstr>序列匹配的理论基础</vt:lpstr>
      <vt:lpstr>序列匹配的理论基础(2)</vt:lpstr>
      <vt:lpstr>动态规划：序列匹配</vt:lpstr>
      <vt:lpstr>序列匹配算法：计算C矩阵</vt:lpstr>
      <vt:lpstr>序列匹配算法：寻找最优匹配路径</vt:lpstr>
      <vt:lpstr>What’s 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3D扫描的进展 --获取图像的处理及电云的获取</dc:title>
  <dc:creator>zhaodw</dc:creator>
  <cp:lastModifiedBy>zhaodw</cp:lastModifiedBy>
  <cp:revision>112</cp:revision>
  <dcterms:created xsi:type="dcterms:W3CDTF">2010-10-24T12:59:23Z</dcterms:created>
  <dcterms:modified xsi:type="dcterms:W3CDTF">2010-11-02T08:58:46Z</dcterms:modified>
</cp:coreProperties>
</file>