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6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60" r:id="rId15"/>
    <p:sldId id="261" r:id="rId16"/>
    <p:sldId id="273" r:id="rId17"/>
    <p:sldId id="274" r:id="rId18"/>
    <p:sldId id="275" r:id="rId19"/>
    <p:sldId id="263" r:id="rId20"/>
    <p:sldId id="264" r:id="rId21"/>
    <p:sldId id="26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3D </a:t>
            </a:r>
            <a:r>
              <a:rPr lang="en-US" altLang="zh-CN" dirty="0" err="1" smtClean="0"/>
              <a:t>RapidShape</a:t>
            </a:r>
            <a:r>
              <a:rPr lang="zh-CN" altLang="en-US" dirty="0" smtClean="0"/>
              <a:t>进展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赵东威</a:t>
            </a:r>
            <a:r>
              <a:rPr lang="en-US" altLang="zh-CN" sz="2400" dirty="0" smtClean="0">
                <a:solidFill>
                  <a:schemeClr val="tx1"/>
                </a:solidFill>
              </a:rPr>
              <a:t>@NERD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59492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2010.12.8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59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先做 </a:t>
            </a:r>
            <a:r>
              <a:rPr lang="en-US" altLang="zh-CN" dirty="0" smtClean="0"/>
              <a:t>crosstalk </a:t>
            </a:r>
            <a:r>
              <a:rPr lang="zh-CN" altLang="en-US" dirty="0" smtClean="0"/>
              <a:t>？ 先做 反射率校正？</a:t>
            </a:r>
            <a:endParaRPr lang="en-US" altLang="zh-CN" dirty="0" smtClean="0"/>
          </a:p>
          <a:p>
            <a:r>
              <a:rPr lang="zh-CN" altLang="en-US" dirty="0" smtClean="0"/>
              <a:t>从效果上看，先做 </a:t>
            </a:r>
            <a:r>
              <a:rPr lang="zh-CN" altLang="en-US" u="sng" dirty="0" smtClean="0"/>
              <a:t>反射率校正 </a:t>
            </a:r>
            <a:r>
              <a:rPr lang="zh-CN" altLang="en-US" dirty="0" smtClean="0"/>
              <a:t>好于先做 </a:t>
            </a:r>
            <a:r>
              <a:rPr lang="en-US" altLang="zh-CN" u="sng" dirty="0" smtClean="0"/>
              <a:t>crosstalk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，为什么？</a:t>
            </a:r>
            <a:endParaRPr lang="en-US" altLang="zh-CN" dirty="0" smtClean="0"/>
          </a:p>
          <a:p>
            <a:r>
              <a:rPr lang="zh-CN" altLang="en-US" dirty="0" smtClean="0"/>
              <a:t>？图像分割后再做反射率校正</a:t>
            </a:r>
            <a:endParaRPr lang="en-US" altLang="zh-CN" dirty="0" smtClean="0"/>
          </a:p>
          <a:p>
            <a:r>
              <a:rPr lang="zh-CN" altLang="en-US" dirty="0" smtClean="0"/>
              <a:t>？亮度的自适应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dirty="0" smtClean="0"/>
              <a:t>线条区域查找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247174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对</a:t>
            </a:r>
            <a:r>
              <a:rPr lang="en-US" altLang="zh-CN" sz="2600" dirty="0" smtClean="0"/>
              <a:t>R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G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B</a:t>
            </a:r>
            <a:r>
              <a:rPr lang="zh-CN" altLang="en-US" dirty="0" smtClean="0"/>
              <a:t>分别寻找各自的亮线区域，然后相加</a:t>
            </a:r>
            <a:endParaRPr lang="en-US" altLang="zh-CN" dirty="0" smtClean="0"/>
          </a:p>
          <a:p>
            <a:r>
              <a:rPr lang="zh-CN" altLang="en-US" dirty="0" smtClean="0"/>
              <a:t>对一个通道：</a:t>
            </a:r>
            <a:r>
              <a:rPr lang="en-US" altLang="zh-CN" dirty="0" smtClean="0"/>
              <a:t>sub = 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高斯滤波</a:t>
            </a:r>
            <a:r>
              <a:rPr lang="en-US" altLang="zh-CN" dirty="0" smtClean="0"/>
              <a:t>(R)</a:t>
            </a:r>
          </a:p>
          <a:p>
            <a:pPr>
              <a:buNone/>
            </a:pPr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二值化</a:t>
            </a:r>
            <a:r>
              <a:rPr lang="en-US" altLang="zh-CN" dirty="0" smtClean="0"/>
              <a:t>(sub)</a:t>
            </a:r>
          </a:p>
          <a:p>
            <a:r>
              <a:rPr lang="zh-CN" altLang="en-US" dirty="0" smtClean="0"/>
              <a:t>腐蚀膨胀</a:t>
            </a:r>
            <a:r>
              <a:rPr lang="en-US" altLang="zh-CN" dirty="0" smtClean="0"/>
              <a:t>—</a:t>
            </a:r>
            <a:r>
              <a:rPr lang="zh-CN" altLang="en-US" sz="2400" dirty="0" smtClean="0"/>
              <a:t>去掉单独点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86190"/>
            <a:ext cx="2465851" cy="1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786191"/>
            <a:ext cx="2500330" cy="186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7" y="3786190"/>
            <a:ext cx="2500330" cy="187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600076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</a:t>
            </a:r>
            <a:r>
              <a:rPr lang="zh-CN" altLang="en-US" sz="1400" dirty="0" smtClean="0"/>
              <a:t>通道高斯滤波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600076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Sub</a:t>
            </a:r>
            <a:r>
              <a:rPr lang="zh-CN" altLang="en-US" sz="1400" dirty="0" smtClean="0"/>
              <a:t>，相减以后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6000768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       二值化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208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中心线查找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从进入亮线区开始，寻找</a:t>
            </a:r>
            <a:r>
              <a:rPr lang="en-US" altLang="zh-CN" dirty="0" smtClean="0"/>
              <a:t>Y’</a:t>
            </a:r>
            <a:r>
              <a:rPr lang="zh-CN" altLang="en-US" dirty="0" smtClean="0"/>
              <a:t>最大点作为中心线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Y’  =  (R + G + B) / 3</a:t>
            </a:r>
          </a:p>
          <a:p>
            <a:r>
              <a:rPr lang="zh-CN" altLang="en-US" dirty="0" smtClean="0"/>
              <a:t>不用标准亮度公式，因为</a:t>
            </a:r>
            <a:r>
              <a:rPr lang="en-US" altLang="zh-CN" dirty="0" smtClean="0"/>
              <a:t>RGB</a:t>
            </a:r>
            <a:r>
              <a:rPr lang="zh-CN" altLang="en-US" dirty="0" smtClean="0"/>
              <a:t>权重不平均，尤其是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分量（如果线条为蓝色？）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93096"/>
            <a:ext cx="33909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599068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线条区域的放大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1151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2142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对一行像素的处理：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1500174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r>
              <a:rPr lang="zh-CN" altLang="en-US" dirty="0" smtClean="0"/>
              <a:t>：原图</a:t>
            </a:r>
            <a:r>
              <a:rPr lang="en-US" altLang="zh-CN" dirty="0" smtClean="0"/>
              <a:t>R</a:t>
            </a:r>
            <a:r>
              <a:rPr lang="zh-CN" altLang="en-US" dirty="0" smtClean="0"/>
              <a:t>通道的亮度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绿色</a:t>
            </a:r>
            <a:r>
              <a:rPr lang="zh-CN" altLang="en-US" dirty="0" smtClean="0"/>
              <a:t>：原图与高斯滤波相减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RGB-&gt;HSV:</a:t>
            </a:r>
            <a:r>
              <a:rPr lang="zh-CN" altLang="en-US" sz="3600" dirty="0" smtClean="0"/>
              <a:t>颜色空间的转换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785926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H:0 ~360°(</a:t>
            </a:r>
            <a:r>
              <a:rPr lang="zh-CN" altLang="en-US" dirty="0" smtClean="0"/>
              <a:t>色相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红色：</a:t>
            </a:r>
            <a:r>
              <a:rPr lang="en-US" altLang="zh-CN" dirty="0" smtClean="0"/>
              <a:t>0°</a:t>
            </a:r>
          </a:p>
          <a:p>
            <a:r>
              <a:rPr lang="zh-CN" altLang="en-US" dirty="0" smtClean="0"/>
              <a:t>绿色：</a:t>
            </a:r>
            <a:r>
              <a:rPr lang="en-US" altLang="zh-CN" dirty="0" smtClean="0"/>
              <a:t>120°</a:t>
            </a:r>
          </a:p>
          <a:p>
            <a:r>
              <a:rPr lang="zh-CN" altLang="en-US" dirty="0" smtClean="0"/>
              <a:t>蓝色：</a:t>
            </a:r>
            <a:r>
              <a:rPr lang="en-US" altLang="zh-CN" dirty="0" smtClean="0"/>
              <a:t>240°</a:t>
            </a:r>
            <a:endParaRPr lang="zh-CN" altLang="en-US" dirty="0"/>
          </a:p>
        </p:txBody>
      </p:sp>
      <p:pic>
        <p:nvPicPr>
          <p:cNvPr id="8196" name="Picture 4" descr="http://image.acasystems.com/color-picker/faq-hsb-hsv-color-sp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571612"/>
            <a:ext cx="4572000" cy="3657600"/>
          </a:xfrm>
          <a:prstGeom prst="rect">
            <a:avLst/>
          </a:prstGeom>
          <a:noFill/>
        </p:spPr>
      </p:pic>
      <p:pic>
        <p:nvPicPr>
          <p:cNvPr id="8198" name="Picture 6" descr="H = \left\{&#10;\begin{matrix}&#10;\left( 6 + \frac {G - B} {MAX - MIN} \right) \times 60^\circ, &amp;&#10;\mbox{if } R = MAX \\&#10;\left( 2 + \frac {B - R} {MAX - MIN} \right) \times 60^\circ, &amp;&#10;\mbox{if } G = MAX \\&#10;\left( 4 + \frac {R - G} {MAX - MIN} \right) \times 60^\circ, &amp;&#10;\mbox{if } B = MAX&#10;\end{matrix}\right.&#10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429000"/>
            <a:ext cx="3857620" cy="7437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7158" y="4572008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RGB</a:t>
            </a:r>
            <a:r>
              <a:rPr lang="zh-CN" altLang="en-US" dirty="0" smtClean="0"/>
              <a:t>三个独立 的分量整合为一个量</a:t>
            </a:r>
            <a:r>
              <a:rPr lang="en-US" altLang="zh-CN" dirty="0" smtClean="0"/>
              <a:t>0-360°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93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 smtClean="0"/>
              <a:t>线条类型判别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两种方法：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计算色相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的角度判断（和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判别类似，在</a:t>
            </a:r>
            <a:r>
              <a:rPr lang="en-US" altLang="zh-CN" dirty="0" smtClean="0"/>
              <a:t>HSV</a:t>
            </a:r>
            <a:r>
              <a:rPr lang="zh-CN" altLang="en-US" dirty="0" smtClean="0"/>
              <a:t>空间完成）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Multi-hypothesis</a:t>
            </a:r>
            <a:r>
              <a:rPr lang="zh-CN" altLang="en-US" dirty="0" smtClean="0"/>
              <a:t>：将</a:t>
            </a:r>
            <a:r>
              <a:rPr lang="en-US" altLang="zh-CN" dirty="0" smtClean="0"/>
              <a:t>H</a:t>
            </a:r>
            <a:r>
              <a:rPr lang="zh-CN" altLang="en-US" dirty="0" smtClean="0"/>
              <a:t>值传递给动态规划，</a:t>
            </a:r>
            <a:r>
              <a:rPr lang="zh-CN" altLang="en-US" dirty="0"/>
              <a:t>设定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函数，实现序列匹配和线条类型判别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46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60769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57818" y="714356"/>
            <a:ext cx="335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Score</a:t>
            </a:r>
            <a:r>
              <a:rPr lang="zh-CN" altLang="en-US" dirty="0" smtClean="0"/>
              <a:t>函数的图像</a:t>
            </a:r>
            <a:endParaRPr lang="en-US" altLang="zh-CN" dirty="0" smtClean="0"/>
          </a:p>
          <a:p>
            <a:r>
              <a:rPr lang="en-US" altLang="zh-CN" dirty="0" smtClean="0"/>
              <a:t>H-H0</a:t>
            </a:r>
            <a:r>
              <a:rPr lang="zh-CN" altLang="en-US" dirty="0" smtClean="0"/>
              <a:t>：色相与投射序列的差</a:t>
            </a:r>
            <a:endParaRPr lang="en-US" altLang="zh-CN" dirty="0" smtClean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：色差下限</a:t>
            </a:r>
            <a:endParaRPr lang="en-US" altLang="zh-CN" dirty="0" smtClean="0"/>
          </a:p>
          <a:p>
            <a:r>
              <a:rPr lang="en-US" altLang="zh-CN" dirty="0" smtClean="0"/>
              <a:t>HT</a:t>
            </a:r>
            <a:r>
              <a:rPr lang="zh-CN" altLang="en-US" dirty="0" smtClean="0"/>
              <a:t>：色差上限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00694" y="4214818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H0 = {</a:t>
            </a:r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红色</a:t>
            </a:r>
            <a:endParaRPr lang="en-US" altLang="zh-CN" dirty="0" smtClean="0"/>
          </a:p>
          <a:p>
            <a:r>
              <a:rPr lang="en-US" altLang="zh-CN" dirty="0" smtClean="0"/>
              <a:t>120</a:t>
            </a:r>
            <a:r>
              <a:rPr lang="zh-CN" altLang="en-US" dirty="0" smtClean="0"/>
              <a:t>，绿色</a:t>
            </a:r>
            <a:endParaRPr lang="en-US" altLang="zh-CN" dirty="0" smtClean="0"/>
          </a:p>
          <a:p>
            <a:r>
              <a:rPr lang="en-US" altLang="zh-CN" dirty="0" smtClean="0"/>
              <a:t>180</a:t>
            </a:r>
            <a:r>
              <a:rPr lang="zh-CN" altLang="en-US" dirty="0" smtClean="0"/>
              <a:t>，蓝绿色</a:t>
            </a:r>
            <a:endParaRPr lang="en-US" altLang="zh-CN" dirty="0" smtClean="0"/>
          </a:p>
          <a:p>
            <a:r>
              <a:rPr lang="en-US" altLang="zh-CN" dirty="0" smtClean="0"/>
              <a:t>240</a:t>
            </a:r>
            <a:r>
              <a:rPr lang="zh-CN" altLang="en-US" dirty="0" smtClean="0"/>
              <a:t>，蓝色</a:t>
            </a:r>
            <a:endParaRPr lang="en-US" altLang="zh-CN" dirty="0" smtClean="0"/>
          </a:p>
          <a:p>
            <a:r>
              <a:rPr lang="en-US" altLang="zh-CN" dirty="0" smtClean="0"/>
              <a:t>300</a:t>
            </a:r>
            <a:r>
              <a:rPr lang="zh-CN" altLang="en-US" dirty="0" smtClean="0"/>
              <a:t>，品红色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3654738"/>
              </p:ext>
            </p:extLst>
          </p:nvPr>
        </p:nvGraphicFramePr>
        <p:xfrm>
          <a:off x="2019071" y="1556792"/>
          <a:ext cx="5357852" cy="26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742"/>
                <a:gridCol w="651742"/>
                <a:gridCol w="651742"/>
                <a:gridCol w="651742"/>
                <a:gridCol w="695817"/>
                <a:gridCol w="880742"/>
                <a:gridCol w="587163"/>
                <a:gridCol w="587162"/>
              </a:tblGrid>
              <a:tr h="3757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57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HXi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57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Yj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HYj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7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7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Cij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altLang="zh-CN" sz="1400" dirty="0" smtClean="0"/>
                        <a:t>i+1,j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57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r>
                        <a:rPr lang="en-US" altLang="zh-CN" sz="1600" dirty="0" smtClean="0"/>
                        <a:t>i,j+1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i+1,j+1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281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1979712" y="4653136"/>
                <a:ext cx="4536504" cy="98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𝑠𝑐𝑜𝑟𝑒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𝐻𝑋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𝐻𝑌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+1,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653136"/>
                <a:ext cx="4536504" cy="987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520" y="98072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动态规划中的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矩阵：根据匹配路径判别线条类型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讨论：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的边沿垂直下降，方法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退化为与方法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本质一样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）边沿斜着下降的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函数更加符合实际情况，因为实际色相和标准色相的差距越大，那么颜色相符的可能性越小，相应地，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值也应越小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Delaunay</a:t>
            </a:r>
            <a:r>
              <a:rPr lang="zh-CN" altLang="en-US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Surface reconstruction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2128" y="2455365"/>
            <a:ext cx="457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085184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以局部点云的插值作为表面的近似，子区域划分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934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3000372"/>
            <a:ext cx="315225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85728"/>
            <a:ext cx="3071834" cy="372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214554"/>
            <a:ext cx="3071834" cy="408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 rot="19950144">
            <a:off x="1428728" y="1285860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2078053">
            <a:off x="6717492" y="1876619"/>
            <a:ext cx="1000132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76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Which is better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780" y="1412776"/>
            <a:ext cx="40100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5625"/>
            <a:ext cx="40767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098" y="5106098"/>
            <a:ext cx="620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为了获得好的表面插值，应避免狭长三角形的出现</a:t>
            </a:r>
            <a:endParaRPr lang="en-US" altLang="zh-CN" dirty="0" smtClean="0"/>
          </a:p>
          <a:p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原则 </a:t>
            </a:r>
            <a:r>
              <a:rPr lang="en-US" altLang="zh-CN" dirty="0" smtClean="0"/>
              <a:t>: </a:t>
            </a:r>
            <a:r>
              <a:rPr lang="zh-CN" altLang="en-US" dirty="0" smtClean="0"/>
              <a:t>使得最小角最大</a:t>
            </a:r>
            <a:endParaRPr lang="zh-CN" altLang="en-US" dirty="0"/>
          </a:p>
        </p:txBody>
      </p:sp>
      <p:sp>
        <p:nvSpPr>
          <p:cNvPr id="5" name="下弧形箭头 4"/>
          <p:cNvSpPr/>
          <p:nvPr/>
        </p:nvSpPr>
        <p:spPr>
          <a:xfrm>
            <a:off x="2478076" y="3645701"/>
            <a:ext cx="2664296" cy="6473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0861" y="4542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翻转对角线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11560" y="5963506"/>
                <a:ext cx="5776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min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min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3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4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5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6</m:t>
                              </m:r>
                            </m:sub>
                            <m:sup/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963506"/>
                <a:ext cx="57760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630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</a:t>
            </a:r>
            <a:r>
              <a:rPr lang="en-US" altLang="zh-CN" dirty="0" smtClean="0"/>
              <a:t>Delaunay</a:t>
            </a:r>
            <a:r>
              <a:rPr lang="zh-CN" altLang="en-US" dirty="0" smtClean="0"/>
              <a:t>三角化的两种方法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Voronoi</a:t>
            </a:r>
            <a:r>
              <a:rPr lang="zh-CN" altLang="en-US" dirty="0" smtClean="0"/>
              <a:t>图转换，</a:t>
            </a:r>
            <a:r>
              <a:rPr lang="en-US" altLang="zh-CN" dirty="0" err="1" smtClean="0"/>
              <a:t>voronoi</a:t>
            </a:r>
            <a:r>
              <a:rPr lang="zh-CN" altLang="en-US" dirty="0" smtClean="0"/>
              <a:t>图和</a:t>
            </a:r>
            <a:r>
              <a:rPr lang="en-US" altLang="zh-CN" dirty="0" err="1" smtClean="0"/>
              <a:t>delaunay</a:t>
            </a:r>
            <a:r>
              <a:rPr lang="zh-CN" altLang="en-US" dirty="0" smtClean="0"/>
              <a:t>图对偶</a:t>
            </a:r>
            <a:endParaRPr lang="en-US" altLang="zh-CN" dirty="0" smtClean="0"/>
          </a:p>
          <a:p>
            <a:r>
              <a:rPr lang="zh-CN" altLang="en-US" dirty="0" smtClean="0"/>
              <a:t>随机增量式算法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算法步骤：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，从点序列中随机抽取四个点三角化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2</a:t>
            </a:r>
            <a:r>
              <a:rPr lang="zh-CN" altLang="en-US" dirty="0" smtClean="0"/>
              <a:t>，插入一个新点，增加三条新边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3</a:t>
            </a:r>
            <a:r>
              <a:rPr lang="zh-CN" altLang="en-US" dirty="0" smtClean="0"/>
              <a:t>，将不合法的三角形合法化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4</a:t>
            </a:r>
            <a:r>
              <a:rPr lang="zh-CN" altLang="en-US" dirty="0" smtClean="0"/>
              <a:t>，转到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70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9531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3108" y="3571876"/>
            <a:ext cx="64484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16430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 </a:t>
            </a:r>
            <a:r>
              <a:rPr lang="zh-CN" altLang="en-US" dirty="0" smtClean="0"/>
              <a:t>为新插入的点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算法是正确的：检查了可能的不合法三角形划分，经过简单的边翻转操作就可以将不</a:t>
            </a:r>
            <a:r>
              <a:rPr lang="zh-CN" altLang="en-US" dirty="0"/>
              <a:t>合法的三角形</a:t>
            </a:r>
            <a:r>
              <a:rPr lang="zh-CN" altLang="en-US" dirty="0" smtClean="0"/>
              <a:t>划分转为合法</a:t>
            </a:r>
            <a:endParaRPr lang="en-US" altLang="zh-CN" dirty="0" smtClean="0"/>
          </a:p>
          <a:p>
            <a:r>
              <a:rPr lang="zh-CN" altLang="en-US" dirty="0" smtClean="0"/>
              <a:t>算法是可终止的：有插入点引起的不合法三角形划分是有限个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DAG</a:t>
            </a:r>
            <a:r>
              <a:rPr lang="zh-CN" altLang="en-US" smtClean="0"/>
              <a:t>维护三角形时，时间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),</a:t>
            </a:r>
            <a:r>
              <a:rPr lang="zh-CN" altLang="en-US" dirty="0" smtClean="0"/>
              <a:t>空间复杂度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中心线还有更好的方法？色彩增强？</a:t>
            </a:r>
            <a:endParaRPr lang="en-US" altLang="zh-CN" dirty="0" smtClean="0"/>
          </a:p>
          <a:p>
            <a:r>
              <a:rPr lang="en-US" altLang="zh-CN" dirty="0" smtClean="0"/>
              <a:t>3D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delaunay</a:t>
            </a:r>
            <a:endParaRPr lang="en-US" altLang="zh-CN" dirty="0" smtClean="0"/>
          </a:p>
          <a:p>
            <a:r>
              <a:rPr lang="zh-CN" altLang="en-US" dirty="0" smtClean="0"/>
              <a:t>大投影仪，大视角、测试环境的影响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Level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建立了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系统，基于</a:t>
            </a:r>
            <a:r>
              <a:rPr lang="en-US" altLang="zh-CN" dirty="0" smtClean="0"/>
              <a:t>OpenGL</a:t>
            </a:r>
          </a:p>
          <a:p>
            <a:r>
              <a:rPr lang="zh-CN" altLang="en-US" dirty="0" smtClean="0"/>
              <a:t>提高环境的适应性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反射率校正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中心线的查找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颜色</a:t>
            </a:r>
            <a:r>
              <a:rPr lang="zh-CN" altLang="en-US" dirty="0"/>
              <a:t>的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引入</a:t>
            </a:r>
            <a:r>
              <a:rPr lang="en-US" altLang="zh-CN" dirty="0"/>
              <a:t>score</a:t>
            </a:r>
            <a:r>
              <a:rPr lang="zh-CN" altLang="en-US" dirty="0"/>
              <a:t>机制的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zh-CN" altLang="en-US" dirty="0" smtClean="0"/>
              <a:t>重建了表面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94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2860152" cy="213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0"/>
            <a:ext cx="2857520" cy="21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000372"/>
            <a:ext cx="3000396" cy="223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571984"/>
            <a:ext cx="303707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6200000">
            <a:off x="393606" y="2606734"/>
            <a:ext cx="235599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>
            <a:off x="3357554" y="571480"/>
            <a:ext cx="121444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4057362">
            <a:off x="7302022" y="2291367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8609687">
            <a:off x="5965488" y="5392401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4036215" y="3964785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57554" y="107154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颜色校正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5272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线条区域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72198" y="61436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中心线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868" y="3000372"/>
            <a:ext cx="171451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线条类型判别</a:t>
            </a:r>
            <a:endParaRPr lang="en-US" altLang="zh-CN" sz="2000" dirty="0" smtClean="0"/>
          </a:p>
          <a:p>
            <a:r>
              <a:rPr lang="en-US" altLang="zh-CN" sz="2000" dirty="0" smtClean="0"/>
              <a:t>&amp;</a:t>
            </a:r>
            <a:r>
              <a:rPr lang="zh-CN" altLang="en-US" sz="2000" dirty="0" smtClean="0"/>
              <a:t>点云计算</a:t>
            </a:r>
            <a:endParaRPr lang="zh-CN" altLang="en-US" sz="2000" dirty="0"/>
          </a:p>
        </p:txBody>
      </p:sp>
      <p:sp>
        <p:nvSpPr>
          <p:cNvPr id="17" name="右箭头 16"/>
          <p:cNvSpPr/>
          <p:nvPr/>
        </p:nvSpPr>
        <p:spPr>
          <a:xfrm rot="10256121">
            <a:off x="2953386" y="3473151"/>
            <a:ext cx="588795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目的：便于调试</a:t>
            </a:r>
            <a:endParaRPr lang="en-US" altLang="zh-CN" dirty="0" smtClean="0"/>
          </a:p>
          <a:p>
            <a:r>
              <a:rPr lang="zh-CN" altLang="en-US" dirty="0" smtClean="0"/>
              <a:t>关键的特性：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能够实时显示效果</a:t>
            </a:r>
            <a:r>
              <a:rPr lang="en-US" altLang="zh-CN" dirty="0" err="1" smtClean="0"/>
              <a:t>openGL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能够调整参数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查看中间过程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28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反射率校正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原因：物体对</a:t>
            </a:r>
            <a:r>
              <a:rPr lang="en-US" altLang="zh-CN" dirty="0" smtClean="0"/>
              <a:t>RGB</a:t>
            </a:r>
            <a:r>
              <a:rPr lang="zh-CN" altLang="en-US" dirty="0" smtClean="0"/>
              <a:t>的反射率不一样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6715172" cy="463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96" y="5572140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假手</a:t>
            </a:r>
            <a:r>
              <a:rPr lang="zh-CN" altLang="en-US" sz="1600" dirty="0"/>
              <a:t>原图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RGB</a:t>
            </a:r>
            <a:r>
              <a:rPr lang="zh-CN" altLang="en-US" sz="1600" dirty="0" smtClean="0"/>
              <a:t>三通道直方图</a:t>
            </a:r>
            <a:endParaRPr lang="zh-CN" altLang="en-US" sz="16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反射率校正的原理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614486"/>
          </a:xfrm>
        </p:spPr>
        <p:txBody>
          <a:bodyPr/>
          <a:lstStyle/>
          <a:p>
            <a:r>
              <a:rPr lang="zh-CN" altLang="en-US" dirty="0" smtClean="0"/>
              <a:t>基本思路：利用直方图的</a:t>
            </a:r>
            <a:r>
              <a:rPr lang="en-US" dirty="0" smtClean="0"/>
              <a:t>EMD</a:t>
            </a:r>
            <a:r>
              <a:rPr lang="zh-CN" altLang="en-US" dirty="0" smtClean="0"/>
              <a:t>匹配，求出</a:t>
            </a:r>
            <a:r>
              <a:rPr lang="en-US" altLang="zh-CN" dirty="0" smtClean="0"/>
              <a:t>256*256</a:t>
            </a:r>
            <a:r>
              <a:rPr lang="zh-CN" altLang="en-US" dirty="0" smtClean="0"/>
              <a:t>的流矩阵</a:t>
            </a:r>
            <a:r>
              <a:rPr lang="en-US" altLang="zh-CN" dirty="0" smtClean="0"/>
              <a:t>F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的直观意义：将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个亮度为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的像素搬移到亮度</a:t>
            </a:r>
            <a:r>
              <a:rPr lang="en-US" altLang="zh-CN" dirty="0" smtClean="0"/>
              <a:t>j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 descr="http://202.119.43.65/userfiles/6/image/opencv/emd/The%20Earth%20Mover%27s%20Distance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4714908" cy="285303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57818" y="2928934"/>
          <a:ext cx="3643338" cy="2172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23"/>
                <a:gridCol w="607223"/>
                <a:gridCol w="607223"/>
                <a:gridCol w="607223"/>
                <a:gridCol w="500066"/>
                <a:gridCol w="714380"/>
              </a:tblGrid>
              <a:tr h="41370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\j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u="sng" dirty="0" smtClean="0"/>
                        <a:t>0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u="sng" dirty="0" smtClean="0"/>
                        <a:t>1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u="sng" dirty="0" smtClean="0"/>
                        <a:t>2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u="sng" dirty="0" smtClean="0"/>
                        <a:t>3</a:t>
                      </a:r>
                      <a:endParaRPr lang="zh-CN" altLang="en-US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加权平均</a:t>
                      </a:r>
                      <a:endParaRPr lang="zh-CN" altLang="en-US" sz="1400" dirty="0"/>
                    </a:p>
                  </a:txBody>
                  <a:tcPr/>
                </a:tc>
              </a:tr>
              <a:tr h="413703"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0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3703"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1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2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3703"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2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3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3703">
                <a:tc>
                  <a:txBody>
                    <a:bodyPr/>
                    <a:lstStyle/>
                    <a:p>
                      <a:r>
                        <a:rPr lang="en-US" altLang="zh-CN" u="sng" dirty="0" smtClean="0"/>
                        <a:t>3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3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11/4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6000768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zh-CN" altLang="en-US" dirty="0" smtClean="0"/>
              <a:t>矩阵的意义：将每行元素的加权平均作为校正后的亮度值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反射率校正的步骤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通道的直方图为参考，分别用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分量对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EMD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，对流矩阵</a:t>
            </a:r>
            <a:r>
              <a:rPr lang="en-US" altLang="zh-CN" dirty="0" smtClean="0"/>
              <a:t>F</a:t>
            </a:r>
            <a:r>
              <a:rPr lang="zh-CN" altLang="en-US" dirty="0" smtClean="0"/>
              <a:t>每行计算加权的平均并作为新的亮度值，生成亮度转换表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，校正原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smtClean="0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亮度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new(</a:t>
            </a: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786190"/>
            <a:ext cx="3500462" cy="1124739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390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71546"/>
            <a:ext cx="64484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571876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反射率校正后的直方图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867</Words>
  <Application>Microsoft Office PowerPoint</Application>
  <PresentationFormat>全屏显示(4:3)</PresentationFormat>
  <Paragraphs>164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3D RapidShape进展</vt:lpstr>
      <vt:lpstr>幻灯片 2</vt:lpstr>
      <vt:lpstr>Level 2</vt:lpstr>
      <vt:lpstr>幻灯片 4</vt:lpstr>
      <vt:lpstr>Demo系统</vt:lpstr>
      <vt:lpstr>反射率校正</vt:lpstr>
      <vt:lpstr>反射率校正的原理</vt:lpstr>
      <vt:lpstr>反射率校正的步骤</vt:lpstr>
      <vt:lpstr>幻灯片 9</vt:lpstr>
      <vt:lpstr>讨论</vt:lpstr>
      <vt:lpstr>线条区域查找</vt:lpstr>
      <vt:lpstr>中心线查找</vt:lpstr>
      <vt:lpstr>幻灯片 13</vt:lpstr>
      <vt:lpstr>RGB-&gt;HSV:颜色空间的转换</vt:lpstr>
      <vt:lpstr>线条类型判别</vt:lpstr>
      <vt:lpstr>幻灯片 16</vt:lpstr>
      <vt:lpstr>幻灯片 17</vt:lpstr>
      <vt:lpstr>幻灯片 18</vt:lpstr>
      <vt:lpstr>Delaunay图</vt:lpstr>
      <vt:lpstr>Which is better?</vt:lpstr>
      <vt:lpstr>进行Delaunay三角化的两种方法</vt:lpstr>
      <vt:lpstr>幻灯片 22</vt:lpstr>
      <vt:lpstr>幻灯片 23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RapidShape进展</dc:title>
  <dc:creator>Administrator</dc:creator>
  <cp:lastModifiedBy>User</cp:lastModifiedBy>
  <cp:revision>137</cp:revision>
  <dcterms:created xsi:type="dcterms:W3CDTF">2010-12-04T17:18:42Z</dcterms:created>
  <dcterms:modified xsi:type="dcterms:W3CDTF">2010-12-08T06:53:03Z</dcterms:modified>
</cp:coreProperties>
</file>