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6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90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8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7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9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05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9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54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E9B9D2-CFBD-40E6-BD02-4F2BEF539783}" type="datetimeFigureOut">
              <a:rPr lang="zh-TW" altLang="en-US" smtClean="0"/>
              <a:t>2019/11/8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DAC33D4-0DD0-4E9E-8574-D1D16526DA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0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 the context </a:t>
            </a:r>
            <a:r>
              <a:rPr lang="en-US" altLang="zh-TW" dirty="0" smtClean="0"/>
              <a:t>diagram (Digital dashboard)</a:t>
            </a:r>
            <a:endParaRPr lang="zh-TW" altLang="en-US" dirty="0"/>
          </a:p>
        </p:txBody>
      </p:sp>
      <p:sp>
        <p:nvSpPr>
          <p:cNvPr id="6" name="文字方塊 5"/>
          <p:cNvSpPr txBox="1">
            <a:spLocks noChangeAspect="1"/>
          </p:cNvSpPr>
          <p:nvPr/>
        </p:nvSpPr>
        <p:spPr>
          <a:xfrm>
            <a:off x="4451924" y="3526204"/>
            <a:ext cx="20085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transcoder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3615" y="2409226"/>
            <a:ext cx="168812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/>
              <a:t>壓力</a:t>
            </a:r>
            <a:r>
              <a:rPr lang="zh-TW" altLang="en-US" dirty="0" smtClean="0"/>
              <a:t>感測器</a:t>
            </a:r>
            <a:endParaRPr lang="en-US" altLang="zh-TW" dirty="0" smtClean="0"/>
          </a:p>
          <a:p>
            <a:pPr algn="ctr"/>
            <a:r>
              <a:rPr lang="en-US" altLang="zh-TW" sz="1000" dirty="0" smtClean="0"/>
              <a:t>(</a:t>
            </a:r>
            <a:r>
              <a:rPr lang="zh-TW" altLang="en-US" sz="1000" dirty="0" smtClean="0"/>
              <a:t>測胎壓</a:t>
            </a:r>
            <a:r>
              <a:rPr lang="en-US" altLang="zh-TW" sz="1000" dirty="0" smtClean="0"/>
              <a:t>)</a:t>
            </a:r>
            <a:endParaRPr lang="zh-TW" altLang="en-US" sz="1000" dirty="0"/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>
          <a:xfrm>
            <a:off x="957677" y="2840113"/>
            <a:ext cx="4498524" cy="68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17" idx="0"/>
          </p:cNvCxnSpPr>
          <p:nvPr/>
        </p:nvCxnSpPr>
        <p:spPr>
          <a:xfrm flipH="1">
            <a:off x="4193309" y="3803203"/>
            <a:ext cx="1262892" cy="10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19" idx="0"/>
          </p:cNvCxnSpPr>
          <p:nvPr/>
        </p:nvCxnSpPr>
        <p:spPr>
          <a:xfrm>
            <a:off x="5456201" y="3803203"/>
            <a:ext cx="1101973" cy="101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646762" y="4815549"/>
            <a:ext cx="10930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 smtClean="0"/>
              <a:t>儀錶板</a:t>
            </a:r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11627" y="4815547"/>
            <a:ext cx="10930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 smtClean="0"/>
              <a:t>儀表板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25177" y="2408845"/>
            <a:ext cx="168812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/>
              <a:t>溫度</a:t>
            </a:r>
            <a:r>
              <a:rPr lang="zh-TW" altLang="en-US" dirty="0" smtClean="0"/>
              <a:t>感測器</a:t>
            </a:r>
            <a:endParaRPr lang="en-US" altLang="zh-TW" dirty="0" smtClean="0"/>
          </a:p>
          <a:p>
            <a:pPr algn="ctr"/>
            <a:r>
              <a:rPr lang="en-US" altLang="zh-TW" sz="1000" dirty="0" smtClean="0"/>
              <a:t>(</a:t>
            </a:r>
            <a:r>
              <a:rPr lang="zh-TW" altLang="en-US" sz="1000" dirty="0" smtClean="0"/>
              <a:t>室內外溫度、油箱溫度</a:t>
            </a:r>
            <a:r>
              <a:rPr lang="en-US" altLang="zh-TW" sz="1000" dirty="0" smtClean="0"/>
              <a:t>)</a:t>
            </a:r>
            <a:endParaRPr lang="zh-TW" altLang="en-US" sz="1000" dirty="0"/>
          </a:p>
        </p:txBody>
      </p:sp>
      <p:cxnSp>
        <p:nvCxnSpPr>
          <p:cNvPr id="18" name="直線單箭頭接點 17"/>
          <p:cNvCxnSpPr>
            <a:stCxn id="16" idx="2"/>
            <a:endCxn id="6" idx="0"/>
          </p:cNvCxnSpPr>
          <p:nvPr/>
        </p:nvCxnSpPr>
        <p:spPr>
          <a:xfrm>
            <a:off x="2469239" y="2839732"/>
            <a:ext cx="2986962" cy="68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313300" y="2486169"/>
            <a:ext cx="140019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/>
              <a:t>速度</a:t>
            </a:r>
            <a:r>
              <a:rPr lang="zh-TW" altLang="en-US" dirty="0" smtClean="0"/>
              <a:t>感測器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22" idx="2"/>
            <a:endCxn id="6" idx="0"/>
          </p:cNvCxnSpPr>
          <p:nvPr/>
        </p:nvCxnSpPr>
        <p:spPr>
          <a:xfrm>
            <a:off x="4013396" y="2763168"/>
            <a:ext cx="1442805" cy="7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839582" y="2409226"/>
            <a:ext cx="1491676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dirty="0" smtClean="0"/>
              <a:t>3D</a:t>
            </a:r>
            <a:r>
              <a:rPr lang="zh-TW" altLang="en-US" dirty="0" smtClean="0"/>
              <a:t>影像</a:t>
            </a:r>
            <a:r>
              <a:rPr lang="zh-TW" altLang="en-US" dirty="0"/>
              <a:t>感測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algn="ctr"/>
            <a:r>
              <a:rPr lang="en-US" altLang="zh-TW" sz="1000" dirty="0" smtClean="0"/>
              <a:t>(</a:t>
            </a:r>
            <a:r>
              <a:rPr lang="zh-TW" altLang="en-US" sz="1000" dirty="0" smtClean="0"/>
              <a:t>駕駛死角、智慧駕車</a:t>
            </a:r>
            <a:r>
              <a:rPr lang="en-US" altLang="zh-TW" sz="1000" dirty="0" smtClean="0"/>
              <a:t>)</a:t>
            </a:r>
            <a:endParaRPr lang="zh-TW" altLang="en-US" sz="1000" dirty="0"/>
          </a:p>
        </p:txBody>
      </p:sp>
      <p:cxnSp>
        <p:nvCxnSpPr>
          <p:cNvPr id="29" name="直線單箭頭接點 28"/>
          <p:cNvCxnSpPr>
            <a:stCxn id="28" idx="2"/>
            <a:endCxn id="6" idx="0"/>
          </p:cNvCxnSpPr>
          <p:nvPr/>
        </p:nvCxnSpPr>
        <p:spPr>
          <a:xfrm flipH="1">
            <a:off x="5456201" y="2840113"/>
            <a:ext cx="129219" cy="68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260659" y="2406648"/>
            <a:ext cx="168812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/>
              <a:t>運動</a:t>
            </a:r>
            <a:r>
              <a:rPr lang="zh-TW" altLang="en-US" dirty="0" smtClean="0"/>
              <a:t>感測器</a:t>
            </a:r>
            <a:endParaRPr lang="en-US" altLang="zh-TW" dirty="0" smtClean="0"/>
          </a:p>
          <a:p>
            <a:pPr algn="ctr"/>
            <a:r>
              <a:rPr lang="en-US" altLang="zh-TW" sz="1000" dirty="0" smtClean="0"/>
              <a:t>(</a:t>
            </a:r>
            <a:r>
              <a:rPr lang="zh-TW" altLang="en-US" sz="1000" dirty="0" smtClean="0"/>
              <a:t>沒訊號用</a:t>
            </a:r>
            <a:r>
              <a:rPr lang="en-US" altLang="zh-TW" sz="1000" dirty="0" smtClean="0"/>
              <a:t>)</a:t>
            </a:r>
            <a:endParaRPr lang="zh-TW" altLang="en-US" sz="1000" dirty="0"/>
          </a:p>
        </p:txBody>
      </p:sp>
      <p:cxnSp>
        <p:nvCxnSpPr>
          <p:cNvPr id="43" name="直線單箭頭接點 42"/>
          <p:cNvCxnSpPr>
            <a:stCxn id="42" idx="2"/>
            <a:endCxn id="6" idx="0"/>
          </p:cNvCxnSpPr>
          <p:nvPr/>
        </p:nvCxnSpPr>
        <p:spPr>
          <a:xfrm flipH="1">
            <a:off x="5456201" y="2837535"/>
            <a:ext cx="1648520" cy="68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708600" y="2409226"/>
            <a:ext cx="168812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/>
              <a:t>光學</a:t>
            </a:r>
            <a:r>
              <a:rPr lang="zh-TW" altLang="en-US" dirty="0" smtClean="0"/>
              <a:t>感測器</a:t>
            </a:r>
            <a:endParaRPr lang="en-US" altLang="zh-TW" dirty="0" smtClean="0"/>
          </a:p>
          <a:p>
            <a:pPr algn="ctr"/>
            <a:r>
              <a:rPr lang="en-US" altLang="zh-TW" sz="1000" dirty="0" smtClean="0"/>
              <a:t>(</a:t>
            </a:r>
            <a:r>
              <a:rPr lang="zh-TW" altLang="en-US" sz="1000" dirty="0" smtClean="0"/>
              <a:t>自動調整螢幕亮度</a:t>
            </a:r>
            <a:r>
              <a:rPr lang="en-US" altLang="zh-TW" sz="1000" dirty="0" smtClean="0"/>
              <a:t>)</a:t>
            </a:r>
            <a:endParaRPr lang="zh-TW" altLang="en-US" sz="1000" dirty="0"/>
          </a:p>
        </p:txBody>
      </p:sp>
      <p:cxnSp>
        <p:nvCxnSpPr>
          <p:cNvPr id="47" name="直線單箭頭接點 46"/>
          <p:cNvCxnSpPr>
            <a:stCxn id="46" idx="2"/>
            <a:endCxn id="6" idx="0"/>
          </p:cNvCxnSpPr>
          <p:nvPr/>
        </p:nvCxnSpPr>
        <p:spPr>
          <a:xfrm flipH="1">
            <a:off x="5456201" y="2840113"/>
            <a:ext cx="3096461" cy="68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9214802" y="2406649"/>
            <a:ext cx="168812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/>
              <a:t>毫米波</a:t>
            </a:r>
            <a:r>
              <a:rPr lang="zh-TW" altLang="en-US" dirty="0" smtClean="0"/>
              <a:t>感測器</a:t>
            </a:r>
            <a:endParaRPr lang="en-US" altLang="zh-TW" dirty="0" smtClean="0"/>
          </a:p>
          <a:p>
            <a:pPr algn="ctr"/>
            <a:r>
              <a:rPr lang="en-US" altLang="zh-TW" sz="1000" dirty="0" smtClean="0"/>
              <a:t>(</a:t>
            </a:r>
            <a:r>
              <a:rPr lang="zh-TW" altLang="en-US" sz="1000" dirty="0" smtClean="0"/>
              <a:t>接收衛星訊號、定位</a:t>
            </a:r>
            <a:r>
              <a:rPr lang="en-US" altLang="zh-TW" sz="1000" dirty="0" smtClean="0"/>
              <a:t>)</a:t>
            </a:r>
            <a:endParaRPr lang="zh-TW" altLang="en-US" sz="1000" dirty="0"/>
          </a:p>
        </p:txBody>
      </p:sp>
      <p:cxnSp>
        <p:nvCxnSpPr>
          <p:cNvPr id="57" name="直線單箭頭接點 56"/>
          <p:cNvCxnSpPr>
            <a:stCxn id="56" idx="2"/>
            <a:endCxn id="6" idx="0"/>
          </p:cNvCxnSpPr>
          <p:nvPr/>
        </p:nvCxnSpPr>
        <p:spPr>
          <a:xfrm flipH="1">
            <a:off x="5456201" y="2837536"/>
            <a:ext cx="4602663" cy="68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6" idx="2"/>
            <a:endCxn id="66" idx="0"/>
          </p:cNvCxnSpPr>
          <p:nvPr/>
        </p:nvCxnSpPr>
        <p:spPr>
          <a:xfrm flipH="1">
            <a:off x="2681855" y="3803203"/>
            <a:ext cx="2774346" cy="101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2135308" y="4815546"/>
            <a:ext cx="10930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 smtClean="0"/>
              <a:t>選單</a:t>
            </a:r>
            <a:endParaRPr lang="zh-TW" altLang="en-US" dirty="0"/>
          </a:p>
        </p:txBody>
      </p:sp>
      <p:cxnSp>
        <p:nvCxnSpPr>
          <p:cNvPr id="94" name="直線單箭頭接點 93"/>
          <p:cNvCxnSpPr>
            <a:stCxn id="6" idx="2"/>
            <a:endCxn id="95" idx="0"/>
          </p:cNvCxnSpPr>
          <p:nvPr/>
        </p:nvCxnSpPr>
        <p:spPr>
          <a:xfrm>
            <a:off x="5456201" y="3803203"/>
            <a:ext cx="3039128" cy="101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7948782" y="4815545"/>
            <a:ext cx="10930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 smtClean="0"/>
              <a:t>地圖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10788625" y="2415574"/>
            <a:ext cx="1289075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dirty="0" smtClean="0"/>
              <a:t>外接</a:t>
            </a:r>
            <a:r>
              <a:rPr lang="en-US" altLang="zh-TW" dirty="0" smtClean="0"/>
              <a:t>USB</a:t>
            </a:r>
          </a:p>
          <a:p>
            <a:pPr algn="ctr"/>
            <a:r>
              <a:rPr lang="en-US" altLang="zh-TW" sz="1000" dirty="0" smtClean="0"/>
              <a:t>(</a:t>
            </a:r>
            <a:r>
              <a:rPr lang="zh-TW" altLang="en-US" sz="1000" dirty="0" smtClean="0"/>
              <a:t>音樂、影片</a:t>
            </a:r>
            <a:r>
              <a:rPr lang="en-US" altLang="zh-TW" sz="1000" dirty="0" smtClean="0"/>
              <a:t>)</a:t>
            </a:r>
            <a:endParaRPr lang="zh-TW" altLang="en-US" sz="1000" dirty="0"/>
          </a:p>
        </p:txBody>
      </p:sp>
      <p:cxnSp>
        <p:nvCxnSpPr>
          <p:cNvPr id="98" name="直線單箭頭接點 97"/>
          <p:cNvCxnSpPr>
            <a:stCxn id="97" idx="2"/>
            <a:endCxn id="6" idx="0"/>
          </p:cNvCxnSpPr>
          <p:nvPr/>
        </p:nvCxnSpPr>
        <p:spPr>
          <a:xfrm flipH="1">
            <a:off x="5456201" y="2846461"/>
            <a:ext cx="5976962" cy="67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Development of a Prototype (Digital dashboard)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32" idx="2"/>
            <a:endCxn id="3" idx="3"/>
          </p:cNvCxnSpPr>
          <p:nvPr/>
        </p:nvCxnSpPr>
        <p:spPr>
          <a:xfrm>
            <a:off x="930861" y="2847819"/>
            <a:ext cx="4474996" cy="82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3" idx="1"/>
            <a:endCxn id="36" idx="0"/>
          </p:cNvCxnSpPr>
          <p:nvPr/>
        </p:nvCxnSpPr>
        <p:spPr>
          <a:xfrm flipH="1">
            <a:off x="2431855" y="4152372"/>
            <a:ext cx="2974002" cy="51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3" idx="1"/>
            <a:endCxn id="41" idx="0"/>
          </p:cNvCxnSpPr>
          <p:nvPr/>
        </p:nvCxnSpPr>
        <p:spPr>
          <a:xfrm>
            <a:off x="5405857" y="4152372"/>
            <a:ext cx="3758459" cy="63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雲朵形圖說文字 2"/>
          <p:cNvSpPr/>
          <p:nvPr/>
        </p:nvSpPr>
        <p:spPr>
          <a:xfrm>
            <a:off x="4817313" y="3648085"/>
            <a:ext cx="1177087" cy="50482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20" y="4781462"/>
            <a:ext cx="1649157" cy="101077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379" y="2279457"/>
            <a:ext cx="1092227" cy="511361"/>
          </a:xfrm>
          <a:prstGeom prst="rect">
            <a:avLst/>
          </a:prstGeom>
        </p:spPr>
      </p:pic>
      <p:cxnSp>
        <p:nvCxnSpPr>
          <p:cNvPr id="27" name="直線單箭頭接點 26"/>
          <p:cNvCxnSpPr>
            <a:stCxn id="21" idx="2"/>
            <a:endCxn id="3" idx="3"/>
          </p:cNvCxnSpPr>
          <p:nvPr/>
        </p:nvCxnSpPr>
        <p:spPr>
          <a:xfrm flipH="1">
            <a:off x="5405857" y="2790818"/>
            <a:ext cx="5254636" cy="88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98" y="2238547"/>
            <a:ext cx="892709" cy="55726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9" y="2186543"/>
            <a:ext cx="783503" cy="661276"/>
          </a:xfrm>
          <a:prstGeom prst="rect">
            <a:avLst/>
          </a:prstGeom>
        </p:spPr>
      </p:pic>
      <p:cxnSp>
        <p:nvCxnSpPr>
          <p:cNvPr id="40" name="直線單箭頭接點 39"/>
          <p:cNvCxnSpPr>
            <a:stCxn id="31" idx="2"/>
            <a:endCxn id="3" idx="3"/>
          </p:cNvCxnSpPr>
          <p:nvPr/>
        </p:nvCxnSpPr>
        <p:spPr>
          <a:xfrm>
            <a:off x="3068253" y="2795814"/>
            <a:ext cx="2337604" cy="88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68" y="2170621"/>
            <a:ext cx="1325835" cy="69311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86" y="2186543"/>
            <a:ext cx="1253377" cy="697191"/>
          </a:xfrm>
          <a:prstGeom prst="rect">
            <a:avLst/>
          </a:prstGeom>
        </p:spPr>
      </p:pic>
      <p:cxnSp>
        <p:nvCxnSpPr>
          <p:cNvPr id="51" name="直線單箭頭接點 50"/>
          <p:cNvCxnSpPr>
            <a:stCxn id="45" idx="2"/>
            <a:endCxn id="3" idx="3"/>
          </p:cNvCxnSpPr>
          <p:nvPr/>
        </p:nvCxnSpPr>
        <p:spPr>
          <a:xfrm flipH="1">
            <a:off x="5405857" y="2883734"/>
            <a:ext cx="2855918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4" idx="2"/>
            <a:endCxn id="3" idx="3"/>
          </p:cNvCxnSpPr>
          <p:nvPr/>
        </p:nvCxnSpPr>
        <p:spPr>
          <a:xfrm>
            <a:off x="5289486" y="2863738"/>
            <a:ext cx="116371" cy="81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50" y="4670978"/>
            <a:ext cx="1473009" cy="113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70" y="4790278"/>
            <a:ext cx="1532492" cy="95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線單箭頭接點 36"/>
          <p:cNvCxnSpPr>
            <a:stCxn id="3" idx="1"/>
            <a:endCxn id="4" idx="0"/>
          </p:cNvCxnSpPr>
          <p:nvPr/>
        </p:nvCxnSpPr>
        <p:spPr>
          <a:xfrm flipH="1">
            <a:off x="4441299" y="4152372"/>
            <a:ext cx="964558" cy="62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403" y="4876931"/>
            <a:ext cx="1737920" cy="91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直線單箭頭接點 47"/>
          <p:cNvCxnSpPr>
            <a:stCxn id="3" idx="1"/>
            <a:endCxn id="50" idx="0"/>
          </p:cNvCxnSpPr>
          <p:nvPr/>
        </p:nvCxnSpPr>
        <p:spPr>
          <a:xfrm>
            <a:off x="5405857" y="4152372"/>
            <a:ext cx="1415506" cy="72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the </a:t>
            </a:r>
            <a:r>
              <a:rPr lang="en-US" altLang="zh-TW" dirty="0" smtClean="0"/>
              <a:t>requirements:</a:t>
            </a:r>
            <a:r>
              <a:rPr lang="en-US" altLang="zh-TW" dirty="0"/>
              <a:t> Data </a:t>
            </a:r>
            <a:r>
              <a:rPr lang="en-US" altLang="zh-TW" dirty="0" smtClean="0"/>
              <a:t>flow </a:t>
            </a:r>
            <a:r>
              <a:rPr lang="en-US" altLang="zh-TW" dirty="0"/>
              <a:t>diagram</a:t>
            </a:r>
            <a:r>
              <a:rPr lang="en-US" altLang="zh-TW" dirty="0" smtClean="0"/>
              <a:t> </a:t>
            </a:r>
            <a:r>
              <a:rPr lang="en-US" altLang="zh-TW" dirty="0"/>
              <a:t>(Video transcoding)</a:t>
            </a:r>
            <a:endParaRPr lang="zh-TW" altLang="en-US" dirty="0"/>
          </a:p>
        </p:txBody>
      </p:sp>
      <p:sp>
        <p:nvSpPr>
          <p:cNvPr id="4" name="Rectangle 67"/>
          <p:cNvSpPr>
            <a:spLocks noChangeArrowheads="1"/>
          </p:cNvSpPr>
          <p:nvPr/>
        </p:nvSpPr>
        <p:spPr bwMode="auto">
          <a:xfrm>
            <a:off x="1242291" y="21197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810931" y="2165926"/>
            <a:ext cx="10494378" cy="3997325"/>
            <a:chOff x="1531" y="5747"/>
            <a:chExt cx="15165" cy="6294"/>
          </a:xfrm>
        </p:grpSpPr>
        <p:sp>
          <p:nvSpPr>
            <p:cNvPr id="6" name="AutoShape 66"/>
            <p:cNvSpPr>
              <a:spLocks noChangeAspect="1" noChangeArrowheads="1" noTextEdit="1"/>
            </p:cNvSpPr>
            <p:nvPr/>
          </p:nvSpPr>
          <p:spPr bwMode="auto">
            <a:xfrm>
              <a:off x="3345" y="5747"/>
              <a:ext cx="11956" cy="6294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pic>
          <p:nvPicPr>
            <p:cNvPr id="2113" name="Picture 65" descr="擷取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" y="6532"/>
              <a:ext cx="7137" cy="4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2" name="Picture 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" y="8158"/>
              <a:ext cx="739" cy="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utoShape 63"/>
            <p:cNvSpPr>
              <a:spLocks noChangeShapeType="1"/>
            </p:cNvSpPr>
            <p:nvPr/>
          </p:nvSpPr>
          <p:spPr bwMode="auto">
            <a:xfrm>
              <a:off x="5064" y="8481"/>
              <a:ext cx="377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8" name="AutoShape 62"/>
            <p:cNvSpPr>
              <a:spLocks noChangeShapeType="1"/>
            </p:cNvSpPr>
            <p:nvPr/>
          </p:nvSpPr>
          <p:spPr bwMode="auto">
            <a:xfrm flipV="1">
              <a:off x="12774" y="8547"/>
              <a:ext cx="312" cy="4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7720" y="11262"/>
              <a:ext cx="3018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Transcoding Cloud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1531" y="6857"/>
              <a:ext cx="2268" cy="4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Input</a:t>
              </a:r>
            </a:p>
            <a:p>
              <a:pPr algn="ctr"/>
              <a:r>
                <a:rPr lang="zh-TW" altLang="en-US" dirty="0" smtClean="0"/>
                <a:t>壓力</a:t>
              </a:r>
              <a:endParaRPr lang="en-US" altLang="zh-TW" dirty="0"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 smtClean="0">
                  <a:latin typeface="Arial" panose="020B0604020202020204" pitchFamily="34" charset="0"/>
                </a:rPr>
                <a:t>溫度</a:t>
              </a:r>
              <a:endParaRPr lang="en-US" altLang="zh-TW" dirty="0" smtClean="0"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 smtClean="0">
                  <a:latin typeface="Arial" panose="020B0604020202020204" pitchFamily="34" charset="0"/>
                </a:rPr>
                <a:t>速度</a:t>
              </a:r>
              <a:endParaRPr lang="en-US" altLang="zh-TW" dirty="0" smtClean="0">
                <a:latin typeface="Arial" panose="020B0604020202020204" pitchFamily="34" charset="0"/>
              </a:endParaRP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3D</a:t>
              </a:r>
              <a:r>
                <a:rPr lang="zh-TW" altLang="en-US" dirty="0" smtClean="0">
                  <a:latin typeface="Arial" panose="020B0604020202020204" pitchFamily="34" charset="0"/>
                </a:rPr>
                <a:t>影像</a:t>
              </a:r>
              <a:endParaRPr lang="en-US" altLang="zh-TW" dirty="0" smtClean="0"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 smtClean="0">
                  <a:latin typeface="Arial" panose="020B0604020202020204" pitchFamily="34" charset="0"/>
                </a:rPr>
                <a:t>運動</a:t>
              </a:r>
              <a:endParaRPr lang="en-US" altLang="zh-TW" dirty="0" smtClean="0"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 smtClean="0">
                  <a:latin typeface="Arial" panose="020B0604020202020204" pitchFamily="34" charset="0"/>
                </a:rPr>
                <a:t>光學</a:t>
              </a:r>
              <a:endParaRPr lang="en-US" altLang="zh-TW" dirty="0" smtClean="0">
                <a:latin typeface="Arial" panose="020B0604020202020204" pitchFamily="34" charset="0"/>
              </a:endParaRPr>
            </a:p>
            <a:p>
              <a:pPr algn="ctr"/>
              <a:r>
                <a:rPr lang="zh-TW" altLang="en-US" dirty="0" smtClean="0">
                  <a:latin typeface="Arial" panose="020B0604020202020204" pitchFamily="34" charset="0"/>
                </a:rPr>
                <a:t>毫米波</a:t>
              </a:r>
              <a:endParaRPr lang="en-US" altLang="zh-TW" dirty="0" smtClean="0">
                <a:latin typeface="Arial" panose="020B0604020202020204" pitchFamily="34" charset="0"/>
              </a:endParaRPr>
            </a:p>
            <a:p>
              <a:pPr algn="ctr"/>
              <a:r>
                <a:rPr lang="en-US" altLang="zh-TW" dirty="0" smtClean="0">
                  <a:latin typeface="Arial" panose="020B0604020202020204" pitchFamily="34" charset="0"/>
                </a:rPr>
                <a:t>USB</a:t>
              </a:r>
            </a:p>
            <a:p>
              <a:pPr algn="ctr"/>
              <a:endParaRPr lang="en-US" altLang="zh-TW" dirty="0" smtClean="0">
                <a:latin typeface="Arial" panose="020B0604020202020204" pitchFamily="34" charset="0"/>
              </a:endParaRPr>
            </a:p>
            <a:p>
              <a:pPr algn="ctr"/>
              <a:endParaRPr lang="en-US" altLang="zh-TW" dirty="0"/>
            </a:p>
          </p:txBody>
        </p:sp>
        <p:sp>
          <p:nvSpPr>
            <p:cNvPr id="11" name="Text Box 59"/>
            <p:cNvSpPr txBox="1">
              <a:spLocks noChangeArrowheads="1"/>
            </p:cNvSpPr>
            <p:nvPr/>
          </p:nvSpPr>
          <p:spPr bwMode="auto">
            <a:xfrm>
              <a:off x="15106" y="6857"/>
              <a:ext cx="1590" cy="4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Output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dirty="0" smtClean="0">
                  <a:latin typeface="Arial" panose="020B0604020202020204" pitchFamily="34" charset="0"/>
                </a:rPr>
                <a:t>介面資訊</a:t>
              </a:r>
              <a:endParaRPr lang="en-US" altLang="zh-TW" dirty="0" smtClean="0"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dirty="0" smtClean="0">
                  <a:latin typeface="Arial" panose="020B0604020202020204" pitchFamily="34" charset="0"/>
                </a:rPr>
                <a:t>圖像</a:t>
              </a:r>
              <a:endParaRPr lang="en-US" altLang="zh-TW" dirty="0" smtClean="0"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影像</a:t>
              </a: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聲音</a:t>
              </a: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58"/>
            <p:cNvSpPr>
              <a:spLocks noChangeArrowheads="1"/>
            </p:cNvSpPr>
            <p:nvPr/>
          </p:nvSpPr>
          <p:spPr bwMode="auto">
            <a:xfrm>
              <a:off x="5441" y="8176"/>
              <a:ext cx="1319" cy="6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Manager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11802" y="8084"/>
              <a:ext cx="972" cy="93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Streaming</a:t>
              </a:r>
              <a:endParaRPr kumimoji="0" lang="en-US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Server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238" y="6536"/>
              <a:ext cx="703" cy="450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VM1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8941" y="6536"/>
              <a:ext cx="1316" cy="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8251" y="7387"/>
              <a:ext cx="703" cy="450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VM2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8941" y="7387"/>
              <a:ext cx="1316" cy="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52"/>
            <p:cNvSpPr>
              <a:spLocks noChangeArrowheads="1"/>
            </p:cNvSpPr>
            <p:nvPr/>
          </p:nvSpPr>
          <p:spPr bwMode="auto">
            <a:xfrm>
              <a:off x="8229" y="9359"/>
              <a:ext cx="881" cy="450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VM </a:t>
              </a:r>
              <a:r>
                <a:rPr kumimoji="0" lang="en-US" altLang="zh-TW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-1</a:t>
              </a: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51"/>
            <p:cNvSpPr>
              <a:spLocks noChangeArrowheads="1"/>
            </p:cNvSpPr>
            <p:nvPr/>
          </p:nvSpPr>
          <p:spPr bwMode="auto">
            <a:xfrm>
              <a:off x="9084" y="9359"/>
              <a:ext cx="1177" cy="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8235" y="10265"/>
              <a:ext cx="704" cy="450"/>
            </a:xfrm>
            <a:prstGeom prst="rect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VM </a:t>
              </a:r>
              <a:r>
                <a:rPr kumimoji="0" lang="en-US" altLang="zh-TW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n</a:t>
              </a:r>
              <a:endParaRPr kumimoji="0" lang="en-US" altLang="zh-TW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8941" y="10265"/>
              <a:ext cx="1316" cy="4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46800" rIns="0" bIns="46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Transcoder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6760" y="6761"/>
              <a:ext cx="1478" cy="3729"/>
              <a:chOff x="6760" y="6761"/>
              <a:chExt cx="1478" cy="3729"/>
            </a:xfrm>
          </p:grpSpPr>
          <p:sp>
            <p:nvSpPr>
              <p:cNvPr id="2117" name="AutoShape 45"/>
              <p:cNvSpPr>
                <a:spLocks noChangeShapeType="1"/>
              </p:cNvSpPr>
              <p:nvPr/>
            </p:nvSpPr>
            <p:spPr bwMode="auto">
              <a:xfrm flipV="1">
                <a:off x="6760" y="6761"/>
                <a:ext cx="1478" cy="1715"/>
              </a:xfrm>
              <a:prstGeom prst="bentConnector3">
                <a:avLst>
                  <a:gd name="adj1" fmla="val 15963"/>
                </a:avLst>
              </a:prstGeom>
              <a:noFill/>
              <a:ln w="63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2118" name="AutoShape 44"/>
              <p:cNvSpPr>
                <a:spLocks noChangeShapeType="1"/>
              </p:cNvSpPr>
              <p:nvPr/>
            </p:nvSpPr>
            <p:spPr bwMode="auto">
              <a:xfrm>
                <a:off x="6760" y="8476"/>
                <a:ext cx="1475" cy="2014"/>
              </a:xfrm>
              <a:prstGeom prst="bentConnector3">
                <a:avLst>
                  <a:gd name="adj1" fmla="val 16069"/>
                </a:avLst>
              </a:prstGeom>
              <a:noFill/>
              <a:ln w="63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26" name="AutoShape 42"/>
            <p:cNvSpPr>
              <a:spLocks noChangeShapeType="1"/>
            </p:cNvSpPr>
            <p:nvPr/>
          </p:nvSpPr>
          <p:spPr bwMode="auto">
            <a:xfrm>
              <a:off x="10257" y="6761"/>
              <a:ext cx="1545" cy="1790"/>
            </a:xfrm>
            <a:prstGeom prst="bentConnector3">
              <a:avLst>
                <a:gd name="adj1" fmla="val 78319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7" name="AutoShape 41"/>
            <p:cNvSpPr>
              <a:spLocks noChangeShapeType="1"/>
            </p:cNvSpPr>
            <p:nvPr/>
          </p:nvSpPr>
          <p:spPr bwMode="auto">
            <a:xfrm flipV="1">
              <a:off x="10257" y="8551"/>
              <a:ext cx="1545" cy="1939"/>
            </a:xfrm>
            <a:prstGeom prst="bentConnector3">
              <a:avLst>
                <a:gd name="adj1" fmla="val 77991"/>
              </a:avLst>
            </a:prstGeom>
            <a:noFill/>
            <a:ln w="63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197" y="83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3771" y="83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3345" y="83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4623" y="83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5687" y="9022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6113" y="9022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5687" y="9719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6113" y="9719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5687" y="101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6113" y="10143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5910" y="9307"/>
              <a:ext cx="426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…..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7143" y="629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7569" y="629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143" y="722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7569" y="722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7143" y="917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7569" y="917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7122" y="1006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7548" y="1006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10391" y="629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10817" y="629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10401" y="714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10827" y="714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10401" y="917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10827" y="9170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10401" y="1006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10827" y="10065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13938" y="8374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13512" y="8374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13086" y="8374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14364" y="8374"/>
              <a:ext cx="426" cy="3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GOP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AutoShape 9"/>
            <p:cNvSpPr>
              <a:spLocks noChangeShapeType="1"/>
            </p:cNvSpPr>
            <p:nvPr/>
          </p:nvSpPr>
          <p:spPr bwMode="auto">
            <a:xfrm>
              <a:off x="6999" y="9589"/>
              <a:ext cx="1203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0" name="AutoShape 8"/>
            <p:cNvSpPr>
              <a:spLocks noChangeShapeType="1"/>
            </p:cNvSpPr>
            <p:nvPr/>
          </p:nvSpPr>
          <p:spPr bwMode="auto">
            <a:xfrm>
              <a:off x="7038" y="7635"/>
              <a:ext cx="1203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1" name="AutoShape 7"/>
            <p:cNvSpPr>
              <a:spLocks noChangeShapeType="1"/>
            </p:cNvSpPr>
            <p:nvPr/>
          </p:nvSpPr>
          <p:spPr bwMode="auto">
            <a:xfrm>
              <a:off x="10248" y="7571"/>
              <a:ext cx="1203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2" name="AutoShape 6"/>
            <p:cNvSpPr>
              <a:spLocks noChangeShapeType="1"/>
            </p:cNvSpPr>
            <p:nvPr/>
          </p:nvSpPr>
          <p:spPr bwMode="auto">
            <a:xfrm>
              <a:off x="10274" y="9590"/>
              <a:ext cx="1203" cy="1"/>
            </a:xfrm>
            <a:prstGeom prst="straightConnector1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63" name="Text Box 5"/>
            <p:cNvSpPr txBox="1">
              <a:spLocks noChangeArrowheads="1"/>
            </p:cNvSpPr>
            <p:nvPr/>
          </p:nvSpPr>
          <p:spPr bwMode="auto">
            <a:xfrm>
              <a:off x="3345" y="8838"/>
              <a:ext cx="1565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Source Video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4" name="Text Box 4"/>
            <p:cNvSpPr txBox="1">
              <a:spLocks noChangeArrowheads="1"/>
            </p:cNvSpPr>
            <p:nvPr/>
          </p:nvSpPr>
          <p:spPr bwMode="auto">
            <a:xfrm>
              <a:off x="6546" y="5760"/>
              <a:ext cx="2079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Part of Source Video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5" name="Text Box 3"/>
            <p:cNvSpPr txBox="1">
              <a:spLocks noChangeArrowheads="1"/>
            </p:cNvSpPr>
            <p:nvPr/>
          </p:nvSpPr>
          <p:spPr bwMode="auto">
            <a:xfrm>
              <a:off x="9654" y="5747"/>
              <a:ext cx="2564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Part of Transcoded Video</a:t>
              </a:r>
              <a:endParaRPr kumimoji="0" lang="en-US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6" name="Text Box 2"/>
            <p:cNvSpPr txBox="1">
              <a:spLocks noChangeArrowheads="1"/>
            </p:cNvSpPr>
            <p:nvPr/>
          </p:nvSpPr>
          <p:spPr bwMode="auto">
            <a:xfrm>
              <a:off x="13118" y="10510"/>
              <a:ext cx="1890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7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Transocded</a:t>
              </a: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Video</a:t>
              </a:r>
              <a:endPara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70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16" y="4209045"/>
            <a:ext cx="469226" cy="5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5268429" cy="4712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Model the </a:t>
            </a:r>
            <a:r>
              <a:rPr lang="en-US" altLang="zh-TW" dirty="0" smtClean="0"/>
              <a:t>requirements:</a:t>
            </a:r>
            <a:r>
              <a:rPr lang="en-US" altLang="zh-TW" dirty="0"/>
              <a:t> </a:t>
            </a:r>
            <a:r>
              <a:rPr lang="en-US" altLang="zh-TW" dirty="0" smtClean="0"/>
              <a:t>State-transition </a:t>
            </a:r>
            <a:r>
              <a:rPr lang="en-US" altLang="zh-TW" dirty="0"/>
              <a:t>diagrams </a:t>
            </a:r>
            <a:r>
              <a:rPr lang="en-US" altLang="zh-TW" dirty="0" smtClean="0"/>
              <a:t>(Cloud/</a:t>
            </a:r>
            <a:r>
              <a:rPr lang="en-US" altLang="zh-TW" dirty="0"/>
              <a:t> Virtual Machine Life-cycle </a:t>
            </a:r>
            <a:br>
              <a:rPr lang="en-US" altLang="zh-TW" dirty="0"/>
            </a:br>
            <a:r>
              <a:rPr lang="en-US" altLang="zh-TW" dirty="0"/>
              <a:t>OpenNebula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Rectangle 67"/>
          <p:cNvSpPr>
            <a:spLocks noChangeArrowheads="1"/>
          </p:cNvSpPr>
          <p:nvPr/>
        </p:nvSpPr>
        <p:spPr bwMode="auto">
          <a:xfrm>
            <a:off x="1242291" y="21197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7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19100" y="215900"/>
            <a:ext cx="9525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橢圓 6"/>
          <p:cNvSpPr/>
          <p:nvPr/>
        </p:nvSpPr>
        <p:spPr>
          <a:xfrm>
            <a:off x="2076450" y="215900"/>
            <a:ext cx="9525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線單箭頭接點 8"/>
          <p:cNvCxnSpPr>
            <a:stCxn id="5" idx="6"/>
            <a:endCxn id="7" idx="2"/>
          </p:cNvCxnSpPr>
          <p:nvPr/>
        </p:nvCxnSpPr>
        <p:spPr>
          <a:xfrm>
            <a:off x="1371600" y="533400"/>
            <a:ext cx="70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3733800" y="215900"/>
            <a:ext cx="20574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Preset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線單箭頭接點 15"/>
          <p:cNvCxnSpPr>
            <a:stCxn id="7" idx="6"/>
            <a:endCxn id="13" idx="2"/>
          </p:cNvCxnSpPr>
          <p:nvPr/>
        </p:nvCxnSpPr>
        <p:spPr>
          <a:xfrm>
            <a:off x="3028950" y="533400"/>
            <a:ext cx="70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6496050" y="215900"/>
            <a:ext cx="120015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單箭頭接點 22"/>
          <p:cNvCxnSpPr>
            <a:stCxn id="13" idx="6"/>
            <a:endCxn id="21" idx="2"/>
          </p:cNvCxnSpPr>
          <p:nvPr/>
        </p:nvCxnSpPr>
        <p:spPr>
          <a:xfrm>
            <a:off x="5791200" y="533400"/>
            <a:ext cx="70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419100" y="1485900"/>
            <a:ext cx="11176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724025" y="1485900"/>
            <a:ext cx="9525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GPS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863850" y="1485900"/>
            <a:ext cx="13970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Presure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7672686" y="1392906"/>
            <a:ext cx="111125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10960447" y="3298825"/>
            <a:ext cx="114935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door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9740107" y="1117600"/>
            <a:ext cx="23368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Maintenance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線單箭頭接點 31"/>
          <p:cNvCxnSpPr>
            <a:stCxn id="21" idx="3"/>
            <a:endCxn id="24" idx="0"/>
          </p:cNvCxnSpPr>
          <p:nvPr/>
        </p:nvCxnSpPr>
        <p:spPr>
          <a:xfrm flipH="1">
            <a:off x="977900" y="757906"/>
            <a:ext cx="5693908" cy="7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1" idx="3"/>
            <a:endCxn id="25" idx="0"/>
          </p:cNvCxnSpPr>
          <p:nvPr/>
        </p:nvCxnSpPr>
        <p:spPr>
          <a:xfrm flipH="1">
            <a:off x="2200275" y="757906"/>
            <a:ext cx="4471533" cy="7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1" idx="3"/>
            <a:endCxn id="26" idx="0"/>
          </p:cNvCxnSpPr>
          <p:nvPr/>
        </p:nvCxnSpPr>
        <p:spPr>
          <a:xfrm flipH="1">
            <a:off x="3562350" y="757906"/>
            <a:ext cx="3109458" cy="7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4"/>
            <a:endCxn id="27" idx="0"/>
          </p:cNvCxnSpPr>
          <p:nvPr/>
        </p:nvCxnSpPr>
        <p:spPr>
          <a:xfrm>
            <a:off x="7096125" y="850900"/>
            <a:ext cx="1132186" cy="5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3" idx="4"/>
            <a:endCxn id="28" idx="0"/>
          </p:cNvCxnSpPr>
          <p:nvPr/>
        </p:nvCxnSpPr>
        <p:spPr>
          <a:xfrm>
            <a:off x="4762500" y="850900"/>
            <a:ext cx="2684766" cy="17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3" idx="4"/>
            <a:endCxn id="29" idx="0"/>
          </p:cNvCxnSpPr>
          <p:nvPr/>
        </p:nvCxnSpPr>
        <p:spPr>
          <a:xfrm>
            <a:off x="4762500" y="850900"/>
            <a:ext cx="6772622" cy="24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1" idx="5"/>
            <a:endCxn id="30" idx="0"/>
          </p:cNvCxnSpPr>
          <p:nvPr/>
        </p:nvCxnSpPr>
        <p:spPr>
          <a:xfrm>
            <a:off x="7520442" y="757906"/>
            <a:ext cx="3388065" cy="35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3325913" y="2787650"/>
            <a:ext cx="217805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Temperature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直線單箭頭接點 46"/>
          <p:cNvCxnSpPr>
            <a:stCxn id="13" idx="4"/>
            <a:endCxn id="45" idx="0"/>
          </p:cNvCxnSpPr>
          <p:nvPr/>
        </p:nvCxnSpPr>
        <p:spPr>
          <a:xfrm flipH="1">
            <a:off x="4414938" y="850900"/>
            <a:ext cx="347562" cy="193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9185027" y="1901864"/>
            <a:ext cx="1322388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milage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1215688" y="1901864"/>
            <a:ext cx="9525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直線單箭頭接點 52"/>
          <p:cNvCxnSpPr>
            <a:stCxn id="30" idx="4"/>
            <a:endCxn id="49" idx="0"/>
          </p:cNvCxnSpPr>
          <p:nvPr/>
        </p:nvCxnSpPr>
        <p:spPr>
          <a:xfrm flipH="1">
            <a:off x="9846221" y="1752600"/>
            <a:ext cx="1062286" cy="14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0" idx="4"/>
            <a:endCxn id="51" idx="0"/>
          </p:cNvCxnSpPr>
          <p:nvPr/>
        </p:nvCxnSpPr>
        <p:spPr>
          <a:xfrm>
            <a:off x="10908507" y="1752600"/>
            <a:ext cx="783431" cy="14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/>
          <p:cNvSpPr/>
          <p:nvPr/>
        </p:nvSpPr>
        <p:spPr>
          <a:xfrm>
            <a:off x="598090" y="5664200"/>
            <a:ext cx="1324372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直線單箭頭接點 66"/>
          <p:cNvCxnSpPr>
            <a:stCxn id="24" idx="4"/>
            <a:endCxn id="57" idx="0"/>
          </p:cNvCxnSpPr>
          <p:nvPr/>
        </p:nvCxnSpPr>
        <p:spPr>
          <a:xfrm>
            <a:off x="977900" y="2120900"/>
            <a:ext cx="1978025" cy="235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4" idx="4"/>
            <a:endCxn id="59" idx="0"/>
          </p:cNvCxnSpPr>
          <p:nvPr/>
        </p:nvCxnSpPr>
        <p:spPr>
          <a:xfrm>
            <a:off x="977900" y="2120900"/>
            <a:ext cx="282376" cy="354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24" idx="4"/>
            <a:endCxn id="58" idx="0"/>
          </p:cNvCxnSpPr>
          <p:nvPr/>
        </p:nvCxnSpPr>
        <p:spPr>
          <a:xfrm>
            <a:off x="977900" y="2120900"/>
            <a:ext cx="1222375" cy="295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10908507" y="122906"/>
            <a:ext cx="1139825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Music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1" name="直線單箭頭接點 80"/>
          <p:cNvCxnSpPr>
            <a:stCxn id="21" idx="6"/>
            <a:endCxn id="79" idx="2"/>
          </p:cNvCxnSpPr>
          <p:nvPr/>
        </p:nvCxnSpPr>
        <p:spPr>
          <a:xfrm flipV="1">
            <a:off x="7696200" y="440406"/>
            <a:ext cx="3212307" cy="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2349500" y="4476750"/>
            <a:ext cx="121285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Racer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1587500" y="5080000"/>
            <a:ext cx="122555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Player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2103337" y="3556000"/>
            <a:ext cx="1370013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8" name="直線單箭頭接點 87"/>
          <p:cNvCxnSpPr>
            <a:stCxn id="25" idx="4"/>
            <a:endCxn id="85" idx="0"/>
          </p:cNvCxnSpPr>
          <p:nvPr/>
        </p:nvCxnSpPr>
        <p:spPr>
          <a:xfrm>
            <a:off x="2200275" y="2120900"/>
            <a:ext cx="315913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25" idx="4"/>
            <a:endCxn id="86" idx="0"/>
          </p:cNvCxnSpPr>
          <p:nvPr/>
        </p:nvCxnSpPr>
        <p:spPr>
          <a:xfrm>
            <a:off x="2200275" y="2120900"/>
            <a:ext cx="588069" cy="143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橢圓 84"/>
          <p:cNvSpPr/>
          <p:nvPr/>
        </p:nvSpPr>
        <p:spPr>
          <a:xfrm>
            <a:off x="1790700" y="2654300"/>
            <a:ext cx="1450975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5112146" y="2151321"/>
            <a:ext cx="1286271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Speed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直線單箭頭接點 95"/>
          <p:cNvCxnSpPr>
            <a:stCxn id="13" idx="4"/>
            <a:endCxn id="92" idx="0"/>
          </p:cNvCxnSpPr>
          <p:nvPr/>
        </p:nvCxnSpPr>
        <p:spPr>
          <a:xfrm>
            <a:off x="4762500" y="850900"/>
            <a:ext cx="4837635" cy="205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13" idx="4"/>
            <a:endCxn id="93" idx="0"/>
          </p:cNvCxnSpPr>
          <p:nvPr/>
        </p:nvCxnSpPr>
        <p:spPr>
          <a:xfrm>
            <a:off x="4762500" y="850900"/>
            <a:ext cx="992782" cy="130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6533404" y="1625077"/>
            <a:ext cx="851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Riversing</a:t>
            </a:r>
            <a:endParaRPr lang="zh-TW" altLang="en-US" sz="12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6408857" y="2059803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Caller ID</a:t>
            </a:r>
            <a:endParaRPr lang="zh-TW" altLang="en-US" sz="1200" dirty="0"/>
          </a:p>
        </p:txBody>
      </p:sp>
      <p:sp>
        <p:nvSpPr>
          <p:cNvPr id="92" name="橢圓 91"/>
          <p:cNvSpPr/>
          <p:nvPr/>
        </p:nvSpPr>
        <p:spPr>
          <a:xfrm>
            <a:off x="8457135" y="2910642"/>
            <a:ext cx="228600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Surrounding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42391" y="2574925"/>
            <a:ext cx="1809750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195829" y="1695322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Sensor</a:t>
            </a:r>
            <a:endParaRPr lang="zh-TW" altLang="en-US" sz="12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6033840" y="11838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Sensor</a:t>
            </a:r>
            <a:endParaRPr lang="zh-TW" altLang="en-US" sz="12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4331903" y="1452112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Sensor</a:t>
            </a:r>
            <a:endParaRPr lang="zh-TW" altLang="en-US" sz="1200" dirty="0"/>
          </a:p>
        </p:txBody>
      </p:sp>
      <p:sp>
        <p:nvSpPr>
          <p:cNvPr id="154" name="橢圓 153"/>
          <p:cNvSpPr/>
          <p:nvPr/>
        </p:nvSpPr>
        <p:spPr>
          <a:xfrm>
            <a:off x="4068071" y="3725710"/>
            <a:ext cx="2299755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Aerodynamic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橢圓 154"/>
          <p:cNvSpPr/>
          <p:nvPr/>
        </p:nvSpPr>
        <p:spPr>
          <a:xfrm>
            <a:off x="3989398" y="4511675"/>
            <a:ext cx="3106727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Self-Discharging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Gear position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7" name="直線單箭頭接點 156"/>
          <p:cNvCxnSpPr>
            <a:stCxn id="57" idx="6"/>
            <a:endCxn id="154" idx="2"/>
          </p:cNvCxnSpPr>
          <p:nvPr/>
        </p:nvCxnSpPr>
        <p:spPr>
          <a:xfrm flipV="1">
            <a:off x="3562350" y="4043210"/>
            <a:ext cx="505721" cy="75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>
            <a:stCxn id="57" idx="6"/>
            <a:endCxn id="155" idx="2"/>
          </p:cNvCxnSpPr>
          <p:nvPr/>
        </p:nvCxnSpPr>
        <p:spPr>
          <a:xfrm>
            <a:off x="3562350" y="4794250"/>
            <a:ext cx="427048" cy="3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橢圓 159"/>
          <p:cNvSpPr/>
          <p:nvPr/>
        </p:nvSpPr>
        <p:spPr>
          <a:xfrm>
            <a:off x="3061895" y="5227790"/>
            <a:ext cx="1807755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pass </a:t>
            </a:r>
            <a:r>
              <a:rPr lang="en-US" altLang="zh-TW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callange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橢圓 160"/>
          <p:cNvSpPr/>
          <p:nvPr/>
        </p:nvSpPr>
        <p:spPr>
          <a:xfrm>
            <a:off x="5112146" y="5249194"/>
            <a:ext cx="1807755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Unlock</a:t>
            </a: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3" name="直線單箭頭接點 162"/>
          <p:cNvCxnSpPr>
            <a:stCxn id="58" idx="6"/>
            <a:endCxn id="160" idx="2"/>
          </p:cNvCxnSpPr>
          <p:nvPr/>
        </p:nvCxnSpPr>
        <p:spPr>
          <a:xfrm>
            <a:off x="2813050" y="5397500"/>
            <a:ext cx="248845" cy="14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stCxn id="160" idx="6"/>
            <a:endCxn id="161" idx="2"/>
          </p:cNvCxnSpPr>
          <p:nvPr/>
        </p:nvCxnSpPr>
        <p:spPr>
          <a:xfrm>
            <a:off x="4869650" y="5545290"/>
            <a:ext cx="242496" cy="2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橢圓 165"/>
          <p:cNvSpPr/>
          <p:nvPr/>
        </p:nvSpPr>
        <p:spPr>
          <a:xfrm>
            <a:off x="2027636" y="5982103"/>
            <a:ext cx="2233214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Monochrome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8" name="直線單箭頭接點 167"/>
          <p:cNvCxnSpPr>
            <a:stCxn id="59" idx="5"/>
            <a:endCxn id="166" idx="2"/>
          </p:cNvCxnSpPr>
          <p:nvPr/>
        </p:nvCxnSpPr>
        <p:spPr>
          <a:xfrm>
            <a:off x="1728512" y="6206206"/>
            <a:ext cx="299124" cy="9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橢圓 169"/>
          <p:cNvSpPr/>
          <p:nvPr/>
        </p:nvSpPr>
        <p:spPr>
          <a:xfrm>
            <a:off x="9608217" y="5220103"/>
            <a:ext cx="1324372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 Down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2" name="直線單箭頭接點 171"/>
          <p:cNvCxnSpPr>
            <a:stCxn id="166" idx="6"/>
            <a:endCxn id="170" idx="4"/>
          </p:cNvCxnSpPr>
          <p:nvPr/>
        </p:nvCxnSpPr>
        <p:spPr>
          <a:xfrm flipV="1">
            <a:off x="4260850" y="5855103"/>
            <a:ext cx="6009553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1" idx="6"/>
            <a:endCxn id="170" idx="2"/>
          </p:cNvCxnSpPr>
          <p:nvPr/>
        </p:nvCxnSpPr>
        <p:spPr>
          <a:xfrm flipV="1">
            <a:off x="6919901" y="5537603"/>
            <a:ext cx="2688316" cy="2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stCxn id="155" idx="6"/>
            <a:endCxn id="170" idx="2"/>
          </p:cNvCxnSpPr>
          <p:nvPr/>
        </p:nvCxnSpPr>
        <p:spPr>
          <a:xfrm>
            <a:off x="7096125" y="4829175"/>
            <a:ext cx="2512092" cy="70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154" idx="6"/>
            <a:endCxn id="170" idx="1"/>
          </p:cNvCxnSpPr>
          <p:nvPr/>
        </p:nvCxnSpPr>
        <p:spPr>
          <a:xfrm>
            <a:off x="6367826" y="4043210"/>
            <a:ext cx="3434341" cy="126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45" idx="6"/>
            <a:endCxn id="170" idx="1"/>
          </p:cNvCxnSpPr>
          <p:nvPr/>
        </p:nvCxnSpPr>
        <p:spPr>
          <a:xfrm>
            <a:off x="5503963" y="3105150"/>
            <a:ext cx="4298204" cy="220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93" idx="4"/>
            <a:endCxn id="170" idx="1"/>
          </p:cNvCxnSpPr>
          <p:nvPr/>
        </p:nvCxnSpPr>
        <p:spPr>
          <a:xfrm>
            <a:off x="5755282" y="2786321"/>
            <a:ext cx="4046885" cy="252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28" idx="4"/>
            <a:endCxn id="170" idx="1"/>
          </p:cNvCxnSpPr>
          <p:nvPr/>
        </p:nvCxnSpPr>
        <p:spPr>
          <a:xfrm>
            <a:off x="7447266" y="3209925"/>
            <a:ext cx="2354901" cy="210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92" idx="4"/>
            <a:endCxn id="170" idx="0"/>
          </p:cNvCxnSpPr>
          <p:nvPr/>
        </p:nvCxnSpPr>
        <p:spPr>
          <a:xfrm>
            <a:off x="9600135" y="3545642"/>
            <a:ext cx="670268" cy="167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29" idx="4"/>
            <a:endCxn id="170" idx="0"/>
          </p:cNvCxnSpPr>
          <p:nvPr/>
        </p:nvCxnSpPr>
        <p:spPr>
          <a:xfrm flipH="1">
            <a:off x="10270403" y="3933825"/>
            <a:ext cx="1264719" cy="128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>
            <a:stCxn id="49" idx="4"/>
            <a:endCxn id="170" idx="0"/>
          </p:cNvCxnSpPr>
          <p:nvPr/>
        </p:nvCxnSpPr>
        <p:spPr>
          <a:xfrm>
            <a:off x="9846221" y="2536864"/>
            <a:ext cx="424182" cy="268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>
            <a:stCxn id="51" idx="4"/>
            <a:endCxn id="170" idx="0"/>
          </p:cNvCxnSpPr>
          <p:nvPr/>
        </p:nvCxnSpPr>
        <p:spPr>
          <a:xfrm flipH="1">
            <a:off x="10270403" y="2536864"/>
            <a:ext cx="1421535" cy="268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7647411" y="4196893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Flameout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89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0882994" y="371475"/>
            <a:ext cx="5796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OFF</a:t>
            </a:r>
            <a:endParaRPr lang="zh-TW" altLang="en-US" sz="800" dirty="0"/>
          </a:p>
        </p:txBody>
      </p:sp>
      <p:cxnSp>
        <p:nvCxnSpPr>
          <p:cNvPr id="6" name="直線單箭頭接點 5"/>
          <p:cNvCxnSpPr>
            <a:stCxn id="4" idx="2"/>
          </p:cNvCxnSpPr>
          <p:nvPr/>
        </p:nvCxnSpPr>
        <p:spPr>
          <a:xfrm flipH="1">
            <a:off x="6931479" y="514350"/>
            <a:ext cx="3951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6351815" y="381000"/>
            <a:ext cx="579664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ON</a:t>
            </a:r>
            <a:endParaRPr lang="zh-TW" altLang="en-US" sz="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84721" y="186809"/>
            <a:ext cx="13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ACTIVATE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4"/>
          </p:cNvCxnSpPr>
          <p:nvPr/>
        </p:nvCxnSpPr>
        <p:spPr>
          <a:xfrm>
            <a:off x="6641647" y="666750"/>
            <a:ext cx="0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092034" y="2438400"/>
            <a:ext cx="1104900" cy="6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SHIFT </a:t>
            </a:r>
            <a:r>
              <a:rPr lang="en-US" altLang="zh-TW" sz="1400" dirty="0" smtClean="0"/>
              <a:t>GEAR</a:t>
            </a:r>
            <a:endParaRPr lang="zh-TW" altLang="en-US" sz="1400" dirty="0"/>
          </a:p>
        </p:txBody>
      </p:sp>
      <p:cxnSp>
        <p:nvCxnSpPr>
          <p:cNvPr id="25" name="直線單箭頭接點 24"/>
          <p:cNvCxnSpPr>
            <a:stCxn id="23" idx="4"/>
            <a:endCxn id="46" idx="0"/>
          </p:cNvCxnSpPr>
          <p:nvPr/>
        </p:nvCxnSpPr>
        <p:spPr>
          <a:xfrm>
            <a:off x="6644484" y="3094264"/>
            <a:ext cx="113902" cy="188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3" idx="6"/>
            <a:endCxn id="39" idx="5"/>
          </p:cNvCxnSpPr>
          <p:nvPr/>
        </p:nvCxnSpPr>
        <p:spPr>
          <a:xfrm flipH="1" flipV="1">
            <a:off x="7032287" y="1702815"/>
            <a:ext cx="164647" cy="106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993564" y="2998215"/>
            <a:ext cx="326456" cy="878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477000" y="3659743"/>
            <a:ext cx="3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947923" y="2049907"/>
            <a:ext cx="3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032288" y="3333205"/>
            <a:ext cx="3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834061" y="3669982"/>
            <a:ext cx="32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23" idx="3"/>
            <a:endCxn id="45" idx="0"/>
          </p:cNvCxnSpPr>
          <p:nvPr/>
        </p:nvCxnSpPr>
        <p:spPr>
          <a:xfrm flipH="1">
            <a:off x="5731162" y="2998215"/>
            <a:ext cx="522681" cy="157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6089196" y="1143000"/>
            <a:ext cx="1104900" cy="6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AT</a:t>
            </a:r>
          </a:p>
          <a:p>
            <a:pPr algn="ctr"/>
            <a:r>
              <a:rPr lang="en-US" altLang="zh-TW" sz="1400" dirty="0" smtClean="0"/>
              <a:t>IDLE</a:t>
            </a:r>
            <a:endParaRPr lang="zh-TW" altLang="en-US" sz="1400" dirty="0"/>
          </a:p>
        </p:txBody>
      </p:sp>
      <p:cxnSp>
        <p:nvCxnSpPr>
          <p:cNvPr id="41" name="直線單箭頭接點 40"/>
          <p:cNvCxnSpPr>
            <a:stCxn id="39" idx="4"/>
            <a:endCxn id="23" idx="0"/>
          </p:cNvCxnSpPr>
          <p:nvPr/>
        </p:nvCxnSpPr>
        <p:spPr>
          <a:xfrm>
            <a:off x="6641646" y="1798864"/>
            <a:ext cx="2838" cy="639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825459" y="3849852"/>
            <a:ext cx="1436798" cy="50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AT</a:t>
            </a:r>
          </a:p>
          <a:p>
            <a:pPr algn="ctr"/>
            <a:r>
              <a:rPr lang="en-US" altLang="zh-TW" sz="1400" dirty="0" smtClean="0"/>
              <a:t>NEUTRAL</a:t>
            </a:r>
            <a:endParaRPr lang="zh-TW" altLang="en-US" sz="1400" dirty="0"/>
          </a:p>
        </p:txBody>
      </p:sp>
      <p:sp>
        <p:nvSpPr>
          <p:cNvPr id="45" name="橢圓 44"/>
          <p:cNvSpPr/>
          <p:nvPr/>
        </p:nvSpPr>
        <p:spPr>
          <a:xfrm>
            <a:off x="5197479" y="4572000"/>
            <a:ext cx="1067366" cy="404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DRIVE</a:t>
            </a:r>
            <a:endParaRPr lang="zh-TW" altLang="en-US" sz="1400" dirty="0"/>
          </a:p>
        </p:txBody>
      </p:sp>
      <p:sp>
        <p:nvSpPr>
          <p:cNvPr id="46" name="橢圓 45"/>
          <p:cNvSpPr/>
          <p:nvPr/>
        </p:nvSpPr>
        <p:spPr>
          <a:xfrm>
            <a:off x="6083869" y="4976132"/>
            <a:ext cx="1349033" cy="404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DRIVE REVERSE</a:t>
            </a:r>
            <a:endParaRPr lang="zh-TW" altLang="en-US" sz="1400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4505888" y="4774066"/>
            <a:ext cx="691591" cy="353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6" idx="2"/>
            <a:endCxn id="53" idx="6"/>
          </p:cNvCxnSpPr>
          <p:nvPr/>
        </p:nvCxnSpPr>
        <p:spPr>
          <a:xfrm flipH="1" flipV="1">
            <a:off x="4505888" y="5127367"/>
            <a:ext cx="1577981" cy="50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2742634" y="4876511"/>
            <a:ext cx="1763254" cy="50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STEP ON</a:t>
            </a:r>
            <a:r>
              <a:rPr lang="zh-TW" altLang="en-US" sz="1400" dirty="0" smtClean="0"/>
              <a:t>　</a:t>
            </a:r>
            <a:r>
              <a:rPr lang="en-US" altLang="zh-TW" sz="1400" dirty="0" smtClean="0"/>
              <a:t>GAS PADEL</a:t>
            </a:r>
          </a:p>
        </p:txBody>
      </p:sp>
      <p:cxnSp>
        <p:nvCxnSpPr>
          <p:cNvPr id="59" name="直線單箭頭接點 58"/>
          <p:cNvCxnSpPr>
            <a:stCxn id="45" idx="4"/>
          </p:cNvCxnSpPr>
          <p:nvPr/>
        </p:nvCxnSpPr>
        <p:spPr>
          <a:xfrm>
            <a:off x="5731162" y="4976132"/>
            <a:ext cx="0" cy="632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46" idx="3"/>
          </p:cNvCxnSpPr>
          <p:nvPr/>
        </p:nvCxnSpPr>
        <p:spPr>
          <a:xfrm flipH="1">
            <a:off x="5731162" y="5321080"/>
            <a:ext cx="550268" cy="28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4851683" y="5608864"/>
            <a:ext cx="1763254" cy="50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STEP ON</a:t>
            </a:r>
            <a:r>
              <a:rPr lang="zh-TW" altLang="en-US" sz="1400" dirty="0" smtClean="0"/>
              <a:t>　</a:t>
            </a:r>
            <a:r>
              <a:rPr lang="en-US" altLang="zh-TW" sz="1400" dirty="0" smtClean="0"/>
              <a:t>BREAK</a:t>
            </a:r>
          </a:p>
        </p:txBody>
      </p:sp>
      <p:cxnSp>
        <p:nvCxnSpPr>
          <p:cNvPr id="64" name="直線單箭頭接點 63"/>
          <p:cNvCxnSpPr>
            <a:stCxn id="53" idx="2"/>
          </p:cNvCxnSpPr>
          <p:nvPr/>
        </p:nvCxnSpPr>
        <p:spPr>
          <a:xfrm flipH="1">
            <a:off x="2106386" y="5127367"/>
            <a:ext cx="636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620487" y="4926466"/>
            <a:ext cx="1485900" cy="404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accelerate</a:t>
            </a:r>
            <a:endParaRPr lang="zh-TW" altLang="en-US" sz="1400" dirty="0"/>
          </a:p>
        </p:txBody>
      </p:sp>
      <p:sp>
        <p:nvSpPr>
          <p:cNvPr id="66" name="橢圓 65"/>
          <p:cNvSpPr/>
          <p:nvPr/>
        </p:nvSpPr>
        <p:spPr>
          <a:xfrm>
            <a:off x="4988212" y="6344331"/>
            <a:ext cx="1485900" cy="404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SLOW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DOWN</a:t>
            </a:r>
            <a:endParaRPr lang="zh-TW" altLang="en-US" sz="1400" dirty="0"/>
          </a:p>
        </p:txBody>
      </p:sp>
      <p:cxnSp>
        <p:nvCxnSpPr>
          <p:cNvPr id="68" name="直線單箭頭接點 67"/>
          <p:cNvCxnSpPr>
            <a:stCxn id="62" idx="4"/>
            <a:endCxn id="66" idx="0"/>
          </p:cNvCxnSpPr>
          <p:nvPr/>
        </p:nvCxnSpPr>
        <p:spPr>
          <a:xfrm flipH="1">
            <a:off x="5731162" y="6110576"/>
            <a:ext cx="2148" cy="2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3460977" y="3373211"/>
            <a:ext cx="1223282" cy="6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Cruise Control</a:t>
            </a:r>
            <a:endParaRPr lang="zh-TW" altLang="en-US" sz="1400" dirty="0"/>
          </a:p>
        </p:txBody>
      </p:sp>
      <p:cxnSp>
        <p:nvCxnSpPr>
          <p:cNvPr id="72" name="直線單箭頭接點 71"/>
          <p:cNvCxnSpPr>
            <a:stCxn id="45" idx="1"/>
            <a:endCxn id="69" idx="5"/>
          </p:cNvCxnSpPr>
          <p:nvPr/>
        </p:nvCxnSpPr>
        <p:spPr>
          <a:xfrm flipH="1" flipV="1">
            <a:off x="4505113" y="3933026"/>
            <a:ext cx="848678" cy="698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69" idx="2"/>
            <a:endCxn id="65" idx="7"/>
          </p:cNvCxnSpPr>
          <p:nvPr/>
        </p:nvCxnSpPr>
        <p:spPr>
          <a:xfrm flipH="1">
            <a:off x="1888782" y="3701143"/>
            <a:ext cx="1572195" cy="1284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9" idx="4"/>
            <a:endCxn id="66" idx="1"/>
          </p:cNvCxnSpPr>
          <p:nvPr/>
        </p:nvCxnSpPr>
        <p:spPr>
          <a:xfrm>
            <a:off x="4072618" y="4029075"/>
            <a:ext cx="1133199" cy="2374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1888782" y="4045726"/>
            <a:ext cx="16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TOO</a:t>
            </a:r>
            <a:r>
              <a:rPr lang="zh-TW" altLang="en-US" dirty="0" smtClean="0"/>
              <a:t> </a:t>
            </a:r>
            <a:r>
              <a:rPr lang="en-US" altLang="zh-TW" dirty="0" smtClean="0"/>
              <a:t>SLOW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3497146" y="4282105"/>
            <a:ext cx="16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TOO</a:t>
            </a:r>
            <a:r>
              <a:rPr lang="zh-TW" altLang="en-US" dirty="0" smtClean="0"/>
              <a:t> </a:t>
            </a:r>
            <a:r>
              <a:rPr lang="en-US" altLang="zh-TW" dirty="0" smtClean="0"/>
              <a:t>FAST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71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1471</TotalTime>
  <Words>278</Words>
  <Application>Microsoft Office PowerPoint</Application>
  <PresentationFormat>寬螢幕</PresentationFormat>
  <Paragraphs>151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Rockwell</vt:lpstr>
      <vt:lpstr>Rockwell Condensed</vt:lpstr>
      <vt:lpstr>Times New Roman</vt:lpstr>
      <vt:lpstr>Wingdings</vt:lpstr>
      <vt:lpstr>木刻字型</vt:lpstr>
      <vt:lpstr>Draw the context diagram (Digital dashboard)</vt:lpstr>
      <vt:lpstr>Development of a Prototype (Digital dashboard)</vt:lpstr>
      <vt:lpstr>Model the requirements: Data flow diagram (Video transcoding)</vt:lpstr>
      <vt:lpstr>Model the requirements: State-transition diagrams (Cloud/ Virtual Machine Life-cycle  OpenNebula 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軟體程式開發實務與實作</dc:title>
  <dc:creator>昌明 李</dc:creator>
  <cp:lastModifiedBy>admin</cp:lastModifiedBy>
  <cp:revision>65</cp:revision>
  <dcterms:created xsi:type="dcterms:W3CDTF">2019-09-19T16:06:15Z</dcterms:created>
  <dcterms:modified xsi:type="dcterms:W3CDTF">2019-11-08T15:42:58Z</dcterms:modified>
</cp:coreProperties>
</file>