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2" r:id="rId9"/>
    <p:sldId id="263" r:id="rId10"/>
    <p:sldId id="273" r:id="rId11"/>
    <p:sldId id="261" r:id="rId12"/>
    <p:sldId id="264" r:id="rId13"/>
    <p:sldId id="265" r:id="rId14"/>
    <p:sldId id="276" r:id="rId15"/>
    <p:sldId id="266" r:id="rId16"/>
    <p:sldId id="274" r:id="rId17"/>
    <p:sldId id="267" r:id="rId18"/>
    <p:sldId id="270" r:id="rId19"/>
    <p:sldId id="269" r:id="rId20"/>
    <p:sldId id="27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0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8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9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0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54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軟體程式開發實務與實作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2019 Fall</a:t>
            </a:r>
          </a:p>
          <a:p>
            <a:r>
              <a:rPr lang="zh-TW" altLang="en-US" dirty="0" smtClean="0"/>
              <a:t>李昌明</a:t>
            </a:r>
            <a:endParaRPr lang="en-US" altLang="zh-TW" dirty="0" smtClean="0"/>
          </a:p>
          <a:p>
            <a:r>
              <a:rPr lang="zh-TW" altLang="en-US" dirty="0" smtClean="0"/>
              <a:t>王騰毅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0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Draw the context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diagram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Interfaces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Development of a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Visualize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proposed system/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Increase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understanding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/>
              <a:t>Model the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 smtClean="0"/>
              <a:t>Graphical </a:t>
            </a:r>
            <a:r>
              <a:rPr lang="en-US" altLang="zh-TW" dirty="0"/>
              <a:t>representations </a:t>
            </a:r>
            <a:r>
              <a:rPr lang="en-US" altLang="zh-TW" dirty="0" smtClean="0"/>
              <a:t>(functions</a:t>
            </a:r>
            <a:r>
              <a:rPr lang="en-US" altLang="zh-TW" dirty="0"/>
              <a:t>, data entities, external </a:t>
            </a:r>
            <a:r>
              <a:rPr lang="en-US" altLang="zh-TW" dirty="0" smtClean="0"/>
              <a:t>entities,..)</a:t>
            </a:r>
          </a:p>
          <a:p>
            <a:pPr lvl="1"/>
            <a:r>
              <a:rPr lang="en-US" altLang="zh-TW" dirty="0"/>
              <a:t>Data </a:t>
            </a:r>
            <a:r>
              <a:rPr lang="en-US" altLang="zh-TW" dirty="0" smtClean="0"/>
              <a:t>flow </a:t>
            </a:r>
            <a:r>
              <a:rPr lang="en-US" altLang="zh-TW" dirty="0"/>
              <a:t>diagram, </a:t>
            </a:r>
            <a:r>
              <a:rPr lang="en-US" altLang="zh-TW" dirty="0" smtClean="0"/>
              <a:t>entity-relationship </a:t>
            </a:r>
            <a:r>
              <a:rPr lang="en-US" altLang="zh-TW" dirty="0"/>
              <a:t>diagram, </a:t>
            </a:r>
            <a:r>
              <a:rPr lang="en-US" altLang="zh-TW" dirty="0" smtClean="0"/>
              <a:t>data dictionaries</a:t>
            </a:r>
            <a:r>
              <a:rPr lang="en-US" altLang="zh-TW" dirty="0"/>
              <a:t>, </a:t>
            </a:r>
            <a:r>
              <a:rPr lang="en-US" altLang="zh-TW" dirty="0" smtClean="0"/>
              <a:t>state-transition diagrams,…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Finalize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requirements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Correct and identify inconsistencies and ambiguities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Teamwork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the </a:t>
            </a:r>
            <a:r>
              <a:rPr lang="en-US" altLang="zh-TW" dirty="0" smtClean="0"/>
              <a:t>requirements:</a:t>
            </a:r>
            <a:r>
              <a:rPr lang="en-US" altLang="zh-TW" dirty="0"/>
              <a:t> Data </a:t>
            </a:r>
            <a:r>
              <a:rPr lang="en-US" altLang="zh-TW" dirty="0" smtClean="0"/>
              <a:t>flow </a:t>
            </a:r>
            <a:r>
              <a:rPr lang="en-US" altLang="zh-TW" dirty="0"/>
              <a:t>diagram</a:t>
            </a:r>
            <a:r>
              <a:rPr lang="en-US" altLang="zh-TW" dirty="0" smtClean="0"/>
              <a:t> </a:t>
            </a:r>
            <a:r>
              <a:rPr lang="en-US" altLang="zh-TW" dirty="0"/>
              <a:t>(Video transcoding)</a:t>
            </a:r>
            <a:endParaRPr lang="zh-TW" altLang="en-US" dirty="0"/>
          </a:p>
        </p:txBody>
      </p:sp>
      <p:sp>
        <p:nvSpPr>
          <p:cNvPr id="4" name="Rectangle 67"/>
          <p:cNvSpPr>
            <a:spLocks noChangeArrowheads="1"/>
          </p:cNvSpPr>
          <p:nvPr/>
        </p:nvSpPr>
        <p:spPr bwMode="auto">
          <a:xfrm>
            <a:off x="1242291" y="21197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962726" y="2165926"/>
            <a:ext cx="7591425" cy="3997325"/>
            <a:chOff x="3345" y="5747"/>
            <a:chExt cx="11956" cy="6294"/>
          </a:xfrm>
        </p:grpSpPr>
        <p:sp>
          <p:nvSpPr>
            <p:cNvPr id="6" name="AutoShape 66"/>
            <p:cNvSpPr>
              <a:spLocks noChangeAspect="1" noChangeArrowheads="1" noTextEdit="1"/>
            </p:cNvSpPr>
            <p:nvPr/>
          </p:nvSpPr>
          <p:spPr bwMode="auto">
            <a:xfrm>
              <a:off x="3345" y="5747"/>
              <a:ext cx="11956" cy="6294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113" name="Picture 65" descr="擷取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" y="6532"/>
              <a:ext cx="7137" cy="4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2" name="Picture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" y="8158"/>
              <a:ext cx="739" cy="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utoShape 63"/>
            <p:cNvSpPr>
              <a:spLocks noChangeShapeType="1"/>
            </p:cNvSpPr>
            <p:nvPr/>
          </p:nvSpPr>
          <p:spPr bwMode="auto">
            <a:xfrm>
              <a:off x="5064" y="8481"/>
              <a:ext cx="377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AutoShape 62"/>
            <p:cNvSpPr>
              <a:spLocks noChangeShapeType="1"/>
            </p:cNvSpPr>
            <p:nvPr/>
          </p:nvSpPr>
          <p:spPr bwMode="auto">
            <a:xfrm flipV="1">
              <a:off x="12774" y="8547"/>
              <a:ext cx="312" cy="4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7720" y="11262"/>
              <a:ext cx="3018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Transcoding Cloud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3771" y="6761"/>
              <a:ext cx="985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Input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13353" y="6857"/>
              <a:ext cx="1077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Output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5441" y="8176"/>
              <a:ext cx="1319" cy="6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Manager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11802" y="8084"/>
              <a:ext cx="972" cy="9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Streaming</a:t>
              </a:r>
              <a:endParaRPr kumimoji="0" lang="en-US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Server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238" y="6536"/>
              <a:ext cx="703" cy="450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VM1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8941" y="6536"/>
              <a:ext cx="1316" cy="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8251" y="7387"/>
              <a:ext cx="703" cy="450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VM2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8941" y="7387"/>
              <a:ext cx="1316" cy="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52"/>
            <p:cNvSpPr>
              <a:spLocks noChangeArrowheads="1"/>
            </p:cNvSpPr>
            <p:nvPr/>
          </p:nvSpPr>
          <p:spPr bwMode="auto">
            <a:xfrm>
              <a:off x="8229" y="9359"/>
              <a:ext cx="881" cy="450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VM </a:t>
              </a:r>
              <a:r>
                <a:rPr kumimoji="0" lang="en-US" altLang="zh-TW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-1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9084" y="9359"/>
              <a:ext cx="1177" cy="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8235" y="10265"/>
              <a:ext cx="704" cy="450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VM </a:t>
              </a:r>
              <a:r>
                <a:rPr kumimoji="0" lang="en-US" altLang="zh-TW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endParaRPr kumimoji="0" lang="en-US" altLang="zh-TW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8941" y="10265"/>
              <a:ext cx="1316" cy="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6760" y="6761"/>
              <a:ext cx="1478" cy="3729"/>
              <a:chOff x="6760" y="6761"/>
              <a:chExt cx="1478" cy="3729"/>
            </a:xfrm>
          </p:grpSpPr>
          <p:sp>
            <p:nvSpPr>
              <p:cNvPr id="2117" name="AutoShape 45"/>
              <p:cNvSpPr>
                <a:spLocks noChangeShapeType="1"/>
              </p:cNvSpPr>
              <p:nvPr/>
            </p:nvSpPr>
            <p:spPr bwMode="auto">
              <a:xfrm flipV="1">
                <a:off x="6760" y="6761"/>
                <a:ext cx="1478" cy="1715"/>
              </a:xfrm>
              <a:prstGeom prst="bentConnector3">
                <a:avLst>
                  <a:gd name="adj1" fmla="val 15963"/>
                </a:avLst>
              </a:prstGeom>
              <a:noFill/>
              <a:ln w="63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2118" name="AutoShape 44"/>
              <p:cNvSpPr>
                <a:spLocks noChangeShapeType="1"/>
              </p:cNvSpPr>
              <p:nvPr/>
            </p:nvSpPr>
            <p:spPr bwMode="auto">
              <a:xfrm>
                <a:off x="6760" y="8476"/>
                <a:ext cx="1475" cy="2014"/>
              </a:xfrm>
              <a:prstGeom prst="bentConnector3">
                <a:avLst>
                  <a:gd name="adj1" fmla="val 16069"/>
                </a:avLst>
              </a:prstGeom>
              <a:noFill/>
              <a:ln w="63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26" name="AutoShape 42"/>
            <p:cNvSpPr>
              <a:spLocks noChangeShapeType="1"/>
            </p:cNvSpPr>
            <p:nvPr/>
          </p:nvSpPr>
          <p:spPr bwMode="auto">
            <a:xfrm>
              <a:off x="10257" y="6761"/>
              <a:ext cx="1545" cy="1790"/>
            </a:xfrm>
            <a:prstGeom prst="bentConnector3">
              <a:avLst>
                <a:gd name="adj1" fmla="val 78319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" name="AutoShape 41"/>
            <p:cNvSpPr>
              <a:spLocks noChangeShapeType="1"/>
            </p:cNvSpPr>
            <p:nvPr/>
          </p:nvSpPr>
          <p:spPr bwMode="auto">
            <a:xfrm flipV="1">
              <a:off x="10257" y="8551"/>
              <a:ext cx="1545" cy="1939"/>
            </a:xfrm>
            <a:prstGeom prst="bentConnector3">
              <a:avLst>
                <a:gd name="adj1" fmla="val 77991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197" y="83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3771" y="83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3345" y="83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4623" y="83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5687" y="9022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6113" y="9022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5687" y="9719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113" y="9719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5687" y="101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6113" y="101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5910" y="9307"/>
              <a:ext cx="426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…..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7143" y="629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7569" y="629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143" y="722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7569" y="722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7143" y="917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7569" y="917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7122" y="1006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7548" y="1006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10391" y="629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10817" y="629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10401" y="714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10827" y="714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10401" y="917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10827" y="917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10401" y="1006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10827" y="1006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13938" y="8374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13512" y="8374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13086" y="8374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14364" y="8374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AutoShape 9"/>
            <p:cNvSpPr>
              <a:spLocks noChangeShapeType="1"/>
            </p:cNvSpPr>
            <p:nvPr/>
          </p:nvSpPr>
          <p:spPr bwMode="auto">
            <a:xfrm>
              <a:off x="6999" y="9589"/>
              <a:ext cx="1203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AutoShape 8"/>
            <p:cNvSpPr>
              <a:spLocks noChangeShapeType="1"/>
            </p:cNvSpPr>
            <p:nvPr/>
          </p:nvSpPr>
          <p:spPr bwMode="auto">
            <a:xfrm>
              <a:off x="7038" y="7635"/>
              <a:ext cx="1203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AutoShape 7"/>
            <p:cNvSpPr>
              <a:spLocks noChangeShapeType="1"/>
            </p:cNvSpPr>
            <p:nvPr/>
          </p:nvSpPr>
          <p:spPr bwMode="auto">
            <a:xfrm>
              <a:off x="10248" y="7571"/>
              <a:ext cx="1203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AutoShape 6"/>
            <p:cNvSpPr>
              <a:spLocks noChangeShapeType="1"/>
            </p:cNvSpPr>
            <p:nvPr/>
          </p:nvSpPr>
          <p:spPr bwMode="auto">
            <a:xfrm>
              <a:off x="10274" y="9590"/>
              <a:ext cx="1203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Text Box 5"/>
            <p:cNvSpPr txBox="1">
              <a:spLocks noChangeArrowheads="1"/>
            </p:cNvSpPr>
            <p:nvPr/>
          </p:nvSpPr>
          <p:spPr bwMode="auto">
            <a:xfrm>
              <a:off x="3345" y="8838"/>
              <a:ext cx="1565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Source Video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4" name="Text Box 4"/>
            <p:cNvSpPr txBox="1">
              <a:spLocks noChangeArrowheads="1"/>
            </p:cNvSpPr>
            <p:nvPr/>
          </p:nvSpPr>
          <p:spPr bwMode="auto">
            <a:xfrm>
              <a:off x="6546" y="5760"/>
              <a:ext cx="2079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Part of Source Video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5" name="Text Box 3"/>
            <p:cNvSpPr txBox="1">
              <a:spLocks noChangeArrowheads="1"/>
            </p:cNvSpPr>
            <p:nvPr/>
          </p:nvSpPr>
          <p:spPr bwMode="auto">
            <a:xfrm>
              <a:off x="9654" y="5747"/>
              <a:ext cx="2564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Part of Transcoded Video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6" name="Text Box 2"/>
            <p:cNvSpPr txBox="1">
              <a:spLocks noChangeArrowheads="1"/>
            </p:cNvSpPr>
            <p:nvPr/>
          </p:nvSpPr>
          <p:spPr bwMode="auto">
            <a:xfrm>
              <a:off x="13118" y="10510"/>
              <a:ext cx="1890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Transocded</a:t>
              </a: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Video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70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16" y="4209045"/>
            <a:ext cx="469226" cy="5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5268429" cy="4712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Model the </a:t>
            </a:r>
            <a:r>
              <a:rPr lang="en-US" altLang="zh-TW" dirty="0" smtClean="0"/>
              <a:t>requirements:</a:t>
            </a:r>
            <a:r>
              <a:rPr lang="en-US" altLang="zh-TW" dirty="0"/>
              <a:t> </a:t>
            </a:r>
            <a:r>
              <a:rPr lang="en-US" altLang="zh-TW" dirty="0" smtClean="0"/>
              <a:t>State-transition </a:t>
            </a:r>
            <a:r>
              <a:rPr lang="en-US" altLang="zh-TW" dirty="0"/>
              <a:t>diagrams </a:t>
            </a:r>
            <a:r>
              <a:rPr lang="en-US" altLang="zh-TW" dirty="0" smtClean="0"/>
              <a:t>(Cloud/</a:t>
            </a:r>
            <a:r>
              <a:rPr lang="en-US" altLang="zh-TW" dirty="0"/>
              <a:t> Virtual Machine Life-cycle </a:t>
            </a:r>
            <a:br>
              <a:rPr lang="en-US" altLang="zh-TW" dirty="0"/>
            </a:br>
            <a:r>
              <a:rPr lang="en-US" altLang="zh-TW" dirty="0"/>
              <a:t>OpenNebula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0" name="內容版面配置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02" y="1305358"/>
            <a:ext cx="5245800" cy="5098561"/>
          </a:xfrm>
        </p:spPr>
      </p:pic>
      <p:sp>
        <p:nvSpPr>
          <p:cNvPr id="4" name="Rectangle 67"/>
          <p:cNvSpPr>
            <a:spLocks noChangeArrowheads="1"/>
          </p:cNvSpPr>
          <p:nvPr/>
        </p:nvSpPr>
        <p:spPr bwMode="auto">
          <a:xfrm>
            <a:off x="1242291" y="21197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0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Finalize the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Correct and </a:t>
            </a:r>
            <a:r>
              <a:rPr lang="en-US" altLang="zh-TW" dirty="0" smtClean="0"/>
              <a:t>identify </a:t>
            </a:r>
            <a:r>
              <a:rPr lang="en-US" altLang="zh-TW" dirty="0"/>
              <a:t>inconsistencies and </a:t>
            </a:r>
            <a:r>
              <a:rPr lang="en-US" altLang="zh-TW" dirty="0" smtClean="0"/>
              <a:t>ambiguities</a:t>
            </a:r>
          </a:p>
          <a:p>
            <a:r>
              <a:rPr lang="en-US" altLang="zh-TW" dirty="0" smtClean="0"/>
              <a:t>Documentation</a:t>
            </a:r>
          </a:p>
          <a:p>
            <a:r>
              <a:rPr lang="en-US" altLang="zh-TW" dirty="0" smtClean="0"/>
              <a:t>Teamwork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5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</a:t>
            </a:r>
            <a:r>
              <a:rPr lang="en-US" altLang="zh-TW" dirty="0"/>
              <a:t>(Digital </a:t>
            </a:r>
            <a:r>
              <a:rPr lang="en-US" altLang="zh-TW" dirty="0" smtClean="0"/>
              <a:t>dashboard)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Q&amp;A</a:t>
            </a:r>
          </a:p>
          <a:p>
            <a:r>
              <a:rPr lang="en-US" altLang="zh-TW" b="1" dirty="0" smtClean="0"/>
              <a:t>Example: BENZ </a:t>
            </a:r>
            <a:r>
              <a:rPr lang="en-US" altLang="zh-TW" b="1" dirty="0"/>
              <a:t>W213 </a:t>
            </a:r>
            <a:r>
              <a:rPr lang="zh-TW" altLang="en-US" b="1" dirty="0"/>
              <a:t>原廠</a:t>
            </a:r>
            <a:r>
              <a:rPr lang="en-US" altLang="zh-TW" b="1" dirty="0"/>
              <a:t>12.3</a:t>
            </a:r>
            <a:r>
              <a:rPr lang="zh-TW" altLang="en-US" b="1" dirty="0"/>
              <a:t>吋數位儀表板</a:t>
            </a:r>
            <a:endParaRPr lang="en-US" altLang="zh-TW" dirty="0"/>
          </a:p>
          <a:p>
            <a:r>
              <a:rPr lang="en-US" altLang="zh-TW" dirty="0"/>
              <a:t>Requirements analysis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Context </a:t>
            </a:r>
            <a:r>
              <a:rPr lang="en-US" altLang="zh-TW" dirty="0"/>
              <a:t>diagram</a:t>
            </a:r>
          </a:p>
          <a:p>
            <a:pPr lvl="1"/>
            <a:r>
              <a:rPr lang="en-US" altLang="zh-TW" dirty="0" smtClean="0"/>
              <a:t>Prototype</a:t>
            </a:r>
            <a:endParaRPr lang="en-US" altLang="zh-TW" dirty="0"/>
          </a:p>
          <a:p>
            <a:pPr lvl="1"/>
            <a:r>
              <a:rPr lang="en-US" altLang="zh-TW" dirty="0" smtClean="0"/>
              <a:t>Model </a:t>
            </a:r>
            <a:r>
              <a:rPr lang="en-US" altLang="zh-TW" dirty="0"/>
              <a:t>the requirements</a:t>
            </a:r>
          </a:p>
          <a:p>
            <a:pPr lvl="1"/>
            <a:r>
              <a:rPr lang="en-US" altLang="zh-TW" dirty="0" smtClean="0"/>
              <a:t>Finalize </a:t>
            </a:r>
            <a:r>
              <a:rPr lang="en-US" altLang="zh-TW" dirty="0"/>
              <a:t>the </a:t>
            </a:r>
            <a:r>
              <a:rPr lang="en-US" altLang="zh-TW" dirty="0" smtClean="0"/>
              <a:t>requirements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761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Product perspective: </a:t>
            </a:r>
            <a:r>
              <a:rPr lang="en-US" altLang="zh-TW" dirty="0" smtClean="0"/>
              <a:t>system/user/hardware/software/communication </a:t>
            </a:r>
            <a:r>
              <a:rPr lang="en-US" altLang="zh-TW" dirty="0"/>
              <a:t>interfaces</a:t>
            </a:r>
            <a:r>
              <a:rPr lang="en-US" altLang="zh-TW" dirty="0" smtClean="0"/>
              <a:t>, memory constraints.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Design </a:t>
            </a:r>
            <a:r>
              <a:rPr lang="en-US" altLang="zh-TW" dirty="0"/>
              <a:t>constraints: operations, </a:t>
            </a:r>
            <a:r>
              <a:rPr lang="en-US" altLang="zh-TW" dirty="0" smtClean="0"/>
              <a:t>site </a:t>
            </a:r>
            <a:r>
              <a:rPr lang="en-US" altLang="zh-TW" dirty="0"/>
              <a:t>a</a:t>
            </a:r>
            <a:r>
              <a:rPr lang="en-US" altLang="zh-TW" dirty="0" smtClean="0"/>
              <a:t>daptation 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9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Product perspective: </a:t>
            </a:r>
            <a:r>
              <a:rPr lang="en-US" altLang="zh-TW" dirty="0" smtClean="0"/>
              <a:t>system/user/hardware/software/communication </a:t>
            </a:r>
            <a:r>
              <a:rPr lang="en-US" altLang="zh-TW" dirty="0"/>
              <a:t>interfaces</a:t>
            </a:r>
            <a:r>
              <a:rPr lang="en-US" altLang="zh-TW" dirty="0" smtClean="0"/>
              <a:t>, memory constraints.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Design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constraints: operations,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site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daptation requirements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Product </a:t>
            </a:r>
            <a:r>
              <a:rPr lang="en-US" altLang="zh-TW" dirty="0" smtClean="0"/>
              <a:t>perspective: System interface</a:t>
            </a:r>
            <a:br>
              <a:rPr lang="en-US" altLang="zh-TW" dirty="0" smtClean="0"/>
            </a:br>
            <a:r>
              <a:rPr lang="en-US" altLang="zh-TW" dirty="0"/>
              <a:t>(Video transcoding)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OpenNebula</a:t>
            </a:r>
          </a:p>
          <a:p>
            <a:pPr lvl="1"/>
            <a:r>
              <a:rPr lang="en-US" altLang="zh-TW" dirty="0"/>
              <a:t>https://opennebula.org/</a:t>
            </a:r>
          </a:p>
          <a:p>
            <a:pPr lvl="1"/>
            <a:r>
              <a:rPr lang="en-US" altLang="zh-TW" dirty="0" smtClean="0"/>
              <a:t>Data </a:t>
            </a:r>
            <a:r>
              <a:rPr lang="en-US" altLang="zh-TW" dirty="0"/>
              <a:t>Center Virtualization </a:t>
            </a:r>
            <a:r>
              <a:rPr lang="en-US" altLang="zh-TW" dirty="0" smtClean="0"/>
              <a:t>Management</a:t>
            </a:r>
          </a:p>
          <a:p>
            <a:pPr lvl="1"/>
            <a:r>
              <a:rPr lang="en-US" altLang="zh-TW" dirty="0"/>
              <a:t>Cloud </a:t>
            </a:r>
            <a:r>
              <a:rPr lang="en-US" altLang="zh-TW" dirty="0" smtClean="0"/>
              <a:t>Management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567" y="4229244"/>
            <a:ext cx="2619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Product </a:t>
            </a:r>
            <a:r>
              <a:rPr lang="en-US" altLang="zh-TW" dirty="0" smtClean="0"/>
              <a:t>perspective: Hardware interface</a:t>
            </a:r>
            <a:br>
              <a:rPr lang="en-US" altLang="zh-TW" dirty="0" smtClean="0"/>
            </a:br>
            <a:r>
              <a:rPr lang="en-US" altLang="zh-TW" dirty="0"/>
              <a:t>(Video transcoding)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Webcam, camera</a:t>
            </a:r>
          </a:p>
          <a:p>
            <a:pPr lvl="1"/>
            <a:r>
              <a:rPr lang="en-US" altLang="zh-TW" dirty="0" smtClean="0"/>
              <a:t>CCD, CMOS,…</a:t>
            </a:r>
          </a:p>
          <a:p>
            <a:endParaRPr lang="en-US" altLang="zh-TW" dirty="0"/>
          </a:p>
          <a:p>
            <a:r>
              <a:rPr lang="en-US" altLang="zh-TW" dirty="0" smtClean="0"/>
              <a:t>Mobile phone, PAD, laptop, desktop</a:t>
            </a:r>
          </a:p>
          <a:p>
            <a:pPr lvl="1"/>
            <a:r>
              <a:rPr lang="en-US" altLang="zh-TW" dirty="0" smtClean="0"/>
              <a:t>LCD, LED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Picture 5" descr="camera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91" y="1432070"/>
            <a:ext cx="1596981" cy="159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quickdoipad-ip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27" y="4504322"/>
            <a:ext cx="843894" cy="88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be1a816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04" y="4537426"/>
            <a:ext cx="794779" cy="79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pple_macbook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40" y="4642271"/>
            <a:ext cx="1232354" cy="74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imemachine_backuphd200710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67" y="4499390"/>
            <a:ext cx="1169843" cy="8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7260" y="1432070"/>
            <a:ext cx="1450175" cy="13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Product </a:t>
            </a:r>
            <a:r>
              <a:rPr lang="en-US" altLang="zh-TW" dirty="0" smtClean="0"/>
              <a:t>perspective: Software interface</a:t>
            </a:r>
            <a:br>
              <a:rPr lang="en-US" altLang="zh-TW" dirty="0" smtClean="0"/>
            </a:br>
            <a:r>
              <a:rPr lang="en-US" altLang="zh-TW" dirty="0"/>
              <a:t>(Video transcoding)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Camera API/App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Video App, IE, Chrome, iTunes, media player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856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基礎程式介紹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zh-TW" dirty="0"/>
              <a:t>考量現行智慧裝置的多樣性</a:t>
            </a:r>
            <a:r>
              <a:rPr lang="en-US" altLang="zh-TW" dirty="0"/>
              <a:t>(</a:t>
            </a:r>
            <a:r>
              <a:rPr lang="zh-TW" altLang="zh-TW" dirty="0"/>
              <a:t>除電腦，尚有平板裝置、智慧手機與手環等</a:t>
            </a:r>
            <a:r>
              <a:rPr lang="en-US" altLang="zh-TW" dirty="0"/>
              <a:t>)</a:t>
            </a:r>
            <a:r>
              <a:rPr lang="zh-TW" altLang="zh-TW" dirty="0"/>
              <a:t>，將以跨平台介面程式開發作為專案</a:t>
            </a:r>
            <a:r>
              <a:rPr lang="zh-TW" altLang="zh-TW" dirty="0" smtClean="0"/>
              <a:t>，並</a:t>
            </a:r>
            <a:r>
              <a:rPr lang="zh-TW" altLang="zh-TW" dirty="0"/>
              <a:t>由</a:t>
            </a:r>
            <a:r>
              <a:rPr lang="zh-TW" altLang="zh-TW" u="sng" dirty="0"/>
              <a:t>業界講師</a:t>
            </a:r>
            <a:r>
              <a:rPr lang="zh-TW" altLang="zh-TW" dirty="0"/>
              <a:t>介紹以</a:t>
            </a:r>
            <a:r>
              <a:rPr lang="zh-TW" altLang="zh-TW" dirty="0">
                <a:solidFill>
                  <a:srgbClr val="0070C0"/>
                </a:solidFill>
              </a:rPr>
              <a:t>階層樣式表</a:t>
            </a:r>
            <a:r>
              <a:rPr lang="en-US" altLang="zh-TW" dirty="0">
                <a:solidFill>
                  <a:srgbClr val="0070C0"/>
                </a:solidFill>
              </a:rPr>
              <a:t>(Cascading Style Sheets)</a:t>
            </a:r>
            <a:r>
              <a:rPr lang="zh-TW" altLang="zh-TW" dirty="0"/>
              <a:t>作出可添加樣式的結構化文件，採用具備</a:t>
            </a:r>
            <a:r>
              <a:rPr lang="zh-TW" altLang="zh-TW" dirty="0">
                <a:solidFill>
                  <a:srgbClr val="0070C0"/>
                </a:solidFill>
              </a:rPr>
              <a:t>超文本標記的程式語言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HyperText</a:t>
            </a:r>
            <a:r>
              <a:rPr lang="en-US" altLang="zh-TW" dirty="0">
                <a:solidFill>
                  <a:srgbClr val="0070C0"/>
                </a:solidFill>
              </a:rPr>
              <a:t> Markup Language)</a:t>
            </a:r>
            <a:r>
              <a:rPr lang="zh-TW" altLang="zh-TW" dirty="0"/>
              <a:t>，專案實作時需</a:t>
            </a:r>
            <a:r>
              <a:rPr lang="zh-TW" altLang="zh-TW" u="sng" dirty="0"/>
              <a:t>撰寫軟體開發文件</a:t>
            </a:r>
            <a:r>
              <a:rPr lang="zh-TW" altLang="zh-TW" dirty="0"/>
              <a:t>，以呈現有效的版本控管，確保能解決專案開發所遇到的瓶頸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APP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(Android Studio)</a:t>
            </a:r>
            <a:r>
              <a:rPr lang="zh-TW" altLang="en-US" dirty="0" smtClean="0">
                <a:effectLst/>
              </a:rPr>
              <a:t>程式開發技術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/>
              <a:t>GPS </a:t>
            </a:r>
            <a:r>
              <a:rPr lang="zh-TW" altLang="en-US" dirty="0" smtClean="0"/>
              <a:t>定位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提供經緯度座標</a:t>
            </a:r>
            <a:endParaRPr lang="zh-TW" altLang="zh-TW" dirty="0" smtClean="0">
              <a:effectLst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9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Product perspective: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system/user/hardware/software/communication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 memory constraints.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Design </a:t>
            </a:r>
            <a:r>
              <a:rPr lang="en-US" altLang="zh-TW" dirty="0"/>
              <a:t>constraints: operations, </a:t>
            </a:r>
            <a:r>
              <a:rPr lang="en-US" altLang="zh-TW" dirty="0" smtClean="0"/>
              <a:t>site </a:t>
            </a:r>
            <a:r>
              <a:rPr lang="en-US" altLang="zh-TW" dirty="0"/>
              <a:t>a</a:t>
            </a:r>
            <a:r>
              <a:rPr lang="en-US" altLang="zh-TW" dirty="0" smtClean="0"/>
              <a:t>daptation 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6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constraints: </a:t>
            </a:r>
            <a:r>
              <a:rPr lang="en-US" altLang="zh-TW" dirty="0" smtClean="0"/>
              <a:t>Operations</a:t>
            </a:r>
            <a:br>
              <a:rPr lang="en-US" altLang="zh-TW" dirty="0" smtClean="0"/>
            </a:br>
            <a:r>
              <a:rPr lang="en-US" altLang="zh-TW" dirty="0"/>
              <a:t>(Video transcoding)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FFmpeg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 source</a:t>
            </a:r>
          </a:p>
          <a:p>
            <a:pPr lvl="1"/>
            <a:r>
              <a:rPr lang="en-US" altLang="zh-TW" dirty="0"/>
              <a:t>https://www.ffmpeg.org/</a:t>
            </a:r>
            <a:endParaRPr lang="en-US" altLang="zh-TW" dirty="0" smtClean="0"/>
          </a:p>
          <a:p>
            <a:pPr lvl="1"/>
            <a:r>
              <a:rPr lang="en-US" altLang="zh-TW" dirty="0"/>
              <a:t>multimedia </a:t>
            </a:r>
            <a:r>
              <a:rPr lang="en-US" altLang="zh-TW" dirty="0" smtClean="0"/>
              <a:t>framework: decode</a:t>
            </a:r>
            <a:r>
              <a:rPr lang="en-US" altLang="zh-TW" dirty="0"/>
              <a:t>, encode,  transcode, mux, </a:t>
            </a:r>
            <a:r>
              <a:rPr lang="en-US" altLang="zh-TW" dirty="0" err="1"/>
              <a:t>demux</a:t>
            </a:r>
            <a:r>
              <a:rPr lang="en-US" altLang="zh-TW" dirty="0"/>
              <a:t>, stream, filter and play pretty much anything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跨平台介面的開發技術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u="sng" dirty="0" smtClean="0"/>
              <a:t>數位儀表板</a:t>
            </a:r>
            <a:r>
              <a:rPr lang="en-US" altLang="zh-TW" u="sng" dirty="0"/>
              <a:t> (Digital dashboard)</a:t>
            </a:r>
            <a:endParaRPr lang="en-US" altLang="zh-TW" dirty="0"/>
          </a:p>
          <a:p>
            <a:pPr lvl="1"/>
            <a:r>
              <a:rPr lang="en-US" altLang="zh-TW" dirty="0"/>
              <a:t>Adding a Google Map with a </a:t>
            </a:r>
            <a:r>
              <a:rPr lang="en-US" altLang="zh-TW" dirty="0" smtClean="0"/>
              <a:t>marker </a:t>
            </a:r>
            <a:r>
              <a:rPr lang="en-US" altLang="zh-TW" dirty="0"/>
              <a:t>to </a:t>
            </a:r>
            <a:r>
              <a:rPr lang="en-US" altLang="zh-TW" dirty="0" smtClean="0"/>
              <a:t>your dashboard: </a:t>
            </a:r>
            <a:r>
              <a:rPr lang="en-US" altLang="zh-TW" dirty="0"/>
              <a:t>HTML and CSS, and a little knowledge of JavaScript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Navigation</a:t>
            </a:r>
          </a:p>
          <a:p>
            <a:endParaRPr lang="en-US" altLang="zh-TW" dirty="0" smtClean="0"/>
          </a:p>
          <a:p>
            <a:r>
              <a:rPr lang="zh-TW" altLang="zh-TW" dirty="0" smtClean="0"/>
              <a:t>分組</a:t>
            </a:r>
            <a:r>
              <a:rPr lang="zh-TW" altLang="zh-TW" dirty="0"/>
              <a:t>專案實</a:t>
            </a:r>
            <a:r>
              <a:rPr lang="zh-TW" altLang="zh-TW" dirty="0" smtClean="0"/>
              <a:t>作軟體開發</a:t>
            </a:r>
            <a:r>
              <a:rPr lang="zh-TW" altLang="en-US" dirty="0" smtClean="0"/>
              <a:t>時完成</a:t>
            </a:r>
            <a:r>
              <a:rPr lang="zh-TW" altLang="zh-TW" u="sng" dirty="0" smtClean="0"/>
              <a:t>設計</a:t>
            </a:r>
            <a:r>
              <a:rPr lang="zh-TW" altLang="zh-TW" u="sng" dirty="0"/>
              <a:t>規範與版本控</a:t>
            </a:r>
            <a:r>
              <a:rPr lang="zh-TW" altLang="zh-TW" u="sng" dirty="0" smtClean="0"/>
              <a:t>管</a:t>
            </a:r>
            <a:endParaRPr lang="en-US" altLang="zh-TW" u="sng" dirty="0" smtClean="0"/>
          </a:p>
          <a:p>
            <a:pPr lvl="1" algn="just"/>
            <a:r>
              <a:rPr lang="zh-TW" altLang="zh-TW" dirty="0" smtClean="0"/>
              <a:t>針對開發文件與報告，每組在專案開發時，會產出</a:t>
            </a:r>
            <a:r>
              <a:rPr lang="zh-TW" altLang="zh-TW" u="sng" dirty="0" smtClean="0"/>
              <a:t>需求分析</a:t>
            </a:r>
            <a:r>
              <a:rPr lang="en-US" altLang="zh-TW" dirty="0" smtClean="0"/>
              <a:t>(</a:t>
            </a:r>
            <a:r>
              <a:rPr lang="en-US" altLang="zh-TW" dirty="0"/>
              <a:t>Requirements analysis)</a:t>
            </a:r>
            <a:r>
              <a:rPr lang="zh-TW" altLang="zh-TW" dirty="0" smtClean="0"/>
              <a:t>、</a:t>
            </a:r>
            <a:r>
              <a:rPr lang="zh-TW" altLang="zh-TW" u="sng" dirty="0" smtClean="0"/>
              <a:t>規格制定</a:t>
            </a:r>
            <a:r>
              <a:rPr lang="en-US" altLang="zh-TW" dirty="0" smtClean="0"/>
              <a:t>(Specification)</a:t>
            </a:r>
            <a:r>
              <a:rPr lang="zh-TW" altLang="zh-TW" dirty="0" smtClean="0"/>
              <a:t>、</a:t>
            </a:r>
            <a:r>
              <a:rPr lang="zh-TW" altLang="zh-TW" u="sng" dirty="0" smtClean="0"/>
              <a:t>設計階段</a:t>
            </a:r>
            <a:r>
              <a:rPr lang="en-US" altLang="zh-TW" dirty="0" smtClean="0"/>
              <a:t>(Design)</a:t>
            </a:r>
            <a:r>
              <a:rPr lang="zh-TW" altLang="zh-TW" dirty="0" smtClean="0"/>
              <a:t>三階段的開發文件，並視狀況於專案書面報告完成</a:t>
            </a:r>
            <a:r>
              <a:rPr lang="zh-TW" altLang="zh-TW" u="sng" dirty="0" smtClean="0"/>
              <a:t>實作階段</a:t>
            </a:r>
            <a:r>
              <a:rPr lang="en-US" altLang="zh-TW" dirty="0" smtClean="0"/>
              <a:t>(Implementation)</a:t>
            </a:r>
            <a:r>
              <a:rPr lang="zh-TW" altLang="zh-TW" dirty="0" smtClean="0"/>
              <a:t>的相關文件。至於整合階段</a:t>
            </a:r>
            <a:r>
              <a:rPr lang="en-US" altLang="zh-TW" dirty="0" smtClean="0"/>
              <a:t>(Integration)</a:t>
            </a:r>
            <a:r>
              <a:rPr lang="zh-TW" altLang="zh-TW" dirty="0" smtClean="0"/>
              <a:t>、維護階段</a:t>
            </a:r>
            <a:r>
              <a:rPr lang="en-US" altLang="zh-TW" dirty="0" smtClean="0"/>
              <a:t>(Maintenance)</a:t>
            </a:r>
            <a:r>
              <a:rPr lang="zh-TW" altLang="zh-TW" dirty="0" smtClean="0"/>
              <a:t>，和除役</a:t>
            </a:r>
            <a:r>
              <a:rPr lang="en-US" altLang="zh-TW" dirty="0" smtClean="0"/>
              <a:t>(Retirement)</a:t>
            </a:r>
            <a:r>
              <a:rPr lang="zh-TW" altLang="zh-TW" dirty="0" smtClean="0"/>
              <a:t>則保留由學生自行發揮。同時考量專業技術文書書寫能力的培養，提升專案文件的品質。</a:t>
            </a:r>
            <a:endParaRPr lang="zh-TW" altLang="zh-TW" dirty="0" smtClean="0">
              <a:effectLst/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9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Draw the context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Interfaces </a:t>
            </a:r>
          </a:p>
          <a:p>
            <a:r>
              <a:rPr lang="en-US" altLang="zh-TW" dirty="0"/>
              <a:t>Development of a </a:t>
            </a:r>
            <a:r>
              <a:rPr lang="en-US" altLang="zh-TW" dirty="0" smtClean="0"/>
              <a:t>Prototype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Visualize </a:t>
            </a:r>
            <a:r>
              <a:rPr lang="en-US" altLang="zh-TW" dirty="0"/>
              <a:t>the proposed system/ </a:t>
            </a:r>
            <a:r>
              <a:rPr lang="en-US" altLang="zh-TW" dirty="0" smtClean="0"/>
              <a:t>Increase </a:t>
            </a:r>
            <a:r>
              <a:rPr lang="en-US" altLang="zh-TW" dirty="0"/>
              <a:t>the understanding </a:t>
            </a:r>
            <a:endParaRPr lang="en-US" altLang="zh-TW" dirty="0" smtClean="0"/>
          </a:p>
          <a:p>
            <a:r>
              <a:rPr lang="en-US" altLang="zh-TW" dirty="0"/>
              <a:t>Model the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 smtClean="0"/>
              <a:t>Graphical </a:t>
            </a:r>
            <a:r>
              <a:rPr lang="en-US" altLang="zh-TW" dirty="0"/>
              <a:t>representations </a:t>
            </a:r>
            <a:r>
              <a:rPr lang="en-US" altLang="zh-TW" dirty="0" smtClean="0"/>
              <a:t>(functions</a:t>
            </a:r>
            <a:r>
              <a:rPr lang="en-US" altLang="zh-TW" dirty="0"/>
              <a:t>, data entities, external </a:t>
            </a:r>
            <a:r>
              <a:rPr lang="en-US" altLang="zh-TW" dirty="0" smtClean="0"/>
              <a:t>entities,..)</a:t>
            </a:r>
          </a:p>
          <a:p>
            <a:pPr lvl="1"/>
            <a:r>
              <a:rPr lang="en-US" altLang="zh-TW" dirty="0"/>
              <a:t>Data </a:t>
            </a:r>
            <a:r>
              <a:rPr lang="en-US" altLang="zh-TW" dirty="0" smtClean="0"/>
              <a:t>flow </a:t>
            </a:r>
            <a:r>
              <a:rPr lang="en-US" altLang="zh-TW" dirty="0"/>
              <a:t>diagram, </a:t>
            </a:r>
            <a:r>
              <a:rPr lang="en-US" altLang="zh-TW" dirty="0" smtClean="0"/>
              <a:t>entity-relationship </a:t>
            </a:r>
            <a:r>
              <a:rPr lang="en-US" altLang="zh-TW" dirty="0"/>
              <a:t>diagram, </a:t>
            </a:r>
            <a:r>
              <a:rPr lang="en-US" altLang="zh-TW" dirty="0" smtClean="0"/>
              <a:t>data dictionaries</a:t>
            </a:r>
            <a:r>
              <a:rPr lang="en-US" altLang="zh-TW" dirty="0"/>
              <a:t>, </a:t>
            </a:r>
            <a:r>
              <a:rPr lang="en-US" altLang="zh-TW" dirty="0" smtClean="0"/>
              <a:t>state-transition diagrams,…</a:t>
            </a:r>
          </a:p>
          <a:p>
            <a:r>
              <a:rPr lang="en-US" altLang="zh-TW" dirty="0" smtClean="0"/>
              <a:t>Finalize </a:t>
            </a:r>
            <a:r>
              <a:rPr lang="en-US" altLang="zh-TW" dirty="0"/>
              <a:t>the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 smtClean="0"/>
              <a:t>Correct and identify inconsistencies and ambiguities</a:t>
            </a:r>
          </a:p>
          <a:p>
            <a:pPr lvl="1"/>
            <a:r>
              <a:rPr lang="en-US" altLang="zh-TW" dirty="0" smtClean="0"/>
              <a:t>Teamwork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17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Draw the context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Interfaces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Development of a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Prototype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Visualize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proposed system/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Increase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understanding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requirements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Graphical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representations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(functions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data entities, external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entities,..)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flow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diagram,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entity-relationship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diagram,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data dictionaries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state-transition diagrams,…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Finalize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requirements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Correct and identify inconsistencies and ambiguities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Teamwork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 the context </a:t>
            </a:r>
            <a:r>
              <a:rPr lang="en-US" altLang="zh-TW" dirty="0" smtClean="0"/>
              <a:t>diagram (Video transcoding)</a:t>
            </a:r>
            <a:endParaRPr lang="zh-TW" altLang="en-US" dirty="0"/>
          </a:p>
        </p:txBody>
      </p:sp>
      <p:sp>
        <p:nvSpPr>
          <p:cNvPr id="6" name="文字方塊 5"/>
          <p:cNvSpPr txBox="1">
            <a:spLocks noChangeAspect="1"/>
          </p:cNvSpPr>
          <p:nvPr/>
        </p:nvSpPr>
        <p:spPr>
          <a:xfrm>
            <a:off x="4451926" y="3126154"/>
            <a:ext cx="20085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Video transcoder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19597" y="2018407"/>
            <a:ext cx="168812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Original Video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>
          <a:xfrm flipH="1">
            <a:off x="5456203" y="2295406"/>
            <a:ext cx="7456" cy="8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17" idx="0"/>
          </p:cNvCxnSpPr>
          <p:nvPr/>
        </p:nvCxnSpPr>
        <p:spPr>
          <a:xfrm flipH="1">
            <a:off x="4219418" y="3403153"/>
            <a:ext cx="1236785" cy="129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19" idx="0"/>
          </p:cNvCxnSpPr>
          <p:nvPr/>
        </p:nvCxnSpPr>
        <p:spPr>
          <a:xfrm>
            <a:off x="5456203" y="3403153"/>
            <a:ext cx="1110850" cy="129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672871" y="4695478"/>
            <a:ext cx="109309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Video </a:t>
            </a:r>
          </a:p>
          <a:p>
            <a:pPr algn="ctr"/>
            <a:r>
              <a:rPr lang="en-US" altLang="zh-TW" dirty="0" smtClean="0"/>
              <a:t>format1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20506" y="4695478"/>
            <a:ext cx="109309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Video </a:t>
            </a:r>
          </a:p>
          <a:p>
            <a:pPr algn="ctr"/>
            <a:r>
              <a:rPr lang="en-US" altLang="zh-TW" dirty="0" err="1" smtClean="0"/>
              <a:t>format</a:t>
            </a:r>
            <a:r>
              <a:rPr lang="en-US" altLang="zh-TW" i="1" dirty="0" err="1" smtClean="0"/>
              <a:t>N</a:t>
            </a:r>
            <a:endParaRPr lang="zh-TW" altLang="en-US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39856" y="4815550"/>
            <a:ext cx="10930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…….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5632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Draw the context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diagram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Interfaces </a:t>
            </a:r>
          </a:p>
          <a:p>
            <a:r>
              <a:rPr lang="en-US" altLang="zh-TW" dirty="0"/>
              <a:t>Development of a </a:t>
            </a:r>
            <a:r>
              <a:rPr lang="en-US" altLang="zh-TW" dirty="0" smtClean="0"/>
              <a:t>Prototype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Visualize </a:t>
            </a:r>
            <a:r>
              <a:rPr lang="en-US" altLang="zh-TW" dirty="0"/>
              <a:t>the proposed system/ </a:t>
            </a:r>
            <a:r>
              <a:rPr lang="en-US" altLang="zh-TW" dirty="0" smtClean="0"/>
              <a:t>Increase </a:t>
            </a:r>
            <a:r>
              <a:rPr lang="en-US" altLang="zh-TW" dirty="0"/>
              <a:t>the understanding </a:t>
            </a:r>
            <a:endParaRPr lang="en-US" altLang="zh-TW" dirty="0" smtClean="0"/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requirements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Graphical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representations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(functions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data entities, external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entities,..)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flow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diagram,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entity-relationship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diagram,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data dictionaries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state-transition diagrams,…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Finalize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requirements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Correct and identify inconsistencies and ambiguities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Teamwork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Development of a Prototype (Video transcoding)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1026" idx="0"/>
          </p:cNvCxnSpPr>
          <p:nvPr/>
        </p:nvCxnSpPr>
        <p:spPr>
          <a:xfrm>
            <a:off x="5421934" y="2623120"/>
            <a:ext cx="1" cy="45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4219418" y="3578637"/>
            <a:ext cx="1239983" cy="129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459401" y="3578637"/>
            <a:ext cx="1107652" cy="129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739856" y="4991034"/>
            <a:ext cx="10930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…….</a:t>
            </a:r>
            <a:endParaRPr lang="zh-TW" altLang="en-US" i="1" dirty="0"/>
          </a:p>
        </p:txBody>
      </p:sp>
      <p:pic>
        <p:nvPicPr>
          <p:cNvPr id="1026" name="Picture 2" descr="data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47" y="3073812"/>
            <a:ext cx="8667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quickdoipad-ip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8" y="4953708"/>
            <a:ext cx="600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e1a816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68" y="4934094"/>
            <a:ext cx="5651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amera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47" y="1769702"/>
            <a:ext cx="83978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pple_macbook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31" y="5051022"/>
            <a:ext cx="8763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timemachine_backuphd200710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57" y="4957474"/>
            <a:ext cx="8318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8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Development of a Prototype (Video transcoding)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5421934" y="2623120"/>
            <a:ext cx="1" cy="45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4219418" y="3578637"/>
            <a:ext cx="1239983" cy="129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459401" y="3578637"/>
            <a:ext cx="1107652" cy="129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739856" y="4991034"/>
            <a:ext cx="10930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…….</a:t>
            </a:r>
            <a:endParaRPr lang="zh-TW" altLang="en-US" i="1" dirty="0"/>
          </a:p>
        </p:txBody>
      </p:sp>
      <p:pic>
        <p:nvPicPr>
          <p:cNvPr id="1027" name="Picture 3" descr="quickdoipad-ip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8" y="4953708"/>
            <a:ext cx="600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e1a81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68" y="4934094"/>
            <a:ext cx="5651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amer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47" y="1769702"/>
            <a:ext cx="83978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pple_macbook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31" y="5051022"/>
            <a:ext cx="8763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timemachine_backuphd200710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57" y="4957474"/>
            <a:ext cx="8318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雲朵形圖說文字 2"/>
          <p:cNvSpPr/>
          <p:nvPr/>
        </p:nvSpPr>
        <p:spPr>
          <a:xfrm>
            <a:off x="4817313" y="3073812"/>
            <a:ext cx="1177087" cy="50482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1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1487</TotalTime>
  <Words>801</Words>
  <Application>Microsoft Office PowerPoint</Application>
  <PresentationFormat>寬螢幕</PresentationFormat>
  <Paragraphs>169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Rockwell</vt:lpstr>
      <vt:lpstr>Rockwell Condensed</vt:lpstr>
      <vt:lpstr>Times New Roman</vt:lpstr>
      <vt:lpstr>Wingdings</vt:lpstr>
      <vt:lpstr>木刻字型</vt:lpstr>
      <vt:lpstr>軟體程式開發實務與實作</vt:lpstr>
      <vt:lpstr>基礎程式介紹</vt:lpstr>
      <vt:lpstr>跨平台介面的開發技術</vt:lpstr>
      <vt:lpstr>Requirements analysis</vt:lpstr>
      <vt:lpstr>Requirements analysis</vt:lpstr>
      <vt:lpstr>Draw the context diagram (Video transcoding)</vt:lpstr>
      <vt:lpstr>Requirements analysis</vt:lpstr>
      <vt:lpstr>Development of a Prototype (Video transcoding)</vt:lpstr>
      <vt:lpstr>Development of a Prototype (Video transcoding)</vt:lpstr>
      <vt:lpstr>Requirements analysis</vt:lpstr>
      <vt:lpstr>Model the requirements: Data flow diagram (Video transcoding)</vt:lpstr>
      <vt:lpstr>Model the requirements: State-transition diagrams (Cloud/ Virtual Machine Life-cycle  OpenNebula )</vt:lpstr>
      <vt:lpstr>Finalize the requirements</vt:lpstr>
      <vt:lpstr>Exercise (Digital dashboard)</vt:lpstr>
      <vt:lpstr>Software Specification</vt:lpstr>
      <vt:lpstr>Software Specification</vt:lpstr>
      <vt:lpstr>Product perspective: System interface (Video transcoding)</vt:lpstr>
      <vt:lpstr>Product perspective: Hardware interface (Video transcoding)</vt:lpstr>
      <vt:lpstr>Product perspective: Software interface (Video transcoding)</vt:lpstr>
      <vt:lpstr>Software Specification</vt:lpstr>
      <vt:lpstr>Design constraints: Operations (Video transcoding)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軟體程式開發實務與實作</dc:title>
  <dc:creator>昌明 李</dc:creator>
  <cp:lastModifiedBy>admin</cp:lastModifiedBy>
  <cp:revision>43</cp:revision>
  <dcterms:created xsi:type="dcterms:W3CDTF">2019-09-19T16:06:15Z</dcterms:created>
  <dcterms:modified xsi:type="dcterms:W3CDTF">2019-11-08T16:17:06Z</dcterms:modified>
</cp:coreProperties>
</file>