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307"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498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在此键入引文。”"/>
          <p:cNvSpPr>
            <a:spLocks noGrp="1"/>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r>
              <a:t>“在此键入引文。”</a:t>
            </a:r>
          </a:p>
        </p:txBody>
      </p:sp>
      <p:sp>
        <p:nvSpPr>
          <p:cNvPr id="95"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标题文本"/>
          <p:cNvSpPr>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标题文本"/>
          <p:cNvSpPr>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a:spLocks noGrp="1"/>
          </p:cNvSpPr>
          <p:nvPr>
            <p:ph type="title"/>
          </p:nvPr>
        </p:nvSpPr>
        <p:spPr>
          <a:prstGeom prst="rect">
            <a:avLst/>
          </a:prstGeom>
        </p:spPr>
        <p:txBody>
          <a:bodyPr/>
          <a:lstStyle/>
          <a:p>
            <a:r>
              <a:t>标题文本</a:t>
            </a:r>
          </a:p>
        </p:txBody>
      </p:sp>
      <p:sp>
        <p:nvSpPr>
          <p:cNvPr id="49"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a:spLocks noGrp="1"/>
          </p:cNvSpPr>
          <p:nvPr>
            <p:ph type="title"/>
          </p:nvPr>
        </p:nvSpPr>
        <p:spPr>
          <a:prstGeom prst="rect">
            <a:avLst/>
          </a:prstGeom>
        </p:spPr>
        <p:txBody>
          <a:bodyPr/>
          <a:lstStyle/>
          <a:p>
            <a:r>
              <a:t>标题文本</a:t>
            </a:r>
          </a:p>
        </p:txBody>
      </p:sp>
      <p:sp>
        <p:nvSpPr>
          <p:cNvPr id="57" name="正文级别 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标题文本"/>
          <p:cNvSpPr>
            <a:spLocks noGrp="1"/>
          </p:cNvSpPr>
          <p:nvPr>
            <p:ph type="title"/>
          </p:nvPr>
        </p:nvSpPr>
        <p:spPr>
          <a:prstGeom prst="rect">
            <a:avLst/>
          </a:prstGeom>
        </p:spPr>
        <p:txBody>
          <a:bodyPr/>
          <a:lstStyle/>
          <a:p>
            <a:r>
              <a:t>标题文本</a:t>
            </a:r>
          </a:p>
        </p:txBody>
      </p:sp>
      <p:sp>
        <p:nvSpPr>
          <p:cNvPr id="67" name="正文级别 1…"/>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正文级别 1…"/>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baike.baidu.com/item/%E5%9B%A0%E6%95%B0"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培训第三天"/>
          <p:cNvSpPr/>
          <p:nvPr/>
        </p:nvSpPr>
        <p:spPr>
          <a:xfrm>
            <a:off x="4514646" y="3917950"/>
            <a:ext cx="3975508" cy="952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t>Go培训第三天</a:t>
            </a:r>
          </a:p>
        </p:txBody>
      </p:sp>
      <p:sp>
        <p:nvSpPr>
          <p:cNvPr id="120" name="tony"/>
          <p:cNvSpPr/>
          <p:nvPr/>
        </p:nvSpPr>
        <p:spPr>
          <a:xfrm>
            <a:off x="6451346" y="4984750"/>
            <a:ext cx="978409"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tony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时间和日期类型</a:t>
            </a:r>
          </a:p>
        </p:txBody>
      </p:sp>
      <p:sp>
        <p:nvSpPr>
          <p:cNvPr id="187" name="练习6：写一个程序，获取当前时间，并格式化成 2017/06/15 08:05:00形式"/>
          <p:cNvSpPr/>
          <p:nvPr/>
        </p:nvSpPr>
        <p:spPr>
          <a:xfrm>
            <a:off x="1906625" y="2796163"/>
            <a:ext cx="10254410"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a:t>
            </a:r>
            <a:r>
              <a:rPr lang="en-US" altLang="zh-CN" dirty="0"/>
              <a:t>7</a:t>
            </a:r>
            <a:r>
              <a:rPr dirty="0"/>
              <a:t>：写一个程序，获取当前时间，并格式化成 2017/06/15 08:05:00形式</a:t>
            </a:r>
          </a:p>
        </p:txBody>
      </p:sp>
      <p:sp>
        <p:nvSpPr>
          <p:cNvPr id="188" name="练习7：写一个程序，统计一段代码的执行耗时，单位精确到微秒。"/>
          <p:cNvSpPr/>
          <p:nvPr/>
        </p:nvSpPr>
        <p:spPr>
          <a:xfrm>
            <a:off x="1906625" y="4155063"/>
            <a:ext cx="9199634"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a:t>
            </a:r>
            <a:r>
              <a:rPr lang="en-US" altLang="zh-CN" dirty="0"/>
              <a:t>8</a:t>
            </a:r>
            <a:r>
              <a:rPr dirty="0"/>
              <a:t>：写一个程序，统计一段代码的执行耗时，单位精确到微秒。</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指针类型"/>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指针类型</a:t>
            </a:r>
          </a:p>
        </p:txBody>
      </p:sp>
      <p:sp>
        <p:nvSpPr>
          <p:cNvPr id="191" name="1. 普通类型，变量存的就是值，也叫值类型"/>
          <p:cNvSpPr/>
          <p:nvPr/>
        </p:nvSpPr>
        <p:spPr>
          <a:xfrm>
            <a:off x="1551076" y="2800349"/>
            <a:ext cx="59396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1. </a:t>
            </a:r>
            <a:r>
              <a:rPr dirty="0" err="1"/>
              <a:t>普通类型，变量存的就是值，也叫值类型</a:t>
            </a:r>
            <a:endParaRPr dirty="0"/>
          </a:p>
        </p:txBody>
      </p:sp>
      <p:sp>
        <p:nvSpPr>
          <p:cNvPr id="192" name="2. 获取变量的地址，用&amp;，比如： var a int, 获取a的地址：&amp;a"/>
          <p:cNvSpPr/>
          <p:nvPr/>
        </p:nvSpPr>
        <p:spPr>
          <a:xfrm>
            <a:off x="1551076" y="3829050"/>
            <a:ext cx="832835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2. </a:t>
            </a:r>
            <a:r>
              <a:rPr dirty="0" err="1"/>
              <a:t>获取变量的地址，用</a:t>
            </a:r>
            <a:r>
              <a:rPr dirty="0"/>
              <a:t>&amp;，</a:t>
            </a:r>
            <a:r>
              <a:rPr dirty="0" err="1"/>
              <a:t>比如</a:t>
            </a:r>
            <a:r>
              <a:rPr dirty="0"/>
              <a:t>： </a:t>
            </a:r>
            <a:r>
              <a:rPr dirty="0" err="1"/>
              <a:t>var</a:t>
            </a:r>
            <a:r>
              <a:rPr dirty="0"/>
              <a:t> a </a:t>
            </a:r>
            <a:r>
              <a:rPr dirty="0" err="1"/>
              <a:t>int</a:t>
            </a:r>
            <a:r>
              <a:rPr dirty="0"/>
              <a:t>, </a:t>
            </a:r>
            <a:r>
              <a:rPr dirty="0" err="1"/>
              <a:t>获取a的地址</a:t>
            </a:r>
            <a:r>
              <a:rPr dirty="0"/>
              <a:t>：&amp;a</a:t>
            </a:r>
          </a:p>
        </p:txBody>
      </p:sp>
      <p:sp>
        <p:nvSpPr>
          <p:cNvPr id="193" name="3. 指针类型，变量存的是一个地址，这个地址存的才是值"/>
          <p:cNvSpPr/>
          <p:nvPr/>
        </p:nvSpPr>
        <p:spPr>
          <a:xfrm>
            <a:off x="1551076" y="4845050"/>
            <a:ext cx="7768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3. </a:t>
            </a:r>
            <a:r>
              <a:rPr dirty="0" err="1"/>
              <a:t>指针类型，变量存的是一个地址，这个地址存的才是值</a:t>
            </a:r>
            <a:endParaRPr dirty="0"/>
          </a:p>
        </p:txBody>
      </p:sp>
      <p:sp>
        <p:nvSpPr>
          <p:cNvPr id="194" name="4. 获取指针类型所指向的值，使用：*，比如：var *p int, 使用*p获取p指向的值"/>
          <p:cNvSpPr/>
          <p:nvPr/>
        </p:nvSpPr>
        <p:spPr>
          <a:xfrm>
            <a:off x="1551076" y="5861050"/>
            <a:ext cx="1068141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4. </a:t>
            </a:r>
            <a:r>
              <a:rPr dirty="0" err="1"/>
              <a:t>获取指针类型所指向的值，使用</a:t>
            </a:r>
            <a:r>
              <a:rPr dirty="0"/>
              <a:t>：*，</a:t>
            </a:r>
            <a:r>
              <a:rPr dirty="0" err="1"/>
              <a:t>比如：var</a:t>
            </a:r>
            <a:r>
              <a:rPr dirty="0"/>
              <a:t> *p </a:t>
            </a:r>
            <a:r>
              <a:rPr dirty="0" err="1"/>
              <a:t>int</a:t>
            </a:r>
            <a:r>
              <a:rPr dirty="0"/>
              <a:t>, </a:t>
            </a:r>
            <a:r>
              <a:rPr dirty="0" err="1"/>
              <a:t>使用</a:t>
            </a:r>
            <a:r>
              <a:rPr dirty="0"/>
              <a:t>*</a:t>
            </a:r>
            <a:r>
              <a:rPr dirty="0" err="1"/>
              <a:t>p获取p指向的值</a:t>
            </a:r>
            <a:endParaRPr dirty="0"/>
          </a:p>
        </p:txBody>
      </p:sp>
      <p:sp>
        <p:nvSpPr>
          <p:cNvPr id="195" name="5"/>
          <p:cNvSpPr/>
          <p:nvPr/>
        </p:nvSpPr>
        <p:spPr>
          <a:xfrm>
            <a:off x="6007100" y="6781800"/>
            <a:ext cx="1270000" cy="520700"/>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t>5</a:t>
            </a:r>
          </a:p>
        </p:txBody>
      </p:sp>
      <p:sp>
        <p:nvSpPr>
          <p:cNvPr id="196" name="var a int=5"/>
          <p:cNvSpPr/>
          <p:nvPr/>
        </p:nvSpPr>
        <p:spPr>
          <a:xfrm>
            <a:off x="4041444" y="6781799"/>
            <a:ext cx="156911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var a int=5</a:t>
            </a:r>
          </a:p>
        </p:txBody>
      </p:sp>
      <p:sp>
        <p:nvSpPr>
          <p:cNvPr id="197" name="0xefefefe"/>
          <p:cNvSpPr/>
          <p:nvPr/>
        </p:nvSpPr>
        <p:spPr>
          <a:xfrm>
            <a:off x="6057900" y="7702549"/>
            <a:ext cx="1594184" cy="639345"/>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rPr dirty="0"/>
              <a:t>0xefefefe</a:t>
            </a:r>
          </a:p>
        </p:txBody>
      </p:sp>
      <p:sp>
        <p:nvSpPr>
          <p:cNvPr id="198" name="var p *int = &amp;a"/>
          <p:cNvSpPr/>
          <p:nvPr/>
        </p:nvSpPr>
        <p:spPr>
          <a:xfrm>
            <a:off x="3622294" y="7727949"/>
            <a:ext cx="2077213"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var p *int = &amp;a</a:t>
            </a:r>
          </a:p>
        </p:txBody>
      </p:sp>
      <p:sp>
        <p:nvSpPr>
          <p:cNvPr id="199" name="5"/>
          <p:cNvSpPr/>
          <p:nvPr/>
        </p:nvSpPr>
        <p:spPr>
          <a:xfrm>
            <a:off x="8089900" y="7702550"/>
            <a:ext cx="1270000" cy="520700"/>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t>5</a:t>
            </a:r>
          </a:p>
        </p:txBody>
      </p:sp>
      <p:sp>
        <p:nvSpPr>
          <p:cNvPr id="200" name="线条"/>
          <p:cNvSpPr/>
          <p:nvPr/>
        </p:nvSpPr>
        <p:spPr>
          <a:xfrm>
            <a:off x="7391400" y="7962900"/>
            <a:ext cx="635001" cy="0"/>
          </a:xfrm>
          <a:prstGeom prst="line">
            <a:avLst/>
          </a:prstGeom>
          <a:ln w="25400">
            <a:solidFill>
              <a:srgbClr val="000000"/>
            </a:solidFill>
            <a:miter lim="400000"/>
            <a:tailEnd type="triangle"/>
          </a:ln>
        </p:spPr>
        <p:txBody>
          <a:bodyPr lIns="50800" tIns="50800" rIns="50800" bIns="50800" anchor="ctr"/>
          <a:lstStyle/>
          <a:p>
            <a:pPr>
              <a:defRPr sz="2400"/>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01ABC1E-1A1F-487A-B557-877E26774EF9}"/>
              </a:ext>
            </a:extLst>
          </p:cNvPr>
          <p:cNvSpPr>
            <a:spLocks noGrp="1"/>
          </p:cNvSpPr>
          <p:nvPr>
            <p:ph type="title"/>
          </p:nvPr>
        </p:nvSpPr>
        <p:spPr>
          <a:xfrm>
            <a:off x="1380814" y="491723"/>
            <a:ext cx="10464800" cy="1422400"/>
          </a:xfrm>
        </p:spPr>
        <p:txBody>
          <a:bodyPr/>
          <a:lstStyle/>
          <a:p>
            <a:r>
              <a:rPr lang="zh-CN" altLang="en-US" dirty="0">
                <a:latin typeface="Courier New" panose="02070309020205020404" pitchFamily="49" charset="0"/>
                <a:cs typeface="Courier New" panose="02070309020205020404" pitchFamily="49" charset="0"/>
              </a:rPr>
              <a:t>指针与地址</a:t>
            </a:r>
          </a:p>
        </p:txBody>
      </p:sp>
      <p:sp>
        <p:nvSpPr>
          <p:cNvPr id="5" name="矩形 4">
            <a:extLst>
              <a:ext uri="{FF2B5EF4-FFF2-40B4-BE49-F238E27FC236}">
                <a16:creationId xmlns:a16="http://schemas.microsoft.com/office/drawing/2014/main" id="{AA6AC986-8E66-4C55-A3CB-7830347C9238}"/>
              </a:ext>
            </a:extLst>
          </p:cNvPr>
          <p:cNvSpPr/>
          <p:nvPr/>
        </p:nvSpPr>
        <p:spPr>
          <a:xfrm>
            <a:off x="3524075" y="3260679"/>
            <a:ext cx="1459831" cy="718146"/>
          </a:xfrm>
          <a:prstGeom prst="rect">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FFFFFF"/>
                </a:solidFill>
                <a:effectLst/>
                <a:uFillTx/>
                <a:latin typeface="+mn-lt"/>
                <a:ea typeface="+mn-ea"/>
                <a:cs typeface="+mn-cs"/>
                <a:sym typeface="Helvetica Light"/>
              </a:rPr>
              <a:t>指针</a:t>
            </a:r>
          </a:p>
        </p:txBody>
      </p:sp>
      <p:sp>
        <p:nvSpPr>
          <p:cNvPr id="6" name="矩形 5">
            <a:extLst>
              <a:ext uri="{FF2B5EF4-FFF2-40B4-BE49-F238E27FC236}">
                <a16:creationId xmlns:a16="http://schemas.microsoft.com/office/drawing/2014/main" id="{23904320-B4A8-4ACA-904A-0FBCA40D1467}"/>
              </a:ext>
            </a:extLst>
          </p:cNvPr>
          <p:cNvSpPr/>
          <p:nvPr/>
        </p:nvSpPr>
        <p:spPr>
          <a:xfrm>
            <a:off x="6448922" y="3242571"/>
            <a:ext cx="2374233" cy="718144"/>
          </a:xfrm>
          <a:prstGeom prst="rect">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4000" b="0" i="0" u="none" strike="noStrike" cap="none" spc="0" normalizeH="0" baseline="0" dirty="0">
                <a:ln>
                  <a:noFill/>
                </a:ln>
                <a:solidFill>
                  <a:srgbClr val="FFFFFF"/>
                </a:solidFill>
                <a:effectLst/>
                <a:uFillTx/>
                <a:latin typeface="+mn-lt"/>
                <a:ea typeface="+mn-ea"/>
                <a:cs typeface="+mn-cs"/>
                <a:sym typeface="Helvetica Light"/>
              </a:rPr>
              <a:t>内存地址</a:t>
            </a:r>
          </a:p>
        </p:txBody>
      </p:sp>
      <p:cxnSp>
        <p:nvCxnSpPr>
          <p:cNvPr id="8" name="直接箭头连接符 7">
            <a:extLst>
              <a:ext uri="{FF2B5EF4-FFF2-40B4-BE49-F238E27FC236}">
                <a16:creationId xmlns:a16="http://schemas.microsoft.com/office/drawing/2014/main" id="{C21A1B11-5C1B-4B31-953C-A1C5EABDF358}"/>
              </a:ext>
            </a:extLst>
          </p:cNvPr>
          <p:cNvCxnSpPr>
            <a:cxnSpLocks/>
            <a:stCxn id="5" idx="3"/>
            <a:endCxn id="6" idx="1"/>
          </p:cNvCxnSpPr>
          <p:nvPr/>
        </p:nvCxnSpPr>
        <p:spPr>
          <a:xfrm flipV="1">
            <a:off x="4983906" y="3601643"/>
            <a:ext cx="1465016" cy="181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9353E2-E6D8-420F-87C5-5DB308B3D2BC}"/>
              </a:ext>
            </a:extLst>
          </p:cNvPr>
          <p:cNvSpPr/>
          <p:nvPr/>
        </p:nvSpPr>
        <p:spPr>
          <a:xfrm>
            <a:off x="9806906" y="3242572"/>
            <a:ext cx="1262144" cy="718144"/>
          </a:xfrm>
          <a:prstGeom prst="rect">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solidFill>
                  <a:srgbClr val="FFFFFF"/>
                </a:solidFill>
              </a:rPr>
              <a:t>值</a:t>
            </a:r>
            <a:endParaRPr kumimoji="0" lang="zh-CN" altLang="en-US" sz="40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19" name="直接箭头连接符 18">
            <a:extLst>
              <a:ext uri="{FF2B5EF4-FFF2-40B4-BE49-F238E27FC236}">
                <a16:creationId xmlns:a16="http://schemas.microsoft.com/office/drawing/2014/main" id="{40F36797-0210-4D2E-BF7F-E45BB358717C}"/>
              </a:ext>
            </a:extLst>
          </p:cNvPr>
          <p:cNvCxnSpPr>
            <a:cxnSpLocks/>
            <a:stCxn id="6" idx="3"/>
            <a:endCxn id="17" idx="1"/>
          </p:cNvCxnSpPr>
          <p:nvPr/>
        </p:nvCxnSpPr>
        <p:spPr>
          <a:xfrm>
            <a:off x="8823155" y="3601643"/>
            <a:ext cx="983751"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9715BCCC-C696-4E3A-8FA2-93C230F9908C}"/>
              </a:ext>
            </a:extLst>
          </p:cNvPr>
          <p:cNvSpPr txBox="1"/>
          <p:nvPr/>
        </p:nvSpPr>
        <p:spPr>
          <a:xfrm>
            <a:off x="2817699" y="4326687"/>
            <a:ext cx="287258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400" b="0" i="0" u="none" strike="noStrike" cap="none" spc="0" normalizeH="0" baseline="0" dirty="0">
                <a:ln>
                  <a:noFill/>
                </a:ln>
                <a:solidFill>
                  <a:srgbClr val="000000"/>
                </a:solidFill>
                <a:effectLst/>
                <a:uFillTx/>
                <a:latin typeface="+mn-lt"/>
                <a:ea typeface="+mn-ea"/>
                <a:cs typeface="+mn-cs"/>
                <a:sym typeface="Helvetica Light"/>
              </a:rPr>
              <a:t>存储类型和内存地址</a:t>
            </a:r>
          </a:p>
        </p:txBody>
      </p:sp>
      <p:sp>
        <p:nvSpPr>
          <p:cNvPr id="34" name="矩形 33">
            <a:extLst>
              <a:ext uri="{FF2B5EF4-FFF2-40B4-BE49-F238E27FC236}">
                <a16:creationId xmlns:a16="http://schemas.microsoft.com/office/drawing/2014/main" id="{5DAB68E5-420A-4F9F-89E7-D94B3AF769AF}"/>
              </a:ext>
            </a:extLst>
          </p:cNvPr>
          <p:cNvSpPr/>
          <p:nvPr/>
        </p:nvSpPr>
        <p:spPr>
          <a:xfrm>
            <a:off x="891874" y="3260679"/>
            <a:ext cx="1459831" cy="718146"/>
          </a:xfrm>
          <a:prstGeom prst="rect">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FFFFFF"/>
                </a:solidFill>
                <a:effectLst/>
                <a:uFillTx/>
                <a:latin typeface="+mn-lt"/>
                <a:ea typeface="+mn-ea"/>
                <a:cs typeface="+mn-cs"/>
                <a:sym typeface="Helvetica Light"/>
              </a:rPr>
              <a:t>变量</a:t>
            </a:r>
          </a:p>
        </p:txBody>
      </p:sp>
      <p:cxnSp>
        <p:nvCxnSpPr>
          <p:cNvPr id="38" name="直接箭头连接符 37">
            <a:extLst>
              <a:ext uri="{FF2B5EF4-FFF2-40B4-BE49-F238E27FC236}">
                <a16:creationId xmlns:a16="http://schemas.microsoft.com/office/drawing/2014/main" id="{23475A01-5E78-4E09-9F95-2DC3778D8876}"/>
              </a:ext>
            </a:extLst>
          </p:cNvPr>
          <p:cNvCxnSpPr>
            <a:cxnSpLocks/>
            <a:stCxn id="34" idx="3"/>
          </p:cNvCxnSpPr>
          <p:nvPr/>
        </p:nvCxnSpPr>
        <p:spPr>
          <a:xfrm flipV="1">
            <a:off x="2351705" y="3619751"/>
            <a:ext cx="116977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A2F0158-C4B5-423B-8BB5-AAA6BB60FED4}"/>
              </a:ext>
            </a:extLst>
          </p:cNvPr>
          <p:cNvSpPr/>
          <p:nvPr/>
        </p:nvSpPr>
        <p:spPr>
          <a:xfrm>
            <a:off x="3524075" y="5533724"/>
            <a:ext cx="1459831" cy="718146"/>
          </a:xfrm>
          <a:prstGeom prst="rect">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FFFFFF"/>
                </a:solidFill>
                <a:effectLst/>
                <a:uFillTx/>
                <a:latin typeface="+mn-lt"/>
                <a:ea typeface="+mn-ea"/>
                <a:cs typeface="+mn-cs"/>
                <a:sym typeface="Helvetica Light"/>
              </a:rPr>
              <a:t>指针</a:t>
            </a:r>
          </a:p>
        </p:txBody>
      </p:sp>
      <p:sp>
        <p:nvSpPr>
          <p:cNvPr id="42" name="矩形 41">
            <a:extLst>
              <a:ext uri="{FF2B5EF4-FFF2-40B4-BE49-F238E27FC236}">
                <a16:creationId xmlns:a16="http://schemas.microsoft.com/office/drawing/2014/main" id="{AA6AC986-8E66-4C55-A3CB-7830347C9238}"/>
              </a:ext>
            </a:extLst>
          </p:cNvPr>
          <p:cNvSpPr/>
          <p:nvPr/>
        </p:nvSpPr>
        <p:spPr>
          <a:xfrm>
            <a:off x="6161057" y="5533724"/>
            <a:ext cx="2507759" cy="718145"/>
          </a:xfrm>
          <a:prstGeom prst="rect">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FFFFFF"/>
                </a:solidFill>
                <a:effectLst/>
                <a:uFillTx/>
                <a:latin typeface="+mn-lt"/>
                <a:ea typeface="+mn-ea"/>
                <a:cs typeface="+mn-cs"/>
                <a:sym typeface="Helvetica Light"/>
              </a:rPr>
              <a:t>内存地址</a:t>
            </a:r>
          </a:p>
        </p:txBody>
      </p:sp>
      <p:cxnSp>
        <p:nvCxnSpPr>
          <p:cNvPr id="43" name="直接箭头连接符 42">
            <a:extLst>
              <a:ext uri="{FF2B5EF4-FFF2-40B4-BE49-F238E27FC236}">
                <a16:creationId xmlns:a16="http://schemas.microsoft.com/office/drawing/2014/main" id="{7B064E11-E647-4FDF-9784-49DA2AE04271}"/>
              </a:ext>
            </a:extLst>
          </p:cNvPr>
          <p:cNvCxnSpPr>
            <a:cxnSpLocks/>
            <a:stCxn id="41" idx="3"/>
            <a:endCxn id="42" idx="1"/>
          </p:cNvCxnSpPr>
          <p:nvPr/>
        </p:nvCxnSpPr>
        <p:spPr>
          <a:xfrm>
            <a:off x="4983906" y="5892797"/>
            <a:ext cx="11771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98CA47C2-2A08-4283-8BE3-E4CD18C9DD8F}"/>
              </a:ext>
            </a:extLst>
          </p:cNvPr>
          <p:cNvSpPr/>
          <p:nvPr/>
        </p:nvSpPr>
        <p:spPr>
          <a:xfrm>
            <a:off x="9775685" y="5533724"/>
            <a:ext cx="1262144" cy="718144"/>
          </a:xfrm>
          <a:prstGeom prst="rect">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4000" dirty="0">
                <a:solidFill>
                  <a:srgbClr val="FFFFFF"/>
                </a:solidFill>
              </a:rPr>
              <a:t>值</a:t>
            </a:r>
            <a:endParaRPr kumimoji="0" lang="zh-CN" altLang="en-US" sz="40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48" name="直接箭头连接符 47">
            <a:extLst>
              <a:ext uri="{FF2B5EF4-FFF2-40B4-BE49-F238E27FC236}">
                <a16:creationId xmlns:a16="http://schemas.microsoft.com/office/drawing/2014/main" id="{65D94978-BB6D-4590-8EA9-E7A607E816D0}"/>
              </a:ext>
            </a:extLst>
          </p:cNvPr>
          <p:cNvCxnSpPr>
            <a:cxnSpLocks/>
            <a:stCxn id="42" idx="3"/>
            <a:endCxn id="47" idx="1"/>
          </p:cNvCxnSpPr>
          <p:nvPr/>
        </p:nvCxnSpPr>
        <p:spPr>
          <a:xfrm flipV="1">
            <a:off x="8668816" y="5892796"/>
            <a:ext cx="1106869"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82258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指针类型"/>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指针类型</a:t>
            </a:r>
          </a:p>
        </p:txBody>
      </p:sp>
      <p:sp>
        <p:nvSpPr>
          <p:cNvPr id="203" name="练习8：写一个程序，获取一个变量的地址，并打印到终端。"/>
          <p:cNvSpPr/>
          <p:nvPr/>
        </p:nvSpPr>
        <p:spPr>
          <a:xfrm>
            <a:off x="1940915" y="3028950"/>
            <a:ext cx="82085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练习8：写一个程序，获取一个变量的地址，并打印到终端。</a:t>
            </a:r>
          </a:p>
        </p:txBody>
      </p:sp>
      <p:sp>
        <p:nvSpPr>
          <p:cNvPr id="204" name="练习9：写一个函数，传入一个int类型的指针，并在函数中修改所指向的值。"/>
          <p:cNvSpPr/>
          <p:nvPr/>
        </p:nvSpPr>
        <p:spPr>
          <a:xfrm>
            <a:off x="1940915" y="4616450"/>
            <a:ext cx="10359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练习9：写一个函数，传入一个int类型的指针，并在函数中修改所指向的值。</a:t>
            </a:r>
          </a:p>
        </p:txBody>
      </p:sp>
      <p:sp>
        <p:nvSpPr>
          <p:cNvPr id="205" name="在main函数中调用这个函数，并把修改前后的值打印到终端，观察结果"/>
          <p:cNvSpPr/>
          <p:nvPr/>
        </p:nvSpPr>
        <p:spPr>
          <a:xfrm>
            <a:off x="2584450" y="5340350"/>
            <a:ext cx="961400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err="1"/>
              <a:t>在main函数中调用这个函数，并把修改前后的值打印到终端，观察结果</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08" name="1. If / else分支判断"/>
          <p:cNvSpPr/>
          <p:nvPr/>
        </p:nvSpPr>
        <p:spPr>
          <a:xfrm>
            <a:off x="1551076" y="2813050"/>
            <a:ext cx="265511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If / else分支判断</a:t>
            </a:r>
          </a:p>
        </p:txBody>
      </p:sp>
      <p:sp>
        <p:nvSpPr>
          <p:cNvPr id="209" name="if condition1 {…"/>
          <p:cNvSpPr/>
          <p:nvPr/>
        </p:nvSpPr>
        <p:spPr>
          <a:xfrm>
            <a:off x="2044293" y="4292599"/>
            <a:ext cx="2045514"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if condition1 {</a:t>
            </a:r>
          </a:p>
          <a:p>
            <a:pPr algn="l">
              <a:defRPr sz="2400"/>
            </a:pPr>
            <a:r>
              <a:rPr dirty="0"/>
              <a:t>}</a:t>
            </a:r>
          </a:p>
        </p:txBody>
      </p:sp>
      <p:sp>
        <p:nvSpPr>
          <p:cNvPr id="210" name="if condition1 {…"/>
          <p:cNvSpPr/>
          <p:nvPr/>
        </p:nvSpPr>
        <p:spPr>
          <a:xfrm>
            <a:off x="5009743" y="4292600"/>
            <a:ext cx="2045514" cy="1943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if condition1 {</a:t>
            </a:r>
          </a:p>
          <a:p>
            <a:pPr algn="l">
              <a:defRPr sz="2400"/>
            </a:pPr>
            <a:r>
              <a:rPr dirty="0"/>
              <a:t>    </a:t>
            </a:r>
          </a:p>
          <a:p>
            <a:pPr algn="l">
              <a:defRPr sz="2400"/>
            </a:pPr>
            <a:r>
              <a:rPr dirty="0"/>
              <a:t>} else {</a:t>
            </a:r>
          </a:p>
          <a:p>
            <a:pPr algn="l">
              <a:defRPr sz="2400"/>
            </a:pPr>
            <a:endParaRPr dirty="0"/>
          </a:p>
          <a:p>
            <a:pPr algn="l">
              <a:defRPr sz="2400"/>
            </a:pPr>
            <a:r>
              <a:rPr dirty="0"/>
              <a:t>}</a:t>
            </a:r>
          </a:p>
        </p:txBody>
      </p:sp>
      <p:sp>
        <p:nvSpPr>
          <p:cNvPr id="211" name="if condition1 {…"/>
          <p:cNvSpPr/>
          <p:nvPr/>
        </p:nvSpPr>
        <p:spPr>
          <a:xfrm>
            <a:off x="9048343" y="4292599"/>
            <a:ext cx="2875485"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if condition1 {</a:t>
            </a:r>
          </a:p>
          <a:p>
            <a:pPr algn="l">
              <a:defRPr sz="2400"/>
            </a:pPr>
            <a:r>
              <a:rPr dirty="0"/>
              <a:t>    </a:t>
            </a:r>
          </a:p>
          <a:p>
            <a:pPr algn="l">
              <a:defRPr sz="2400"/>
            </a:pPr>
            <a:r>
              <a:rPr dirty="0"/>
              <a:t>} else if condition2 {</a:t>
            </a:r>
          </a:p>
          <a:p>
            <a:pPr algn="l">
              <a:defRPr sz="2400"/>
            </a:pPr>
            <a:endParaRPr dirty="0"/>
          </a:p>
          <a:p>
            <a:pPr algn="l">
              <a:defRPr sz="2400"/>
            </a:pPr>
            <a:r>
              <a:rPr dirty="0"/>
              <a:t>} else if condition3 {</a:t>
            </a:r>
            <a:br>
              <a:rPr dirty="0"/>
            </a:br>
            <a:endParaRPr dirty="0"/>
          </a:p>
          <a:p>
            <a:pPr algn="l">
              <a:defRPr sz="2400"/>
            </a:pPr>
            <a:r>
              <a:rPr dirty="0"/>
              <a:t>} else {</a:t>
            </a:r>
          </a:p>
          <a:p>
            <a:pPr algn="l">
              <a:defRPr sz="2400"/>
            </a:pPr>
            <a:r>
              <a:rPr dirty="0"/>
              <a:t>}</a:t>
            </a:r>
          </a:p>
        </p:txBody>
      </p:sp>
      <p:sp>
        <p:nvSpPr>
          <p:cNvPr id="212" name="if condition1 {…"/>
          <p:cNvSpPr/>
          <p:nvPr/>
        </p:nvSpPr>
        <p:spPr>
          <a:xfrm>
            <a:off x="2139543" y="6991349"/>
            <a:ext cx="2045514" cy="2311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solidFill>
                  <a:schemeClr val="accent5"/>
                </a:solidFill>
              </a:defRPr>
            </a:pPr>
            <a:r>
              <a:rPr dirty="0"/>
              <a:t>if condition1 {</a:t>
            </a:r>
          </a:p>
          <a:p>
            <a:pPr algn="l">
              <a:defRPr sz="2400">
                <a:solidFill>
                  <a:schemeClr val="accent5"/>
                </a:solidFill>
              </a:defRPr>
            </a:pPr>
            <a:r>
              <a:rPr dirty="0"/>
              <a:t>    </a:t>
            </a:r>
          </a:p>
          <a:p>
            <a:pPr algn="l">
              <a:defRPr sz="2400">
                <a:solidFill>
                  <a:schemeClr val="accent5"/>
                </a:solidFill>
              </a:defRPr>
            </a:pPr>
            <a:r>
              <a:rPr dirty="0"/>
              <a:t>}</a:t>
            </a:r>
          </a:p>
          <a:p>
            <a:pPr algn="l">
              <a:defRPr sz="2400">
                <a:solidFill>
                  <a:schemeClr val="accent5"/>
                </a:solidFill>
              </a:defRPr>
            </a:pPr>
            <a:r>
              <a:rPr dirty="0"/>
              <a:t>else {</a:t>
            </a:r>
          </a:p>
          <a:p>
            <a:pPr algn="l">
              <a:defRPr sz="2400">
                <a:solidFill>
                  <a:schemeClr val="accent5"/>
                </a:solidFill>
              </a:defRPr>
            </a:pPr>
            <a:endParaRPr dirty="0"/>
          </a:p>
          <a:p>
            <a:pPr algn="l">
              <a:defRPr sz="2400">
                <a:solidFill>
                  <a:schemeClr val="accent5"/>
                </a:solidFill>
              </a:defRPr>
            </a:pPr>
            <a:r>
              <a:rPr dirty="0"/>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15" name="1. If / else分支判断"/>
          <p:cNvSpPr/>
          <p:nvPr/>
        </p:nvSpPr>
        <p:spPr>
          <a:xfrm>
            <a:off x="1551076" y="2813050"/>
            <a:ext cx="265511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If / else分支判断</a:t>
            </a:r>
          </a:p>
        </p:txBody>
      </p:sp>
      <p:sp>
        <p:nvSpPr>
          <p:cNvPr id="216" name="package main…"/>
          <p:cNvSpPr/>
          <p:nvPr/>
        </p:nvSpPr>
        <p:spPr>
          <a:xfrm>
            <a:off x="5332251" y="3549650"/>
            <a:ext cx="5128566" cy="567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200"/>
              </a:spcBef>
              <a:defRPr sz="2400"/>
            </a:pPr>
            <a:r>
              <a:rPr dirty="0"/>
              <a:t>package main</a:t>
            </a:r>
          </a:p>
          <a:p>
            <a:pPr algn="l">
              <a:spcBef>
                <a:spcPts val="1200"/>
              </a:spcBef>
              <a:defRPr sz="2400"/>
            </a:pPr>
            <a:r>
              <a:rPr dirty="0"/>
              <a:t>import “</a:t>
            </a:r>
            <a:r>
              <a:rPr dirty="0" err="1"/>
              <a:t>fmt</a:t>
            </a:r>
            <a:r>
              <a:rPr dirty="0"/>
              <a:t>”</a:t>
            </a:r>
          </a:p>
          <a:p>
            <a:pPr algn="l">
              <a:spcBef>
                <a:spcPts val="1200"/>
              </a:spcBef>
              <a:defRPr sz="2400"/>
            </a:pPr>
            <a:r>
              <a:rPr dirty="0" err="1"/>
              <a:t>func</a:t>
            </a:r>
            <a:r>
              <a:rPr dirty="0"/>
              <a:t> main() {</a:t>
            </a:r>
          </a:p>
          <a:p>
            <a:pPr algn="l">
              <a:spcBef>
                <a:spcPts val="1200"/>
              </a:spcBef>
              <a:defRPr sz="2400"/>
            </a:pPr>
            <a:r>
              <a:rPr dirty="0"/>
              <a:t>    bool1 := true</a:t>
            </a:r>
          </a:p>
          <a:p>
            <a:pPr algn="l">
              <a:spcBef>
                <a:spcPts val="1200"/>
              </a:spcBef>
              <a:defRPr sz="2400"/>
            </a:pPr>
            <a:r>
              <a:rPr dirty="0"/>
              <a:t>    if bool1 {</a:t>
            </a:r>
          </a:p>
          <a:p>
            <a:pPr algn="l">
              <a:spcBef>
                <a:spcPts val="1200"/>
              </a:spcBef>
              <a:defRPr sz="2400"/>
            </a:pPr>
            <a:r>
              <a:rPr dirty="0"/>
              <a:t>        </a:t>
            </a:r>
            <a:r>
              <a:rPr dirty="0" err="1"/>
              <a:t>fmt.Printf</a:t>
            </a:r>
            <a:r>
              <a:rPr dirty="0"/>
              <a:t>(“The value is true\n”)</a:t>
            </a:r>
          </a:p>
          <a:p>
            <a:pPr algn="l">
              <a:spcBef>
                <a:spcPts val="1200"/>
              </a:spcBef>
              <a:defRPr sz="2400"/>
            </a:pPr>
            <a:r>
              <a:rPr dirty="0"/>
              <a:t>    } else {</a:t>
            </a:r>
          </a:p>
          <a:p>
            <a:pPr algn="l">
              <a:spcBef>
                <a:spcPts val="1200"/>
              </a:spcBef>
              <a:defRPr sz="2400"/>
            </a:pPr>
            <a:r>
              <a:rPr dirty="0"/>
              <a:t>        </a:t>
            </a:r>
            <a:r>
              <a:rPr dirty="0" err="1"/>
              <a:t>fmt.Printf</a:t>
            </a:r>
            <a:r>
              <a:rPr dirty="0"/>
              <a:t>(“The value is false\n”)</a:t>
            </a:r>
          </a:p>
          <a:p>
            <a:pPr algn="l">
              <a:spcBef>
                <a:spcPts val="1200"/>
              </a:spcBef>
              <a:defRPr sz="2400"/>
            </a:pPr>
            <a:r>
              <a:rPr dirty="0"/>
              <a:t>    }</a:t>
            </a:r>
          </a:p>
          <a:p>
            <a:pPr algn="l">
              <a:spcBef>
                <a:spcPts val="1200"/>
              </a:spcBef>
              <a:defRPr sz="2400"/>
            </a:pPr>
            <a:r>
              <a:rPr dirty="0"/>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err="1"/>
              <a:t>流程控制</a:t>
            </a:r>
            <a:endParaRPr dirty="0"/>
          </a:p>
        </p:txBody>
      </p:sp>
      <p:sp>
        <p:nvSpPr>
          <p:cNvPr id="219" name="练习10：写一个程序，从终端读取输入，并转成整数，如果转成整数出错，"/>
          <p:cNvSpPr/>
          <p:nvPr/>
        </p:nvSpPr>
        <p:spPr>
          <a:xfrm>
            <a:off x="1940915" y="3028950"/>
            <a:ext cx="102068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练习10：写一个程序，从终端读取输入，并转成整数，如果转成整数出错，</a:t>
            </a:r>
          </a:p>
        </p:txBody>
      </p:sp>
      <p:sp>
        <p:nvSpPr>
          <p:cNvPr id="220" name="则输出 “can not convert to int”，并返回。否则输出该整数。"/>
          <p:cNvSpPr/>
          <p:nvPr/>
        </p:nvSpPr>
        <p:spPr>
          <a:xfrm>
            <a:off x="3261715" y="3752850"/>
            <a:ext cx="818205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err="1"/>
              <a:t>则输出</a:t>
            </a:r>
            <a:r>
              <a:rPr dirty="0"/>
              <a:t> “can not convert to </a:t>
            </a:r>
            <a:r>
              <a:rPr dirty="0" err="1"/>
              <a:t>int</a:t>
            </a:r>
            <a:r>
              <a:rPr dirty="0"/>
              <a:t>”，</a:t>
            </a:r>
            <a:r>
              <a:rPr dirty="0" err="1"/>
              <a:t>并返回。否则输出该整数</a:t>
            </a:r>
            <a:r>
              <a:rPr dirty="0"/>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2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2. switch </a:t>
            </a:r>
            <a:r>
              <a:rPr dirty="0" err="1"/>
              <a:t>case语句</a:t>
            </a:r>
            <a:endParaRPr dirty="0"/>
          </a:p>
        </p:txBody>
      </p:sp>
      <p:sp>
        <p:nvSpPr>
          <p:cNvPr id="224" name="switch var {…"/>
          <p:cNvSpPr/>
          <p:nvPr/>
        </p:nvSpPr>
        <p:spPr>
          <a:xfrm>
            <a:off x="4536928" y="3784600"/>
            <a:ext cx="3417598" cy="359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a:t>switch </a:t>
            </a:r>
            <a:r>
              <a:rPr dirty="0" err="1"/>
              <a:t>var</a:t>
            </a:r>
            <a:r>
              <a:rPr dirty="0"/>
              <a:t> {</a:t>
            </a:r>
          </a:p>
          <a:p>
            <a:pPr lvl="2" algn="l">
              <a:spcBef>
                <a:spcPts val="1200"/>
              </a:spcBef>
              <a:defRPr sz="2400"/>
            </a:pPr>
            <a:r>
              <a:rPr dirty="0"/>
              <a:t>case var1:</a:t>
            </a:r>
          </a:p>
          <a:p>
            <a:pPr lvl="2" algn="l">
              <a:spcBef>
                <a:spcPts val="1200"/>
              </a:spcBef>
              <a:defRPr sz="2400"/>
            </a:pPr>
            <a:r>
              <a:rPr dirty="0"/>
              <a:t>case var2:</a:t>
            </a:r>
          </a:p>
          <a:p>
            <a:pPr lvl="2" algn="l">
              <a:spcBef>
                <a:spcPts val="1200"/>
              </a:spcBef>
              <a:defRPr sz="2400"/>
            </a:pPr>
            <a:r>
              <a:rPr dirty="0"/>
              <a:t>case var3:</a:t>
            </a:r>
          </a:p>
          <a:p>
            <a:pPr lvl="2" algn="l">
              <a:spcBef>
                <a:spcPts val="1200"/>
              </a:spcBef>
              <a:defRPr sz="2400"/>
            </a:pPr>
            <a:r>
              <a:rPr dirty="0"/>
              <a:t>default:</a:t>
            </a:r>
          </a:p>
          <a:p>
            <a:pPr algn="l">
              <a:spcBef>
                <a:spcPts val="1200"/>
              </a:spcBef>
              <a:defRPr sz="2400"/>
            </a:pPr>
            <a:r>
              <a:rPr dirty="0"/>
              <a:t>}</a:t>
            </a:r>
          </a:p>
        </p:txBody>
      </p:sp>
      <p:sp>
        <p:nvSpPr>
          <p:cNvPr id="225" name="语法"/>
          <p:cNvSpPr/>
          <p:nvPr/>
        </p:nvSpPr>
        <p:spPr>
          <a:xfrm>
            <a:off x="3689350" y="3524250"/>
            <a:ext cx="7239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语法</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28"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29" name="var i = 0…"/>
          <p:cNvSpPr/>
          <p:nvPr/>
        </p:nvSpPr>
        <p:spPr>
          <a:xfrm>
            <a:off x="5073001" y="2673350"/>
            <a:ext cx="3417598" cy="5676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err="1"/>
              <a:t>var</a:t>
            </a:r>
            <a:r>
              <a:rPr dirty="0"/>
              <a:t> </a:t>
            </a:r>
            <a:r>
              <a:rPr dirty="0" err="1"/>
              <a:t>i</a:t>
            </a:r>
            <a:r>
              <a:rPr dirty="0"/>
              <a:t> = 0</a:t>
            </a:r>
          </a:p>
          <a:p>
            <a:pPr algn="l">
              <a:spcBef>
                <a:spcPts val="1200"/>
              </a:spcBef>
              <a:defRPr sz="2400"/>
            </a:pPr>
            <a:r>
              <a:rPr dirty="0"/>
              <a:t>switch </a:t>
            </a:r>
            <a:r>
              <a:rPr dirty="0" err="1"/>
              <a:t>i</a:t>
            </a:r>
            <a:r>
              <a:rPr dirty="0"/>
              <a:t> {</a:t>
            </a:r>
          </a:p>
          <a:p>
            <a:pPr lvl="2" algn="l">
              <a:spcBef>
                <a:spcPts val="1200"/>
              </a:spcBef>
              <a:defRPr sz="2400"/>
            </a:pPr>
            <a:r>
              <a:rPr dirty="0"/>
              <a:t>case 0:</a:t>
            </a:r>
          </a:p>
          <a:p>
            <a:pPr lvl="2" algn="l">
              <a:spcBef>
                <a:spcPts val="1200"/>
              </a:spcBef>
              <a:defRPr sz="2400"/>
            </a:pPr>
            <a:r>
              <a:rPr dirty="0"/>
              <a:t>case 1:</a:t>
            </a:r>
          </a:p>
          <a:p>
            <a:pPr lvl="2" algn="l">
              <a:spcBef>
                <a:spcPts val="1200"/>
              </a:spcBef>
              <a:defRPr sz="2400"/>
            </a:pPr>
            <a:r>
              <a:rPr dirty="0"/>
              <a:t>      </a:t>
            </a:r>
            <a:r>
              <a:rPr dirty="0" err="1"/>
              <a:t>fmt.Println</a:t>
            </a:r>
            <a:r>
              <a:rPr dirty="0"/>
              <a:t>(“1”)</a:t>
            </a:r>
          </a:p>
          <a:p>
            <a:pPr lvl="2" algn="l">
              <a:spcBef>
                <a:spcPts val="1200"/>
              </a:spcBef>
              <a:defRPr sz="2400"/>
            </a:pPr>
            <a:r>
              <a:rPr dirty="0"/>
              <a:t>case 2:</a:t>
            </a:r>
          </a:p>
          <a:p>
            <a:pPr lvl="4" algn="l">
              <a:spcBef>
                <a:spcPts val="1200"/>
              </a:spcBef>
              <a:defRPr sz="2400"/>
            </a:pPr>
            <a:r>
              <a:rPr dirty="0" err="1"/>
              <a:t>fmt.Println</a:t>
            </a:r>
            <a:r>
              <a:rPr dirty="0"/>
              <a:t>(“2”)</a:t>
            </a:r>
          </a:p>
          <a:p>
            <a:pPr lvl="2" algn="l">
              <a:spcBef>
                <a:spcPts val="1200"/>
              </a:spcBef>
              <a:defRPr sz="2400"/>
            </a:pPr>
            <a:r>
              <a:rPr dirty="0"/>
              <a:t>default:</a:t>
            </a:r>
          </a:p>
          <a:p>
            <a:pPr lvl="2" algn="l">
              <a:spcBef>
                <a:spcPts val="1200"/>
              </a:spcBef>
              <a:defRPr sz="2400"/>
            </a:pPr>
            <a:r>
              <a:rPr dirty="0"/>
              <a:t>     </a:t>
            </a:r>
            <a:r>
              <a:rPr dirty="0" err="1"/>
              <a:t>fmt.Println</a:t>
            </a:r>
            <a:r>
              <a:rPr dirty="0"/>
              <a:t>(“def”)</a:t>
            </a:r>
          </a:p>
          <a:p>
            <a:pPr algn="l">
              <a:spcBef>
                <a:spcPts val="1200"/>
              </a:spcBef>
              <a:defRPr sz="2400"/>
            </a:pPr>
            <a:r>
              <a:rPr dirty="0"/>
              <a:t>}</a:t>
            </a:r>
          </a:p>
        </p:txBody>
      </p:sp>
      <p:sp>
        <p:nvSpPr>
          <p:cNvPr id="230" name="写法1"/>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写法1</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33" name="2. switch case语句"/>
          <p:cNvSpPr/>
          <p:nvPr/>
        </p:nvSpPr>
        <p:spPr>
          <a:xfrm>
            <a:off x="904491" y="18986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2. switch </a:t>
            </a:r>
            <a:r>
              <a:rPr dirty="0" err="1"/>
              <a:t>case语句</a:t>
            </a:r>
            <a:endParaRPr dirty="0"/>
          </a:p>
        </p:txBody>
      </p:sp>
      <p:sp>
        <p:nvSpPr>
          <p:cNvPr id="234" name="var i = 0…"/>
          <p:cNvSpPr/>
          <p:nvPr/>
        </p:nvSpPr>
        <p:spPr>
          <a:xfrm>
            <a:off x="4472926" y="2171700"/>
            <a:ext cx="3417598" cy="619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err="1"/>
              <a:t>var</a:t>
            </a:r>
            <a:r>
              <a:rPr dirty="0"/>
              <a:t> </a:t>
            </a:r>
            <a:r>
              <a:rPr dirty="0" err="1"/>
              <a:t>i</a:t>
            </a:r>
            <a:r>
              <a:rPr dirty="0"/>
              <a:t> = 0</a:t>
            </a:r>
          </a:p>
          <a:p>
            <a:pPr algn="l">
              <a:spcBef>
                <a:spcPts val="1200"/>
              </a:spcBef>
              <a:defRPr sz="2400"/>
            </a:pPr>
            <a:r>
              <a:rPr dirty="0"/>
              <a:t>switch </a:t>
            </a:r>
            <a:r>
              <a:rPr dirty="0" err="1"/>
              <a:t>i</a:t>
            </a:r>
            <a:r>
              <a:rPr dirty="0"/>
              <a:t> {</a:t>
            </a:r>
          </a:p>
          <a:p>
            <a:pPr lvl="2" algn="l">
              <a:spcBef>
                <a:spcPts val="1200"/>
              </a:spcBef>
              <a:defRPr sz="2400"/>
            </a:pPr>
            <a:r>
              <a:rPr dirty="0"/>
              <a:t>case 0:</a:t>
            </a:r>
          </a:p>
          <a:p>
            <a:pPr lvl="2" algn="l">
              <a:spcBef>
                <a:spcPts val="1200"/>
              </a:spcBef>
              <a:defRPr sz="2400"/>
            </a:pPr>
            <a:r>
              <a:rPr dirty="0"/>
              <a:t>        </a:t>
            </a:r>
            <a:r>
              <a:rPr dirty="0" err="1"/>
              <a:t>fallthrough</a:t>
            </a:r>
            <a:endParaRPr dirty="0"/>
          </a:p>
          <a:p>
            <a:pPr lvl="2" algn="l">
              <a:spcBef>
                <a:spcPts val="1200"/>
              </a:spcBef>
              <a:defRPr sz="2400"/>
            </a:pPr>
            <a:r>
              <a:rPr dirty="0"/>
              <a:t>case 1:</a:t>
            </a:r>
          </a:p>
          <a:p>
            <a:pPr lvl="2" algn="l">
              <a:spcBef>
                <a:spcPts val="1200"/>
              </a:spcBef>
              <a:defRPr sz="2400"/>
            </a:pPr>
            <a:r>
              <a:rPr dirty="0"/>
              <a:t>      </a:t>
            </a:r>
            <a:r>
              <a:rPr dirty="0" err="1"/>
              <a:t>fmt.Println</a:t>
            </a:r>
            <a:r>
              <a:rPr dirty="0"/>
              <a:t>(“1”)</a:t>
            </a:r>
          </a:p>
          <a:p>
            <a:pPr lvl="2" algn="l">
              <a:spcBef>
                <a:spcPts val="1200"/>
              </a:spcBef>
              <a:defRPr sz="2400"/>
            </a:pPr>
            <a:r>
              <a:rPr dirty="0"/>
              <a:t>case 2:</a:t>
            </a:r>
          </a:p>
          <a:p>
            <a:pPr lvl="4" algn="l">
              <a:spcBef>
                <a:spcPts val="1200"/>
              </a:spcBef>
              <a:defRPr sz="2400"/>
            </a:pPr>
            <a:r>
              <a:rPr dirty="0" err="1"/>
              <a:t>fmt.Println</a:t>
            </a:r>
            <a:r>
              <a:rPr dirty="0"/>
              <a:t>(“2”)</a:t>
            </a:r>
          </a:p>
          <a:p>
            <a:pPr lvl="2" algn="l">
              <a:spcBef>
                <a:spcPts val="1200"/>
              </a:spcBef>
              <a:defRPr sz="2400"/>
            </a:pPr>
            <a:r>
              <a:rPr dirty="0"/>
              <a:t>default:</a:t>
            </a:r>
          </a:p>
          <a:p>
            <a:pPr lvl="2" algn="l">
              <a:spcBef>
                <a:spcPts val="1200"/>
              </a:spcBef>
              <a:defRPr sz="2400"/>
            </a:pPr>
            <a:r>
              <a:rPr dirty="0"/>
              <a:t>     </a:t>
            </a:r>
            <a:r>
              <a:rPr dirty="0" err="1"/>
              <a:t>fmt.Println</a:t>
            </a:r>
            <a:r>
              <a:rPr dirty="0"/>
              <a:t>(“def”)</a:t>
            </a:r>
          </a:p>
          <a:p>
            <a:pPr algn="l">
              <a:spcBef>
                <a:spcPts val="1200"/>
              </a:spcBef>
              <a:defRPr sz="2400"/>
            </a:pPr>
            <a:r>
              <a:rPr dirty="0"/>
              <a:t>}</a:t>
            </a:r>
          </a:p>
        </p:txBody>
      </p:sp>
      <p:sp>
        <p:nvSpPr>
          <p:cNvPr id="235" name="写法2"/>
          <p:cNvSpPr/>
          <p:nvPr/>
        </p:nvSpPr>
        <p:spPr>
          <a:xfrm>
            <a:off x="1677367" y="35369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dirty="0"/>
              <a:t>写法2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1. strings和strconv使用"/>
          <p:cNvSpPr/>
          <p:nvPr/>
        </p:nvSpPr>
        <p:spPr>
          <a:xfrm>
            <a:off x="1786229" y="2673350"/>
            <a:ext cx="327599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1. strings和strconv使用</a:t>
            </a:r>
          </a:p>
        </p:txBody>
      </p:sp>
      <p:sp>
        <p:nvSpPr>
          <p:cNvPr id="123" name="2. Go中的时间和日期类型"/>
          <p:cNvSpPr/>
          <p:nvPr/>
        </p:nvSpPr>
        <p:spPr>
          <a:xfrm>
            <a:off x="1786229" y="3644900"/>
            <a:ext cx="3603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2. Go中的时间和日期类型</a:t>
            </a:r>
          </a:p>
        </p:txBody>
      </p:sp>
      <p:sp>
        <p:nvSpPr>
          <p:cNvPr id="124" name="3. 流程控制"/>
          <p:cNvSpPr/>
          <p:nvPr/>
        </p:nvSpPr>
        <p:spPr>
          <a:xfrm>
            <a:off x="1786229" y="46164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3. 流程控制</a:t>
            </a:r>
          </a:p>
        </p:txBody>
      </p:sp>
      <p:sp>
        <p:nvSpPr>
          <p:cNvPr id="125" name="4. 函数详解"/>
          <p:cNvSpPr/>
          <p:nvPr/>
        </p:nvSpPr>
        <p:spPr>
          <a:xfrm>
            <a:off x="1786229" y="558800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4. 函数详解</a:t>
            </a:r>
          </a:p>
        </p:txBody>
      </p:sp>
      <p:sp>
        <p:nvSpPr>
          <p:cNvPr id="126" name="5. 课后作业"/>
          <p:cNvSpPr/>
          <p:nvPr/>
        </p:nvSpPr>
        <p:spPr>
          <a:xfrm>
            <a:off x="1786229" y="65595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5. 课后作业</a:t>
            </a:r>
          </a:p>
        </p:txBody>
      </p:sp>
      <p:sp>
        <p:nvSpPr>
          <p:cNvPr id="127" name="Outline"/>
          <p:cNvSpPr/>
          <p:nvPr/>
        </p:nvSpPr>
        <p:spPr>
          <a:xfrm>
            <a:off x="5721045" y="958850"/>
            <a:ext cx="15627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Outline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38"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39" name="var i = 0…"/>
          <p:cNvSpPr/>
          <p:nvPr/>
        </p:nvSpPr>
        <p:spPr>
          <a:xfrm>
            <a:off x="5288901" y="3822700"/>
            <a:ext cx="3417598"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err="1"/>
              <a:t>var</a:t>
            </a:r>
            <a:r>
              <a:rPr dirty="0"/>
              <a:t> </a:t>
            </a:r>
            <a:r>
              <a:rPr dirty="0" err="1"/>
              <a:t>i</a:t>
            </a:r>
            <a:r>
              <a:rPr dirty="0"/>
              <a:t> = 0</a:t>
            </a:r>
          </a:p>
          <a:p>
            <a:pPr algn="l">
              <a:spcBef>
                <a:spcPts val="1200"/>
              </a:spcBef>
              <a:defRPr sz="2400"/>
            </a:pPr>
            <a:r>
              <a:rPr dirty="0"/>
              <a:t>switch </a:t>
            </a:r>
            <a:r>
              <a:rPr dirty="0" err="1"/>
              <a:t>i</a:t>
            </a:r>
            <a:r>
              <a:rPr dirty="0"/>
              <a:t> {</a:t>
            </a:r>
          </a:p>
          <a:p>
            <a:pPr lvl="2" algn="l">
              <a:spcBef>
                <a:spcPts val="1200"/>
              </a:spcBef>
              <a:defRPr sz="2400"/>
            </a:pPr>
            <a:r>
              <a:rPr dirty="0"/>
              <a:t>case 0, 1:</a:t>
            </a:r>
          </a:p>
          <a:p>
            <a:pPr lvl="2" algn="l">
              <a:spcBef>
                <a:spcPts val="1200"/>
              </a:spcBef>
              <a:defRPr sz="2400"/>
            </a:pPr>
            <a:r>
              <a:rPr dirty="0"/>
              <a:t>      </a:t>
            </a:r>
            <a:r>
              <a:rPr dirty="0" err="1"/>
              <a:t>fmt.Println</a:t>
            </a:r>
            <a:r>
              <a:rPr dirty="0"/>
              <a:t>(“1”)</a:t>
            </a:r>
          </a:p>
          <a:p>
            <a:pPr lvl="2" algn="l">
              <a:spcBef>
                <a:spcPts val="1200"/>
              </a:spcBef>
              <a:defRPr sz="2400"/>
            </a:pPr>
            <a:r>
              <a:rPr dirty="0"/>
              <a:t>case 2:</a:t>
            </a:r>
          </a:p>
          <a:p>
            <a:pPr lvl="4" algn="l">
              <a:spcBef>
                <a:spcPts val="1200"/>
              </a:spcBef>
              <a:defRPr sz="2400"/>
            </a:pPr>
            <a:r>
              <a:rPr dirty="0" err="1"/>
              <a:t>fmt.Println</a:t>
            </a:r>
            <a:r>
              <a:rPr dirty="0"/>
              <a:t>(“2”)</a:t>
            </a:r>
          </a:p>
          <a:p>
            <a:pPr lvl="2" algn="l">
              <a:spcBef>
                <a:spcPts val="1200"/>
              </a:spcBef>
              <a:defRPr sz="2400"/>
            </a:pPr>
            <a:r>
              <a:rPr dirty="0"/>
              <a:t>default:</a:t>
            </a:r>
          </a:p>
          <a:p>
            <a:pPr lvl="2" algn="l">
              <a:spcBef>
                <a:spcPts val="1200"/>
              </a:spcBef>
              <a:defRPr sz="2400"/>
            </a:pPr>
            <a:r>
              <a:rPr dirty="0"/>
              <a:t>     </a:t>
            </a:r>
            <a:r>
              <a:rPr dirty="0" err="1"/>
              <a:t>fmt.Println</a:t>
            </a:r>
            <a:r>
              <a:rPr dirty="0"/>
              <a:t>(“def”)</a:t>
            </a:r>
          </a:p>
          <a:p>
            <a:pPr algn="l">
              <a:spcBef>
                <a:spcPts val="1200"/>
              </a:spcBef>
              <a:defRPr sz="2400"/>
            </a:pPr>
            <a:r>
              <a:rPr dirty="0"/>
              <a:t>}</a:t>
            </a:r>
          </a:p>
        </p:txBody>
      </p:sp>
      <p:sp>
        <p:nvSpPr>
          <p:cNvPr id="240" name="写法3"/>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写法3</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4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44" name="var i = 0…"/>
          <p:cNvSpPr/>
          <p:nvPr/>
        </p:nvSpPr>
        <p:spPr>
          <a:xfrm>
            <a:off x="7155801" y="3695700"/>
            <a:ext cx="5468053"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err="1"/>
              <a:t>var</a:t>
            </a:r>
            <a:r>
              <a:rPr dirty="0"/>
              <a:t> </a:t>
            </a:r>
            <a:r>
              <a:rPr dirty="0" err="1"/>
              <a:t>i</a:t>
            </a:r>
            <a:r>
              <a:rPr dirty="0"/>
              <a:t> = 0</a:t>
            </a:r>
          </a:p>
          <a:p>
            <a:pPr algn="l">
              <a:spcBef>
                <a:spcPts val="1200"/>
              </a:spcBef>
              <a:defRPr sz="2400"/>
            </a:pPr>
            <a:r>
              <a:rPr dirty="0"/>
              <a:t>switch {</a:t>
            </a:r>
          </a:p>
          <a:p>
            <a:pPr lvl="2" algn="l">
              <a:spcBef>
                <a:spcPts val="1200"/>
              </a:spcBef>
              <a:defRPr sz="2400"/>
            </a:pPr>
            <a:r>
              <a:rPr dirty="0"/>
              <a:t>case </a:t>
            </a:r>
            <a:r>
              <a:rPr dirty="0" err="1"/>
              <a:t>i</a:t>
            </a:r>
            <a:r>
              <a:rPr dirty="0"/>
              <a:t> &gt; 0 &amp;&amp; </a:t>
            </a:r>
            <a:r>
              <a:rPr dirty="0" err="1"/>
              <a:t>i</a:t>
            </a:r>
            <a:r>
              <a:rPr dirty="0"/>
              <a:t> &lt; 10:</a:t>
            </a:r>
          </a:p>
          <a:p>
            <a:pPr lvl="2" algn="l">
              <a:spcBef>
                <a:spcPts val="1200"/>
              </a:spcBef>
              <a:defRPr sz="2400"/>
            </a:pPr>
            <a:r>
              <a:rPr dirty="0"/>
              <a:t>      </a:t>
            </a:r>
            <a:r>
              <a:rPr dirty="0" err="1"/>
              <a:t>fmt.Println</a:t>
            </a:r>
            <a:r>
              <a:rPr dirty="0"/>
              <a:t>(“</a:t>
            </a:r>
            <a:r>
              <a:rPr dirty="0" err="1"/>
              <a:t>i</a:t>
            </a:r>
            <a:r>
              <a:rPr dirty="0"/>
              <a:t> &gt; 0 and </a:t>
            </a:r>
            <a:r>
              <a:rPr dirty="0" err="1"/>
              <a:t>i</a:t>
            </a:r>
            <a:r>
              <a:rPr dirty="0"/>
              <a:t> &lt; 10”)</a:t>
            </a:r>
          </a:p>
          <a:p>
            <a:pPr lvl="2" algn="l">
              <a:spcBef>
                <a:spcPts val="1200"/>
              </a:spcBef>
              <a:defRPr sz="2400"/>
            </a:pPr>
            <a:r>
              <a:rPr dirty="0"/>
              <a:t>case </a:t>
            </a:r>
            <a:r>
              <a:rPr dirty="0" err="1"/>
              <a:t>i</a:t>
            </a:r>
            <a:r>
              <a:rPr dirty="0"/>
              <a:t> &gt; 10 &amp;&amp; </a:t>
            </a:r>
            <a:r>
              <a:rPr dirty="0" err="1"/>
              <a:t>i</a:t>
            </a:r>
            <a:r>
              <a:rPr dirty="0"/>
              <a:t> &lt; 20:</a:t>
            </a:r>
          </a:p>
          <a:p>
            <a:pPr lvl="4" algn="l">
              <a:spcBef>
                <a:spcPts val="1200"/>
              </a:spcBef>
              <a:defRPr sz="2400"/>
            </a:pPr>
            <a:r>
              <a:rPr dirty="0" err="1"/>
              <a:t>fmt.Println</a:t>
            </a:r>
            <a:r>
              <a:rPr dirty="0"/>
              <a:t>(“</a:t>
            </a:r>
            <a:r>
              <a:rPr dirty="0" err="1"/>
              <a:t>i</a:t>
            </a:r>
            <a:r>
              <a:rPr dirty="0"/>
              <a:t> &gt; 10 and </a:t>
            </a:r>
            <a:r>
              <a:rPr dirty="0" err="1"/>
              <a:t>i</a:t>
            </a:r>
            <a:r>
              <a:rPr dirty="0"/>
              <a:t> &lt; 20”)</a:t>
            </a:r>
          </a:p>
          <a:p>
            <a:pPr lvl="2" algn="l">
              <a:spcBef>
                <a:spcPts val="1200"/>
              </a:spcBef>
              <a:defRPr sz="2400"/>
            </a:pPr>
            <a:r>
              <a:rPr dirty="0"/>
              <a:t>default:</a:t>
            </a:r>
          </a:p>
          <a:p>
            <a:pPr lvl="2" algn="l">
              <a:spcBef>
                <a:spcPts val="1200"/>
              </a:spcBef>
              <a:defRPr sz="2400"/>
            </a:pPr>
            <a:r>
              <a:rPr dirty="0"/>
              <a:t>     </a:t>
            </a:r>
            <a:r>
              <a:rPr dirty="0" err="1"/>
              <a:t>fmt.Println</a:t>
            </a:r>
            <a:r>
              <a:rPr dirty="0"/>
              <a:t>(“def”)</a:t>
            </a:r>
          </a:p>
          <a:p>
            <a:pPr algn="l">
              <a:spcBef>
                <a:spcPts val="1200"/>
              </a:spcBef>
              <a:defRPr sz="2400"/>
            </a:pPr>
            <a:r>
              <a:rPr dirty="0"/>
              <a:t>}</a:t>
            </a:r>
          </a:p>
        </p:txBody>
      </p:sp>
      <p:sp>
        <p:nvSpPr>
          <p:cNvPr id="245" name="写法4"/>
          <p:cNvSpPr/>
          <p:nvPr/>
        </p:nvSpPr>
        <p:spPr>
          <a:xfrm>
            <a:off x="5103192" y="36131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写法4</a:t>
            </a:r>
          </a:p>
        </p:txBody>
      </p:sp>
      <p:sp>
        <p:nvSpPr>
          <p:cNvPr id="246" name="var i = 0…"/>
          <p:cNvSpPr/>
          <p:nvPr/>
        </p:nvSpPr>
        <p:spPr>
          <a:xfrm>
            <a:off x="1644001" y="3695700"/>
            <a:ext cx="5468053"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err="1"/>
              <a:t>var</a:t>
            </a:r>
            <a:r>
              <a:rPr dirty="0"/>
              <a:t> </a:t>
            </a:r>
            <a:r>
              <a:rPr dirty="0" err="1"/>
              <a:t>i</a:t>
            </a:r>
            <a:r>
              <a:rPr dirty="0"/>
              <a:t> = 0</a:t>
            </a:r>
          </a:p>
          <a:p>
            <a:pPr algn="l">
              <a:spcBef>
                <a:spcPts val="1200"/>
              </a:spcBef>
              <a:defRPr sz="2400"/>
            </a:pPr>
            <a:r>
              <a:rPr dirty="0"/>
              <a:t>switch {</a:t>
            </a:r>
          </a:p>
          <a:p>
            <a:pPr lvl="2" algn="l">
              <a:spcBef>
                <a:spcPts val="1200"/>
              </a:spcBef>
              <a:defRPr sz="2400"/>
            </a:pPr>
            <a:r>
              <a:rPr dirty="0"/>
              <a:t>condition1:</a:t>
            </a:r>
          </a:p>
          <a:p>
            <a:pPr lvl="2" algn="l">
              <a:spcBef>
                <a:spcPts val="1200"/>
              </a:spcBef>
              <a:defRPr sz="2400"/>
            </a:pPr>
            <a:r>
              <a:rPr dirty="0"/>
              <a:t>      </a:t>
            </a:r>
            <a:r>
              <a:rPr dirty="0" err="1"/>
              <a:t>fmt.Println</a:t>
            </a:r>
            <a:r>
              <a:rPr dirty="0"/>
              <a:t>(“</a:t>
            </a:r>
            <a:r>
              <a:rPr dirty="0" err="1"/>
              <a:t>i</a:t>
            </a:r>
            <a:r>
              <a:rPr dirty="0"/>
              <a:t> &gt; 0 and </a:t>
            </a:r>
            <a:r>
              <a:rPr dirty="0" err="1"/>
              <a:t>i</a:t>
            </a:r>
            <a:r>
              <a:rPr dirty="0"/>
              <a:t> &lt; 10”)</a:t>
            </a:r>
          </a:p>
          <a:p>
            <a:pPr lvl="2" algn="l">
              <a:spcBef>
                <a:spcPts val="1200"/>
              </a:spcBef>
              <a:defRPr sz="2400"/>
            </a:pPr>
            <a:r>
              <a:rPr dirty="0"/>
              <a:t>condition2:</a:t>
            </a:r>
          </a:p>
          <a:p>
            <a:pPr lvl="4" algn="l">
              <a:spcBef>
                <a:spcPts val="1200"/>
              </a:spcBef>
              <a:defRPr sz="2400"/>
            </a:pPr>
            <a:r>
              <a:rPr dirty="0" err="1"/>
              <a:t>fmt.Println</a:t>
            </a:r>
            <a:r>
              <a:rPr dirty="0"/>
              <a:t>(“</a:t>
            </a:r>
            <a:r>
              <a:rPr dirty="0" err="1"/>
              <a:t>i</a:t>
            </a:r>
            <a:r>
              <a:rPr dirty="0"/>
              <a:t> &gt; 10 and </a:t>
            </a:r>
            <a:r>
              <a:rPr dirty="0" err="1"/>
              <a:t>i</a:t>
            </a:r>
            <a:r>
              <a:rPr dirty="0"/>
              <a:t> &lt; 20”)</a:t>
            </a:r>
          </a:p>
          <a:p>
            <a:pPr lvl="2" algn="l">
              <a:spcBef>
                <a:spcPts val="1200"/>
              </a:spcBef>
              <a:defRPr sz="2400"/>
            </a:pPr>
            <a:r>
              <a:rPr dirty="0"/>
              <a:t>default:</a:t>
            </a:r>
          </a:p>
          <a:p>
            <a:pPr lvl="2" algn="l">
              <a:spcBef>
                <a:spcPts val="1200"/>
              </a:spcBef>
              <a:defRPr sz="2400"/>
            </a:pPr>
            <a:r>
              <a:rPr dirty="0"/>
              <a:t>     </a:t>
            </a:r>
            <a:r>
              <a:rPr dirty="0" err="1"/>
              <a:t>fmt.Println</a:t>
            </a:r>
            <a:r>
              <a:rPr dirty="0"/>
              <a:t>(“def”)</a:t>
            </a:r>
          </a:p>
          <a:p>
            <a:pPr algn="l">
              <a:spcBef>
                <a:spcPts val="1200"/>
              </a:spcBef>
              <a:defRPr sz="2400"/>
            </a:pPr>
            <a:r>
              <a:rPr dirty="0"/>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49"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50" name="switch i := 0 {…"/>
          <p:cNvSpPr/>
          <p:nvPr/>
        </p:nvSpPr>
        <p:spPr>
          <a:xfrm>
            <a:off x="5112437" y="4044951"/>
            <a:ext cx="5468053" cy="4635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a:t>switch </a:t>
            </a:r>
            <a:r>
              <a:rPr dirty="0" err="1"/>
              <a:t>i</a:t>
            </a:r>
            <a:r>
              <a:rPr dirty="0"/>
              <a:t> := 0 {</a:t>
            </a:r>
          </a:p>
          <a:p>
            <a:pPr lvl="2" algn="l">
              <a:spcBef>
                <a:spcPts val="1200"/>
              </a:spcBef>
              <a:defRPr sz="2400"/>
            </a:pPr>
            <a:r>
              <a:rPr dirty="0"/>
              <a:t>case </a:t>
            </a:r>
            <a:r>
              <a:rPr dirty="0" err="1"/>
              <a:t>i</a:t>
            </a:r>
            <a:r>
              <a:rPr dirty="0"/>
              <a:t> &gt; 0 &amp;&amp; </a:t>
            </a:r>
            <a:r>
              <a:rPr dirty="0" err="1"/>
              <a:t>i</a:t>
            </a:r>
            <a:r>
              <a:rPr dirty="0"/>
              <a:t> &lt; 10:</a:t>
            </a:r>
          </a:p>
          <a:p>
            <a:pPr lvl="2" algn="l">
              <a:spcBef>
                <a:spcPts val="1200"/>
              </a:spcBef>
              <a:defRPr sz="2400"/>
            </a:pPr>
            <a:r>
              <a:rPr dirty="0"/>
              <a:t>      </a:t>
            </a:r>
            <a:r>
              <a:rPr dirty="0" err="1"/>
              <a:t>fmt.Println</a:t>
            </a:r>
            <a:r>
              <a:rPr dirty="0"/>
              <a:t>(“</a:t>
            </a:r>
            <a:r>
              <a:rPr dirty="0" err="1"/>
              <a:t>i</a:t>
            </a:r>
            <a:r>
              <a:rPr dirty="0"/>
              <a:t> &gt; 0 and </a:t>
            </a:r>
            <a:r>
              <a:rPr dirty="0" err="1"/>
              <a:t>i</a:t>
            </a:r>
            <a:r>
              <a:rPr dirty="0"/>
              <a:t> &lt; 10”)</a:t>
            </a:r>
          </a:p>
          <a:p>
            <a:pPr lvl="2" algn="l">
              <a:spcBef>
                <a:spcPts val="1200"/>
              </a:spcBef>
              <a:defRPr sz="2400"/>
            </a:pPr>
            <a:r>
              <a:rPr dirty="0"/>
              <a:t>case </a:t>
            </a:r>
            <a:r>
              <a:rPr dirty="0" err="1"/>
              <a:t>i</a:t>
            </a:r>
            <a:r>
              <a:rPr dirty="0"/>
              <a:t> &gt; 10 &amp;&amp; </a:t>
            </a:r>
            <a:r>
              <a:rPr dirty="0" err="1"/>
              <a:t>i</a:t>
            </a:r>
            <a:r>
              <a:rPr dirty="0"/>
              <a:t> &lt; 20:</a:t>
            </a:r>
          </a:p>
          <a:p>
            <a:pPr lvl="4" algn="l">
              <a:spcBef>
                <a:spcPts val="1200"/>
              </a:spcBef>
              <a:defRPr sz="2400"/>
            </a:pPr>
            <a:r>
              <a:rPr dirty="0" err="1"/>
              <a:t>fmt.Println</a:t>
            </a:r>
            <a:r>
              <a:rPr dirty="0"/>
              <a:t>(“</a:t>
            </a:r>
            <a:r>
              <a:rPr dirty="0" err="1"/>
              <a:t>i</a:t>
            </a:r>
            <a:r>
              <a:rPr dirty="0"/>
              <a:t> &gt; 10 and </a:t>
            </a:r>
            <a:r>
              <a:rPr dirty="0" err="1"/>
              <a:t>i</a:t>
            </a:r>
            <a:r>
              <a:rPr dirty="0"/>
              <a:t> &lt; 20”)</a:t>
            </a:r>
          </a:p>
          <a:p>
            <a:pPr lvl="2" algn="l">
              <a:spcBef>
                <a:spcPts val="1200"/>
              </a:spcBef>
              <a:defRPr sz="2400"/>
            </a:pPr>
            <a:r>
              <a:rPr dirty="0"/>
              <a:t>default:</a:t>
            </a:r>
          </a:p>
          <a:p>
            <a:pPr lvl="2" algn="l">
              <a:spcBef>
                <a:spcPts val="1200"/>
              </a:spcBef>
              <a:defRPr sz="2400"/>
            </a:pPr>
            <a:r>
              <a:rPr dirty="0"/>
              <a:t>     </a:t>
            </a:r>
            <a:r>
              <a:rPr dirty="0" err="1"/>
              <a:t>fmt.Println</a:t>
            </a:r>
            <a:r>
              <a:rPr dirty="0"/>
              <a:t>(“def”)</a:t>
            </a:r>
          </a:p>
          <a:p>
            <a:pPr algn="l">
              <a:spcBef>
                <a:spcPts val="1200"/>
              </a:spcBef>
              <a:defRPr sz="2400"/>
            </a:pPr>
            <a:r>
              <a:rPr dirty="0"/>
              <a:t>}</a:t>
            </a:r>
          </a:p>
        </p:txBody>
      </p:sp>
      <p:sp>
        <p:nvSpPr>
          <p:cNvPr id="251" name="写法5"/>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54"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55" name="练习11：猜数字，写一个程序，随机生成一个0到100的整数n，然后用户在终端，"/>
          <p:cNvSpPr/>
          <p:nvPr/>
        </p:nvSpPr>
        <p:spPr>
          <a:xfrm>
            <a:off x="1940915" y="3625850"/>
            <a:ext cx="11054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练习11：猜数字，写一个程序，随机生成一个0到100的整数n，然后用户在终端，</a:t>
            </a:r>
          </a:p>
        </p:txBody>
      </p:sp>
      <p:sp>
        <p:nvSpPr>
          <p:cNvPr id="256" name="输入数字，如果和n相等，则提示用户猜对了。如果不相等，则提示用户，大于"/>
          <p:cNvSpPr/>
          <p:nvPr/>
        </p:nvSpPr>
        <p:spPr>
          <a:xfrm>
            <a:off x="2169515" y="4311650"/>
            <a:ext cx="10646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err="1"/>
              <a:t>输入数字，如果和n相等，则提示用户猜对了。如果不相等，则提示用户，大于</a:t>
            </a:r>
            <a:endParaRPr dirty="0"/>
          </a:p>
        </p:txBody>
      </p:sp>
      <p:sp>
        <p:nvSpPr>
          <p:cNvPr id="257" name="或小于n。"/>
          <p:cNvSpPr/>
          <p:nvPr/>
        </p:nvSpPr>
        <p:spPr>
          <a:xfrm>
            <a:off x="2144521" y="4997450"/>
            <a:ext cx="1502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err="1"/>
              <a:t>或小于n</a:t>
            </a:r>
            <a:r>
              <a:rPr dirty="0"/>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err="1"/>
              <a:t>流程控制</a:t>
            </a:r>
            <a:endParaRPr dirty="0"/>
          </a:p>
        </p:txBody>
      </p:sp>
      <p:sp>
        <p:nvSpPr>
          <p:cNvPr id="260"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语句</a:t>
            </a:r>
          </a:p>
        </p:txBody>
      </p:sp>
      <p:sp>
        <p:nvSpPr>
          <p:cNvPr id="261" name="写法1"/>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写法1</a:t>
            </a:r>
          </a:p>
        </p:txBody>
      </p:sp>
      <p:sp>
        <p:nvSpPr>
          <p:cNvPr id="262" name="for 初始化语句; 条件判断; 变量修改 {…"/>
          <p:cNvSpPr/>
          <p:nvPr/>
        </p:nvSpPr>
        <p:spPr>
          <a:xfrm>
            <a:off x="4133201" y="3702050"/>
            <a:ext cx="5468053" cy="104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a:t>for </a:t>
            </a:r>
            <a:r>
              <a:rPr dirty="0" err="1"/>
              <a:t>初始化语句</a:t>
            </a:r>
            <a:r>
              <a:rPr dirty="0"/>
              <a:t>; </a:t>
            </a:r>
            <a:r>
              <a:rPr dirty="0" err="1"/>
              <a:t>条件判断</a:t>
            </a:r>
            <a:r>
              <a:rPr dirty="0"/>
              <a:t>; </a:t>
            </a:r>
            <a:r>
              <a:rPr dirty="0" err="1"/>
              <a:t>变量修改</a:t>
            </a:r>
            <a:r>
              <a:rPr dirty="0"/>
              <a:t> {</a:t>
            </a:r>
          </a:p>
          <a:p>
            <a:pPr algn="l">
              <a:spcBef>
                <a:spcPts val="1200"/>
              </a:spcBef>
              <a:defRPr sz="2400"/>
            </a:pPr>
            <a:r>
              <a:rPr dirty="0"/>
              <a:t>}</a:t>
            </a:r>
          </a:p>
        </p:txBody>
      </p:sp>
      <p:sp>
        <p:nvSpPr>
          <p:cNvPr id="263" name="for i := 0 ; i &lt; 100; i++ {…"/>
          <p:cNvSpPr/>
          <p:nvPr/>
        </p:nvSpPr>
        <p:spPr>
          <a:xfrm>
            <a:off x="4006201" y="484504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lang="nn-NO" dirty="0"/>
              <a:t>for i := 0 ; i &lt; 100; i++ {</a:t>
            </a:r>
          </a:p>
          <a:p>
            <a:pPr lvl="2" algn="l">
              <a:spcBef>
                <a:spcPts val="1200"/>
              </a:spcBef>
              <a:defRPr sz="2400"/>
            </a:pPr>
            <a:r>
              <a:rPr lang="nn-NO" dirty="0"/>
              <a:t>fmt.Printf(“i=%d\n”, i)</a:t>
            </a:r>
          </a:p>
          <a:p>
            <a:pPr algn="l">
              <a:spcBef>
                <a:spcPts val="1200"/>
              </a:spcBef>
              <a:defRPr sz="2400"/>
            </a:pPr>
            <a:r>
              <a:rPr lang="nn-NO" dirty="0"/>
              <a:t>}</a:t>
            </a:r>
          </a:p>
        </p:txBody>
      </p:sp>
      <p:sp>
        <p:nvSpPr>
          <p:cNvPr id="264" name="注意：for (i := 0; i &lt; 100; i++) {…"/>
          <p:cNvSpPr/>
          <p:nvPr/>
        </p:nvSpPr>
        <p:spPr>
          <a:xfrm>
            <a:off x="8313623" y="4914900"/>
            <a:ext cx="4467375" cy="889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5"/>
                </a:solidFill>
                <a:latin typeface="Helvetica"/>
                <a:ea typeface="Helvetica"/>
                <a:cs typeface="Helvetica"/>
                <a:sym typeface="Helvetica"/>
              </a:defRPr>
            </a:pPr>
            <a:r>
              <a:rPr dirty="0" err="1"/>
              <a:t>注意：for</a:t>
            </a:r>
            <a:r>
              <a:rPr dirty="0"/>
              <a:t> (</a:t>
            </a:r>
            <a:r>
              <a:rPr dirty="0" err="1"/>
              <a:t>i</a:t>
            </a:r>
            <a:r>
              <a:rPr dirty="0"/>
              <a:t> := 0; </a:t>
            </a:r>
            <a:r>
              <a:rPr dirty="0" err="1"/>
              <a:t>i</a:t>
            </a:r>
            <a:r>
              <a:rPr dirty="0"/>
              <a:t> &lt; 100; </a:t>
            </a:r>
            <a:r>
              <a:rPr dirty="0" err="1"/>
              <a:t>i</a:t>
            </a:r>
            <a:r>
              <a:rPr dirty="0"/>
              <a:t>++) {</a:t>
            </a:r>
          </a:p>
          <a:p>
            <a:pPr algn="l">
              <a:defRPr sz="2400" b="1">
                <a:solidFill>
                  <a:schemeClr val="accent5"/>
                </a:solidFill>
                <a:latin typeface="Helvetica"/>
                <a:ea typeface="Helvetica"/>
                <a:cs typeface="Helvetica"/>
                <a:sym typeface="Helvetica"/>
              </a:defRPr>
            </a:pPr>
            <a:r>
              <a:rPr dirty="0"/>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67"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语句</a:t>
            </a:r>
          </a:p>
        </p:txBody>
      </p:sp>
      <p:sp>
        <p:nvSpPr>
          <p:cNvPr id="268" name="练习12：写一个程序，在终端打印如下图形"/>
          <p:cNvSpPr/>
          <p:nvPr/>
        </p:nvSpPr>
        <p:spPr>
          <a:xfrm>
            <a:off x="1940915" y="3625850"/>
            <a:ext cx="59396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练习12：写一个程序，在终端打印如下图形</a:t>
            </a:r>
          </a:p>
        </p:txBody>
      </p:sp>
      <p:sp>
        <p:nvSpPr>
          <p:cNvPr id="269" name="A…"/>
          <p:cNvSpPr/>
          <p:nvPr/>
        </p:nvSpPr>
        <p:spPr>
          <a:xfrm>
            <a:off x="3768373" y="4908550"/>
            <a:ext cx="5468054" cy="2552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A</a:t>
            </a:r>
          </a:p>
          <a:p>
            <a:pPr algn="l">
              <a:spcBef>
                <a:spcPts val="1200"/>
              </a:spcBef>
              <a:defRPr sz="2400"/>
            </a:pPr>
            <a:r>
              <a:t>AA</a:t>
            </a:r>
          </a:p>
          <a:p>
            <a:pPr algn="l">
              <a:spcBef>
                <a:spcPts val="1200"/>
              </a:spcBef>
              <a:defRPr sz="2400"/>
            </a:pPr>
            <a:r>
              <a:t>AAA</a:t>
            </a:r>
          </a:p>
          <a:p>
            <a:pPr algn="l">
              <a:spcBef>
                <a:spcPts val="1200"/>
              </a:spcBef>
              <a:defRPr sz="2400"/>
            </a:pPr>
            <a:r>
              <a:t>AAAA</a:t>
            </a:r>
          </a:p>
          <a:p>
            <a:pPr algn="l">
              <a:spcBef>
                <a:spcPts val="1200"/>
              </a:spcBef>
              <a:defRPr sz="2400"/>
            </a:pPr>
            <a:r>
              <a:t>AAAAA</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72"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语句</a:t>
            </a:r>
          </a:p>
        </p:txBody>
      </p:sp>
      <p:sp>
        <p:nvSpPr>
          <p:cNvPr id="273" name="写法2"/>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写法2</a:t>
            </a:r>
          </a:p>
        </p:txBody>
      </p:sp>
      <p:sp>
        <p:nvSpPr>
          <p:cNvPr id="274" name="for  条件 {…"/>
          <p:cNvSpPr/>
          <p:nvPr/>
        </p:nvSpPr>
        <p:spPr>
          <a:xfrm>
            <a:off x="4107801" y="3429000"/>
            <a:ext cx="5468053" cy="104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a:t>for  </a:t>
            </a:r>
            <a:r>
              <a:rPr dirty="0" err="1"/>
              <a:t>条件</a:t>
            </a:r>
            <a:r>
              <a:rPr dirty="0"/>
              <a:t> {</a:t>
            </a:r>
          </a:p>
          <a:p>
            <a:pPr algn="l">
              <a:spcBef>
                <a:spcPts val="1200"/>
              </a:spcBef>
              <a:defRPr sz="2400"/>
            </a:pPr>
            <a:r>
              <a:rPr dirty="0"/>
              <a:t>}</a:t>
            </a:r>
          </a:p>
        </p:txBody>
      </p:sp>
      <p:sp>
        <p:nvSpPr>
          <p:cNvPr id="275" name="for i &gt; 0 {…"/>
          <p:cNvSpPr/>
          <p:nvPr/>
        </p:nvSpPr>
        <p:spPr>
          <a:xfrm>
            <a:off x="4095101" y="459104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a:t>for </a:t>
            </a:r>
            <a:r>
              <a:rPr dirty="0" err="1"/>
              <a:t>i</a:t>
            </a:r>
            <a:r>
              <a:rPr dirty="0"/>
              <a:t> &gt; 0 {</a:t>
            </a:r>
          </a:p>
          <a:p>
            <a:pPr algn="l">
              <a:spcBef>
                <a:spcPts val="1200"/>
              </a:spcBef>
              <a:defRPr sz="2400"/>
            </a:pPr>
            <a:r>
              <a:rPr dirty="0"/>
              <a:t>      </a:t>
            </a:r>
            <a:r>
              <a:rPr dirty="0" err="1"/>
              <a:t>fmt.Println</a:t>
            </a:r>
            <a:r>
              <a:rPr dirty="0"/>
              <a:t>(“</a:t>
            </a:r>
            <a:r>
              <a:rPr dirty="0" err="1"/>
              <a:t>i</a:t>
            </a:r>
            <a:r>
              <a:rPr dirty="0"/>
              <a:t> &gt; 0”)</a:t>
            </a:r>
          </a:p>
          <a:p>
            <a:pPr algn="l">
              <a:spcBef>
                <a:spcPts val="1200"/>
              </a:spcBef>
              <a:defRPr sz="2400"/>
            </a:pPr>
            <a:r>
              <a:rPr dirty="0"/>
              <a:t>}</a:t>
            </a:r>
          </a:p>
        </p:txBody>
      </p:sp>
      <p:sp>
        <p:nvSpPr>
          <p:cNvPr id="276" name="for true {…"/>
          <p:cNvSpPr/>
          <p:nvPr/>
        </p:nvSpPr>
        <p:spPr>
          <a:xfrm>
            <a:off x="4107801" y="627379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a:t>for true {</a:t>
            </a:r>
          </a:p>
          <a:p>
            <a:pPr algn="l">
              <a:spcBef>
                <a:spcPts val="1200"/>
              </a:spcBef>
              <a:defRPr sz="2400"/>
            </a:pPr>
            <a:r>
              <a:rPr dirty="0"/>
              <a:t>      </a:t>
            </a:r>
            <a:r>
              <a:rPr dirty="0" err="1"/>
              <a:t>fmt.Println</a:t>
            </a:r>
            <a:r>
              <a:rPr dirty="0"/>
              <a:t>(“</a:t>
            </a:r>
            <a:r>
              <a:rPr dirty="0" err="1"/>
              <a:t>i</a:t>
            </a:r>
            <a:r>
              <a:rPr dirty="0"/>
              <a:t> &gt; 0”)</a:t>
            </a:r>
          </a:p>
          <a:p>
            <a:pPr algn="l">
              <a:spcBef>
                <a:spcPts val="1200"/>
              </a:spcBef>
              <a:defRPr sz="2400"/>
            </a:pPr>
            <a:r>
              <a:rPr dirty="0"/>
              <a:t>}</a:t>
            </a:r>
          </a:p>
        </p:txBody>
      </p:sp>
      <p:sp>
        <p:nvSpPr>
          <p:cNvPr id="277" name="for {…"/>
          <p:cNvSpPr/>
          <p:nvPr/>
        </p:nvSpPr>
        <p:spPr>
          <a:xfrm>
            <a:off x="4120501" y="801369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a:t>for {</a:t>
            </a:r>
          </a:p>
          <a:p>
            <a:pPr algn="l">
              <a:spcBef>
                <a:spcPts val="1200"/>
              </a:spcBef>
              <a:defRPr sz="2400"/>
            </a:pPr>
            <a:r>
              <a:rPr dirty="0"/>
              <a:t>      </a:t>
            </a:r>
            <a:r>
              <a:rPr dirty="0" err="1"/>
              <a:t>fmt.Println</a:t>
            </a:r>
            <a:r>
              <a:rPr dirty="0"/>
              <a:t>(“</a:t>
            </a:r>
            <a:r>
              <a:rPr dirty="0" err="1"/>
              <a:t>i</a:t>
            </a:r>
            <a:r>
              <a:rPr dirty="0"/>
              <a:t> &gt; 0”)</a:t>
            </a:r>
          </a:p>
          <a:p>
            <a:pPr algn="l">
              <a:spcBef>
                <a:spcPts val="1200"/>
              </a:spcBef>
              <a:defRPr sz="2400"/>
            </a:pPr>
            <a:r>
              <a:rPr dirty="0"/>
              <a: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80" name="3. for range 语句"/>
          <p:cNvSpPr/>
          <p:nvPr/>
        </p:nvSpPr>
        <p:spPr>
          <a:xfrm>
            <a:off x="1551076" y="2813050"/>
            <a:ext cx="238414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range 语句</a:t>
            </a:r>
          </a:p>
        </p:txBody>
      </p:sp>
      <p:sp>
        <p:nvSpPr>
          <p:cNvPr id="281" name="写法3"/>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写法3</a:t>
            </a:r>
          </a:p>
        </p:txBody>
      </p:sp>
      <p:sp>
        <p:nvSpPr>
          <p:cNvPr id="282" name="str := “hello world,中国”…"/>
          <p:cNvSpPr/>
          <p:nvPr/>
        </p:nvSpPr>
        <p:spPr>
          <a:xfrm>
            <a:off x="3471809" y="4559300"/>
            <a:ext cx="8876167" cy="208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err="1"/>
              <a:t>str</a:t>
            </a:r>
            <a:r>
              <a:rPr dirty="0"/>
              <a:t> := “hello </a:t>
            </a:r>
            <a:r>
              <a:rPr dirty="0" err="1"/>
              <a:t>world,中国</a:t>
            </a:r>
            <a:r>
              <a:rPr dirty="0"/>
              <a:t>”</a:t>
            </a:r>
          </a:p>
          <a:p>
            <a:pPr algn="l">
              <a:spcBef>
                <a:spcPts val="1200"/>
              </a:spcBef>
              <a:defRPr sz="2400"/>
            </a:pPr>
            <a:r>
              <a:rPr dirty="0"/>
              <a:t>for </a:t>
            </a:r>
            <a:r>
              <a:rPr dirty="0" err="1"/>
              <a:t>i</a:t>
            </a:r>
            <a:r>
              <a:rPr dirty="0"/>
              <a:t>, v := range </a:t>
            </a:r>
            <a:r>
              <a:rPr dirty="0" err="1"/>
              <a:t>str</a:t>
            </a:r>
            <a:r>
              <a:rPr dirty="0"/>
              <a:t> {</a:t>
            </a:r>
          </a:p>
          <a:p>
            <a:pPr lvl="1" algn="l">
              <a:spcBef>
                <a:spcPts val="1200"/>
              </a:spcBef>
              <a:defRPr sz="2400"/>
            </a:pPr>
            <a:r>
              <a:rPr dirty="0"/>
              <a:t>     </a:t>
            </a:r>
            <a:r>
              <a:rPr dirty="0" err="1"/>
              <a:t>fmt.Printf</a:t>
            </a:r>
            <a:r>
              <a:rPr dirty="0"/>
              <a:t>(“index[%d] </a:t>
            </a:r>
            <a:r>
              <a:rPr dirty="0" err="1"/>
              <a:t>val</a:t>
            </a:r>
            <a:r>
              <a:rPr dirty="0"/>
              <a:t>[%c] </a:t>
            </a:r>
            <a:r>
              <a:rPr dirty="0" err="1"/>
              <a:t>len</a:t>
            </a:r>
            <a:r>
              <a:rPr dirty="0"/>
              <a:t>[%d]\n”, </a:t>
            </a:r>
            <a:r>
              <a:rPr dirty="0" err="1"/>
              <a:t>i</a:t>
            </a:r>
            <a:r>
              <a:rPr dirty="0"/>
              <a:t>, v, </a:t>
            </a:r>
            <a:r>
              <a:rPr dirty="0" err="1"/>
              <a:t>len</a:t>
            </a:r>
            <a:r>
              <a:rPr dirty="0"/>
              <a:t>([]byte(v)))</a:t>
            </a:r>
          </a:p>
          <a:p>
            <a:pPr algn="l">
              <a:spcBef>
                <a:spcPts val="1200"/>
              </a:spcBef>
              <a:defRPr sz="2400"/>
            </a:pPr>
            <a:r>
              <a:rPr dirty="0"/>
              <a:t>}</a:t>
            </a:r>
          </a:p>
        </p:txBody>
      </p:sp>
      <p:sp>
        <p:nvSpPr>
          <p:cNvPr id="283" name="用来遍历数组、slice、map、chan"/>
          <p:cNvSpPr/>
          <p:nvPr/>
        </p:nvSpPr>
        <p:spPr>
          <a:xfrm>
            <a:off x="3557637" y="7143750"/>
            <a:ext cx="487352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用来遍历数组、slice、map、chan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86" name="3. break continue语句"/>
          <p:cNvSpPr/>
          <p:nvPr/>
        </p:nvSpPr>
        <p:spPr>
          <a:xfrm>
            <a:off x="1551076" y="2813050"/>
            <a:ext cx="309036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break continue语句</a:t>
            </a:r>
          </a:p>
        </p:txBody>
      </p:sp>
      <p:sp>
        <p:nvSpPr>
          <p:cNvPr id="287" name="写法4"/>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写法4</a:t>
            </a:r>
          </a:p>
        </p:txBody>
      </p:sp>
      <p:sp>
        <p:nvSpPr>
          <p:cNvPr id="288" name="str := “hello world,中国”…"/>
          <p:cNvSpPr/>
          <p:nvPr/>
        </p:nvSpPr>
        <p:spPr>
          <a:xfrm>
            <a:off x="2976509" y="4305299"/>
            <a:ext cx="8876167" cy="5054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rPr dirty="0" err="1"/>
              <a:t>str</a:t>
            </a:r>
            <a:r>
              <a:rPr dirty="0"/>
              <a:t> := “hello </a:t>
            </a:r>
            <a:r>
              <a:rPr dirty="0" err="1"/>
              <a:t>world,中国</a:t>
            </a:r>
            <a:r>
              <a:rPr dirty="0"/>
              <a:t>”</a:t>
            </a:r>
          </a:p>
          <a:p>
            <a:pPr algn="l">
              <a:spcBef>
                <a:spcPts val="1200"/>
              </a:spcBef>
              <a:defRPr sz="2400"/>
            </a:pPr>
            <a:r>
              <a:rPr dirty="0"/>
              <a:t>for </a:t>
            </a:r>
            <a:r>
              <a:rPr dirty="0" err="1"/>
              <a:t>i</a:t>
            </a:r>
            <a:r>
              <a:rPr dirty="0"/>
              <a:t>, v := range </a:t>
            </a:r>
            <a:r>
              <a:rPr dirty="0" err="1"/>
              <a:t>str</a:t>
            </a:r>
            <a:r>
              <a:rPr dirty="0"/>
              <a:t> {</a:t>
            </a:r>
          </a:p>
          <a:p>
            <a:pPr algn="l">
              <a:spcBef>
                <a:spcPts val="1200"/>
              </a:spcBef>
              <a:defRPr sz="2400"/>
            </a:pPr>
            <a:r>
              <a:rPr dirty="0"/>
              <a:t>       if </a:t>
            </a:r>
            <a:r>
              <a:rPr dirty="0" err="1"/>
              <a:t>i</a:t>
            </a:r>
            <a:r>
              <a:rPr dirty="0"/>
              <a:t> &gt; 2 {</a:t>
            </a:r>
          </a:p>
          <a:p>
            <a:pPr algn="l">
              <a:spcBef>
                <a:spcPts val="1200"/>
              </a:spcBef>
              <a:defRPr sz="2400"/>
            </a:pPr>
            <a:r>
              <a:rPr dirty="0"/>
              <a:t>             continue</a:t>
            </a:r>
          </a:p>
          <a:p>
            <a:pPr algn="l">
              <a:spcBef>
                <a:spcPts val="1200"/>
              </a:spcBef>
              <a:defRPr sz="2400"/>
            </a:pPr>
            <a:r>
              <a:rPr dirty="0"/>
              <a:t>       }</a:t>
            </a:r>
          </a:p>
          <a:p>
            <a:pPr lvl="2" algn="l">
              <a:spcBef>
                <a:spcPts val="1200"/>
              </a:spcBef>
              <a:defRPr sz="2400"/>
            </a:pPr>
            <a:r>
              <a:rPr dirty="0"/>
              <a:t>  if (</a:t>
            </a:r>
            <a:r>
              <a:rPr dirty="0" err="1"/>
              <a:t>i</a:t>
            </a:r>
            <a:r>
              <a:rPr dirty="0"/>
              <a:t> &gt; 3) {</a:t>
            </a:r>
          </a:p>
          <a:p>
            <a:pPr lvl="2" algn="l">
              <a:spcBef>
                <a:spcPts val="1200"/>
              </a:spcBef>
              <a:defRPr sz="2400"/>
            </a:pPr>
            <a:r>
              <a:rPr dirty="0"/>
              <a:t>         break</a:t>
            </a:r>
            <a:br>
              <a:rPr dirty="0"/>
            </a:br>
            <a:r>
              <a:rPr dirty="0"/>
              <a:t>  }</a:t>
            </a:r>
          </a:p>
          <a:p>
            <a:pPr lvl="1" algn="l">
              <a:spcBef>
                <a:spcPts val="1200"/>
              </a:spcBef>
              <a:defRPr sz="2400"/>
            </a:pPr>
            <a:r>
              <a:rPr dirty="0"/>
              <a:t>     </a:t>
            </a:r>
            <a:r>
              <a:rPr dirty="0" err="1"/>
              <a:t>fmt.Printf</a:t>
            </a:r>
            <a:r>
              <a:rPr dirty="0"/>
              <a:t>(“index[%d] </a:t>
            </a:r>
            <a:r>
              <a:rPr dirty="0" err="1"/>
              <a:t>val</a:t>
            </a:r>
            <a:r>
              <a:rPr dirty="0"/>
              <a:t>[%c] </a:t>
            </a:r>
            <a:r>
              <a:rPr dirty="0" err="1"/>
              <a:t>len</a:t>
            </a:r>
            <a:r>
              <a:rPr dirty="0"/>
              <a:t>[%d]\n”, </a:t>
            </a:r>
            <a:r>
              <a:rPr dirty="0" err="1"/>
              <a:t>i</a:t>
            </a:r>
            <a:r>
              <a:rPr dirty="0"/>
              <a:t>, v, </a:t>
            </a:r>
            <a:r>
              <a:rPr dirty="0" err="1"/>
              <a:t>len</a:t>
            </a:r>
            <a:r>
              <a:rPr dirty="0"/>
              <a:t>([]byte(v)))</a:t>
            </a:r>
          </a:p>
          <a:p>
            <a:pPr algn="l">
              <a:spcBef>
                <a:spcPts val="1200"/>
              </a:spcBef>
              <a:defRPr sz="2400"/>
            </a:pPr>
            <a:r>
              <a:rPr dirty="0"/>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91" name="4. goto 和 label 语句"/>
          <p:cNvSpPr/>
          <p:nvPr/>
        </p:nvSpPr>
        <p:spPr>
          <a:xfrm>
            <a:off x="1551076" y="2813050"/>
            <a:ext cx="289224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4. </a:t>
            </a:r>
            <a:r>
              <a:rPr dirty="0" err="1"/>
              <a:t>goto</a:t>
            </a:r>
            <a:r>
              <a:rPr dirty="0"/>
              <a:t> 和 label </a:t>
            </a:r>
            <a:r>
              <a:rPr dirty="0" err="1"/>
              <a:t>语句</a:t>
            </a:r>
            <a:endParaRPr dirty="0"/>
          </a:p>
        </p:txBody>
      </p:sp>
      <p:sp>
        <p:nvSpPr>
          <p:cNvPr id="292" name="写法5"/>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
        <p:nvSpPr>
          <p:cNvPr id="293" name="package main…"/>
          <p:cNvSpPr/>
          <p:nvPr/>
        </p:nvSpPr>
        <p:spPr>
          <a:xfrm>
            <a:off x="3560709" y="3860799"/>
            <a:ext cx="8876167" cy="556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1800"/>
            </a:pPr>
            <a:r>
              <a:rPr dirty="0"/>
              <a:t>package main</a:t>
            </a:r>
          </a:p>
          <a:p>
            <a:pPr algn="l">
              <a:spcBef>
                <a:spcPts val="1200"/>
              </a:spcBef>
              <a:defRPr sz="1800"/>
            </a:pPr>
            <a:r>
              <a:rPr dirty="0"/>
              <a:t>import "</a:t>
            </a:r>
            <a:r>
              <a:rPr dirty="0" err="1"/>
              <a:t>fmt</a:t>
            </a:r>
            <a:r>
              <a:rPr dirty="0"/>
              <a:t>"</a:t>
            </a:r>
          </a:p>
          <a:p>
            <a:pPr algn="l">
              <a:spcBef>
                <a:spcPts val="1200"/>
              </a:spcBef>
              <a:defRPr sz="1800"/>
            </a:pPr>
            <a:r>
              <a:rPr dirty="0" err="1"/>
              <a:t>func</a:t>
            </a:r>
            <a:r>
              <a:rPr dirty="0"/>
              <a:t> main() {</a:t>
            </a:r>
          </a:p>
          <a:p>
            <a:pPr algn="l">
              <a:spcBef>
                <a:spcPts val="1200"/>
              </a:spcBef>
              <a:defRPr sz="1800"/>
            </a:pPr>
            <a:r>
              <a:rPr dirty="0"/>
              <a:t>LABEL1:</a:t>
            </a:r>
          </a:p>
          <a:p>
            <a:pPr algn="l">
              <a:spcBef>
                <a:spcPts val="1200"/>
              </a:spcBef>
              <a:defRPr sz="1800"/>
            </a:pPr>
            <a:r>
              <a:rPr dirty="0"/>
              <a:t>	for </a:t>
            </a:r>
            <a:r>
              <a:rPr dirty="0" err="1"/>
              <a:t>i</a:t>
            </a:r>
            <a:r>
              <a:rPr dirty="0"/>
              <a:t> := 0; </a:t>
            </a:r>
            <a:r>
              <a:rPr dirty="0" err="1"/>
              <a:t>i</a:t>
            </a:r>
            <a:r>
              <a:rPr dirty="0"/>
              <a:t> &lt;= 5; </a:t>
            </a:r>
            <a:r>
              <a:rPr dirty="0" err="1"/>
              <a:t>i</a:t>
            </a:r>
            <a:r>
              <a:rPr dirty="0"/>
              <a:t>++ {</a:t>
            </a:r>
          </a:p>
          <a:p>
            <a:pPr algn="l">
              <a:spcBef>
                <a:spcPts val="1200"/>
              </a:spcBef>
              <a:defRPr sz="1800"/>
            </a:pPr>
            <a:r>
              <a:rPr dirty="0"/>
              <a:t>		for j := 0; j &lt;= 5; </a:t>
            </a:r>
            <a:r>
              <a:rPr dirty="0" err="1"/>
              <a:t>j++</a:t>
            </a:r>
            <a:r>
              <a:rPr dirty="0"/>
              <a:t> {</a:t>
            </a:r>
          </a:p>
          <a:p>
            <a:pPr algn="l">
              <a:spcBef>
                <a:spcPts val="1200"/>
              </a:spcBef>
              <a:defRPr sz="1800"/>
            </a:pPr>
            <a:r>
              <a:rPr dirty="0"/>
              <a:t>			if j == 4 {</a:t>
            </a:r>
          </a:p>
          <a:p>
            <a:pPr algn="l">
              <a:spcBef>
                <a:spcPts val="1200"/>
              </a:spcBef>
              <a:defRPr sz="1800"/>
            </a:pPr>
            <a:r>
              <a:rPr dirty="0"/>
              <a:t>				continue LABEL1</a:t>
            </a:r>
          </a:p>
          <a:p>
            <a:pPr algn="l">
              <a:spcBef>
                <a:spcPts val="1200"/>
              </a:spcBef>
              <a:defRPr sz="1800"/>
            </a:pPr>
            <a:r>
              <a:rPr dirty="0"/>
              <a:t>			}</a:t>
            </a:r>
          </a:p>
          <a:p>
            <a:pPr algn="l">
              <a:spcBef>
                <a:spcPts val="1200"/>
              </a:spcBef>
              <a:defRPr sz="1800"/>
            </a:pPr>
            <a:r>
              <a:rPr dirty="0"/>
              <a:t>			</a:t>
            </a:r>
            <a:r>
              <a:rPr dirty="0" err="1"/>
              <a:t>fmt.Printf</a:t>
            </a:r>
            <a:r>
              <a:rPr dirty="0"/>
              <a:t>("</a:t>
            </a:r>
            <a:r>
              <a:rPr dirty="0" err="1"/>
              <a:t>i</a:t>
            </a:r>
            <a:r>
              <a:rPr dirty="0"/>
              <a:t> is: %d, and j is: %d\n", </a:t>
            </a:r>
            <a:r>
              <a:rPr dirty="0" err="1"/>
              <a:t>i</a:t>
            </a:r>
            <a:r>
              <a:rPr dirty="0"/>
              <a:t>, j)</a:t>
            </a:r>
          </a:p>
          <a:p>
            <a:pPr algn="l">
              <a:spcBef>
                <a:spcPts val="1200"/>
              </a:spcBef>
              <a:defRPr sz="1800"/>
            </a:pPr>
            <a:r>
              <a:rPr dirty="0"/>
              <a:t>		}</a:t>
            </a:r>
          </a:p>
          <a:p>
            <a:pPr algn="l">
              <a:spcBef>
                <a:spcPts val="1200"/>
              </a:spcBef>
              <a:defRPr sz="1800"/>
            </a:pPr>
            <a:r>
              <a:rPr dirty="0"/>
              <a:t>	}</a:t>
            </a:r>
          </a:p>
          <a:p>
            <a:pPr algn="l">
              <a:spcBef>
                <a:spcPts val="1200"/>
              </a:spcBef>
              <a:defRPr sz="1800"/>
            </a:pPr>
            <a:r>
              <a:rPr dirty="0"/>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课后作业"/>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课后作业</a:t>
            </a:r>
          </a:p>
        </p:txBody>
      </p:sp>
      <p:sp>
        <p:nvSpPr>
          <p:cNvPr id="130" name="1. 判断 101-200 之间有多少个素数，并输出所有素数。"/>
          <p:cNvSpPr/>
          <p:nvPr/>
        </p:nvSpPr>
        <p:spPr>
          <a:xfrm>
            <a:off x="1390514" y="2584450"/>
            <a:ext cx="767456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lnSpc>
                <a:spcPts val="5000"/>
              </a:lnSpc>
              <a:defRPr sz="2400">
                <a:solidFill>
                  <a:srgbClr val="2C3E50"/>
                </a:solidFill>
                <a:latin typeface="PingFang SC Regular"/>
                <a:ea typeface="PingFang SC Regular"/>
                <a:cs typeface="PingFang SC Regular"/>
                <a:sym typeface="PingFang SC Regular"/>
              </a:defRPr>
            </a:lvl1pPr>
          </a:lstStyle>
          <a:p>
            <a:r>
              <a:t>1. 判断 101-200 之间有多少个素数，并输出所有素数。 </a:t>
            </a:r>
          </a:p>
        </p:txBody>
      </p:sp>
      <p:sp>
        <p:nvSpPr>
          <p:cNvPr id="131" name="2. 打印出100-999中所有的“水仙花数”，所谓“水仙花数”是指一个三位数，其各位数字…"/>
          <p:cNvSpPr/>
          <p:nvPr/>
        </p:nvSpPr>
        <p:spPr>
          <a:xfrm>
            <a:off x="1390514" y="4324349"/>
            <a:ext cx="11905184" cy="1358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5000"/>
              </a:lnSpc>
              <a:defRPr sz="2400">
                <a:solidFill>
                  <a:srgbClr val="2C3E50"/>
                </a:solidFill>
                <a:latin typeface="PingFang SC Regular"/>
                <a:ea typeface="PingFang SC Regular"/>
                <a:cs typeface="PingFang SC Regular"/>
                <a:sym typeface="PingFang SC Regular"/>
              </a:defRPr>
            </a:pPr>
            <a:r>
              <a:t>2. 打印出100-999中所有的“水仙花数”，所谓“水仙花数”是指一个三位数，其各位数字</a:t>
            </a:r>
          </a:p>
          <a:p>
            <a:pPr algn="l" defTabSz="457200">
              <a:lnSpc>
                <a:spcPts val="5000"/>
              </a:lnSpc>
              <a:defRPr sz="2400">
                <a:solidFill>
                  <a:srgbClr val="2C3E50"/>
                </a:solidFill>
                <a:latin typeface="PingFang SC Regular"/>
                <a:ea typeface="PingFang SC Regular"/>
                <a:cs typeface="PingFang SC Regular"/>
                <a:sym typeface="PingFang SC Regular"/>
              </a:defRPr>
            </a:pPr>
            <a:r>
              <a:t>立方和等于该数本身。例如：153 是一个“水仙花数”，因为 153=1 的三次</a:t>
            </a:r>
          </a:p>
          <a:p>
            <a:pPr algn="l" defTabSz="457200">
              <a:lnSpc>
                <a:spcPts val="5000"/>
              </a:lnSpc>
              <a:defRPr sz="2400">
                <a:solidFill>
                  <a:srgbClr val="2C3E50"/>
                </a:solidFill>
                <a:latin typeface="PingFang SC Regular"/>
                <a:ea typeface="PingFang SC Regular"/>
                <a:cs typeface="PingFang SC Regular"/>
                <a:sym typeface="PingFang SC Regular"/>
              </a:defRPr>
            </a:pPr>
            <a:r>
              <a:t>方＋5 的三次方＋3 的三次方。 </a:t>
            </a:r>
          </a:p>
        </p:txBody>
      </p:sp>
      <p:sp>
        <p:nvSpPr>
          <p:cNvPr id="132" name="3. 对于一个数n，求n的阶乘之和，即： 1！ + 2！ + 3！+…n!"/>
          <p:cNvSpPr/>
          <p:nvPr/>
        </p:nvSpPr>
        <p:spPr>
          <a:xfrm>
            <a:off x="1390514" y="6800850"/>
            <a:ext cx="84316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lnSpc>
                <a:spcPts val="5000"/>
              </a:lnSpc>
              <a:defRPr sz="2400">
                <a:solidFill>
                  <a:srgbClr val="2C3E50"/>
                </a:solidFill>
                <a:latin typeface="PingFang SC Regular"/>
                <a:ea typeface="PingFang SC Regular"/>
                <a:cs typeface="PingFang SC Regular"/>
                <a:sym typeface="PingFang SC Regular"/>
              </a:defRPr>
            </a:lvl1pPr>
          </a:lstStyle>
          <a:p>
            <a:r>
              <a:t>3. 对于一个数n，求n的阶乘之和，即： 1！ + 2！ + 3！+…n!</a:t>
            </a:r>
          </a:p>
        </p:txBody>
      </p:sp>
      <p:sp>
        <p:nvSpPr>
          <p:cNvPr id="133" name="定义：为在大于1的自然数中，除了1和它本身以外不再有其他因数的数称为质数"/>
          <p:cNvSpPr/>
          <p:nvPr/>
        </p:nvSpPr>
        <p:spPr>
          <a:xfrm>
            <a:off x="1757060" y="3505199"/>
            <a:ext cx="8140974"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3700"/>
              </a:lnSpc>
              <a:defRPr sz="1800" b="1">
                <a:solidFill>
                  <a:srgbClr val="333333"/>
                </a:solidFill>
                <a:latin typeface="Arial"/>
                <a:ea typeface="Arial"/>
                <a:cs typeface="Arial"/>
                <a:sym typeface="Arial"/>
              </a:defRPr>
            </a:pPr>
            <a:r>
              <a:t>定义：为在大于1的自然数中，除了1和它本身以外不再有其他</a:t>
            </a:r>
            <a:r>
              <a:rPr>
                <a:solidFill>
                  <a:srgbClr val="136EC2"/>
                </a:solidFill>
                <a:hlinkClick r:id="rId2"/>
              </a:rPr>
              <a:t>因数</a:t>
            </a:r>
            <a:r>
              <a:t>的数称为质数</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96" name="5. goto 和 label 语句"/>
          <p:cNvSpPr/>
          <p:nvPr/>
        </p:nvSpPr>
        <p:spPr>
          <a:xfrm>
            <a:off x="1551076" y="2813050"/>
            <a:ext cx="289224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5. </a:t>
            </a:r>
            <a:r>
              <a:rPr dirty="0" err="1"/>
              <a:t>goto</a:t>
            </a:r>
            <a:r>
              <a:rPr dirty="0"/>
              <a:t> 和 label </a:t>
            </a:r>
            <a:r>
              <a:rPr dirty="0" err="1"/>
              <a:t>语句</a:t>
            </a:r>
            <a:endParaRPr dirty="0"/>
          </a:p>
        </p:txBody>
      </p:sp>
      <p:sp>
        <p:nvSpPr>
          <p:cNvPr id="297" name="写法5"/>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
        <p:nvSpPr>
          <p:cNvPr id="298" name="package main…"/>
          <p:cNvSpPr/>
          <p:nvPr/>
        </p:nvSpPr>
        <p:spPr>
          <a:xfrm>
            <a:off x="3637256" y="3949700"/>
            <a:ext cx="5730288"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1800"/>
            </a:pPr>
            <a:r>
              <a:rPr dirty="0"/>
              <a:t>package main</a:t>
            </a:r>
          </a:p>
          <a:p>
            <a:pPr algn="l">
              <a:spcBef>
                <a:spcPts val="1200"/>
              </a:spcBef>
              <a:defRPr sz="1800"/>
            </a:pPr>
            <a:endParaRPr dirty="0"/>
          </a:p>
          <a:p>
            <a:pPr algn="l">
              <a:spcBef>
                <a:spcPts val="1200"/>
              </a:spcBef>
              <a:defRPr sz="1800"/>
            </a:pPr>
            <a:r>
              <a:rPr dirty="0" err="1"/>
              <a:t>func</a:t>
            </a:r>
            <a:r>
              <a:rPr dirty="0"/>
              <a:t> main() {</a:t>
            </a:r>
          </a:p>
          <a:p>
            <a:pPr algn="l">
              <a:spcBef>
                <a:spcPts val="1200"/>
              </a:spcBef>
              <a:defRPr sz="1800"/>
            </a:pPr>
            <a:r>
              <a:rPr dirty="0"/>
              <a:t>	</a:t>
            </a:r>
            <a:r>
              <a:rPr dirty="0" err="1"/>
              <a:t>i</a:t>
            </a:r>
            <a:r>
              <a:rPr dirty="0"/>
              <a:t> := 0</a:t>
            </a:r>
          </a:p>
          <a:p>
            <a:pPr algn="l">
              <a:spcBef>
                <a:spcPts val="1200"/>
              </a:spcBef>
              <a:defRPr sz="1800"/>
            </a:pPr>
            <a:r>
              <a:rPr dirty="0"/>
              <a:t>HERE:</a:t>
            </a:r>
          </a:p>
          <a:p>
            <a:pPr algn="l">
              <a:spcBef>
                <a:spcPts val="1200"/>
              </a:spcBef>
              <a:defRPr sz="1800"/>
            </a:pPr>
            <a:r>
              <a:rPr dirty="0"/>
              <a:t>	print(</a:t>
            </a:r>
            <a:r>
              <a:rPr dirty="0" err="1"/>
              <a:t>i</a:t>
            </a:r>
            <a:r>
              <a:rPr dirty="0"/>
              <a:t>)</a:t>
            </a:r>
          </a:p>
          <a:p>
            <a:pPr algn="l">
              <a:spcBef>
                <a:spcPts val="1200"/>
              </a:spcBef>
              <a:defRPr sz="1800"/>
            </a:pPr>
            <a:r>
              <a:rPr dirty="0"/>
              <a:t>	</a:t>
            </a:r>
            <a:r>
              <a:rPr dirty="0" err="1"/>
              <a:t>i</a:t>
            </a:r>
            <a:r>
              <a:rPr dirty="0"/>
              <a:t>++</a:t>
            </a:r>
          </a:p>
          <a:p>
            <a:pPr algn="l">
              <a:spcBef>
                <a:spcPts val="1200"/>
              </a:spcBef>
              <a:defRPr sz="1800"/>
            </a:pPr>
            <a:r>
              <a:rPr dirty="0"/>
              <a:t>	if </a:t>
            </a:r>
            <a:r>
              <a:rPr dirty="0" err="1"/>
              <a:t>i</a:t>
            </a:r>
            <a:r>
              <a:rPr dirty="0"/>
              <a:t> == 5 {</a:t>
            </a:r>
          </a:p>
          <a:p>
            <a:pPr algn="l">
              <a:spcBef>
                <a:spcPts val="1200"/>
              </a:spcBef>
              <a:defRPr sz="1800"/>
            </a:pPr>
            <a:r>
              <a:rPr dirty="0"/>
              <a:t>		return</a:t>
            </a:r>
          </a:p>
          <a:p>
            <a:pPr algn="l">
              <a:spcBef>
                <a:spcPts val="1200"/>
              </a:spcBef>
              <a:defRPr sz="1800"/>
            </a:pPr>
            <a:r>
              <a:rPr dirty="0"/>
              <a:t>	}</a:t>
            </a:r>
          </a:p>
          <a:p>
            <a:pPr algn="l">
              <a:spcBef>
                <a:spcPts val="1200"/>
              </a:spcBef>
              <a:defRPr sz="1800"/>
            </a:pPr>
            <a:r>
              <a:rPr dirty="0"/>
              <a:t>	</a:t>
            </a:r>
            <a:r>
              <a:rPr dirty="0" err="1"/>
              <a:t>goto</a:t>
            </a:r>
            <a:r>
              <a:rPr dirty="0"/>
              <a:t> HERE</a:t>
            </a:r>
          </a:p>
          <a:p>
            <a:pPr algn="l">
              <a:spcBef>
                <a:spcPts val="1200"/>
              </a:spcBef>
              <a:defRPr sz="1800"/>
            </a:pPr>
            <a:r>
              <a:rPr dirty="0"/>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301" name="5. 一些练习"/>
          <p:cNvSpPr/>
          <p:nvPr/>
        </p:nvSpPr>
        <p:spPr>
          <a:xfrm>
            <a:off x="1551076" y="28130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一些练习</a:t>
            </a:r>
          </a:p>
        </p:txBody>
      </p:sp>
      <p:sp>
        <p:nvSpPr>
          <p:cNvPr id="302" name="i := 0 for {…"/>
          <p:cNvSpPr/>
          <p:nvPr/>
        </p:nvSpPr>
        <p:spPr>
          <a:xfrm>
            <a:off x="3815056" y="4013200"/>
            <a:ext cx="5730288" cy="497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rPr dirty="0" err="1"/>
              <a:t>i</a:t>
            </a:r>
            <a:r>
              <a:rPr dirty="0"/>
              <a:t> := 0</a:t>
            </a:r>
            <a:br>
              <a:rPr dirty="0"/>
            </a:br>
            <a:r>
              <a:rPr dirty="0"/>
              <a:t>for {</a:t>
            </a:r>
          </a:p>
          <a:p>
            <a:pPr algn="l" defTabSz="457200">
              <a:lnSpc>
                <a:spcPts val="4200"/>
              </a:lnSpc>
              <a:defRPr sz="2400">
                <a:latin typeface="Times"/>
                <a:ea typeface="Times"/>
                <a:cs typeface="Times"/>
                <a:sym typeface="Times"/>
              </a:defRPr>
            </a:pPr>
            <a:r>
              <a:rPr dirty="0"/>
              <a:t>      if </a:t>
            </a:r>
            <a:r>
              <a:rPr dirty="0" err="1"/>
              <a:t>i</a:t>
            </a:r>
            <a:r>
              <a:rPr dirty="0"/>
              <a:t> &gt;= 3 { </a:t>
            </a:r>
          </a:p>
          <a:p>
            <a:pPr lvl="3" algn="l" defTabSz="457200">
              <a:lnSpc>
                <a:spcPts val="4200"/>
              </a:lnSpc>
              <a:defRPr sz="2400">
                <a:latin typeface="Times"/>
                <a:ea typeface="Times"/>
                <a:cs typeface="Times"/>
                <a:sym typeface="Times"/>
              </a:defRPr>
            </a:pPr>
            <a:r>
              <a:rPr dirty="0"/>
              <a:t>   break </a:t>
            </a:r>
          </a:p>
          <a:p>
            <a:pPr lvl="1" algn="l" defTabSz="457200">
              <a:lnSpc>
                <a:spcPts val="4200"/>
              </a:lnSpc>
              <a:defRPr sz="2400">
                <a:latin typeface="Times"/>
                <a:ea typeface="Times"/>
                <a:cs typeface="Times"/>
                <a:sym typeface="Times"/>
              </a:defRPr>
            </a:pPr>
            <a:r>
              <a:rPr dirty="0"/>
              <a:t>   }</a:t>
            </a:r>
          </a:p>
          <a:p>
            <a:pPr lvl="2" algn="l" defTabSz="457200">
              <a:lnSpc>
                <a:spcPts val="2900"/>
              </a:lnSpc>
              <a:defRPr sz="2400">
                <a:latin typeface="Times"/>
                <a:ea typeface="Times"/>
                <a:cs typeface="Times"/>
                <a:sym typeface="Times"/>
              </a:defRPr>
            </a:pPr>
            <a:endParaRPr dirty="0"/>
          </a:p>
          <a:p>
            <a:pPr algn="l" defTabSz="457200">
              <a:lnSpc>
                <a:spcPts val="4200"/>
              </a:lnSpc>
              <a:defRPr sz="2400">
                <a:latin typeface="Times"/>
                <a:ea typeface="Times"/>
                <a:cs typeface="Times"/>
                <a:sym typeface="Times"/>
              </a:defRPr>
            </a:pPr>
            <a:r>
              <a:rPr dirty="0"/>
              <a:t>      </a:t>
            </a:r>
            <a:r>
              <a:rPr dirty="0" err="1"/>
              <a:t>fmt.Println</a:t>
            </a:r>
            <a:r>
              <a:rPr dirty="0"/>
              <a:t>(“”, </a:t>
            </a:r>
            <a:r>
              <a:rPr dirty="0" err="1"/>
              <a:t>i</a:t>
            </a:r>
            <a:r>
              <a:rPr dirty="0"/>
              <a:t>)</a:t>
            </a:r>
          </a:p>
          <a:p>
            <a:pPr algn="l" defTabSz="457200">
              <a:lnSpc>
                <a:spcPts val="4200"/>
              </a:lnSpc>
              <a:defRPr sz="2400">
                <a:latin typeface="Times"/>
                <a:ea typeface="Times"/>
                <a:cs typeface="Times"/>
                <a:sym typeface="Times"/>
              </a:defRPr>
            </a:pPr>
            <a:r>
              <a:rPr dirty="0"/>
              <a:t>      </a:t>
            </a:r>
            <a:r>
              <a:rPr dirty="0" err="1"/>
              <a:t>i</a:t>
            </a:r>
            <a:r>
              <a:rPr dirty="0"/>
              <a:t>++;</a:t>
            </a:r>
          </a:p>
          <a:p>
            <a:pPr algn="l" defTabSz="457200">
              <a:lnSpc>
                <a:spcPts val="4200"/>
              </a:lnSpc>
              <a:spcBef>
                <a:spcPts val="1200"/>
              </a:spcBef>
              <a:defRPr sz="2400">
                <a:latin typeface="Times"/>
                <a:ea typeface="Times"/>
                <a:cs typeface="Times"/>
                <a:sym typeface="Times"/>
              </a:defRPr>
            </a:pPr>
            <a:r>
              <a:rPr dirty="0"/>
              <a:t>}</a:t>
            </a:r>
          </a:p>
          <a:p>
            <a:pPr algn="l" defTabSz="457200">
              <a:lnSpc>
                <a:spcPts val="4200"/>
              </a:lnSpc>
              <a:spcBef>
                <a:spcPts val="1200"/>
              </a:spcBef>
              <a:defRPr sz="2400">
                <a:latin typeface="Times"/>
                <a:ea typeface="Times"/>
                <a:cs typeface="Times"/>
                <a:sym typeface="Times"/>
              </a:defRPr>
            </a:pPr>
            <a:br>
              <a:rPr dirty="0"/>
            </a:br>
            <a:r>
              <a:rPr dirty="0" err="1"/>
              <a:t>fmt.Println</a:t>
            </a:r>
            <a:r>
              <a:rPr dirty="0"/>
              <a:t>(“A statement just after for loop.”)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305" name="5. 一些练习"/>
          <p:cNvSpPr/>
          <p:nvPr/>
        </p:nvSpPr>
        <p:spPr>
          <a:xfrm>
            <a:off x="1551076" y="28130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一些练习</a:t>
            </a:r>
          </a:p>
        </p:txBody>
      </p:sp>
      <p:sp>
        <p:nvSpPr>
          <p:cNvPr id="306" name="for i := 0; i&lt;7 ; i++ {        if i%2 == 0 {…"/>
          <p:cNvSpPr/>
          <p:nvPr/>
        </p:nvSpPr>
        <p:spPr>
          <a:xfrm>
            <a:off x="3815056" y="4013200"/>
            <a:ext cx="5730288" cy="3136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rPr dirty="0"/>
              <a:t>for </a:t>
            </a:r>
            <a:r>
              <a:rPr dirty="0" err="1"/>
              <a:t>i</a:t>
            </a:r>
            <a:r>
              <a:rPr dirty="0"/>
              <a:t> := 0; </a:t>
            </a:r>
            <a:r>
              <a:rPr dirty="0" err="1"/>
              <a:t>i</a:t>
            </a:r>
            <a:r>
              <a:rPr dirty="0"/>
              <a:t>&lt;7 ; </a:t>
            </a:r>
            <a:r>
              <a:rPr dirty="0" err="1"/>
              <a:t>i</a:t>
            </a:r>
            <a:r>
              <a:rPr dirty="0"/>
              <a:t>++ {</a:t>
            </a:r>
            <a:br>
              <a:rPr dirty="0"/>
            </a:br>
            <a:r>
              <a:rPr dirty="0"/>
              <a:t>       if i%2 == 0 { </a:t>
            </a:r>
          </a:p>
          <a:p>
            <a:pPr algn="l" defTabSz="457200">
              <a:lnSpc>
                <a:spcPts val="4600"/>
              </a:lnSpc>
              <a:spcBef>
                <a:spcPts val="1200"/>
              </a:spcBef>
              <a:defRPr sz="2400">
                <a:latin typeface="Times"/>
                <a:ea typeface="Times"/>
                <a:cs typeface="Times"/>
                <a:sym typeface="Times"/>
              </a:defRPr>
            </a:pPr>
            <a:r>
              <a:rPr dirty="0"/>
              <a:t>             continue </a:t>
            </a:r>
          </a:p>
          <a:p>
            <a:pPr algn="l" defTabSz="457200">
              <a:lnSpc>
                <a:spcPts val="2900"/>
              </a:lnSpc>
              <a:defRPr sz="2400">
                <a:latin typeface="Times"/>
                <a:ea typeface="Times"/>
                <a:cs typeface="Times"/>
                <a:sym typeface="Times"/>
              </a:defRPr>
            </a:pPr>
            <a:r>
              <a:rPr dirty="0"/>
              <a:t>        } </a:t>
            </a:r>
          </a:p>
          <a:p>
            <a:pPr algn="l" defTabSz="457200">
              <a:lnSpc>
                <a:spcPts val="2900"/>
              </a:lnSpc>
              <a:defRPr sz="2400">
                <a:latin typeface="Times"/>
                <a:ea typeface="Times"/>
                <a:cs typeface="Times"/>
                <a:sym typeface="Times"/>
              </a:defRPr>
            </a:pPr>
            <a:r>
              <a:rPr dirty="0"/>
              <a:t>         </a:t>
            </a:r>
            <a:r>
              <a:rPr dirty="0" err="1"/>
              <a:t>fmt.Println</a:t>
            </a:r>
            <a:r>
              <a:rPr dirty="0"/>
              <a:t>(</a:t>
            </a:r>
            <a:r>
              <a:rPr dirty="0" err="1"/>
              <a:t>i</a:t>
            </a:r>
            <a:r>
              <a:rPr dirty="0"/>
              <a:t>)</a:t>
            </a:r>
          </a:p>
          <a:p>
            <a:pPr algn="l" defTabSz="457200">
              <a:lnSpc>
                <a:spcPts val="4600"/>
              </a:lnSpc>
              <a:spcBef>
                <a:spcPts val="1200"/>
              </a:spcBef>
              <a:defRPr sz="2400">
                <a:latin typeface="Times"/>
                <a:ea typeface="Times"/>
                <a:cs typeface="Times"/>
                <a:sym typeface="Times"/>
              </a:defRPr>
            </a:pPr>
            <a:r>
              <a:rPr dirty="0"/>
              <a:t>}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09" name="1. 声明语法：func 函数名 (参数列表) [(返回值列表)] {}"/>
          <p:cNvSpPr/>
          <p:nvPr/>
        </p:nvSpPr>
        <p:spPr>
          <a:xfrm>
            <a:off x="1551076" y="2813050"/>
            <a:ext cx="737890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1. </a:t>
            </a:r>
            <a:r>
              <a:rPr dirty="0" err="1"/>
              <a:t>声明语法：func</a:t>
            </a:r>
            <a:r>
              <a:rPr dirty="0"/>
              <a:t> </a:t>
            </a:r>
            <a:r>
              <a:rPr dirty="0" err="1"/>
              <a:t>函数名</a:t>
            </a:r>
            <a:r>
              <a:rPr dirty="0"/>
              <a:t> (</a:t>
            </a:r>
            <a:r>
              <a:rPr dirty="0" err="1"/>
              <a:t>参数列表</a:t>
            </a:r>
            <a:r>
              <a:rPr dirty="0"/>
              <a:t>) [(</a:t>
            </a:r>
            <a:r>
              <a:rPr dirty="0" err="1"/>
              <a:t>返回值列表</a:t>
            </a:r>
            <a:r>
              <a:rPr dirty="0"/>
              <a:t>)] {}</a:t>
            </a:r>
          </a:p>
        </p:txBody>
      </p:sp>
      <p:sp>
        <p:nvSpPr>
          <p:cNvPr id="310" name="func add() {…"/>
          <p:cNvSpPr/>
          <p:nvPr/>
        </p:nvSpPr>
        <p:spPr>
          <a:xfrm>
            <a:off x="1719556" y="4000499"/>
            <a:ext cx="1774982"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rPr dirty="0" err="1"/>
              <a:t>func</a:t>
            </a:r>
            <a:r>
              <a:rPr dirty="0"/>
              <a:t> add() {</a:t>
            </a:r>
          </a:p>
          <a:p>
            <a:pPr algn="l" defTabSz="457200">
              <a:lnSpc>
                <a:spcPts val="4200"/>
              </a:lnSpc>
              <a:spcBef>
                <a:spcPts val="1200"/>
              </a:spcBef>
              <a:defRPr sz="2400">
                <a:latin typeface="Times"/>
                <a:ea typeface="Times"/>
                <a:cs typeface="Times"/>
                <a:sym typeface="Times"/>
              </a:defRPr>
            </a:pPr>
            <a:r>
              <a:rPr dirty="0"/>
              <a:t>}</a:t>
            </a:r>
          </a:p>
        </p:txBody>
      </p:sp>
      <p:sp>
        <p:nvSpPr>
          <p:cNvPr id="311" name="func add(a int, b int) {…"/>
          <p:cNvSpPr/>
          <p:nvPr/>
        </p:nvSpPr>
        <p:spPr>
          <a:xfrm>
            <a:off x="4365737" y="4076699"/>
            <a:ext cx="2868274"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rPr dirty="0" err="1"/>
              <a:t>func</a:t>
            </a:r>
            <a:r>
              <a:rPr dirty="0"/>
              <a:t> add(a </a:t>
            </a:r>
            <a:r>
              <a:rPr dirty="0" err="1"/>
              <a:t>int</a:t>
            </a:r>
            <a:r>
              <a:rPr dirty="0"/>
              <a:t>, b </a:t>
            </a:r>
            <a:r>
              <a:rPr dirty="0" err="1"/>
              <a:t>int</a:t>
            </a:r>
            <a:r>
              <a:rPr dirty="0"/>
              <a:t>) {</a:t>
            </a:r>
          </a:p>
          <a:p>
            <a:pPr algn="l" defTabSz="457200">
              <a:lnSpc>
                <a:spcPts val="4200"/>
              </a:lnSpc>
              <a:spcBef>
                <a:spcPts val="1200"/>
              </a:spcBef>
              <a:defRPr sz="2400">
                <a:latin typeface="Times"/>
                <a:ea typeface="Times"/>
                <a:cs typeface="Times"/>
                <a:sym typeface="Times"/>
              </a:defRPr>
            </a:pPr>
            <a:r>
              <a:rPr dirty="0"/>
              <a:t>}</a:t>
            </a:r>
          </a:p>
        </p:txBody>
      </p:sp>
      <p:sp>
        <p:nvSpPr>
          <p:cNvPr id="312" name="func add(a int, b int) int {…"/>
          <p:cNvSpPr/>
          <p:nvPr/>
        </p:nvSpPr>
        <p:spPr>
          <a:xfrm>
            <a:off x="8620237" y="4076699"/>
            <a:ext cx="3579127"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rPr dirty="0" err="1"/>
              <a:t>func</a:t>
            </a:r>
            <a:r>
              <a:rPr dirty="0"/>
              <a:t> add(a </a:t>
            </a:r>
            <a:r>
              <a:rPr dirty="0" err="1"/>
              <a:t>int</a:t>
            </a:r>
            <a:r>
              <a:rPr dirty="0"/>
              <a:t>, b </a:t>
            </a:r>
            <a:r>
              <a:rPr dirty="0" err="1"/>
              <a:t>int</a:t>
            </a:r>
            <a:r>
              <a:rPr dirty="0"/>
              <a:t>) </a:t>
            </a:r>
            <a:r>
              <a:rPr dirty="0" err="1"/>
              <a:t>int</a:t>
            </a:r>
            <a:r>
              <a:rPr dirty="0"/>
              <a:t> {</a:t>
            </a:r>
          </a:p>
          <a:p>
            <a:pPr algn="l" defTabSz="457200">
              <a:lnSpc>
                <a:spcPts val="4200"/>
              </a:lnSpc>
              <a:spcBef>
                <a:spcPts val="1200"/>
              </a:spcBef>
              <a:defRPr sz="2400">
                <a:latin typeface="Times"/>
                <a:ea typeface="Times"/>
                <a:cs typeface="Times"/>
                <a:sym typeface="Times"/>
              </a:defRPr>
            </a:pPr>
            <a:r>
              <a:rPr dirty="0"/>
              <a:t>}</a:t>
            </a:r>
          </a:p>
        </p:txBody>
      </p:sp>
      <p:sp>
        <p:nvSpPr>
          <p:cNvPr id="313" name="func add(a int, b int) (int, int)  {…"/>
          <p:cNvSpPr/>
          <p:nvPr/>
        </p:nvSpPr>
        <p:spPr>
          <a:xfrm>
            <a:off x="1622537" y="6515100"/>
            <a:ext cx="4472790" cy="990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rPr dirty="0" err="1"/>
              <a:t>func</a:t>
            </a:r>
            <a:r>
              <a:rPr dirty="0"/>
              <a:t> add(a </a:t>
            </a:r>
            <a:r>
              <a:rPr dirty="0" err="1"/>
              <a:t>int</a:t>
            </a:r>
            <a:r>
              <a:rPr dirty="0"/>
              <a:t>, b </a:t>
            </a:r>
            <a:r>
              <a:rPr dirty="0" err="1"/>
              <a:t>int</a:t>
            </a:r>
            <a:r>
              <a:rPr dirty="0"/>
              <a:t>) (</a:t>
            </a:r>
            <a:r>
              <a:rPr dirty="0" err="1"/>
              <a:t>int</a:t>
            </a:r>
            <a:r>
              <a:rPr dirty="0"/>
              <a:t>, </a:t>
            </a:r>
            <a:r>
              <a:rPr dirty="0" err="1"/>
              <a:t>int</a:t>
            </a:r>
            <a:r>
              <a:rPr dirty="0"/>
              <a:t>)  {</a:t>
            </a:r>
          </a:p>
          <a:p>
            <a:pPr algn="l" defTabSz="457200">
              <a:lnSpc>
                <a:spcPts val="4200"/>
              </a:lnSpc>
              <a:spcBef>
                <a:spcPts val="1200"/>
              </a:spcBef>
              <a:defRPr sz="2400">
                <a:latin typeface="Times"/>
                <a:ea typeface="Times"/>
                <a:cs typeface="Times"/>
                <a:sym typeface="Times"/>
              </a:defRPr>
            </a:pPr>
            <a:r>
              <a:rPr dirty="0"/>
              <a:t>}</a:t>
            </a:r>
          </a:p>
        </p:txBody>
      </p:sp>
      <p:sp>
        <p:nvSpPr>
          <p:cNvPr id="314" name="func add(a, b int) (int, int)  {…"/>
          <p:cNvSpPr/>
          <p:nvPr/>
        </p:nvSpPr>
        <p:spPr>
          <a:xfrm>
            <a:off x="7299437" y="6515100"/>
            <a:ext cx="4472790" cy="990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rPr dirty="0" err="1"/>
              <a:t>func</a:t>
            </a:r>
            <a:r>
              <a:rPr dirty="0"/>
              <a:t> add(a, b </a:t>
            </a:r>
            <a:r>
              <a:rPr dirty="0" err="1"/>
              <a:t>int</a:t>
            </a:r>
            <a:r>
              <a:rPr dirty="0"/>
              <a:t>) (</a:t>
            </a:r>
            <a:r>
              <a:rPr dirty="0" err="1"/>
              <a:t>int</a:t>
            </a:r>
            <a:r>
              <a:rPr dirty="0"/>
              <a:t>, </a:t>
            </a:r>
            <a:r>
              <a:rPr dirty="0" err="1"/>
              <a:t>int</a:t>
            </a:r>
            <a:r>
              <a:rPr dirty="0"/>
              <a:t>)  {</a:t>
            </a:r>
          </a:p>
          <a:p>
            <a:pPr algn="l" defTabSz="457200">
              <a:lnSpc>
                <a:spcPts val="4200"/>
              </a:lnSpc>
              <a:spcBef>
                <a:spcPts val="1200"/>
              </a:spcBef>
              <a:defRPr sz="2400">
                <a:latin typeface="Times"/>
                <a:ea typeface="Times"/>
                <a:cs typeface="Times"/>
                <a:sym typeface="Times"/>
              </a:defRPr>
            </a:pPr>
            <a:r>
              <a:rPr dirty="0"/>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17" name="1. 声明语法：func 函数名 (参数列表) [(返回值列表)] {}"/>
          <p:cNvSpPr/>
          <p:nvPr/>
        </p:nvSpPr>
        <p:spPr>
          <a:xfrm>
            <a:off x="1551076" y="2813050"/>
            <a:ext cx="737890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声明语法：func 函数名 (参数列表) [(返回值列表)] {}</a:t>
            </a:r>
          </a:p>
        </p:txBody>
      </p:sp>
      <p:sp>
        <p:nvSpPr>
          <p:cNvPr id="318" name="func add()…"/>
          <p:cNvSpPr/>
          <p:nvPr/>
        </p:nvSpPr>
        <p:spPr>
          <a:xfrm>
            <a:off x="4903833" y="4356100"/>
            <a:ext cx="3197134"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t>
            </a:r>
          </a:p>
          <a:p>
            <a:pPr algn="l" defTabSz="457200">
              <a:lnSpc>
                <a:spcPts val="4200"/>
              </a:lnSpc>
              <a:spcBef>
                <a:spcPts val="1200"/>
              </a:spcBef>
              <a:defRPr sz="2400">
                <a:latin typeface="Times"/>
                <a:ea typeface="Times"/>
                <a:cs typeface="Times"/>
                <a:sym typeface="Times"/>
              </a:defRPr>
            </a:pPr>
            <a:r>
              <a:t>{</a:t>
            </a:r>
          </a:p>
          <a:p>
            <a:pPr algn="l" defTabSz="457200">
              <a:lnSpc>
                <a:spcPts val="4200"/>
              </a:lnSpc>
              <a:spcBef>
                <a:spcPts val="1200"/>
              </a:spcBef>
              <a:defRPr sz="2400">
                <a:latin typeface="Times"/>
                <a:ea typeface="Times"/>
                <a:cs typeface="Times"/>
                <a:sym typeface="Times"/>
              </a:defRPr>
            </a:pPr>
            <a:r>
              <a: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21"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2. </a:t>
            </a:r>
            <a:r>
              <a:rPr dirty="0" err="1"/>
              <a:t>golang函数特点</a:t>
            </a:r>
            <a:r>
              <a:rPr dirty="0"/>
              <a:t>：</a:t>
            </a:r>
          </a:p>
        </p:txBody>
      </p:sp>
      <p:sp>
        <p:nvSpPr>
          <p:cNvPr id="322" name="a. 不支持重载，一个包不能有两个名字一样的函数"/>
          <p:cNvSpPr/>
          <p:nvPr/>
        </p:nvSpPr>
        <p:spPr>
          <a:xfrm>
            <a:off x="1885746" y="3511549"/>
            <a:ext cx="68540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rPr dirty="0"/>
              <a:t>a. </a:t>
            </a:r>
            <a:r>
              <a:rPr dirty="0" err="1"/>
              <a:t>不支持重载，一个包不能有两个名字一样的函数</a:t>
            </a:r>
            <a:endParaRPr dirty="0"/>
          </a:p>
        </p:txBody>
      </p:sp>
      <p:sp>
        <p:nvSpPr>
          <p:cNvPr id="323" name="b. 函数是一等公民，函数也是一种类型，一个函数可以赋值给变量"/>
          <p:cNvSpPr/>
          <p:nvPr/>
        </p:nvSpPr>
        <p:spPr>
          <a:xfrm>
            <a:off x="1885746" y="4400550"/>
            <a:ext cx="900440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rPr dirty="0"/>
              <a:t>b. </a:t>
            </a:r>
            <a:r>
              <a:rPr dirty="0" err="1"/>
              <a:t>函数是一等公民，函数也是一种类型，一个函数可以赋值给变量</a:t>
            </a:r>
            <a:endParaRPr dirty="0"/>
          </a:p>
        </p:txBody>
      </p:sp>
      <p:sp>
        <p:nvSpPr>
          <p:cNvPr id="324" name="c. 匿名函数"/>
          <p:cNvSpPr/>
          <p:nvPr/>
        </p:nvSpPr>
        <p:spPr>
          <a:xfrm>
            <a:off x="1885746" y="52895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rPr dirty="0"/>
              <a:t>c. </a:t>
            </a:r>
            <a:r>
              <a:rPr dirty="0" err="1"/>
              <a:t>匿名函数</a:t>
            </a:r>
            <a:endParaRPr dirty="0"/>
          </a:p>
        </p:txBody>
      </p:sp>
      <p:sp>
        <p:nvSpPr>
          <p:cNvPr id="325" name="d. 多返回值"/>
          <p:cNvSpPr/>
          <p:nvPr/>
        </p:nvSpPr>
        <p:spPr>
          <a:xfrm>
            <a:off x="1885746" y="6178550"/>
            <a:ext cx="168920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d. 多返回值</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28"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2. </a:t>
            </a:r>
            <a:r>
              <a:rPr dirty="0" err="1"/>
              <a:t>golang函数特点</a:t>
            </a:r>
            <a:r>
              <a:rPr dirty="0"/>
              <a:t>：</a:t>
            </a:r>
          </a:p>
        </p:txBody>
      </p:sp>
      <p:sp>
        <p:nvSpPr>
          <p:cNvPr id="329" name="package main…"/>
          <p:cNvSpPr/>
          <p:nvPr/>
        </p:nvSpPr>
        <p:spPr>
          <a:xfrm>
            <a:off x="5208574" y="2368549"/>
            <a:ext cx="5300491" cy="7099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package main</a:t>
            </a:r>
          </a:p>
          <a:p>
            <a:pPr algn="l">
              <a:defRPr sz="2400"/>
            </a:pPr>
            <a:endParaRPr dirty="0"/>
          </a:p>
          <a:p>
            <a:pPr algn="l">
              <a:defRPr sz="2400"/>
            </a:pPr>
            <a:r>
              <a:rPr dirty="0"/>
              <a:t>import "</a:t>
            </a:r>
            <a:r>
              <a:rPr dirty="0" err="1"/>
              <a:t>fmt</a:t>
            </a:r>
            <a:r>
              <a:rPr dirty="0"/>
              <a:t>"</a:t>
            </a:r>
          </a:p>
          <a:p>
            <a:pPr algn="l">
              <a:defRPr sz="2400"/>
            </a:pPr>
            <a:endParaRPr dirty="0"/>
          </a:p>
          <a:p>
            <a:pPr algn="l">
              <a:defRPr sz="2400"/>
            </a:pPr>
            <a:r>
              <a:rPr dirty="0" err="1"/>
              <a:t>func</a:t>
            </a:r>
            <a:r>
              <a:rPr dirty="0"/>
              <a:t> add(a, b </a:t>
            </a:r>
            <a:r>
              <a:rPr dirty="0" err="1"/>
              <a:t>int</a:t>
            </a:r>
            <a:r>
              <a:rPr dirty="0"/>
              <a:t>) </a:t>
            </a:r>
            <a:r>
              <a:rPr dirty="0" err="1"/>
              <a:t>int</a:t>
            </a:r>
            <a:r>
              <a:rPr dirty="0"/>
              <a:t> {</a:t>
            </a:r>
          </a:p>
          <a:p>
            <a:pPr algn="l">
              <a:defRPr sz="2400"/>
            </a:pPr>
            <a:r>
              <a:rPr dirty="0"/>
              <a:t>	return a + b</a:t>
            </a:r>
          </a:p>
          <a:p>
            <a:pPr algn="l">
              <a:defRPr sz="2400"/>
            </a:pPr>
            <a:r>
              <a:rPr dirty="0"/>
              <a:t>}</a:t>
            </a:r>
          </a:p>
          <a:p>
            <a:pPr algn="l">
              <a:defRPr sz="2400"/>
            </a:pPr>
            <a:endParaRPr dirty="0"/>
          </a:p>
          <a:p>
            <a:pPr algn="l">
              <a:defRPr sz="2400"/>
            </a:pPr>
            <a:r>
              <a:rPr dirty="0" err="1"/>
              <a:t>func</a:t>
            </a:r>
            <a:r>
              <a:rPr dirty="0"/>
              <a:t> main() {</a:t>
            </a:r>
          </a:p>
          <a:p>
            <a:pPr algn="l">
              <a:defRPr sz="2400"/>
            </a:pPr>
            <a:endParaRPr dirty="0"/>
          </a:p>
          <a:p>
            <a:pPr algn="l">
              <a:defRPr sz="2400"/>
            </a:pPr>
            <a:r>
              <a:rPr dirty="0"/>
              <a:t>	c := add</a:t>
            </a:r>
          </a:p>
          <a:p>
            <a:pPr algn="l">
              <a:defRPr sz="2400"/>
            </a:pPr>
            <a:r>
              <a:rPr dirty="0"/>
              <a:t>	</a:t>
            </a:r>
            <a:r>
              <a:rPr dirty="0" err="1"/>
              <a:t>fmt.Println</a:t>
            </a:r>
            <a:r>
              <a:rPr dirty="0"/>
              <a:t>(c)</a:t>
            </a:r>
          </a:p>
          <a:p>
            <a:pPr algn="l">
              <a:defRPr sz="2400"/>
            </a:pPr>
            <a:endParaRPr dirty="0"/>
          </a:p>
          <a:p>
            <a:pPr algn="l">
              <a:defRPr sz="2400"/>
            </a:pPr>
            <a:r>
              <a:rPr dirty="0"/>
              <a:t>	sum := c(10, 20)</a:t>
            </a:r>
          </a:p>
          <a:p>
            <a:pPr algn="l">
              <a:defRPr sz="2400"/>
            </a:pPr>
            <a:r>
              <a:rPr dirty="0"/>
              <a:t>	</a:t>
            </a:r>
            <a:r>
              <a:rPr dirty="0" err="1"/>
              <a:t>fmt.Println</a:t>
            </a:r>
            <a:r>
              <a:rPr dirty="0"/>
              <a:t>(sum)</a:t>
            </a:r>
          </a:p>
          <a:p>
            <a:pPr algn="l">
              <a:defRPr sz="2400"/>
            </a:pPr>
            <a:r>
              <a:rPr dirty="0"/>
              <a:t>       if ( c == add ) {</a:t>
            </a:r>
          </a:p>
          <a:p>
            <a:pPr algn="l">
              <a:defRPr sz="2400"/>
            </a:pPr>
            <a:r>
              <a:rPr dirty="0"/>
              <a:t>               </a:t>
            </a:r>
            <a:r>
              <a:rPr dirty="0" err="1"/>
              <a:t>fmt.Println</a:t>
            </a:r>
            <a:r>
              <a:rPr dirty="0"/>
              <a:t>(“c equal add”)</a:t>
            </a:r>
          </a:p>
          <a:p>
            <a:pPr algn="l">
              <a:defRPr sz="2400"/>
            </a:pPr>
            <a:r>
              <a:rPr dirty="0"/>
              <a:t>       }</a:t>
            </a:r>
          </a:p>
          <a:p>
            <a:pPr algn="l">
              <a:defRPr sz="2400"/>
            </a:pPr>
            <a:r>
              <a:rPr dirty="0"/>
              <a: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32"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33"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package main</a:t>
            </a:r>
          </a:p>
          <a:p>
            <a:pPr algn="l">
              <a:defRPr sz="2400"/>
            </a:pPr>
            <a:endParaRPr dirty="0"/>
          </a:p>
          <a:p>
            <a:pPr algn="l">
              <a:defRPr sz="2400"/>
            </a:pPr>
            <a:r>
              <a:rPr dirty="0"/>
              <a:t>import "</a:t>
            </a:r>
            <a:r>
              <a:rPr dirty="0" err="1"/>
              <a:t>fmt</a:t>
            </a:r>
            <a:r>
              <a:rPr dirty="0"/>
              <a:t>"</a:t>
            </a:r>
          </a:p>
          <a:p>
            <a:pPr algn="l">
              <a:defRPr sz="2400"/>
            </a:pPr>
            <a:endParaRPr dirty="0"/>
          </a:p>
          <a:p>
            <a:pPr algn="l">
              <a:defRPr sz="2400"/>
            </a:pPr>
            <a:r>
              <a:rPr dirty="0"/>
              <a:t>type </a:t>
            </a:r>
            <a:r>
              <a:rPr dirty="0" err="1"/>
              <a:t>add_func</a:t>
            </a:r>
            <a:r>
              <a:rPr dirty="0"/>
              <a:t> </a:t>
            </a:r>
            <a:r>
              <a:rPr dirty="0" err="1"/>
              <a:t>func</a:t>
            </a:r>
            <a:r>
              <a:rPr dirty="0"/>
              <a:t>(</a:t>
            </a:r>
            <a:r>
              <a:rPr dirty="0" err="1"/>
              <a:t>int</a:t>
            </a:r>
            <a:r>
              <a:rPr dirty="0"/>
              <a:t>, </a:t>
            </a:r>
            <a:r>
              <a:rPr dirty="0" err="1"/>
              <a:t>int</a:t>
            </a:r>
            <a:r>
              <a:rPr dirty="0"/>
              <a:t>) </a:t>
            </a:r>
            <a:r>
              <a:rPr dirty="0" err="1"/>
              <a:t>int</a:t>
            </a:r>
            <a:endParaRPr dirty="0"/>
          </a:p>
          <a:p>
            <a:pPr algn="l">
              <a:defRPr sz="2400"/>
            </a:pPr>
            <a:endParaRPr dirty="0"/>
          </a:p>
          <a:p>
            <a:pPr algn="l">
              <a:defRPr sz="2400"/>
            </a:pPr>
            <a:r>
              <a:rPr dirty="0" err="1"/>
              <a:t>func</a:t>
            </a:r>
            <a:r>
              <a:rPr dirty="0"/>
              <a:t> add(a, b </a:t>
            </a:r>
            <a:r>
              <a:rPr dirty="0" err="1"/>
              <a:t>int</a:t>
            </a:r>
            <a:r>
              <a:rPr dirty="0"/>
              <a:t>) </a:t>
            </a:r>
            <a:r>
              <a:rPr dirty="0" err="1"/>
              <a:t>int</a:t>
            </a:r>
            <a:r>
              <a:rPr dirty="0"/>
              <a:t> {</a:t>
            </a:r>
          </a:p>
          <a:p>
            <a:pPr algn="l">
              <a:defRPr sz="2400"/>
            </a:pPr>
            <a:r>
              <a:rPr dirty="0"/>
              <a:t>	return a + b</a:t>
            </a:r>
          </a:p>
          <a:p>
            <a:pPr algn="l">
              <a:defRPr sz="2400"/>
            </a:pPr>
            <a:r>
              <a:rPr dirty="0"/>
              <a:t>}</a:t>
            </a:r>
          </a:p>
          <a:p>
            <a:pPr algn="l">
              <a:defRPr sz="2400"/>
            </a:pPr>
            <a:endParaRPr dirty="0"/>
          </a:p>
          <a:p>
            <a:pPr algn="l">
              <a:defRPr sz="2400"/>
            </a:pPr>
            <a:r>
              <a:rPr dirty="0" err="1"/>
              <a:t>func</a:t>
            </a:r>
            <a:r>
              <a:rPr dirty="0"/>
              <a:t> operator(op </a:t>
            </a:r>
            <a:r>
              <a:rPr dirty="0" err="1"/>
              <a:t>add_func</a:t>
            </a:r>
            <a:r>
              <a:rPr dirty="0"/>
              <a:t>, a </a:t>
            </a:r>
            <a:r>
              <a:rPr dirty="0" err="1"/>
              <a:t>int</a:t>
            </a:r>
            <a:r>
              <a:rPr dirty="0"/>
              <a:t>, b </a:t>
            </a:r>
            <a:r>
              <a:rPr dirty="0" err="1"/>
              <a:t>int</a:t>
            </a:r>
            <a:r>
              <a:rPr dirty="0"/>
              <a:t>) </a:t>
            </a:r>
            <a:r>
              <a:rPr dirty="0" err="1"/>
              <a:t>int</a:t>
            </a:r>
            <a:r>
              <a:rPr dirty="0"/>
              <a:t> {</a:t>
            </a:r>
          </a:p>
          <a:p>
            <a:pPr algn="l">
              <a:defRPr sz="2400"/>
            </a:pPr>
            <a:r>
              <a:rPr dirty="0"/>
              <a:t>	return op(a, b)</a:t>
            </a:r>
          </a:p>
          <a:p>
            <a:pPr algn="l">
              <a:defRPr sz="2400"/>
            </a:pPr>
            <a:r>
              <a:rPr dirty="0"/>
              <a:t>}</a:t>
            </a:r>
          </a:p>
          <a:p>
            <a:pPr algn="l">
              <a:defRPr sz="2400"/>
            </a:pPr>
            <a:endParaRPr dirty="0"/>
          </a:p>
          <a:p>
            <a:pPr algn="l">
              <a:defRPr sz="2400"/>
            </a:pPr>
            <a:r>
              <a:rPr dirty="0" err="1"/>
              <a:t>func</a:t>
            </a:r>
            <a:r>
              <a:rPr dirty="0"/>
              <a:t> main() {</a:t>
            </a:r>
          </a:p>
          <a:p>
            <a:pPr algn="l">
              <a:defRPr sz="2400"/>
            </a:pPr>
            <a:r>
              <a:rPr dirty="0"/>
              <a:t>	c := add</a:t>
            </a:r>
          </a:p>
          <a:p>
            <a:pPr algn="l">
              <a:defRPr sz="2400"/>
            </a:pPr>
            <a:r>
              <a:rPr dirty="0"/>
              <a:t>	</a:t>
            </a:r>
            <a:r>
              <a:rPr dirty="0" err="1"/>
              <a:t>fmt.Println</a:t>
            </a:r>
            <a:r>
              <a:rPr dirty="0"/>
              <a:t>(c)</a:t>
            </a:r>
          </a:p>
          <a:p>
            <a:pPr algn="l">
              <a:defRPr sz="2400"/>
            </a:pPr>
            <a:r>
              <a:rPr dirty="0"/>
              <a:t>	sum := operator(c, 100, 200)</a:t>
            </a:r>
          </a:p>
          <a:p>
            <a:pPr algn="l">
              <a:defRPr sz="2400"/>
            </a:pPr>
            <a:r>
              <a:rPr dirty="0"/>
              <a:t>	</a:t>
            </a:r>
            <a:r>
              <a:rPr dirty="0" err="1"/>
              <a:t>fmt.Println</a:t>
            </a:r>
            <a:r>
              <a:rPr dirty="0"/>
              <a:t>(sum)</a:t>
            </a:r>
          </a:p>
          <a:p>
            <a:pPr algn="l">
              <a:defRPr sz="2400"/>
            </a:pPr>
            <a:r>
              <a:rPr dirty="0"/>
              <a: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36"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37"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package main</a:t>
            </a:r>
          </a:p>
          <a:p>
            <a:pPr algn="l">
              <a:defRPr sz="2400"/>
            </a:pPr>
            <a:endParaRPr dirty="0"/>
          </a:p>
          <a:p>
            <a:pPr algn="l">
              <a:defRPr sz="2400"/>
            </a:pPr>
            <a:r>
              <a:rPr dirty="0"/>
              <a:t>import "</a:t>
            </a:r>
            <a:r>
              <a:rPr dirty="0" err="1"/>
              <a:t>fmt</a:t>
            </a:r>
            <a:r>
              <a:rPr dirty="0"/>
              <a:t>"</a:t>
            </a:r>
          </a:p>
          <a:p>
            <a:pPr algn="l">
              <a:defRPr sz="2400"/>
            </a:pPr>
            <a:endParaRPr dirty="0"/>
          </a:p>
          <a:p>
            <a:pPr algn="l">
              <a:defRPr sz="2400"/>
            </a:pPr>
            <a:r>
              <a:rPr dirty="0"/>
              <a:t>type </a:t>
            </a:r>
            <a:r>
              <a:rPr dirty="0" err="1"/>
              <a:t>add_func</a:t>
            </a:r>
            <a:r>
              <a:rPr dirty="0"/>
              <a:t> </a:t>
            </a:r>
            <a:r>
              <a:rPr dirty="0" err="1"/>
              <a:t>func</a:t>
            </a:r>
            <a:r>
              <a:rPr dirty="0"/>
              <a:t>(</a:t>
            </a:r>
            <a:r>
              <a:rPr dirty="0" err="1"/>
              <a:t>int</a:t>
            </a:r>
            <a:r>
              <a:rPr dirty="0"/>
              <a:t>, </a:t>
            </a:r>
            <a:r>
              <a:rPr dirty="0" err="1"/>
              <a:t>int</a:t>
            </a:r>
            <a:r>
              <a:rPr dirty="0"/>
              <a:t>) </a:t>
            </a:r>
            <a:r>
              <a:rPr dirty="0" err="1"/>
              <a:t>int</a:t>
            </a:r>
            <a:endParaRPr dirty="0"/>
          </a:p>
          <a:p>
            <a:pPr algn="l">
              <a:defRPr sz="2400"/>
            </a:pPr>
            <a:endParaRPr dirty="0"/>
          </a:p>
          <a:p>
            <a:pPr algn="l">
              <a:defRPr sz="2400">
                <a:solidFill>
                  <a:schemeClr val="accent5"/>
                </a:solidFill>
              </a:defRPr>
            </a:pPr>
            <a:r>
              <a:rPr dirty="0" err="1"/>
              <a:t>func</a:t>
            </a:r>
            <a:r>
              <a:rPr dirty="0"/>
              <a:t> add(a, b, c </a:t>
            </a:r>
            <a:r>
              <a:rPr dirty="0" err="1"/>
              <a:t>int</a:t>
            </a:r>
            <a:r>
              <a:rPr dirty="0"/>
              <a:t>) </a:t>
            </a:r>
            <a:r>
              <a:rPr dirty="0" err="1"/>
              <a:t>int</a:t>
            </a:r>
            <a:r>
              <a:rPr dirty="0"/>
              <a:t> {</a:t>
            </a:r>
          </a:p>
          <a:p>
            <a:pPr algn="l">
              <a:defRPr sz="2400">
                <a:solidFill>
                  <a:schemeClr val="accent5"/>
                </a:solidFill>
              </a:defRPr>
            </a:pPr>
            <a:r>
              <a:rPr dirty="0"/>
              <a:t>	return a + b</a:t>
            </a:r>
          </a:p>
          <a:p>
            <a:pPr algn="l">
              <a:defRPr sz="2400">
                <a:solidFill>
                  <a:schemeClr val="accent5"/>
                </a:solidFill>
              </a:defRPr>
            </a:pPr>
            <a:r>
              <a:rPr dirty="0"/>
              <a:t>}</a:t>
            </a:r>
          </a:p>
          <a:p>
            <a:pPr algn="l">
              <a:defRPr sz="2400"/>
            </a:pPr>
            <a:endParaRPr dirty="0"/>
          </a:p>
          <a:p>
            <a:pPr algn="l">
              <a:defRPr sz="2400"/>
            </a:pPr>
            <a:r>
              <a:rPr dirty="0" err="1"/>
              <a:t>func</a:t>
            </a:r>
            <a:r>
              <a:rPr dirty="0"/>
              <a:t> operator(op </a:t>
            </a:r>
            <a:r>
              <a:rPr dirty="0" err="1"/>
              <a:t>add_func</a:t>
            </a:r>
            <a:r>
              <a:rPr dirty="0"/>
              <a:t>, a </a:t>
            </a:r>
            <a:r>
              <a:rPr dirty="0" err="1"/>
              <a:t>int</a:t>
            </a:r>
            <a:r>
              <a:rPr dirty="0"/>
              <a:t>, b </a:t>
            </a:r>
            <a:r>
              <a:rPr dirty="0" err="1"/>
              <a:t>int</a:t>
            </a:r>
            <a:r>
              <a:rPr dirty="0"/>
              <a:t>) </a:t>
            </a:r>
            <a:r>
              <a:rPr dirty="0" err="1"/>
              <a:t>int</a:t>
            </a:r>
            <a:r>
              <a:rPr dirty="0"/>
              <a:t> {</a:t>
            </a:r>
          </a:p>
          <a:p>
            <a:pPr algn="l">
              <a:defRPr sz="2400"/>
            </a:pPr>
            <a:r>
              <a:rPr dirty="0"/>
              <a:t>	return op(a, b)</a:t>
            </a:r>
          </a:p>
          <a:p>
            <a:pPr algn="l">
              <a:defRPr sz="2400"/>
            </a:pPr>
            <a:r>
              <a:rPr dirty="0"/>
              <a:t>}</a:t>
            </a:r>
          </a:p>
          <a:p>
            <a:pPr algn="l">
              <a:defRPr sz="2400"/>
            </a:pPr>
            <a:endParaRPr dirty="0"/>
          </a:p>
          <a:p>
            <a:pPr algn="l">
              <a:defRPr sz="2400"/>
            </a:pPr>
            <a:r>
              <a:rPr dirty="0" err="1"/>
              <a:t>func</a:t>
            </a:r>
            <a:r>
              <a:rPr dirty="0"/>
              <a:t> main() {</a:t>
            </a:r>
          </a:p>
          <a:p>
            <a:pPr algn="l">
              <a:defRPr sz="2400"/>
            </a:pPr>
            <a:r>
              <a:rPr dirty="0"/>
              <a:t>	c := add</a:t>
            </a:r>
          </a:p>
          <a:p>
            <a:pPr algn="l">
              <a:defRPr sz="2400"/>
            </a:pPr>
            <a:r>
              <a:rPr dirty="0"/>
              <a:t>	</a:t>
            </a:r>
            <a:r>
              <a:rPr dirty="0" err="1"/>
              <a:t>fmt.Println</a:t>
            </a:r>
            <a:r>
              <a:rPr dirty="0"/>
              <a:t>(c)</a:t>
            </a:r>
          </a:p>
          <a:p>
            <a:pPr algn="l">
              <a:defRPr sz="2400"/>
            </a:pPr>
            <a:r>
              <a:rPr dirty="0"/>
              <a:t>	sum := operator(c, 100, 200)</a:t>
            </a:r>
          </a:p>
          <a:p>
            <a:pPr algn="l">
              <a:defRPr sz="2400"/>
            </a:pPr>
            <a:r>
              <a:rPr dirty="0"/>
              <a:t>	</a:t>
            </a:r>
            <a:r>
              <a:rPr dirty="0" err="1"/>
              <a:t>fmt.Println</a:t>
            </a:r>
            <a:r>
              <a:rPr dirty="0"/>
              <a:t>(sum)</a:t>
            </a:r>
          </a:p>
          <a:p>
            <a:pPr algn="l">
              <a:defRPr sz="2400"/>
            </a:pPr>
            <a:r>
              <a:rPr dirty="0"/>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40"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41"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package main</a:t>
            </a:r>
          </a:p>
          <a:p>
            <a:pPr algn="l">
              <a:defRPr sz="2400"/>
            </a:pPr>
            <a:endParaRPr dirty="0"/>
          </a:p>
          <a:p>
            <a:pPr algn="l">
              <a:defRPr sz="2400"/>
            </a:pPr>
            <a:r>
              <a:rPr dirty="0"/>
              <a:t>import "</a:t>
            </a:r>
            <a:r>
              <a:rPr dirty="0" err="1"/>
              <a:t>fmt</a:t>
            </a:r>
            <a:r>
              <a:rPr dirty="0"/>
              <a:t>"</a:t>
            </a:r>
          </a:p>
          <a:p>
            <a:pPr algn="l">
              <a:defRPr sz="2400"/>
            </a:pPr>
            <a:endParaRPr dirty="0"/>
          </a:p>
          <a:p>
            <a:pPr algn="l">
              <a:defRPr sz="2400"/>
            </a:pPr>
            <a:r>
              <a:rPr dirty="0"/>
              <a:t>type </a:t>
            </a:r>
            <a:r>
              <a:rPr dirty="0" err="1"/>
              <a:t>add_func</a:t>
            </a:r>
            <a:r>
              <a:rPr dirty="0"/>
              <a:t> </a:t>
            </a:r>
            <a:r>
              <a:rPr dirty="0" err="1"/>
              <a:t>func</a:t>
            </a:r>
            <a:r>
              <a:rPr dirty="0"/>
              <a:t>(</a:t>
            </a:r>
            <a:r>
              <a:rPr dirty="0" err="1"/>
              <a:t>int</a:t>
            </a:r>
            <a:r>
              <a:rPr dirty="0"/>
              <a:t>, </a:t>
            </a:r>
            <a:r>
              <a:rPr dirty="0" err="1"/>
              <a:t>int</a:t>
            </a:r>
            <a:r>
              <a:rPr dirty="0"/>
              <a:t>) </a:t>
            </a:r>
            <a:r>
              <a:rPr dirty="0" err="1"/>
              <a:t>int</a:t>
            </a:r>
            <a:endParaRPr dirty="0"/>
          </a:p>
          <a:p>
            <a:pPr algn="l">
              <a:defRPr sz="2400"/>
            </a:pPr>
            <a:endParaRPr dirty="0"/>
          </a:p>
          <a:p>
            <a:pPr algn="l">
              <a:defRPr sz="2400">
                <a:solidFill>
                  <a:schemeClr val="accent5"/>
                </a:solidFill>
              </a:defRPr>
            </a:pPr>
            <a:r>
              <a:rPr dirty="0" err="1"/>
              <a:t>func</a:t>
            </a:r>
            <a:r>
              <a:rPr dirty="0"/>
              <a:t> sub(a, b </a:t>
            </a:r>
            <a:r>
              <a:rPr dirty="0" err="1"/>
              <a:t>int</a:t>
            </a:r>
            <a:r>
              <a:rPr dirty="0"/>
              <a:t>) </a:t>
            </a:r>
            <a:r>
              <a:rPr dirty="0" err="1"/>
              <a:t>int</a:t>
            </a:r>
            <a:r>
              <a:rPr dirty="0"/>
              <a:t> {</a:t>
            </a:r>
          </a:p>
          <a:p>
            <a:pPr algn="l">
              <a:defRPr sz="2400">
                <a:solidFill>
                  <a:schemeClr val="accent5"/>
                </a:solidFill>
              </a:defRPr>
            </a:pPr>
            <a:r>
              <a:rPr dirty="0"/>
              <a:t>	return a - b</a:t>
            </a:r>
          </a:p>
          <a:p>
            <a:pPr algn="l">
              <a:defRPr sz="2400">
                <a:solidFill>
                  <a:schemeClr val="accent5"/>
                </a:solidFill>
              </a:defRPr>
            </a:pPr>
            <a:r>
              <a:rPr dirty="0"/>
              <a:t>}</a:t>
            </a:r>
          </a:p>
          <a:p>
            <a:pPr algn="l">
              <a:defRPr sz="2400"/>
            </a:pPr>
            <a:endParaRPr dirty="0"/>
          </a:p>
          <a:p>
            <a:pPr algn="l">
              <a:defRPr sz="2400"/>
            </a:pPr>
            <a:r>
              <a:rPr dirty="0" err="1"/>
              <a:t>func</a:t>
            </a:r>
            <a:r>
              <a:rPr dirty="0"/>
              <a:t> operator(op </a:t>
            </a:r>
            <a:r>
              <a:rPr dirty="0" err="1"/>
              <a:t>add_func</a:t>
            </a:r>
            <a:r>
              <a:rPr dirty="0"/>
              <a:t>, a </a:t>
            </a:r>
            <a:r>
              <a:rPr dirty="0" err="1"/>
              <a:t>int</a:t>
            </a:r>
            <a:r>
              <a:rPr dirty="0"/>
              <a:t>, b </a:t>
            </a:r>
            <a:r>
              <a:rPr dirty="0" err="1"/>
              <a:t>int</a:t>
            </a:r>
            <a:r>
              <a:rPr dirty="0"/>
              <a:t>) </a:t>
            </a:r>
            <a:r>
              <a:rPr dirty="0" err="1"/>
              <a:t>int</a:t>
            </a:r>
            <a:r>
              <a:rPr dirty="0"/>
              <a:t> {</a:t>
            </a:r>
          </a:p>
          <a:p>
            <a:pPr algn="l">
              <a:defRPr sz="2400"/>
            </a:pPr>
            <a:r>
              <a:rPr dirty="0"/>
              <a:t>	return op(a, b)</a:t>
            </a:r>
          </a:p>
          <a:p>
            <a:pPr algn="l">
              <a:defRPr sz="2400"/>
            </a:pPr>
            <a:r>
              <a:rPr dirty="0"/>
              <a:t>}</a:t>
            </a:r>
          </a:p>
          <a:p>
            <a:pPr algn="l">
              <a:defRPr sz="2400"/>
            </a:pPr>
            <a:endParaRPr dirty="0"/>
          </a:p>
          <a:p>
            <a:pPr algn="l">
              <a:defRPr sz="2400"/>
            </a:pPr>
            <a:r>
              <a:rPr dirty="0" err="1"/>
              <a:t>func</a:t>
            </a:r>
            <a:r>
              <a:rPr dirty="0"/>
              <a:t> main() {</a:t>
            </a:r>
          </a:p>
          <a:p>
            <a:pPr algn="l">
              <a:defRPr sz="2400"/>
            </a:pPr>
            <a:r>
              <a:rPr dirty="0"/>
              <a:t>	c := sub</a:t>
            </a:r>
          </a:p>
          <a:p>
            <a:pPr algn="l">
              <a:defRPr sz="2400"/>
            </a:pPr>
            <a:r>
              <a:rPr dirty="0"/>
              <a:t>	</a:t>
            </a:r>
            <a:r>
              <a:rPr dirty="0" err="1"/>
              <a:t>fmt.Println</a:t>
            </a:r>
            <a:r>
              <a:rPr dirty="0"/>
              <a:t>(c)</a:t>
            </a:r>
          </a:p>
          <a:p>
            <a:pPr algn="l">
              <a:defRPr sz="2400"/>
            </a:pPr>
            <a:r>
              <a:rPr dirty="0"/>
              <a:t>	sum := operator(c, 100, 200)</a:t>
            </a:r>
          </a:p>
          <a:p>
            <a:pPr algn="l">
              <a:defRPr sz="2400"/>
            </a:pPr>
            <a:r>
              <a:rPr dirty="0"/>
              <a:t>	</a:t>
            </a:r>
            <a:r>
              <a:rPr dirty="0" err="1"/>
              <a:t>fmt.Println</a:t>
            </a:r>
            <a:r>
              <a:rPr dirty="0"/>
              <a:t>(sum)</a:t>
            </a:r>
          </a:p>
          <a:p>
            <a:pPr algn="l">
              <a:defRPr sz="2400"/>
            </a:pPr>
            <a:r>
              <a:rPr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36" name="strings.HasPrefix(s string, prefix string) bool：判断字符串s是否以prefix开头 。"/>
          <p:cNvSpPr/>
          <p:nvPr/>
        </p:nvSpPr>
        <p:spPr>
          <a:xfrm>
            <a:off x="1377814" y="2584450"/>
            <a:ext cx="111388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23333" indent="-423333" algn="l">
              <a:spcBef>
                <a:spcPts val="4200"/>
              </a:spcBef>
              <a:buSzPct val="100000"/>
              <a:buAutoNum type="arabicPeriod"/>
              <a:defRPr sz="2400"/>
            </a:lvl1pPr>
          </a:lstStyle>
          <a:p>
            <a:r>
              <a:rPr dirty="0" err="1"/>
              <a:t>strings.HasPrefix</a:t>
            </a:r>
            <a:r>
              <a:rPr dirty="0"/>
              <a:t>(s string, prefix string) </a:t>
            </a:r>
            <a:r>
              <a:rPr dirty="0" err="1"/>
              <a:t>bool：判断字符串s是否以prefix开头</a:t>
            </a:r>
            <a:r>
              <a:rPr dirty="0"/>
              <a:t> 。</a:t>
            </a:r>
          </a:p>
        </p:txBody>
      </p:sp>
      <p:sp>
        <p:nvSpPr>
          <p:cNvPr id="137" name="2. strings.HasSuffix(s string, suffix string) bool：判断字符串s是否以suffix结尾。"/>
          <p:cNvSpPr/>
          <p:nvPr/>
        </p:nvSpPr>
        <p:spPr>
          <a:xfrm>
            <a:off x="1377814" y="4667250"/>
            <a:ext cx="1085179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2. </a:t>
            </a:r>
            <a:r>
              <a:rPr dirty="0" err="1"/>
              <a:t>strings.HasSuffix</a:t>
            </a:r>
            <a:r>
              <a:rPr dirty="0"/>
              <a:t>(s string, suffix string) </a:t>
            </a:r>
            <a:r>
              <a:rPr dirty="0" err="1"/>
              <a:t>bool：判断字符串s是否以suffix结尾</a:t>
            </a:r>
            <a:r>
              <a:rPr dirty="0"/>
              <a:t>。</a:t>
            </a:r>
          </a:p>
        </p:txBody>
      </p:sp>
      <p:sp>
        <p:nvSpPr>
          <p:cNvPr id="138" name="练习1：判断一个url是否以http://开头，如果不是，则加上http://。"/>
          <p:cNvSpPr/>
          <p:nvPr/>
        </p:nvSpPr>
        <p:spPr>
          <a:xfrm>
            <a:off x="2059025" y="3533775"/>
            <a:ext cx="888675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练习1：判断一个url是否以http://</a:t>
            </a:r>
            <a:r>
              <a:rPr dirty="0" err="1"/>
              <a:t>开头，如果不是，则加上http</a:t>
            </a:r>
            <a:r>
              <a:rPr dirty="0"/>
              <a:t>://。</a:t>
            </a:r>
          </a:p>
        </p:txBody>
      </p:sp>
      <p:sp>
        <p:nvSpPr>
          <p:cNvPr id="139" name="练习2：判断一个路径是否以“/”结尾，如果不是，则加上/。"/>
          <p:cNvSpPr/>
          <p:nvPr/>
        </p:nvSpPr>
        <p:spPr>
          <a:xfrm>
            <a:off x="2059025" y="5635625"/>
            <a:ext cx="800557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练习2：判断一个路径是否以“/”</a:t>
            </a:r>
            <a:r>
              <a:rPr dirty="0" err="1"/>
              <a:t>结尾，如果不是，则加上</a:t>
            </a:r>
            <a:r>
              <a:rPr dirty="0"/>
              <a:t>/。</a:t>
            </a:r>
          </a:p>
        </p:txBody>
      </p:sp>
      <p:sp>
        <p:nvSpPr>
          <p:cNvPr id="140" name="3. strings.Index(s string, str string) int：判断str在s中首次出现的位置，如果没有"/>
          <p:cNvSpPr/>
          <p:nvPr/>
        </p:nvSpPr>
        <p:spPr>
          <a:xfrm>
            <a:off x="1377814" y="6584950"/>
            <a:ext cx="1085088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3. </a:t>
            </a:r>
            <a:r>
              <a:rPr dirty="0" err="1"/>
              <a:t>strings.Index</a:t>
            </a:r>
            <a:r>
              <a:rPr dirty="0"/>
              <a:t>(s string, </a:t>
            </a:r>
            <a:r>
              <a:rPr dirty="0" err="1"/>
              <a:t>str</a:t>
            </a:r>
            <a:r>
              <a:rPr dirty="0"/>
              <a:t> string) </a:t>
            </a:r>
            <a:r>
              <a:rPr dirty="0" err="1"/>
              <a:t>int：判断str在s中首次出现的位置，如果没有</a:t>
            </a:r>
            <a:endParaRPr dirty="0"/>
          </a:p>
        </p:txBody>
      </p:sp>
      <p:sp>
        <p:nvSpPr>
          <p:cNvPr id="141" name="出现，则返回-1"/>
          <p:cNvSpPr/>
          <p:nvPr/>
        </p:nvSpPr>
        <p:spPr>
          <a:xfrm>
            <a:off x="1746114" y="7219950"/>
            <a:ext cx="221406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出现，则返回-1</a:t>
            </a:r>
          </a:p>
        </p:txBody>
      </p:sp>
      <p:sp>
        <p:nvSpPr>
          <p:cNvPr id="142" name="4. strings.LastIndex(s string, str string) int：判断str在s中最后出现的位置，如果没有"/>
          <p:cNvSpPr/>
          <p:nvPr/>
        </p:nvSpPr>
        <p:spPr>
          <a:xfrm>
            <a:off x="1377814" y="8388350"/>
            <a:ext cx="1142695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strings.LastIndex(s string, str string) int：判断str在s中最后出现的位置，如果没有</a:t>
            </a:r>
          </a:p>
        </p:txBody>
      </p:sp>
      <p:sp>
        <p:nvSpPr>
          <p:cNvPr id="143" name="出现，则返回-1"/>
          <p:cNvSpPr/>
          <p:nvPr/>
        </p:nvSpPr>
        <p:spPr>
          <a:xfrm>
            <a:off x="1746571" y="9023350"/>
            <a:ext cx="221406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出现，则返回-1</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44"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函数参数传递方式：</a:t>
            </a:r>
          </a:p>
        </p:txBody>
      </p:sp>
      <p:sp>
        <p:nvSpPr>
          <p:cNvPr id="345" name="1). 值传递"/>
          <p:cNvSpPr/>
          <p:nvPr/>
        </p:nvSpPr>
        <p:spPr>
          <a:xfrm>
            <a:off x="1970176" y="3638550"/>
            <a:ext cx="146913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值传递</a:t>
            </a:r>
          </a:p>
        </p:txBody>
      </p:sp>
      <p:sp>
        <p:nvSpPr>
          <p:cNvPr id="346" name="2). 引用传递"/>
          <p:cNvSpPr/>
          <p:nvPr/>
        </p:nvSpPr>
        <p:spPr>
          <a:xfrm>
            <a:off x="1970176" y="4616450"/>
            <a:ext cx="177393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2). </a:t>
            </a:r>
            <a:r>
              <a:rPr dirty="0" err="1"/>
              <a:t>引用传递</a:t>
            </a:r>
            <a:endParaRPr dirty="0"/>
          </a:p>
        </p:txBody>
      </p:sp>
      <p:sp>
        <p:nvSpPr>
          <p:cNvPr id="347" name="注意1：无论是值传递，还是引用传递，传递给函数的都是变量的副本，"/>
          <p:cNvSpPr/>
          <p:nvPr/>
        </p:nvSpPr>
        <p:spPr>
          <a:xfrm>
            <a:off x="1970176" y="5911850"/>
            <a:ext cx="97325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注意1：</a:t>
            </a:r>
            <a:r>
              <a:rPr lang="zh-CN" altLang="en-US" dirty="0"/>
              <a:t>无</a:t>
            </a:r>
            <a:r>
              <a:rPr dirty="0" err="1"/>
              <a:t>论是值传递，还是引用传递，传递给函数的都是变量的副本</a:t>
            </a:r>
            <a:r>
              <a:rPr dirty="0"/>
              <a:t>，</a:t>
            </a:r>
          </a:p>
        </p:txBody>
      </p:sp>
      <p:sp>
        <p:nvSpPr>
          <p:cNvPr id="348" name="不过，值传递是值的拷贝。引用传递是地址的拷贝，一般来说，地址"/>
          <p:cNvSpPr/>
          <p:nvPr/>
        </p:nvSpPr>
        <p:spPr>
          <a:xfrm>
            <a:off x="1970176" y="6673850"/>
            <a:ext cx="92583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err="1"/>
              <a:t>不过，值传递是值的拷贝。引用传递是地址的拷贝，一般来说，地址</a:t>
            </a:r>
            <a:endParaRPr dirty="0"/>
          </a:p>
        </p:txBody>
      </p:sp>
      <p:sp>
        <p:nvSpPr>
          <p:cNvPr id="349" name="拷贝更为高效。而值拷贝取决于拷贝的对象大小，对象越大，则性能"/>
          <p:cNvSpPr/>
          <p:nvPr/>
        </p:nvSpPr>
        <p:spPr>
          <a:xfrm>
            <a:off x="1970176" y="7435850"/>
            <a:ext cx="92583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err="1"/>
              <a:t>拷贝更为高效。而值拷贝取决于拷贝的对象大小，对象越大，则性能</a:t>
            </a:r>
            <a:endParaRPr dirty="0"/>
          </a:p>
        </p:txBody>
      </p:sp>
      <p:sp>
        <p:nvSpPr>
          <p:cNvPr id="350" name="越低。"/>
          <p:cNvSpPr/>
          <p:nvPr/>
        </p:nvSpPr>
        <p:spPr>
          <a:xfrm>
            <a:off x="1970176" y="8337550"/>
            <a:ext cx="10287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越低。</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53"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函数参数传递方式：</a:t>
            </a:r>
          </a:p>
        </p:txBody>
      </p:sp>
      <p:sp>
        <p:nvSpPr>
          <p:cNvPr id="354" name="注意2：map、slice、chan、指针、interface默认以引用的方式传递"/>
          <p:cNvSpPr/>
          <p:nvPr/>
        </p:nvSpPr>
        <p:spPr>
          <a:xfrm>
            <a:off x="1912112" y="3676650"/>
            <a:ext cx="918057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注意2：map、slice、chan、指针、interface默认以引用的方式传递</a:t>
            </a:r>
          </a:p>
        </p:txBody>
      </p:sp>
      <p:sp>
        <p:nvSpPr>
          <p:cNvPr id="355" name="package main…"/>
          <p:cNvSpPr/>
          <p:nvPr/>
        </p:nvSpPr>
        <p:spPr>
          <a:xfrm>
            <a:off x="4901844" y="4330700"/>
            <a:ext cx="2756612" cy="5257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package main</a:t>
            </a:r>
          </a:p>
          <a:p>
            <a:pPr algn="l">
              <a:defRPr sz="2400"/>
            </a:pPr>
            <a:endParaRPr dirty="0"/>
          </a:p>
          <a:p>
            <a:pPr algn="l">
              <a:defRPr sz="2400"/>
            </a:pPr>
            <a:r>
              <a:rPr dirty="0"/>
              <a:t>import "</a:t>
            </a:r>
            <a:r>
              <a:rPr dirty="0" err="1"/>
              <a:t>fmt</a:t>
            </a:r>
            <a:r>
              <a:rPr dirty="0"/>
              <a:t>"</a:t>
            </a:r>
          </a:p>
          <a:p>
            <a:pPr algn="l">
              <a:defRPr sz="2400"/>
            </a:pPr>
            <a:endParaRPr dirty="0"/>
          </a:p>
          <a:p>
            <a:pPr algn="l">
              <a:defRPr sz="2400"/>
            </a:pPr>
            <a:r>
              <a:rPr dirty="0" err="1"/>
              <a:t>func</a:t>
            </a:r>
            <a:r>
              <a:rPr dirty="0"/>
              <a:t> modify(a </a:t>
            </a:r>
            <a:r>
              <a:rPr dirty="0" err="1"/>
              <a:t>int</a:t>
            </a:r>
            <a:r>
              <a:rPr dirty="0"/>
              <a:t>) {</a:t>
            </a:r>
          </a:p>
          <a:p>
            <a:pPr algn="l">
              <a:defRPr sz="2400"/>
            </a:pPr>
            <a:r>
              <a:rPr dirty="0"/>
              <a:t>	a = 100</a:t>
            </a:r>
          </a:p>
          <a:p>
            <a:pPr algn="l">
              <a:defRPr sz="2400"/>
            </a:pPr>
            <a:r>
              <a:rPr dirty="0"/>
              <a:t>}</a:t>
            </a:r>
          </a:p>
          <a:p>
            <a:pPr algn="l">
              <a:defRPr sz="2400"/>
            </a:pPr>
            <a:endParaRPr dirty="0"/>
          </a:p>
          <a:p>
            <a:pPr algn="l">
              <a:defRPr sz="2400"/>
            </a:pPr>
            <a:r>
              <a:rPr dirty="0" err="1"/>
              <a:t>func</a:t>
            </a:r>
            <a:r>
              <a:rPr dirty="0"/>
              <a:t> main() {</a:t>
            </a:r>
          </a:p>
          <a:p>
            <a:pPr algn="l">
              <a:defRPr sz="2400"/>
            </a:pPr>
            <a:r>
              <a:rPr dirty="0"/>
              <a:t>	a := 8</a:t>
            </a:r>
          </a:p>
          <a:p>
            <a:pPr algn="l">
              <a:defRPr sz="2400"/>
            </a:pPr>
            <a:r>
              <a:rPr dirty="0"/>
              <a:t>	</a:t>
            </a:r>
            <a:r>
              <a:rPr dirty="0" err="1"/>
              <a:t>fmt.Println</a:t>
            </a:r>
            <a:r>
              <a:rPr dirty="0"/>
              <a:t>(a)</a:t>
            </a:r>
          </a:p>
          <a:p>
            <a:pPr algn="l">
              <a:defRPr sz="2400"/>
            </a:pPr>
            <a:r>
              <a:rPr dirty="0"/>
              <a:t>	modify(a)</a:t>
            </a:r>
          </a:p>
          <a:p>
            <a:pPr algn="l">
              <a:defRPr sz="2400"/>
            </a:pPr>
            <a:r>
              <a:rPr dirty="0"/>
              <a:t>	</a:t>
            </a:r>
            <a:r>
              <a:rPr dirty="0" err="1"/>
              <a:t>fmt.Println</a:t>
            </a:r>
            <a:r>
              <a:rPr dirty="0"/>
              <a:t>(a)</a:t>
            </a:r>
          </a:p>
          <a:p>
            <a:pPr algn="l">
              <a:defRPr sz="2400"/>
            </a:pPr>
            <a:r>
              <a:rPr dirty="0"/>
              <a: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58"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函数参数传递方式：</a:t>
            </a:r>
          </a:p>
        </p:txBody>
      </p:sp>
      <p:sp>
        <p:nvSpPr>
          <p:cNvPr id="359" name="练习13：修改上一页的程序，使其功能正确。"/>
          <p:cNvSpPr/>
          <p:nvPr/>
        </p:nvSpPr>
        <p:spPr>
          <a:xfrm>
            <a:off x="1940915" y="3625850"/>
            <a:ext cx="6244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练习13：修改上一页的程序，使其功能正确。</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62" name="4. 命名返回值的名字："/>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4. </a:t>
            </a:r>
            <a:r>
              <a:rPr dirty="0" err="1"/>
              <a:t>命名返回值的名字</a:t>
            </a:r>
            <a:r>
              <a:rPr dirty="0"/>
              <a:t>：</a:t>
            </a:r>
          </a:p>
        </p:txBody>
      </p:sp>
      <p:sp>
        <p:nvSpPr>
          <p:cNvPr id="363" name="func add(a, b int) (c int) {…"/>
          <p:cNvSpPr/>
          <p:nvPr/>
        </p:nvSpPr>
        <p:spPr>
          <a:xfrm>
            <a:off x="4700574" y="3632200"/>
            <a:ext cx="3603652" cy="193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400"/>
              </a:spcBef>
              <a:defRPr sz="2400">
                <a:solidFill>
                  <a:schemeClr val="accent5"/>
                </a:solidFill>
              </a:defRPr>
            </a:pPr>
            <a:r>
              <a:rPr dirty="0" err="1"/>
              <a:t>func</a:t>
            </a:r>
            <a:r>
              <a:rPr dirty="0"/>
              <a:t> add(a, b </a:t>
            </a:r>
            <a:r>
              <a:rPr dirty="0" err="1"/>
              <a:t>int</a:t>
            </a:r>
            <a:r>
              <a:rPr dirty="0"/>
              <a:t>) (c </a:t>
            </a:r>
            <a:r>
              <a:rPr dirty="0" err="1"/>
              <a:t>int</a:t>
            </a:r>
            <a:r>
              <a:rPr dirty="0"/>
              <a:t>) {</a:t>
            </a:r>
          </a:p>
          <a:p>
            <a:pPr algn="l">
              <a:spcBef>
                <a:spcPts val="1400"/>
              </a:spcBef>
              <a:defRPr sz="2400">
                <a:solidFill>
                  <a:schemeClr val="accent5"/>
                </a:solidFill>
              </a:defRPr>
            </a:pPr>
            <a:r>
              <a:rPr dirty="0"/>
              <a:t>        c = a + b</a:t>
            </a:r>
          </a:p>
          <a:p>
            <a:pPr algn="l">
              <a:spcBef>
                <a:spcPts val="1400"/>
              </a:spcBef>
              <a:defRPr sz="2400">
                <a:solidFill>
                  <a:schemeClr val="accent5"/>
                </a:solidFill>
              </a:defRPr>
            </a:pPr>
            <a:r>
              <a:rPr dirty="0"/>
              <a:t>        return</a:t>
            </a:r>
            <a:br>
              <a:rPr dirty="0"/>
            </a:br>
            <a:r>
              <a:rPr dirty="0"/>
              <a:t>}</a:t>
            </a:r>
          </a:p>
        </p:txBody>
      </p:sp>
      <p:sp>
        <p:nvSpPr>
          <p:cNvPr id="364" name="func calc(a, b int) (sum int, avg int) {…"/>
          <p:cNvSpPr/>
          <p:nvPr/>
        </p:nvSpPr>
        <p:spPr>
          <a:xfrm>
            <a:off x="4700574" y="5937249"/>
            <a:ext cx="5128261" cy="247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400"/>
              </a:spcBef>
              <a:defRPr sz="2400">
                <a:solidFill>
                  <a:schemeClr val="accent5"/>
                </a:solidFill>
              </a:defRPr>
            </a:pPr>
            <a:r>
              <a:rPr dirty="0" err="1"/>
              <a:t>func</a:t>
            </a:r>
            <a:r>
              <a:rPr dirty="0"/>
              <a:t> </a:t>
            </a:r>
            <a:r>
              <a:rPr dirty="0" err="1"/>
              <a:t>calc</a:t>
            </a:r>
            <a:r>
              <a:rPr dirty="0"/>
              <a:t>(a, b </a:t>
            </a:r>
            <a:r>
              <a:rPr dirty="0" err="1"/>
              <a:t>int</a:t>
            </a:r>
            <a:r>
              <a:rPr dirty="0"/>
              <a:t>) (sum </a:t>
            </a:r>
            <a:r>
              <a:rPr dirty="0" err="1"/>
              <a:t>int</a:t>
            </a:r>
            <a:r>
              <a:rPr dirty="0"/>
              <a:t>, </a:t>
            </a:r>
            <a:r>
              <a:rPr dirty="0" err="1"/>
              <a:t>avg</a:t>
            </a:r>
            <a:r>
              <a:rPr dirty="0"/>
              <a:t> </a:t>
            </a:r>
            <a:r>
              <a:rPr dirty="0" err="1"/>
              <a:t>int</a:t>
            </a:r>
            <a:r>
              <a:rPr dirty="0"/>
              <a:t>) {</a:t>
            </a:r>
          </a:p>
          <a:p>
            <a:pPr algn="l">
              <a:spcBef>
                <a:spcPts val="1400"/>
              </a:spcBef>
              <a:defRPr sz="2400">
                <a:solidFill>
                  <a:schemeClr val="accent5"/>
                </a:solidFill>
              </a:defRPr>
            </a:pPr>
            <a:r>
              <a:rPr dirty="0"/>
              <a:t>        sum = a + b</a:t>
            </a:r>
          </a:p>
          <a:p>
            <a:pPr algn="l">
              <a:spcBef>
                <a:spcPts val="1400"/>
              </a:spcBef>
              <a:defRPr sz="2400">
                <a:solidFill>
                  <a:schemeClr val="accent5"/>
                </a:solidFill>
              </a:defRPr>
            </a:pPr>
            <a:r>
              <a:rPr dirty="0"/>
              <a:t>        </a:t>
            </a:r>
            <a:r>
              <a:rPr dirty="0" err="1"/>
              <a:t>avg</a:t>
            </a:r>
            <a:r>
              <a:rPr dirty="0"/>
              <a:t> = (a +b)/2</a:t>
            </a:r>
          </a:p>
          <a:p>
            <a:pPr algn="l">
              <a:spcBef>
                <a:spcPts val="1400"/>
              </a:spcBef>
              <a:defRPr sz="2400">
                <a:solidFill>
                  <a:schemeClr val="accent5"/>
                </a:solidFill>
              </a:defRPr>
            </a:pPr>
            <a:r>
              <a:rPr dirty="0"/>
              <a:t>        return</a:t>
            </a:r>
            <a:br>
              <a:rPr dirty="0"/>
            </a:br>
            <a:r>
              <a:rPr dirty="0"/>
              <a: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67" name="4. _标识符，用来忽略返回值："/>
          <p:cNvSpPr/>
          <p:nvPr/>
        </p:nvSpPr>
        <p:spPr>
          <a:xfrm>
            <a:off x="1551076" y="2813050"/>
            <a:ext cx="4263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4. _</a:t>
            </a:r>
            <a:r>
              <a:rPr dirty="0" err="1"/>
              <a:t>标识符，用来忽略返回值</a:t>
            </a:r>
            <a:r>
              <a:rPr dirty="0"/>
              <a:t>：</a:t>
            </a:r>
          </a:p>
        </p:txBody>
      </p:sp>
      <p:sp>
        <p:nvSpPr>
          <p:cNvPr id="368" name="func calc(a, b int) (sum int, avg int) {…"/>
          <p:cNvSpPr/>
          <p:nvPr/>
        </p:nvSpPr>
        <p:spPr>
          <a:xfrm>
            <a:off x="3938269" y="4254499"/>
            <a:ext cx="5128261" cy="4114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400"/>
              </a:spcBef>
              <a:defRPr sz="2400">
                <a:solidFill>
                  <a:schemeClr val="accent5"/>
                </a:solidFill>
              </a:defRPr>
            </a:pPr>
            <a:r>
              <a:rPr dirty="0" err="1"/>
              <a:t>func</a:t>
            </a:r>
            <a:r>
              <a:rPr dirty="0"/>
              <a:t> </a:t>
            </a:r>
            <a:r>
              <a:rPr dirty="0" err="1"/>
              <a:t>calc</a:t>
            </a:r>
            <a:r>
              <a:rPr dirty="0"/>
              <a:t>(a, b </a:t>
            </a:r>
            <a:r>
              <a:rPr dirty="0" err="1"/>
              <a:t>int</a:t>
            </a:r>
            <a:r>
              <a:rPr dirty="0"/>
              <a:t>) (sum </a:t>
            </a:r>
            <a:r>
              <a:rPr dirty="0" err="1"/>
              <a:t>int</a:t>
            </a:r>
            <a:r>
              <a:rPr dirty="0"/>
              <a:t>, </a:t>
            </a:r>
            <a:r>
              <a:rPr dirty="0" err="1"/>
              <a:t>avg</a:t>
            </a:r>
            <a:r>
              <a:rPr dirty="0"/>
              <a:t> </a:t>
            </a:r>
            <a:r>
              <a:rPr dirty="0" err="1"/>
              <a:t>int</a:t>
            </a:r>
            <a:r>
              <a:rPr dirty="0"/>
              <a:t>) {</a:t>
            </a:r>
          </a:p>
          <a:p>
            <a:pPr algn="l">
              <a:spcBef>
                <a:spcPts val="1400"/>
              </a:spcBef>
              <a:defRPr sz="2400">
                <a:solidFill>
                  <a:schemeClr val="accent5"/>
                </a:solidFill>
              </a:defRPr>
            </a:pPr>
            <a:r>
              <a:rPr dirty="0"/>
              <a:t>        sum = a + b</a:t>
            </a:r>
          </a:p>
          <a:p>
            <a:pPr algn="l">
              <a:spcBef>
                <a:spcPts val="1400"/>
              </a:spcBef>
              <a:defRPr sz="2400">
                <a:solidFill>
                  <a:schemeClr val="accent5"/>
                </a:solidFill>
              </a:defRPr>
            </a:pPr>
            <a:r>
              <a:rPr dirty="0"/>
              <a:t>        </a:t>
            </a:r>
            <a:r>
              <a:rPr dirty="0" err="1"/>
              <a:t>avg</a:t>
            </a:r>
            <a:r>
              <a:rPr dirty="0"/>
              <a:t> = (a +b)/2</a:t>
            </a:r>
          </a:p>
          <a:p>
            <a:pPr algn="l">
              <a:spcBef>
                <a:spcPts val="1400"/>
              </a:spcBef>
              <a:defRPr sz="2400">
                <a:solidFill>
                  <a:schemeClr val="accent5"/>
                </a:solidFill>
              </a:defRPr>
            </a:pPr>
            <a:r>
              <a:rPr dirty="0"/>
              <a:t>        return</a:t>
            </a:r>
            <a:br>
              <a:rPr dirty="0"/>
            </a:br>
            <a:r>
              <a:rPr dirty="0"/>
              <a:t>}</a:t>
            </a:r>
          </a:p>
          <a:p>
            <a:pPr algn="l">
              <a:spcBef>
                <a:spcPts val="1400"/>
              </a:spcBef>
              <a:defRPr sz="2400">
                <a:solidFill>
                  <a:schemeClr val="accent5"/>
                </a:solidFill>
              </a:defRPr>
            </a:pPr>
            <a:r>
              <a:rPr dirty="0" err="1"/>
              <a:t>func</a:t>
            </a:r>
            <a:r>
              <a:rPr dirty="0"/>
              <a:t> main() {</a:t>
            </a:r>
          </a:p>
          <a:p>
            <a:pPr algn="l">
              <a:spcBef>
                <a:spcPts val="1400"/>
              </a:spcBef>
              <a:defRPr sz="2400">
                <a:solidFill>
                  <a:schemeClr val="accent5"/>
                </a:solidFill>
              </a:defRPr>
            </a:pPr>
            <a:r>
              <a:rPr dirty="0"/>
              <a:t>      sum, _ := </a:t>
            </a:r>
            <a:r>
              <a:rPr dirty="0" err="1"/>
              <a:t>calc</a:t>
            </a:r>
            <a:r>
              <a:rPr dirty="0"/>
              <a:t>(100, 200)</a:t>
            </a:r>
          </a:p>
          <a:p>
            <a:pPr algn="l">
              <a:spcBef>
                <a:spcPts val="1400"/>
              </a:spcBef>
              <a:defRPr sz="2400">
                <a:solidFill>
                  <a:schemeClr val="accent5"/>
                </a:solidFill>
              </a:defRPr>
            </a:pPr>
            <a:r>
              <a:rPr dirty="0"/>
              <a:t>}</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71" name="5. 可变参数："/>
          <p:cNvSpPr/>
          <p:nvPr/>
        </p:nvSpPr>
        <p:spPr>
          <a:xfrm>
            <a:off x="1551076" y="2813050"/>
            <a:ext cx="1977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5. </a:t>
            </a:r>
            <a:r>
              <a:rPr dirty="0" err="1"/>
              <a:t>可变参数</a:t>
            </a:r>
            <a:r>
              <a:rPr dirty="0"/>
              <a:t>：</a:t>
            </a:r>
          </a:p>
        </p:txBody>
      </p:sp>
      <p:sp>
        <p:nvSpPr>
          <p:cNvPr id="372" name="func add(arg…int) int {…"/>
          <p:cNvSpPr/>
          <p:nvPr/>
        </p:nvSpPr>
        <p:spPr>
          <a:xfrm>
            <a:off x="3837127" y="3733799"/>
            <a:ext cx="3298546"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err="1"/>
              <a:t>func</a:t>
            </a:r>
            <a:r>
              <a:rPr dirty="0"/>
              <a:t> add(</a:t>
            </a:r>
            <a:r>
              <a:rPr dirty="0" err="1"/>
              <a:t>arg</a:t>
            </a:r>
            <a:r>
              <a:rPr dirty="0"/>
              <a:t>…</a:t>
            </a:r>
            <a:r>
              <a:rPr dirty="0" err="1"/>
              <a:t>int</a:t>
            </a:r>
            <a:r>
              <a:rPr dirty="0"/>
              <a:t>) </a:t>
            </a:r>
            <a:r>
              <a:rPr dirty="0" err="1"/>
              <a:t>int</a:t>
            </a:r>
            <a:r>
              <a:rPr dirty="0"/>
              <a:t> {</a:t>
            </a:r>
          </a:p>
          <a:p>
            <a:pPr algn="l">
              <a:defRPr sz="2400"/>
            </a:pPr>
            <a:r>
              <a:rPr dirty="0"/>
              <a:t>}</a:t>
            </a:r>
          </a:p>
        </p:txBody>
      </p:sp>
      <p:sp>
        <p:nvSpPr>
          <p:cNvPr id="373" name="0个或多个参数"/>
          <p:cNvSpPr/>
          <p:nvPr/>
        </p:nvSpPr>
        <p:spPr>
          <a:xfrm>
            <a:off x="9052892" y="3676649"/>
            <a:ext cx="21126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0个或多个参数</a:t>
            </a:r>
          </a:p>
        </p:txBody>
      </p:sp>
      <p:sp>
        <p:nvSpPr>
          <p:cNvPr id="374" name="func add(a int, arg…int) int {…"/>
          <p:cNvSpPr/>
          <p:nvPr/>
        </p:nvSpPr>
        <p:spPr>
          <a:xfrm>
            <a:off x="3748227" y="5181599"/>
            <a:ext cx="4044087"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err="1"/>
              <a:t>func</a:t>
            </a:r>
            <a:r>
              <a:rPr dirty="0"/>
              <a:t> add(a </a:t>
            </a:r>
            <a:r>
              <a:rPr dirty="0" err="1"/>
              <a:t>int</a:t>
            </a:r>
            <a:r>
              <a:rPr dirty="0"/>
              <a:t>, </a:t>
            </a:r>
            <a:r>
              <a:rPr dirty="0" err="1"/>
              <a:t>arg</a:t>
            </a:r>
            <a:r>
              <a:rPr dirty="0"/>
              <a:t>…</a:t>
            </a:r>
            <a:r>
              <a:rPr dirty="0" err="1"/>
              <a:t>int</a:t>
            </a:r>
            <a:r>
              <a:rPr dirty="0"/>
              <a:t>) </a:t>
            </a:r>
            <a:r>
              <a:rPr dirty="0" err="1"/>
              <a:t>int</a:t>
            </a:r>
            <a:r>
              <a:rPr dirty="0"/>
              <a:t> {</a:t>
            </a:r>
          </a:p>
          <a:p>
            <a:pPr algn="l">
              <a:defRPr sz="2400"/>
            </a:pPr>
            <a:r>
              <a:rPr dirty="0"/>
              <a:t>}</a:t>
            </a:r>
          </a:p>
        </p:txBody>
      </p:sp>
      <p:sp>
        <p:nvSpPr>
          <p:cNvPr id="375" name="1个或多个参数"/>
          <p:cNvSpPr/>
          <p:nvPr/>
        </p:nvSpPr>
        <p:spPr>
          <a:xfrm>
            <a:off x="9052892" y="5111750"/>
            <a:ext cx="21126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1个或多个参数</a:t>
            </a:r>
          </a:p>
        </p:txBody>
      </p:sp>
      <p:sp>
        <p:nvSpPr>
          <p:cNvPr id="376" name="func add(a int, b int, arg…int) int {…"/>
          <p:cNvSpPr/>
          <p:nvPr/>
        </p:nvSpPr>
        <p:spPr>
          <a:xfrm>
            <a:off x="3748227" y="6629399"/>
            <a:ext cx="4806392"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err="1"/>
              <a:t>func</a:t>
            </a:r>
            <a:r>
              <a:rPr dirty="0"/>
              <a:t> add(a </a:t>
            </a:r>
            <a:r>
              <a:rPr dirty="0" err="1"/>
              <a:t>int</a:t>
            </a:r>
            <a:r>
              <a:rPr dirty="0"/>
              <a:t>, b </a:t>
            </a:r>
            <a:r>
              <a:rPr dirty="0" err="1"/>
              <a:t>int</a:t>
            </a:r>
            <a:r>
              <a:rPr dirty="0"/>
              <a:t>, </a:t>
            </a:r>
            <a:r>
              <a:rPr dirty="0" err="1"/>
              <a:t>arg</a:t>
            </a:r>
            <a:r>
              <a:rPr dirty="0"/>
              <a:t>…</a:t>
            </a:r>
            <a:r>
              <a:rPr dirty="0" err="1"/>
              <a:t>int</a:t>
            </a:r>
            <a:r>
              <a:rPr dirty="0"/>
              <a:t>) </a:t>
            </a:r>
            <a:r>
              <a:rPr dirty="0" err="1"/>
              <a:t>int</a:t>
            </a:r>
            <a:r>
              <a:rPr dirty="0"/>
              <a:t> {</a:t>
            </a:r>
          </a:p>
          <a:p>
            <a:pPr algn="l">
              <a:defRPr sz="2400"/>
            </a:pPr>
            <a:r>
              <a:rPr dirty="0"/>
              <a:t>}</a:t>
            </a:r>
          </a:p>
        </p:txBody>
      </p:sp>
      <p:sp>
        <p:nvSpPr>
          <p:cNvPr id="377" name="2个或多个参数"/>
          <p:cNvSpPr/>
          <p:nvPr/>
        </p:nvSpPr>
        <p:spPr>
          <a:xfrm>
            <a:off x="9167192" y="6546850"/>
            <a:ext cx="21126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2个或多个参数</a:t>
            </a:r>
          </a:p>
        </p:txBody>
      </p:sp>
      <p:sp>
        <p:nvSpPr>
          <p:cNvPr id="378" name="注意：其中arg是一个slice，我们可以通过arg[index]依次访问所有参数"/>
          <p:cNvSpPr/>
          <p:nvPr/>
        </p:nvSpPr>
        <p:spPr>
          <a:xfrm>
            <a:off x="2097137" y="8077200"/>
            <a:ext cx="975032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注意：其中arg是一个slice，我们可以通过arg[index]依次访问所有参数</a:t>
            </a:r>
          </a:p>
        </p:txBody>
      </p:sp>
      <p:sp>
        <p:nvSpPr>
          <p:cNvPr id="379" name="通过len(arg)来判断传递参数的个数"/>
          <p:cNvSpPr/>
          <p:nvPr/>
        </p:nvSpPr>
        <p:spPr>
          <a:xfrm>
            <a:off x="2133600" y="8864600"/>
            <a:ext cx="488960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a:solidFill>
                  <a:schemeClr val="accent5"/>
                </a:solidFill>
                <a:latin typeface="Helvetica"/>
                <a:ea typeface="Helvetica"/>
                <a:cs typeface="Helvetica"/>
                <a:sym typeface="Helvetica"/>
              </a:defRPr>
            </a:lvl1pPr>
          </a:lstStyle>
          <a:p>
            <a:r>
              <a:t>通过len(arg)来判断传递参数的个数</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82" name="5. 可变参数："/>
          <p:cNvSpPr/>
          <p:nvPr/>
        </p:nvSpPr>
        <p:spPr>
          <a:xfrm>
            <a:off x="1551076" y="2813050"/>
            <a:ext cx="1977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可变参数：</a:t>
            </a:r>
          </a:p>
        </p:txBody>
      </p:sp>
      <p:sp>
        <p:nvSpPr>
          <p:cNvPr id="383" name="练习14：写一个函数add，支持1个或多个int相加，并返回相加结果"/>
          <p:cNvSpPr/>
          <p:nvPr/>
        </p:nvSpPr>
        <p:spPr>
          <a:xfrm>
            <a:off x="2829915" y="3702050"/>
            <a:ext cx="910651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练习14：写一个函数add，支持1个或多个int相加，并返回相加结果</a:t>
            </a:r>
          </a:p>
        </p:txBody>
      </p:sp>
      <p:sp>
        <p:nvSpPr>
          <p:cNvPr id="384" name="练习15：写一个函数concat，支持1个或多个string相拼接，并返回结果"/>
          <p:cNvSpPr/>
          <p:nvPr/>
        </p:nvSpPr>
        <p:spPr>
          <a:xfrm>
            <a:off x="2829915" y="4616450"/>
            <a:ext cx="963198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练习15：写一个函数concat，支持1个或多个string相拼接，并返回结果</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87"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6. </a:t>
            </a:r>
            <a:r>
              <a:rPr dirty="0" err="1"/>
              <a:t>defer用途</a:t>
            </a:r>
            <a:r>
              <a:rPr dirty="0"/>
              <a:t>：</a:t>
            </a:r>
          </a:p>
        </p:txBody>
      </p:sp>
      <p:sp>
        <p:nvSpPr>
          <p:cNvPr id="388" name="1. 当函数返回时，执行defer语句。因此，可以用来做资源清理"/>
          <p:cNvSpPr/>
          <p:nvPr/>
        </p:nvSpPr>
        <p:spPr>
          <a:xfrm>
            <a:off x="2004415" y="3676650"/>
            <a:ext cx="84798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1. </a:t>
            </a:r>
            <a:r>
              <a:rPr dirty="0" err="1"/>
              <a:t>当函数返回时，执行defer语句。因此，可以用来做资源清理</a:t>
            </a:r>
            <a:endParaRPr dirty="0"/>
          </a:p>
        </p:txBody>
      </p:sp>
      <p:sp>
        <p:nvSpPr>
          <p:cNvPr id="389" name="2. 多个defer语句，按先进后出的方式执行"/>
          <p:cNvSpPr/>
          <p:nvPr/>
        </p:nvSpPr>
        <p:spPr>
          <a:xfrm>
            <a:off x="2004415" y="4311650"/>
            <a:ext cx="57366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2. </a:t>
            </a:r>
            <a:r>
              <a:rPr dirty="0" err="1"/>
              <a:t>多个defer语句，按先进后出的方式执行</a:t>
            </a:r>
            <a:endParaRPr dirty="0"/>
          </a:p>
        </p:txBody>
      </p:sp>
      <p:sp>
        <p:nvSpPr>
          <p:cNvPr id="390" name="3. defer语句中的变量，在defer声明时就决定了。"/>
          <p:cNvSpPr/>
          <p:nvPr/>
        </p:nvSpPr>
        <p:spPr>
          <a:xfrm>
            <a:off x="2004415" y="5213350"/>
            <a:ext cx="675284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3. </a:t>
            </a:r>
            <a:r>
              <a:rPr dirty="0" err="1"/>
              <a:t>defer语句中的变量，在defer声明时就决定了</a:t>
            </a:r>
            <a:r>
              <a:rPr dirty="0"/>
              <a: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93"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394" name="func a() {…"/>
          <p:cNvSpPr/>
          <p:nvPr/>
        </p:nvSpPr>
        <p:spPr>
          <a:xfrm>
            <a:off x="1794416" y="4260850"/>
            <a:ext cx="3468016" cy="2679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 </a:t>
            </a:r>
            <a:r>
              <a:rPr dirty="0" err="1"/>
              <a:t>func</a:t>
            </a:r>
            <a:r>
              <a:rPr dirty="0"/>
              <a:t> a() {</a:t>
            </a:r>
          </a:p>
          <a:p>
            <a:pPr algn="l">
              <a:defRPr sz="2400"/>
            </a:pPr>
            <a:r>
              <a:rPr dirty="0"/>
              <a:t>          </a:t>
            </a:r>
            <a:r>
              <a:rPr dirty="0" err="1"/>
              <a:t>i</a:t>
            </a:r>
            <a:r>
              <a:rPr dirty="0"/>
              <a:t> := 0</a:t>
            </a:r>
          </a:p>
          <a:p>
            <a:pPr algn="l">
              <a:defRPr sz="2400"/>
            </a:pPr>
            <a:r>
              <a:rPr dirty="0"/>
              <a:t>          defer </a:t>
            </a:r>
            <a:r>
              <a:rPr dirty="0" err="1"/>
              <a:t>fmt.Println</a:t>
            </a:r>
            <a:r>
              <a:rPr dirty="0"/>
              <a:t>(</a:t>
            </a:r>
            <a:r>
              <a:rPr dirty="0" err="1"/>
              <a:t>i</a:t>
            </a:r>
            <a:r>
              <a:rPr dirty="0"/>
              <a:t>)</a:t>
            </a:r>
          </a:p>
          <a:p>
            <a:pPr algn="l">
              <a:defRPr sz="2400"/>
            </a:pPr>
            <a:r>
              <a:rPr dirty="0"/>
              <a:t>          </a:t>
            </a:r>
            <a:r>
              <a:rPr dirty="0" err="1"/>
              <a:t>i</a:t>
            </a:r>
            <a:r>
              <a:rPr dirty="0"/>
              <a:t>++</a:t>
            </a:r>
          </a:p>
          <a:p>
            <a:pPr algn="l">
              <a:defRPr sz="2400"/>
            </a:pPr>
            <a:r>
              <a:rPr dirty="0"/>
              <a:t>          return</a:t>
            </a:r>
          </a:p>
          <a:p>
            <a:pPr algn="l">
              <a:defRPr sz="2400"/>
            </a:pPr>
            <a:r>
              <a:rPr dirty="0"/>
              <a:t>} </a:t>
            </a:r>
          </a:p>
        </p:txBody>
      </p:sp>
      <p:sp>
        <p:nvSpPr>
          <p:cNvPr id="395" name="func f() {…"/>
          <p:cNvSpPr/>
          <p:nvPr/>
        </p:nvSpPr>
        <p:spPr>
          <a:xfrm>
            <a:off x="6546232" y="4444999"/>
            <a:ext cx="5642417" cy="231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 </a:t>
            </a:r>
            <a:r>
              <a:rPr dirty="0" err="1"/>
              <a:t>func</a:t>
            </a:r>
            <a:r>
              <a:rPr dirty="0"/>
              <a:t> f() {</a:t>
            </a:r>
          </a:p>
          <a:p>
            <a:pPr algn="l">
              <a:defRPr sz="2400"/>
            </a:pPr>
            <a:r>
              <a:rPr dirty="0"/>
              <a:t>            for </a:t>
            </a:r>
            <a:r>
              <a:rPr dirty="0" err="1"/>
              <a:t>i</a:t>
            </a:r>
            <a:r>
              <a:rPr dirty="0"/>
              <a:t> := 0; </a:t>
            </a:r>
            <a:r>
              <a:rPr dirty="0" err="1"/>
              <a:t>i</a:t>
            </a:r>
            <a:r>
              <a:rPr dirty="0"/>
              <a:t> &lt; 5; </a:t>
            </a:r>
            <a:r>
              <a:rPr dirty="0" err="1"/>
              <a:t>i</a:t>
            </a:r>
            <a:r>
              <a:rPr dirty="0"/>
              <a:t>++ {</a:t>
            </a:r>
          </a:p>
          <a:p>
            <a:pPr algn="l">
              <a:defRPr sz="2400"/>
            </a:pPr>
            <a:r>
              <a:rPr dirty="0"/>
              <a:t>                    defer </a:t>
            </a:r>
            <a:r>
              <a:rPr dirty="0" err="1"/>
              <a:t>fmt.Printf</a:t>
            </a:r>
            <a:r>
              <a:rPr dirty="0"/>
              <a:t>(“%d “, </a:t>
            </a:r>
            <a:r>
              <a:rPr dirty="0" err="1"/>
              <a:t>i</a:t>
            </a:r>
            <a:r>
              <a:rPr dirty="0"/>
              <a:t>)</a:t>
            </a:r>
          </a:p>
          <a:p>
            <a:pPr algn="l">
              <a:defRPr sz="2400"/>
            </a:pPr>
            <a:r>
              <a:rPr dirty="0"/>
              <a:t>            } </a:t>
            </a:r>
          </a:p>
          <a:p>
            <a:pPr algn="l">
              <a:defRPr sz="2400"/>
            </a:pPr>
            <a:r>
              <a:rPr dirty="0"/>
              <a:t>}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98"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6. </a:t>
            </a:r>
            <a:r>
              <a:rPr dirty="0" err="1"/>
              <a:t>defer用途</a:t>
            </a:r>
            <a:r>
              <a:rPr dirty="0"/>
              <a:t>：</a:t>
            </a:r>
          </a:p>
        </p:txBody>
      </p:sp>
      <p:sp>
        <p:nvSpPr>
          <p:cNvPr id="399" name="1. 关闭文件句柄"/>
          <p:cNvSpPr/>
          <p:nvPr/>
        </p:nvSpPr>
        <p:spPr>
          <a:xfrm>
            <a:off x="2535631" y="3702049"/>
            <a:ext cx="228203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rPr dirty="0"/>
              <a:t>1. </a:t>
            </a:r>
            <a:r>
              <a:rPr dirty="0" err="1"/>
              <a:t>关闭文件句柄</a:t>
            </a:r>
            <a:endParaRPr dirty="0"/>
          </a:p>
        </p:txBody>
      </p:sp>
      <p:sp>
        <p:nvSpPr>
          <p:cNvPr id="400" name="func read() {…"/>
          <p:cNvSpPr/>
          <p:nvPr/>
        </p:nvSpPr>
        <p:spPr>
          <a:xfrm>
            <a:off x="5067301" y="3063628"/>
            <a:ext cx="5322590" cy="33342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rPr dirty="0" err="1"/>
              <a:t>func</a:t>
            </a:r>
            <a:r>
              <a:rPr dirty="0"/>
              <a:t> read() {</a:t>
            </a:r>
          </a:p>
          <a:p>
            <a:pPr marL="457200" lvl="2" indent="0" algn="l" defTabSz="457200">
              <a:lnSpc>
                <a:spcPts val="4200"/>
              </a:lnSpc>
              <a:tabLst>
                <a:tab pos="139700" algn="l"/>
                <a:tab pos="457200" algn="l"/>
              </a:tabLst>
              <a:defRPr sz="2400">
                <a:latin typeface="Courier"/>
                <a:ea typeface="Courier"/>
                <a:cs typeface="Courier"/>
                <a:sym typeface="Courier"/>
              </a:defRPr>
            </a:pPr>
            <a:r>
              <a:rPr dirty="0"/>
              <a:t>file := open(filename)</a:t>
            </a:r>
          </a:p>
          <a:p>
            <a:pPr marL="457200" lvl="2" indent="0" algn="l" defTabSz="457200">
              <a:lnSpc>
                <a:spcPts val="4200"/>
              </a:lnSpc>
              <a:tabLst>
                <a:tab pos="139700" algn="l"/>
                <a:tab pos="457200" algn="l"/>
              </a:tabLst>
              <a:defRPr sz="2400">
                <a:latin typeface="Courier"/>
                <a:ea typeface="Courier"/>
                <a:cs typeface="Courier"/>
                <a:sym typeface="Courier"/>
              </a:defRPr>
            </a:pPr>
            <a:r>
              <a:rPr dirty="0"/>
              <a:t>defer </a:t>
            </a:r>
            <a:r>
              <a:rPr dirty="0" err="1"/>
              <a:t>file.Close</a:t>
            </a:r>
            <a:r>
              <a:rPr dirty="0"/>
              <a:t>()</a:t>
            </a:r>
          </a:p>
          <a:p>
            <a:pPr marL="457200" lvl="2" indent="0" algn="l" defTabSz="457200">
              <a:lnSpc>
                <a:spcPts val="4200"/>
              </a:lnSpc>
              <a:tabLst>
                <a:tab pos="139700" algn="l"/>
                <a:tab pos="457200" algn="l"/>
              </a:tabLst>
              <a:defRPr sz="2400">
                <a:latin typeface="Courier"/>
                <a:ea typeface="Courier"/>
                <a:cs typeface="Courier"/>
                <a:sym typeface="Courier"/>
              </a:defRPr>
            </a:pPr>
            <a:endParaRPr dirty="0"/>
          </a:p>
          <a:p>
            <a:pPr marL="457200" lvl="2" indent="0" algn="l" defTabSz="457200">
              <a:lnSpc>
                <a:spcPts val="4200"/>
              </a:lnSpc>
              <a:tabLst>
                <a:tab pos="139700" algn="l"/>
                <a:tab pos="457200" algn="l"/>
              </a:tabLst>
              <a:defRPr sz="2400">
                <a:latin typeface="Courier"/>
                <a:ea typeface="Courier"/>
                <a:cs typeface="Courier"/>
                <a:sym typeface="Courier"/>
              </a:defRPr>
            </a:pPr>
            <a:r>
              <a:rPr dirty="0"/>
              <a:t>//</a:t>
            </a:r>
            <a:r>
              <a:rPr dirty="0" err="1"/>
              <a:t>文件操作</a:t>
            </a:r>
            <a:endParaRPr dirty="0"/>
          </a:p>
          <a:p>
            <a:pPr marL="457200" indent="-457200" algn="l" defTabSz="457200">
              <a:lnSpc>
                <a:spcPts val="4200"/>
              </a:lnSpc>
              <a:tabLst>
                <a:tab pos="139700" algn="l"/>
                <a:tab pos="457200" algn="l"/>
              </a:tabLst>
              <a:defRPr sz="2400">
                <a:latin typeface="Courier"/>
                <a:ea typeface="Courier"/>
                <a:cs typeface="Courier"/>
                <a:sym typeface="Courier"/>
              </a:defRPr>
            </a:pPr>
            <a:r>
              <a:rPr dirty="0"/>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46" name="练习3：写一个函数返回一个字符串在另一个字符串的首次出现和最后出现位置"/>
          <p:cNvSpPr/>
          <p:nvPr/>
        </p:nvSpPr>
        <p:spPr>
          <a:xfrm>
            <a:off x="2059025" y="2505075"/>
            <a:ext cx="10646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练习3：写一个函数返回一个字符串在另一个字符串的首次出现和最后出现位置</a:t>
            </a:r>
          </a:p>
        </p:txBody>
      </p:sp>
      <p:sp>
        <p:nvSpPr>
          <p:cNvPr id="147" name="func StrIndex(str string, substr string)(int, int){}"/>
          <p:cNvSpPr/>
          <p:nvPr/>
        </p:nvSpPr>
        <p:spPr>
          <a:xfrm>
            <a:off x="3138525" y="3298824"/>
            <a:ext cx="6397448"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func StrIndex(str string, substr string)(int, int){}</a:t>
            </a:r>
          </a:p>
        </p:txBody>
      </p:sp>
      <p:sp>
        <p:nvSpPr>
          <p:cNvPr id="148" name="5. strings.Replace(str string, old string, new string, n int)：字符串替换"/>
          <p:cNvSpPr/>
          <p:nvPr/>
        </p:nvSpPr>
        <p:spPr>
          <a:xfrm>
            <a:off x="1669034" y="4159250"/>
            <a:ext cx="956493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5. </a:t>
            </a:r>
            <a:r>
              <a:rPr dirty="0" err="1"/>
              <a:t>strings.Replace</a:t>
            </a:r>
            <a:r>
              <a:rPr dirty="0"/>
              <a:t>(</a:t>
            </a:r>
            <a:r>
              <a:rPr dirty="0" err="1"/>
              <a:t>str</a:t>
            </a:r>
            <a:r>
              <a:rPr dirty="0"/>
              <a:t> string, old string, new string, n </a:t>
            </a:r>
            <a:r>
              <a:rPr dirty="0" err="1"/>
              <a:t>int</a:t>
            </a:r>
            <a:r>
              <a:rPr dirty="0"/>
              <a:t>)：</a:t>
            </a:r>
            <a:r>
              <a:rPr dirty="0" err="1"/>
              <a:t>字符串替换</a:t>
            </a:r>
            <a:endParaRPr dirty="0"/>
          </a:p>
        </p:txBody>
      </p:sp>
      <p:sp>
        <p:nvSpPr>
          <p:cNvPr id="149" name="6. strings.Count(str string, substr string)int：字符串计数"/>
          <p:cNvSpPr/>
          <p:nvPr/>
        </p:nvSpPr>
        <p:spPr>
          <a:xfrm>
            <a:off x="1669034" y="5340350"/>
            <a:ext cx="766755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6. </a:t>
            </a:r>
            <a:r>
              <a:rPr dirty="0" err="1"/>
              <a:t>strings.Count</a:t>
            </a:r>
            <a:r>
              <a:rPr dirty="0"/>
              <a:t>(</a:t>
            </a:r>
            <a:r>
              <a:rPr dirty="0" err="1"/>
              <a:t>str</a:t>
            </a:r>
            <a:r>
              <a:rPr dirty="0"/>
              <a:t> string, </a:t>
            </a:r>
            <a:r>
              <a:rPr dirty="0" err="1"/>
              <a:t>substr</a:t>
            </a:r>
            <a:r>
              <a:rPr dirty="0"/>
              <a:t> string)</a:t>
            </a:r>
            <a:r>
              <a:rPr dirty="0" err="1"/>
              <a:t>int：字符串计数</a:t>
            </a:r>
            <a:endParaRPr dirty="0"/>
          </a:p>
        </p:txBody>
      </p:sp>
      <p:sp>
        <p:nvSpPr>
          <p:cNvPr id="150" name="7. strings.Repeat(str string, count int)string：重复count次str"/>
          <p:cNvSpPr/>
          <p:nvPr/>
        </p:nvSpPr>
        <p:spPr>
          <a:xfrm>
            <a:off x="1669034" y="6521450"/>
            <a:ext cx="824453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7. </a:t>
            </a:r>
            <a:r>
              <a:rPr dirty="0" err="1"/>
              <a:t>strings.Repeat</a:t>
            </a:r>
            <a:r>
              <a:rPr dirty="0"/>
              <a:t>(</a:t>
            </a:r>
            <a:r>
              <a:rPr dirty="0" err="1"/>
              <a:t>str</a:t>
            </a:r>
            <a:r>
              <a:rPr dirty="0"/>
              <a:t> string, count </a:t>
            </a:r>
            <a:r>
              <a:rPr dirty="0" err="1"/>
              <a:t>int</a:t>
            </a:r>
            <a:r>
              <a:rPr dirty="0"/>
              <a:t>)</a:t>
            </a:r>
            <a:r>
              <a:rPr dirty="0" err="1"/>
              <a:t>string：重复count次str</a:t>
            </a:r>
            <a:endParaRPr dirty="0"/>
          </a:p>
        </p:txBody>
      </p:sp>
      <p:sp>
        <p:nvSpPr>
          <p:cNvPr id="151" name="8. strings.ToLower(str string)string：转为小写"/>
          <p:cNvSpPr/>
          <p:nvPr/>
        </p:nvSpPr>
        <p:spPr>
          <a:xfrm>
            <a:off x="1669034" y="7702550"/>
            <a:ext cx="626181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8. </a:t>
            </a:r>
            <a:r>
              <a:rPr dirty="0" err="1"/>
              <a:t>strings.ToLower</a:t>
            </a:r>
            <a:r>
              <a:rPr dirty="0"/>
              <a:t>(</a:t>
            </a:r>
            <a:r>
              <a:rPr dirty="0" err="1"/>
              <a:t>str</a:t>
            </a:r>
            <a:r>
              <a:rPr dirty="0"/>
              <a:t> string)</a:t>
            </a:r>
            <a:r>
              <a:rPr dirty="0" err="1"/>
              <a:t>string：转为小写</a:t>
            </a:r>
            <a:endParaRPr dirty="0"/>
          </a:p>
        </p:txBody>
      </p:sp>
      <p:sp>
        <p:nvSpPr>
          <p:cNvPr id="152" name="9. strings.ToUpper(str string)string：转为大写"/>
          <p:cNvSpPr/>
          <p:nvPr/>
        </p:nvSpPr>
        <p:spPr>
          <a:xfrm>
            <a:off x="1669034" y="8743950"/>
            <a:ext cx="629534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9. strings.ToUpper(str string)string：转为大写</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403"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404" name="2. 锁资源释放"/>
          <p:cNvSpPr/>
          <p:nvPr/>
        </p:nvSpPr>
        <p:spPr>
          <a:xfrm>
            <a:off x="2535631" y="3702050"/>
            <a:ext cx="197723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rPr dirty="0"/>
              <a:t>2. </a:t>
            </a:r>
            <a:r>
              <a:rPr dirty="0" err="1"/>
              <a:t>锁资源释放</a:t>
            </a:r>
            <a:endParaRPr dirty="0"/>
          </a:p>
        </p:txBody>
      </p:sp>
      <p:sp>
        <p:nvSpPr>
          <p:cNvPr id="405" name="func read() {…"/>
          <p:cNvSpPr/>
          <p:nvPr/>
        </p:nvSpPr>
        <p:spPr>
          <a:xfrm>
            <a:off x="3873501" y="3964758"/>
            <a:ext cx="4001642" cy="279563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rPr dirty="0" err="1"/>
              <a:t>func</a:t>
            </a:r>
            <a:r>
              <a:rPr dirty="0"/>
              <a:t> read() {</a:t>
            </a:r>
          </a:p>
          <a:p>
            <a:pPr marL="457200" lvl="2" indent="0" algn="l" defTabSz="457200">
              <a:lnSpc>
                <a:spcPts val="4200"/>
              </a:lnSpc>
              <a:tabLst>
                <a:tab pos="139700" algn="l"/>
                <a:tab pos="457200" algn="l"/>
              </a:tabLst>
              <a:defRPr sz="2400">
                <a:latin typeface="Courier"/>
                <a:ea typeface="Courier"/>
                <a:cs typeface="Courier"/>
                <a:sym typeface="Courier"/>
              </a:defRPr>
            </a:pPr>
            <a:r>
              <a:rPr dirty="0" err="1"/>
              <a:t>mc.Lock</a:t>
            </a:r>
            <a:r>
              <a:rPr dirty="0"/>
              <a:t>()</a:t>
            </a:r>
          </a:p>
          <a:p>
            <a:pPr marL="457200" lvl="2" indent="0" algn="l" defTabSz="457200">
              <a:lnSpc>
                <a:spcPts val="4200"/>
              </a:lnSpc>
              <a:tabLst>
                <a:tab pos="139700" algn="l"/>
                <a:tab pos="457200" algn="l"/>
              </a:tabLst>
              <a:defRPr sz="2400">
                <a:latin typeface="Courier"/>
                <a:ea typeface="Courier"/>
                <a:cs typeface="Courier"/>
                <a:sym typeface="Courier"/>
              </a:defRPr>
            </a:pPr>
            <a:r>
              <a:rPr dirty="0"/>
              <a:t>defer </a:t>
            </a:r>
            <a:r>
              <a:rPr dirty="0" err="1"/>
              <a:t>mc.Unlock</a:t>
            </a:r>
            <a:r>
              <a:rPr dirty="0"/>
              <a:t>()</a:t>
            </a:r>
          </a:p>
          <a:p>
            <a:pPr marL="457200" lvl="2" indent="0" algn="l" defTabSz="457200">
              <a:lnSpc>
                <a:spcPts val="4200"/>
              </a:lnSpc>
              <a:tabLst>
                <a:tab pos="139700" algn="l"/>
                <a:tab pos="457200" algn="l"/>
              </a:tabLst>
              <a:defRPr sz="2400">
                <a:latin typeface="Courier"/>
                <a:ea typeface="Courier"/>
                <a:cs typeface="Courier"/>
                <a:sym typeface="Courier"/>
              </a:defRPr>
            </a:pPr>
            <a:r>
              <a:rPr dirty="0"/>
              <a:t>//</a:t>
            </a:r>
            <a:r>
              <a:rPr dirty="0" err="1"/>
              <a:t>其他操作</a:t>
            </a:r>
            <a:endParaRPr dirty="0"/>
          </a:p>
          <a:p>
            <a:pPr marL="457200" indent="-457200" algn="l" defTabSz="457200">
              <a:lnSpc>
                <a:spcPts val="4200"/>
              </a:lnSpc>
              <a:tabLst>
                <a:tab pos="139700" algn="l"/>
                <a:tab pos="457200" algn="l"/>
              </a:tabLst>
              <a:defRPr sz="2400">
                <a:latin typeface="Courier"/>
                <a:ea typeface="Courier"/>
                <a:cs typeface="Courier"/>
                <a:sym typeface="Courier"/>
              </a:defRPr>
            </a:pPr>
            <a:r>
              <a:rPr dirty="0"/>
              <a: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408"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409" name="3. 数据库连接释放"/>
          <p:cNvSpPr/>
          <p:nvPr/>
        </p:nvSpPr>
        <p:spPr>
          <a:xfrm>
            <a:off x="1799031" y="3905250"/>
            <a:ext cx="258683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rPr dirty="0"/>
              <a:t>3. </a:t>
            </a:r>
            <a:r>
              <a:rPr dirty="0" err="1"/>
              <a:t>数据库连接释放</a:t>
            </a:r>
            <a:endParaRPr dirty="0"/>
          </a:p>
        </p:txBody>
      </p:sp>
      <p:sp>
        <p:nvSpPr>
          <p:cNvPr id="410" name="func read() {…"/>
          <p:cNvSpPr/>
          <p:nvPr/>
        </p:nvSpPr>
        <p:spPr>
          <a:xfrm>
            <a:off x="4385869" y="3504382"/>
            <a:ext cx="6254059" cy="279563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rPr dirty="0" err="1"/>
              <a:t>func</a:t>
            </a:r>
            <a:r>
              <a:rPr dirty="0"/>
              <a:t> read() {</a:t>
            </a:r>
          </a:p>
          <a:p>
            <a:pPr marL="457200" lvl="2" indent="0" algn="l" defTabSz="457200">
              <a:lnSpc>
                <a:spcPts val="4200"/>
              </a:lnSpc>
              <a:tabLst>
                <a:tab pos="139700" algn="l"/>
                <a:tab pos="457200" algn="l"/>
              </a:tabLst>
              <a:defRPr sz="2400">
                <a:latin typeface="Courier"/>
                <a:ea typeface="Courier"/>
                <a:cs typeface="Courier"/>
                <a:sym typeface="Courier"/>
              </a:defRPr>
            </a:pPr>
            <a:r>
              <a:rPr dirty="0"/>
              <a:t>conn := </a:t>
            </a:r>
            <a:r>
              <a:rPr dirty="0" err="1"/>
              <a:t>openDatabase</a:t>
            </a:r>
            <a:r>
              <a:rPr dirty="0"/>
              <a:t>()</a:t>
            </a:r>
          </a:p>
          <a:p>
            <a:pPr marL="457200" lvl="2" indent="0" algn="l" defTabSz="457200">
              <a:lnSpc>
                <a:spcPts val="4200"/>
              </a:lnSpc>
              <a:tabLst>
                <a:tab pos="139700" algn="l"/>
                <a:tab pos="457200" algn="l"/>
              </a:tabLst>
              <a:defRPr sz="2400">
                <a:latin typeface="Courier"/>
                <a:ea typeface="Courier"/>
                <a:cs typeface="Courier"/>
                <a:sym typeface="Courier"/>
              </a:defRPr>
            </a:pPr>
            <a:r>
              <a:rPr dirty="0"/>
              <a:t>defer </a:t>
            </a:r>
            <a:r>
              <a:rPr dirty="0" err="1"/>
              <a:t>conn.Close</a:t>
            </a:r>
            <a:r>
              <a:rPr dirty="0"/>
              <a:t>()</a:t>
            </a:r>
          </a:p>
          <a:p>
            <a:pPr marL="457200" lvl="2" indent="0" algn="l" defTabSz="457200">
              <a:lnSpc>
                <a:spcPts val="4200"/>
              </a:lnSpc>
              <a:tabLst>
                <a:tab pos="139700" algn="l"/>
                <a:tab pos="457200" algn="l"/>
              </a:tabLst>
              <a:defRPr sz="2400">
                <a:latin typeface="Courier"/>
                <a:ea typeface="Courier"/>
                <a:cs typeface="Courier"/>
                <a:sym typeface="Courier"/>
              </a:defRPr>
            </a:pPr>
            <a:r>
              <a:rPr dirty="0"/>
              <a:t>//</a:t>
            </a:r>
            <a:r>
              <a:rPr dirty="0" err="1"/>
              <a:t>其他操作</a:t>
            </a:r>
            <a:endParaRPr dirty="0"/>
          </a:p>
          <a:p>
            <a:pPr marL="457200" indent="-457200" algn="l" defTabSz="457200">
              <a:lnSpc>
                <a:spcPts val="4200"/>
              </a:lnSpc>
              <a:tabLst>
                <a:tab pos="139700" algn="l"/>
                <a:tab pos="457200" algn="l"/>
              </a:tabLst>
              <a:defRPr sz="2400">
                <a:latin typeface="Courier"/>
                <a:ea typeface="Courier"/>
                <a:cs typeface="Courier"/>
                <a:sym typeface="Courier"/>
              </a:defRPr>
            </a:pPr>
            <a:r>
              <a:rPr dirty="0"/>
              <a:t>}</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课后作业"/>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课后作业</a:t>
            </a:r>
          </a:p>
        </p:txBody>
      </p:sp>
      <p:sp>
        <p:nvSpPr>
          <p:cNvPr id="413" name="编写程序，在终端输出九九乘法表。"/>
          <p:cNvSpPr/>
          <p:nvPr/>
        </p:nvSpPr>
        <p:spPr>
          <a:xfrm>
            <a:off x="1549196" y="2813050"/>
            <a:ext cx="541443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23333" indent="-423333" algn="l">
              <a:spcBef>
                <a:spcPts val="4200"/>
              </a:spcBef>
              <a:buSzPct val="100000"/>
              <a:buAutoNum type="arabicPeriod"/>
              <a:defRPr sz="2400"/>
            </a:lvl1pPr>
          </a:lstStyle>
          <a:p>
            <a:r>
              <a:t>编写程序，在终端输出九九乘法表。</a:t>
            </a:r>
          </a:p>
        </p:txBody>
      </p:sp>
      <p:sp>
        <p:nvSpPr>
          <p:cNvPr id="414" name="2.  一个数如果恰好等于它的因子之和，这个数就称为“完数”。例如6=1＋2＋3.…"/>
          <p:cNvSpPr/>
          <p:nvPr/>
        </p:nvSpPr>
        <p:spPr>
          <a:xfrm>
            <a:off x="1549196" y="3575050"/>
            <a:ext cx="10662820" cy="1308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2.  一个数如果恰好等于它的因子之和，这个数就称为“完数”。例如6=1＋2＋3.</a:t>
            </a:r>
          </a:p>
          <a:p>
            <a:pPr algn="l">
              <a:defRPr sz="2400"/>
            </a:pPr>
            <a:r>
              <a:rPr dirty="0"/>
              <a:t>编程找出1000以内的所有完数。</a:t>
            </a:r>
          </a:p>
          <a:p>
            <a:pPr algn="l">
              <a:defRPr sz="2400"/>
            </a:pPr>
            <a:r>
              <a:rPr dirty="0"/>
              <a:t>  </a:t>
            </a:r>
          </a:p>
        </p:txBody>
      </p:sp>
      <p:sp>
        <p:nvSpPr>
          <p:cNvPr id="415" name="3.  输入一个字符串，判断其是否为回文。回文字符串是指从左到右读和从右到…"/>
          <p:cNvSpPr/>
          <p:nvPr/>
        </p:nvSpPr>
        <p:spPr>
          <a:xfrm>
            <a:off x="1549196" y="4978399"/>
            <a:ext cx="10681108" cy="167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3.  </a:t>
            </a:r>
            <a:r>
              <a:rPr dirty="0" err="1"/>
              <a:t>输入一个字符串，判断其是否为回文。回文字符串是指从左到右读和从右到</a:t>
            </a:r>
            <a:endParaRPr dirty="0"/>
          </a:p>
          <a:p>
            <a:pPr algn="l">
              <a:defRPr sz="2400"/>
            </a:pPr>
            <a:r>
              <a:rPr dirty="0" err="1"/>
              <a:t>左读完全相同的字符串</a:t>
            </a:r>
            <a:r>
              <a:rPr dirty="0"/>
              <a:t>。</a:t>
            </a:r>
          </a:p>
          <a:p>
            <a:pPr algn="l">
              <a:defRPr sz="2400"/>
            </a:pPr>
            <a:endParaRPr dirty="0"/>
          </a:p>
          <a:p>
            <a:pPr algn="l">
              <a:defRPr sz="2400"/>
            </a:pPr>
            <a:r>
              <a:rPr dirty="0"/>
              <a:t>  </a:t>
            </a:r>
          </a:p>
        </p:txBody>
      </p:sp>
      <p:sp>
        <p:nvSpPr>
          <p:cNvPr id="416" name="4.输入一行字符，分别统计出其中英文字母、空格、数字和其它字符的个数。"/>
          <p:cNvSpPr/>
          <p:nvPr/>
        </p:nvSpPr>
        <p:spPr>
          <a:xfrm>
            <a:off x="1549196" y="6451600"/>
            <a:ext cx="10511639" cy="889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4.输入一行字符，分别统计出其中英文字母、空格、数字和其它字符的个数。</a:t>
            </a:r>
          </a:p>
          <a:p>
            <a:pPr algn="l">
              <a:defRPr sz="2400"/>
            </a:pPr>
            <a:r>
              <a:rPr dirty="0"/>
              <a:t>  </a:t>
            </a:r>
          </a:p>
        </p:txBody>
      </p:sp>
      <p:sp>
        <p:nvSpPr>
          <p:cNvPr id="417" name="5. 计算两个大数相加的和，这两个大数会超过int64的表示范围."/>
          <p:cNvSpPr/>
          <p:nvPr/>
        </p:nvSpPr>
        <p:spPr>
          <a:xfrm>
            <a:off x="1549196" y="7670800"/>
            <a:ext cx="8598714" cy="889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5. 计算两个大数相加的和，这两个大数会超过int64的表示范围.</a:t>
            </a:r>
          </a:p>
          <a:p>
            <a:pPr algn="l">
              <a:defRPr sz="2400"/>
            </a:pPr>
            <a:r>
              <a:rPr dirty="0"/>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55" name="练习4：写一个函数分别演示Replace、Count、Repeat、ToLower、ToUpper"/>
          <p:cNvSpPr/>
          <p:nvPr/>
        </p:nvSpPr>
        <p:spPr>
          <a:xfrm>
            <a:off x="2059025" y="2505075"/>
            <a:ext cx="1039520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练习4：写一个函数分别演示Replace、Count、Repeat、ToLower、ToUpper</a:t>
            </a:r>
          </a:p>
        </p:txBody>
      </p:sp>
      <p:sp>
        <p:nvSpPr>
          <p:cNvPr id="156" name="的用法"/>
          <p:cNvSpPr/>
          <p:nvPr/>
        </p:nvSpPr>
        <p:spPr>
          <a:xfrm>
            <a:off x="3138525" y="3273425"/>
            <a:ext cx="10287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的用法</a:t>
            </a:r>
          </a:p>
        </p:txBody>
      </p:sp>
      <p:sp>
        <p:nvSpPr>
          <p:cNvPr id="157" name="5. strings.TrimSpace(str string)：去掉字符串首尾空白字符"/>
          <p:cNvSpPr/>
          <p:nvPr/>
        </p:nvSpPr>
        <p:spPr>
          <a:xfrm>
            <a:off x="1669034" y="4159250"/>
            <a:ext cx="794369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5. </a:t>
            </a:r>
            <a:r>
              <a:rPr dirty="0" err="1"/>
              <a:t>strings.TrimSpace</a:t>
            </a:r>
            <a:r>
              <a:rPr dirty="0"/>
              <a:t>(</a:t>
            </a:r>
            <a:r>
              <a:rPr dirty="0" err="1"/>
              <a:t>str</a:t>
            </a:r>
            <a:r>
              <a:rPr dirty="0"/>
              <a:t> string)：</a:t>
            </a:r>
            <a:r>
              <a:rPr dirty="0" err="1"/>
              <a:t>去掉字符串首尾空白字符</a:t>
            </a:r>
            <a:endParaRPr dirty="0"/>
          </a:p>
        </p:txBody>
      </p:sp>
      <p:sp>
        <p:nvSpPr>
          <p:cNvPr id="158" name="strings.Trim(str string, cut string)：去掉字符串首尾cut字符"/>
          <p:cNvSpPr/>
          <p:nvPr/>
        </p:nvSpPr>
        <p:spPr>
          <a:xfrm>
            <a:off x="1669034" y="4895850"/>
            <a:ext cx="831677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    strings.Trim(str string, cut string)：去掉字符串首尾cut字符</a:t>
            </a:r>
          </a:p>
        </p:txBody>
      </p:sp>
      <p:sp>
        <p:nvSpPr>
          <p:cNvPr id="159" name="strings.TrimLeft(str string, cut string)：去掉字符串首cut字符"/>
          <p:cNvSpPr/>
          <p:nvPr/>
        </p:nvSpPr>
        <p:spPr>
          <a:xfrm>
            <a:off x="1669034" y="5813425"/>
            <a:ext cx="852038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    </a:t>
            </a:r>
            <a:r>
              <a:rPr dirty="0" err="1"/>
              <a:t>strings.TrimLeft</a:t>
            </a:r>
            <a:r>
              <a:rPr dirty="0"/>
              <a:t>(</a:t>
            </a:r>
            <a:r>
              <a:rPr dirty="0" err="1"/>
              <a:t>str</a:t>
            </a:r>
            <a:r>
              <a:rPr dirty="0"/>
              <a:t> string, cut string)：</a:t>
            </a:r>
            <a:r>
              <a:rPr dirty="0" err="1"/>
              <a:t>去掉字符串首cut字符</a:t>
            </a:r>
            <a:endParaRPr dirty="0"/>
          </a:p>
        </p:txBody>
      </p:sp>
      <p:sp>
        <p:nvSpPr>
          <p:cNvPr id="160" name="strings.TrimRight(str string, cut string)：去掉字符串首cut字符"/>
          <p:cNvSpPr/>
          <p:nvPr/>
        </p:nvSpPr>
        <p:spPr>
          <a:xfrm>
            <a:off x="1669034" y="6613525"/>
            <a:ext cx="872337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    </a:t>
            </a:r>
            <a:r>
              <a:rPr dirty="0" err="1"/>
              <a:t>strings.TrimRight</a:t>
            </a:r>
            <a:r>
              <a:rPr dirty="0"/>
              <a:t>(</a:t>
            </a:r>
            <a:r>
              <a:rPr dirty="0" err="1"/>
              <a:t>str</a:t>
            </a:r>
            <a:r>
              <a:rPr dirty="0"/>
              <a:t> string, cut string)：</a:t>
            </a:r>
            <a:r>
              <a:rPr dirty="0" err="1"/>
              <a:t>去掉字符串首cut字符</a:t>
            </a:r>
            <a:endParaRPr dirty="0"/>
          </a:p>
        </p:txBody>
      </p:sp>
      <p:sp>
        <p:nvSpPr>
          <p:cNvPr id="161" name="6. strings.Field(str string)：返回str空格分隔的所有子串的slice"/>
          <p:cNvSpPr/>
          <p:nvPr/>
        </p:nvSpPr>
        <p:spPr>
          <a:xfrm>
            <a:off x="1554734" y="7467600"/>
            <a:ext cx="842894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6. </a:t>
            </a:r>
            <a:r>
              <a:rPr dirty="0" err="1"/>
              <a:t>strings.Field</a:t>
            </a:r>
            <a:r>
              <a:rPr dirty="0"/>
              <a:t>(</a:t>
            </a:r>
            <a:r>
              <a:rPr dirty="0" err="1"/>
              <a:t>str</a:t>
            </a:r>
            <a:r>
              <a:rPr dirty="0"/>
              <a:t> string)：</a:t>
            </a:r>
            <a:r>
              <a:rPr dirty="0" err="1"/>
              <a:t>返回str空格分隔的所有子串的slice</a:t>
            </a:r>
            <a:endParaRPr dirty="0"/>
          </a:p>
        </p:txBody>
      </p:sp>
      <p:sp>
        <p:nvSpPr>
          <p:cNvPr id="162" name="strings.Split(str string, split string)：返回str split分隔的所有子串的slice"/>
          <p:cNvSpPr/>
          <p:nvPr/>
        </p:nvSpPr>
        <p:spPr>
          <a:xfrm>
            <a:off x="1567535" y="8188325"/>
            <a:ext cx="996970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    </a:t>
            </a:r>
            <a:r>
              <a:rPr dirty="0" err="1"/>
              <a:t>strings.Split</a:t>
            </a:r>
            <a:r>
              <a:rPr dirty="0"/>
              <a:t>(</a:t>
            </a:r>
            <a:r>
              <a:rPr dirty="0" err="1"/>
              <a:t>str</a:t>
            </a:r>
            <a:r>
              <a:rPr dirty="0"/>
              <a:t> string, split string)：</a:t>
            </a:r>
            <a:r>
              <a:rPr dirty="0" err="1"/>
              <a:t>返回str</a:t>
            </a:r>
            <a:r>
              <a:rPr dirty="0"/>
              <a:t> </a:t>
            </a:r>
            <a:r>
              <a:rPr dirty="0" err="1"/>
              <a:t>split分隔的所有子串的slice</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65" name="7. strings.Join(s1 []string, sep string)：用sep把s1中的所有元素链接起来"/>
          <p:cNvSpPr/>
          <p:nvPr/>
        </p:nvSpPr>
        <p:spPr>
          <a:xfrm>
            <a:off x="1551076" y="2813050"/>
            <a:ext cx="990264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7. </a:t>
            </a:r>
            <a:r>
              <a:rPr dirty="0" err="1"/>
              <a:t>strings.Join</a:t>
            </a:r>
            <a:r>
              <a:rPr dirty="0"/>
              <a:t>(s1 []string, </a:t>
            </a:r>
            <a:r>
              <a:rPr dirty="0" err="1"/>
              <a:t>sep</a:t>
            </a:r>
            <a:r>
              <a:rPr dirty="0"/>
              <a:t> string)：用sep把s1中的所有元素链接起来</a:t>
            </a:r>
          </a:p>
        </p:txBody>
      </p:sp>
      <p:sp>
        <p:nvSpPr>
          <p:cNvPr id="166" name="练习5：写一个函数分别演示TrimSpace、Trim、TrimLeft、TrimRight、Field"/>
          <p:cNvSpPr/>
          <p:nvPr/>
        </p:nvSpPr>
        <p:spPr>
          <a:xfrm>
            <a:off x="2033625" y="3787775"/>
            <a:ext cx="1017971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练习5：写一个函数分别演示TrimSpace、Trim、TrimLeft、TrimRight、Field</a:t>
            </a:r>
          </a:p>
        </p:txBody>
      </p:sp>
      <p:sp>
        <p:nvSpPr>
          <p:cNvPr id="167" name="、Split、以及Join的用法"/>
          <p:cNvSpPr/>
          <p:nvPr/>
        </p:nvSpPr>
        <p:spPr>
          <a:xfrm>
            <a:off x="3113125" y="4556125"/>
            <a:ext cx="339943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a:t>
            </a:r>
            <a:r>
              <a:rPr dirty="0" err="1"/>
              <a:t>Split、以及Join的用法</a:t>
            </a:r>
            <a:endParaRPr dirty="0"/>
          </a:p>
        </p:txBody>
      </p:sp>
      <p:sp>
        <p:nvSpPr>
          <p:cNvPr id="168" name="8. strings.Itoa(i int)：把一个整数i转成字符串"/>
          <p:cNvSpPr/>
          <p:nvPr/>
        </p:nvSpPr>
        <p:spPr>
          <a:xfrm>
            <a:off x="1551076" y="5324475"/>
            <a:ext cx="605851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8. </a:t>
            </a:r>
            <a:r>
              <a:rPr dirty="0" err="1"/>
              <a:t>strings.Itoa</a:t>
            </a:r>
            <a:r>
              <a:rPr dirty="0"/>
              <a:t>(</a:t>
            </a:r>
            <a:r>
              <a:rPr dirty="0" err="1"/>
              <a:t>i</a:t>
            </a:r>
            <a:r>
              <a:rPr dirty="0"/>
              <a:t> </a:t>
            </a:r>
            <a:r>
              <a:rPr dirty="0" err="1"/>
              <a:t>int</a:t>
            </a:r>
            <a:r>
              <a:rPr dirty="0"/>
              <a:t>)：</a:t>
            </a:r>
            <a:r>
              <a:rPr dirty="0" err="1"/>
              <a:t>把一个整数i转成字符串</a:t>
            </a:r>
            <a:endParaRPr dirty="0"/>
          </a:p>
        </p:txBody>
      </p:sp>
      <p:sp>
        <p:nvSpPr>
          <p:cNvPr id="169" name="9. strings.Atoi(str string)(int, error)：把一个字符串转成整数"/>
          <p:cNvSpPr/>
          <p:nvPr/>
        </p:nvSpPr>
        <p:spPr>
          <a:xfrm>
            <a:off x="1551076" y="6299200"/>
            <a:ext cx="805098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9. strings.Atoi(str string)(int, error)：把一个字符串转成整数</a:t>
            </a:r>
          </a:p>
        </p:txBody>
      </p:sp>
      <p:sp>
        <p:nvSpPr>
          <p:cNvPr id="170" name="练习6：写一个函数分别演示Itoa、Atoi的用法"/>
          <p:cNvSpPr/>
          <p:nvPr/>
        </p:nvSpPr>
        <p:spPr>
          <a:xfrm>
            <a:off x="2033625" y="7432675"/>
            <a:ext cx="619414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练习6：写一个函数分别演示Itoa、Atoi的用法</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时间和日期类型</a:t>
            </a:r>
          </a:p>
        </p:txBody>
      </p:sp>
      <p:sp>
        <p:nvSpPr>
          <p:cNvPr id="173" name="1. time包"/>
          <p:cNvSpPr/>
          <p:nvPr/>
        </p:nvSpPr>
        <p:spPr>
          <a:xfrm>
            <a:off x="1551076" y="2813050"/>
            <a:ext cx="133380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time包</a:t>
            </a:r>
          </a:p>
        </p:txBody>
      </p:sp>
      <p:sp>
        <p:nvSpPr>
          <p:cNvPr id="174" name="2. time.Time类型，用来表示时间"/>
          <p:cNvSpPr/>
          <p:nvPr/>
        </p:nvSpPr>
        <p:spPr>
          <a:xfrm>
            <a:off x="1551076" y="3876675"/>
            <a:ext cx="45174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2. </a:t>
            </a:r>
            <a:r>
              <a:rPr dirty="0" err="1"/>
              <a:t>time.Time类型，用来表示时间</a:t>
            </a:r>
            <a:endParaRPr dirty="0"/>
          </a:p>
        </p:txBody>
      </p:sp>
      <p:sp>
        <p:nvSpPr>
          <p:cNvPr id="175" name="3. 获取当前时间， now := time.Now()"/>
          <p:cNvSpPr/>
          <p:nvPr/>
        </p:nvSpPr>
        <p:spPr>
          <a:xfrm>
            <a:off x="1551076" y="5122862"/>
            <a:ext cx="515904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3. </a:t>
            </a:r>
            <a:r>
              <a:rPr dirty="0" err="1"/>
              <a:t>获取当前时间</a:t>
            </a:r>
            <a:r>
              <a:rPr dirty="0"/>
              <a:t>， now := </a:t>
            </a:r>
            <a:r>
              <a:rPr dirty="0" err="1"/>
              <a:t>time.Now</a:t>
            </a:r>
            <a:r>
              <a:rPr dirty="0"/>
              <a:t>()</a:t>
            </a:r>
          </a:p>
        </p:txBody>
      </p:sp>
      <p:sp>
        <p:nvSpPr>
          <p:cNvPr id="176" name="4. time.Now().Day()，time.Now().Minute()，time.Now().Month()，time.Now().Year()"/>
          <p:cNvSpPr/>
          <p:nvPr/>
        </p:nvSpPr>
        <p:spPr>
          <a:xfrm>
            <a:off x="1551076" y="6369050"/>
            <a:ext cx="1131326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4. </a:t>
            </a:r>
            <a:r>
              <a:rPr dirty="0" err="1"/>
              <a:t>time.Now</a:t>
            </a:r>
            <a:r>
              <a:rPr dirty="0"/>
              <a:t>().Day()，</a:t>
            </a:r>
            <a:r>
              <a:rPr dirty="0" err="1"/>
              <a:t>time.Now</a:t>
            </a:r>
            <a:r>
              <a:rPr dirty="0"/>
              <a:t>().Minute()，</a:t>
            </a:r>
            <a:r>
              <a:rPr dirty="0" err="1"/>
              <a:t>time.Now</a:t>
            </a:r>
            <a:r>
              <a:rPr dirty="0"/>
              <a:t>().Month()，</a:t>
            </a:r>
            <a:r>
              <a:rPr dirty="0" err="1"/>
              <a:t>time.Now</a:t>
            </a:r>
            <a:r>
              <a:rPr dirty="0"/>
              <a:t>().Year()</a:t>
            </a:r>
          </a:p>
        </p:txBody>
      </p:sp>
      <p:sp>
        <p:nvSpPr>
          <p:cNvPr id="177" name="5. 格式化，fmt.Printf(“%02d/%02d%02d %02d:%02d:%02d”, now.Year()…)"/>
          <p:cNvSpPr/>
          <p:nvPr/>
        </p:nvSpPr>
        <p:spPr>
          <a:xfrm>
            <a:off x="1551076" y="7560006"/>
            <a:ext cx="10333635" cy="52070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spcBef>
                <a:spcPts val="4200"/>
              </a:spcBef>
              <a:defRPr sz="2400"/>
            </a:lvl1pPr>
          </a:lstStyle>
          <a:p>
            <a:r>
              <a:rPr dirty="0"/>
              <a:t>5. </a:t>
            </a:r>
            <a:r>
              <a:rPr dirty="0" err="1"/>
              <a:t>格式化，fmt.Printf</a:t>
            </a:r>
            <a:r>
              <a:rPr dirty="0"/>
              <a:t>(“%02d/%02d%02d %02d:%02d:%02d”, </a:t>
            </a:r>
            <a:r>
              <a:rPr dirty="0" err="1"/>
              <a:t>now.Year</a:t>
            </a:r>
            <a:r>
              <a:rPr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时间和日期类型</a:t>
            </a:r>
          </a:p>
        </p:txBody>
      </p:sp>
      <p:sp>
        <p:nvSpPr>
          <p:cNvPr id="180" name="6. time.Duration用来表示纳秒"/>
          <p:cNvSpPr/>
          <p:nvPr/>
        </p:nvSpPr>
        <p:spPr>
          <a:xfrm>
            <a:off x="1551076" y="2813050"/>
            <a:ext cx="409437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6. </a:t>
            </a:r>
            <a:r>
              <a:rPr dirty="0" err="1"/>
              <a:t>time.Duration用来表示纳秒</a:t>
            </a:r>
            <a:endParaRPr dirty="0"/>
          </a:p>
        </p:txBody>
      </p:sp>
      <p:sp>
        <p:nvSpPr>
          <p:cNvPr id="181" name="7. 一些常量："/>
          <p:cNvSpPr/>
          <p:nvPr/>
        </p:nvSpPr>
        <p:spPr>
          <a:xfrm>
            <a:off x="1551076" y="3829050"/>
            <a:ext cx="1977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7. 一些常量：</a:t>
            </a:r>
          </a:p>
        </p:txBody>
      </p:sp>
      <p:sp>
        <p:nvSpPr>
          <p:cNvPr id="182" name="const (…"/>
          <p:cNvSpPr/>
          <p:nvPr/>
        </p:nvSpPr>
        <p:spPr>
          <a:xfrm>
            <a:off x="4006812" y="4603749"/>
            <a:ext cx="6351911" cy="2501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4000"/>
              </a:lnSpc>
              <a:defRPr sz="1800">
                <a:solidFill>
                  <a:srgbClr val="333333"/>
                </a:solidFill>
                <a:latin typeface="Menlo"/>
                <a:ea typeface="Menlo"/>
                <a:cs typeface="Menlo"/>
                <a:sym typeface="Menlo"/>
              </a:defRPr>
            </a:pPr>
            <a:r>
              <a:rPr dirty="0" err="1"/>
              <a:t>const</a:t>
            </a:r>
            <a:r>
              <a:rPr dirty="0"/>
              <a:t> (</a:t>
            </a:r>
          </a:p>
          <a:p>
            <a:pPr algn="l" defTabSz="457200">
              <a:lnSpc>
                <a:spcPts val="4000"/>
              </a:lnSpc>
              <a:defRPr sz="1800">
                <a:solidFill>
                  <a:srgbClr val="333333"/>
                </a:solidFill>
                <a:latin typeface="Menlo"/>
                <a:ea typeface="Menlo"/>
                <a:cs typeface="Menlo"/>
                <a:sym typeface="Menlo"/>
              </a:defRPr>
            </a:pPr>
            <a:r>
              <a:rPr dirty="0"/>
              <a:t>	Nanosecond  Duration = 1</a:t>
            </a:r>
          </a:p>
          <a:p>
            <a:pPr algn="l" defTabSz="457200">
              <a:lnSpc>
                <a:spcPts val="4000"/>
              </a:lnSpc>
              <a:defRPr sz="1800">
                <a:solidFill>
                  <a:srgbClr val="333333"/>
                </a:solidFill>
                <a:latin typeface="Menlo"/>
                <a:ea typeface="Menlo"/>
                <a:cs typeface="Menlo"/>
                <a:sym typeface="Menlo"/>
              </a:defRPr>
            </a:pPr>
            <a:r>
              <a:rPr dirty="0"/>
              <a:t>	Microsecond          = 1000 * Nanosecond</a:t>
            </a:r>
          </a:p>
          <a:p>
            <a:pPr algn="l" defTabSz="457200">
              <a:lnSpc>
                <a:spcPts val="4000"/>
              </a:lnSpc>
              <a:defRPr sz="1800">
                <a:solidFill>
                  <a:srgbClr val="333333"/>
                </a:solidFill>
                <a:latin typeface="Menlo"/>
                <a:ea typeface="Menlo"/>
                <a:cs typeface="Menlo"/>
                <a:sym typeface="Menlo"/>
              </a:defRPr>
            </a:pPr>
            <a:r>
              <a:rPr dirty="0"/>
              <a:t>	Millisecond          = 1000 * Microsecond</a:t>
            </a:r>
          </a:p>
          <a:p>
            <a:pPr algn="l" defTabSz="457200">
              <a:lnSpc>
                <a:spcPts val="4000"/>
              </a:lnSpc>
              <a:defRPr sz="1800">
                <a:solidFill>
                  <a:srgbClr val="333333"/>
                </a:solidFill>
                <a:latin typeface="Menlo"/>
                <a:ea typeface="Menlo"/>
                <a:cs typeface="Menlo"/>
                <a:sym typeface="Menlo"/>
              </a:defRPr>
            </a:pPr>
            <a:r>
              <a:rPr dirty="0"/>
              <a:t>	Second               = 1000 * Millisecond</a:t>
            </a:r>
          </a:p>
          <a:p>
            <a:pPr algn="l" defTabSz="457200">
              <a:lnSpc>
                <a:spcPts val="4000"/>
              </a:lnSpc>
              <a:defRPr sz="1800">
                <a:solidFill>
                  <a:srgbClr val="333333"/>
                </a:solidFill>
                <a:latin typeface="Menlo"/>
                <a:ea typeface="Menlo"/>
                <a:cs typeface="Menlo"/>
                <a:sym typeface="Menlo"/>
              </a:defRPr>
            </a:pPr>
            <a:r>
              <a:rPr dirty="0"/>
              <a:t>	Minute               = 60 * Second</a:t>
            </a:r>
          </a:p>
          <a:p>
            <a:pPr algn="l" defTabSz="457200">
              <a:lnSpc>
                <a:spcPts val="4000"/>
              </a:lnSpc>
              <a:defRPr sz="1800">
                <a:solidFill>
                  <a:srgbClr val="333333"/>
                </a:solidFill>
                <a:latin typeface="Menlo"/>
                <a:ea typeface="Menlo"/>
                <a:cs typeface="Menlo"/>
                <a:sym typeface="Menlo"/>
              </a:defRPr>
            </a:pPr>
            <a:r>
              <a:rPr dirty="0"/>
              <a:t>	Hour                 = 60 * Minute</a:t>
            </a:r>
          </a:p>
          <a:p>
            <a:pPr algn="l" defTabSz="457200">
              <a:lnSpc>
                <a:spcPts val="4000"/>
              </a:lnSpc>
              <a:defRPr sz="1800">
                <a:solidFill>
                  <a:srgbClr val="333333"/>
                </a:solidFill>
                <a:latin typeface="Menlo"/>
                <a:ea typeface="Menlo"/>
                <a:cs typeface="Menlo"/>
                <a:sym typeface="Menlo"/>
              </a:defRPr>
            </a:pPr>
            <a:r>
              <a:rPr dirty="0"/>
              <a:t>)</a:t>
            </a:r>
          </a:p>
        </p:txBody>
      </p:sp>
      <p:sp>
        <p:nvSpPr>
          <p:cNvPr id="183" name="8. 格式化："/>
          <p:cNvSpPr/>
          <p:nvPr/>
        </p:nvSpPr>
        <p:spPr>
          <a:xfrm>
            <a:off x="1551076" y="70675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8. 格式化：</a:t>
            </a:r>
          </a:p>
        </p:txBody>
      </p:sp>
      <p:sp>
        <p:nvSpPr>
          <p:cNvPr id="184" name="now := time.Now()…"/>
          <p:cNvSpPr/>
          <p:nvPr/>
        </p:nvSpPr>
        <p:spPr>
          <a:xfrm>
            <a:off x="4021988" y="7873999"/>
            <a:ext cx="5981092" cy="1574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now := time.Now()</a:t>
            </a:r>
          </a:p>
          <a:p>
            <a:pPr algn="l">
              <a:defRPr sz="2400"/>
            </a:pPr>
            <a:r>
              <a:t>fmt.Println(now.Format(“02/1/2006 15:04”))</a:t>
            </a:r>
          </a:p>
          <a:p>
            <a:pPr algn="l">
              <a:defRPr sz="2400"/>
            </a:pPr>
            <a:r>
              <a:t>fmt.Println(now.Format(“2006/1/02 15:04”))</a:t>
            </a:r>
          </a:p>
          <a:p>
            <a:pPr algn="l">
              <a:defRPr sz="2400"/>
            </a:pPr>
            <a:r>
              <a:t>fmt.Println(now.Format(“2006/1/02”))</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1246</TotalTime>
  <Words>2282</Words>
  <Application>Microsoft Office PowerPoint</Application>
  <PresentationFormat>自定义</PresentationFormat>
  <Paragraphs>548</Paragraphs>
  <Slides>52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Courier</vt:lpstr>
      <vt:lpstr>Helvetica Light</vt:lpstr>
      <vt:lpstr>Helvetica Neue</vt:lpstr>
      <vt:lpstr>Menlo</vt:lpstr>
      <vt:lpstr>PingFang SC Regular</vt:lpstr>
      <vt:lpstr>Arial</vt:lpstr>
      <vt:lpstr>Courier New</vt:lpstr>
      <vt:lpstr>Helvetica</vt:lpstr>
      <vt:lpstr>Times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指针与地址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33</cp:revision>
  <dcterms:modified xsi:type="dcterms:W3CDTF">2017-06-21T10:12:15Z</dcterms:modified>
</cp:coreProperties>
</file>