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63" r:id="rId2"/>
    <p:sldId id="338" r:id="rId3"/>
    <p:sldId id="339" r:id="rId4"/>
    <p:sldId id="391" r:id="rId5"/>
    <p:sldId id="392" r:id="rId6"/>
    <p:sldId id="398" r:id="rId7"/>
    <p:sldId id="394" r:id="rId8"/>
    <p:sldId id="402" r:id="rId9"/>
    <p:sldId id="396" r:id="rId10"/>
    <p:sldId id="399" r:id="rId11"/>
    <p:sldId id="411" r:id="rId12"/>
    <p:sldId id="395" r:id="rId13"/>
    <p:sldId id="397" r:id="rId14"/>
    <p:sldId id="400" r:id="rId15"/>
    <p:sldId id="401" r:id="rId16"/>
    <p:sldId id="406" r:id="rId17"/>
    <p:sldId id="403" r:id="rId18"/>
    <p:sldId id="404" r:id="rId19"/>
    <p:sldId id="405" r:id="rId20"/>
    <p:sldId id="407" r:id="rId21"/>
    <p:sldId id="409" r:id="rId22"/>
    <p:sldId id="408" r:id="rId23"/>
    <p:sldId id="410" r:id="rId24"/>
    <p:sldId id="389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目录" id="{8188A312-D944-42BE-BB86-6029A954970A}">
          <p14:sldIdLst>
            <p14:sldId id="363"/>
            <p14:sldId id="338"/>
          </p14:sldIdLst>
        </p14:section>
        <p14:section name="第一章" id="{42B0C594-0F9C-4206-A5EC-6A5E6173407B}">
          <p14:sldIdLst>
            <p14:sldId id="339"/>
            <p14:sldId id="391"/>
            <p14:sldId id="392"/>
            <p14:sldId id="398"/>
            <p14:sldId id="394"/>
            <p14:sldId id="402"/>
            <p14:sldId id="396"/>
            <p14:sldId id="399"/>
            <p14:sldId id="411"/>
            <p14:sldId id="395"/>
            <p14:sldId id="397"/>
            <p14:sldId id="400"/>
            <p14:sldId id="401"/>
            <p14:sldId id="406"/>
            <p14:sldId id="403"/>
            <p14:sldId id="404"/>
            <p14:sldId id="405"/>
            <p14:sldId id="407"/>
            <p14:sldId id="409"/>
            <p14:sldId id="408"/>
            <p14:sldId id="410"/>
          </p14:sldIdLst>
        </p14:section>
        <p14:section name="第二章" id="{D6FF20EC-3348-42A1-81FC-DDB6D6BFF920}">
          <p14:sldIdLst/>
        </p14:section>
        <p14:section name="第三张" id="{F67D6ECC-63B5-4029-A474-44EE04F9AA15}">
          <p14:sldIdLst/>
        </p14:section>
        <p14:section name="第四章" id="{9E196FA8-1EB7-4602-91D6-13836D6CACD5}">
          <p14:sldIdLst/>
        </p14:section>
        <p14:section name="图标尾页" id="{570CF8CC-3630-4047-8CDA-A22E8523F8D4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付 庆娇" initials="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19" autoAdjust="0"/>
  </p:normalViewPr>
  <p:slideViewPr>
    <p:cSldViewPr showGuides="1">
      <p:cViewPr varScale="1">
        <p:scale>
          <a:sx n="59" d="100"/>
          <a:sy n="59" d="100"/>
        </p:scale>
        <p:origin x="752" y="52"/>
      </p:cViewPr>
      <p:guideLst>
        <p:guide orient="horz" pos="2190"/>
        <p:guide pos="39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59665-3DED-48BB-BEAA-11D740C160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041EEE-D615-4B70-830B-426738BB0998}">
      <dgm:prSet phldrT="[文本]"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直接删除</a:t>
          </a:r>
        </a:p>
      </dgm:t>
    </dgm:pt>
    <dgm:pt modelId="{F3054C0F-BD28-4D3F-BC43-BED678D6658E}" type="parTrans" cxnId="{96479546-D9A2-4B91-A248-8ADAD07DF082}">
      <dgm:prSet/>
      <dgm:spPr/>
      <dgm:t>
        <a:bodyPr/>
        <a:lstStyle/>
        <a:p>
          <a:endParaRPr lang="zh-CN" altLang="en-US"/>
        </a:p>
      </dgm:t>
    </dgm:pt>
    <dgm:pt modelId="{B88D6D81-E4BF-4332-B7FC-F3764FC8A768}" type="sibTrans" cxnId="{96479546-D9A2-4B91-A248-8ADAD07DF082}">
      <dgm:prSet/>
      <dgm:spPr/>
      <dgm:t>
        <a:bodyPr/>
        <a:lstStyle/>
        <a:p>
          <a:endParaRPr lang="zh-CN" altLang="en-US"/>
        </a:p>
      </dgm:t>
    </dgm:pt>
    <dgm:pt modelId="{8CE3B5FB-31AC-476A-9B33-34AC9EEB06A3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成列删除 ：删除所有存在缺失值的个体。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A6F26C-6C12-46EE-A387-D8454C7BA671}" type="parTrans" cxnId="{EACCE868-C3CC-4052-B7BB-757DA90849E5}">
      <dgm:prSet/>
      <dgm:spPr/>
      <dgm:t>
        <a:bodyPr/>
        <a:lstStyle/>
        <a:p>
          <a:endParaRPr lang="zh-CN" altLang="en-US"/>
        </a:p>
      </dgm:t>
    </dgm:pt>
    <dgm:pt modelId="{112CC414-B656-47C9-88F8-DCDE774CAA15}" type="sibTrans" cxnId="{EACCE868-C3CC-4052-B7BB-757DA90849E5}">
      <dgm:prSet/>
      <dgm:spPr/>
      <dgm:t>
        <a:bodyPr/>
        <a:lstStyle/>
        <a:p>
          <a:endParaRPr lang="zh-CN" altLang="en-US"/>
        </a:p>
      </dgm:t>
    </dgm:pt>
    <dgm:pt modelId="{36C324F9-43A9-4C30-A289-2C6FF137AAD3}">
      <dgm:prSet phldrT="[文本]"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单一插补法</a:t>
          </a:r>
        </a:p>
      </dgm:t>
    </dgm:pt>
    <dgm:pt modelId="{473C1C5A-BBD2-4780-B691-1E3AB3A822FE}" type="parTrans" cxnId="{8C0B803B-7B1B-49A9-B847-BE4AA7E20398}">
      <dgm:prSet/>
      <dgm:spPr/>
      <dgm:t>
        <a:bodyPr/>
        <a:lstStyle/>
        <a:p>
          <a:endParaRPr lang="zh-CN" altLang="en-US"/>
        </a:p>
      </dgm:t>
    </dgm:pt>
    <dgm:pt modelId="{AC45BA9B-382A-4E15-B7D7-01700B9AF53C}" type="sibTrans" cxnId="{8C0B803B-7B1B-49A9-B847-BE4AA7E20398}">
      <dgm:prSet/>
      <dgm:spPr/>
      <dgm:t>
        <a:bodyPr/>
        <a:lstStyle/>
        <a:p>
          <a:endParaRPr lang="zh-CN" altLang="en-US"/>
        </a:p>
      </dgm:t>
    </dgm:pt>
    <dgm:pt modelId="{431CA4A2-C95E-45AE-A0EB-3F46F76F29AF}">
      <dgm:prSet phldrT="[文本]"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多重插补法</a:t>
          </a:r>
        </a:p>
      </dgm:t>
    </dgm:pt>
    <dgm:pt modelId="{6459A6D0-B0C8-4860-A116-D5FEF7F4D3FB}" type="parTrans" cxnId="{7EBEA90F-9E77-4CF5-95A8-097A925D8DD4}">
      <dgm:prSet/>
      <dgm:spPr/>
      <dgm:t>
        <a:bodyPr/>
        <a:lstStyle/>
        <a:p>
          <a:endParaRPr lang="zh-CN" altLang="en-US"/>
        </a:p>
      </dgm:t>
    </dgm:pt>
    <dgm:pt modelId="{7681DCE1-E580-4D2E-A60D-869DD4C89FCA}" type="sibTrans" cxnId="{7EBEA90F-9E77-4CF5-95A8-097A925D8DD4}">
      <dgm:prSet/>
      <dgm:spPr/>
      <dgm:t>
        <a:bodyPr/>
        <a:lstStyle/>
        <a:p>
          <a:endParaRPr lang="zh-CN" altLang="en-US"/>
        </a:p>
      </dgm:t>
    </dgm:pt>
    <dgm:pt modelId="{7F2F04F9-B9E1-47FB-AD56-1E8B11376576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算术平均插补法 </a:t>
          </a:r>
          <a:r>
            <a:rPr lang="en-US" altLang="zh-CN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Arithmetic Mean Imputation)</a:t>
          </a: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，拿均值插补，</a:t>
          </a:r>
          <a:r>
            <a:rPr lang="zh-CN" altLang="en-US" sz="16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只适用于连续变量</a:t>
          </a: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（虚拟变量均不可行）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83B675-7397-4CB0-A249-828115EC51F5}" type="parTrans" cxnId="{D14B744D-45FF-4046-8758-6DAD887A4D87}">
      <dgm:prSet/>
      <dgm:spPr/>
      <dgm:t>
        <a:bodyPr/>
        <a:lstStyle/>
        <a:p>
          <a:endParaRPr lang="zh-CN" altLang="en-US"/>
        </a:p>
      </dgm:t>
    </dgm:pt>
    <dgm:pt modelId="{D573D9CD-1A02-4020-8809-6B46C1308FB1}" type="sibTrans" cxnId="{D14B744D-45FF-4046-8758-6DAD887A4D87}">
      <dgm:prSet/>
      <dgm:spPr/>
      <dgm:t>
        <a:bodyPr/>
        <a:lstStyle/>
        <a:p>
          <a:endParaRPr lang="zh-CN" altLang="en-US"/>
        </a:p>
      </dgm:t>
    </dgm:pt>
    <dgm:pt modelId="{BE8889E9-98CD-4826-B610-6B00F0EA8355}">
      <dgm:prSet phldrT="[文本]" custT="1"/>
      <dgm:spPr/>
      <dgm:t>
        <a:bodyPr/>
        <a:lstStyle/>
        <a:p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MVN</a:t>
          </a: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方法：多</a:t>
          </a: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元正态回归方法假设插补模型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DDEFF0-F0FD-42DC-9506-8AD423031464}" type="parTrans" cxnId="{DFD265CB-14C7-4736-9E41-3D6488B4E6B5}">
      <dgm:prSet/>
      <dgm:spPr/>
      <dgm:t>
        <a:bodyPr/>
        <a:lstStyle/>
        <a:p>
          <a:endParaRPr lang="zh-CN" altLang="en-US"/>
        </a:p>
      </dgm:t>
    </dgm:pt>
    <dgm:pt modelId="{018B21C4-8829-46AC-9ABC-9091B4E2AD0F}" type="sibTrans" cxnId="{DFD265CB-14C7-4736-9E41-3D6488B4E6B5}">
      <dgm:prSet/>
      <dgm:spPr/>
      <dgm:t>
        <a:bodyPr/>
        <a:lstStyle/>
        <a:p>
          <a:endParaRPr lang="zh-CN" altLang="en-US"/>
        </a:p>
      </dgm:t>
    </dgm:pt>
    <dgm:pt modelId="{B8CB5FF4-7504-4A96-8A0A-F6234C6D6C88}">
      <dgm:prSet custT="1"/>
      <dgm:spPr/>
      <dgm:t>
        <a:bodyPr/>
        <a:lstStyle/>
        <a:p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简单、易操作，但是它们要求缺失数据是「完全随机缺失数据 </a:t>
          </a:r>
          <a:r>
            <a:rPr lang="en-US" altLang="zh-CN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(MCAR)</a:t>
          </a: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」，否则会产生明显的偏误。此外，即使缺失数据满足 </a:t>
          </a:r>
          <a:r>
            <a:rPr lang="en-US" altLang="zh-CN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MCAR </a:t>
          </a: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条件，直接删除法会造成数据的浪费，大大削弱分析的效能</a:t>
          </a:r>
        </a:p>
      </dgm:t>
    </dgm:pt>
    <dgm:pt modelId="{46A48422-EBF3-4307-B08D-DC5243D39994}" type="parTrans" cxnId="{A6CD0589-C2F5-4C1F-BB3F-0CC7F5DBC3BA}">
      <dgm:prSet/>
      <dgm:spPr/>
      <dgm:t>
        <a:bodyPr/>
        <a:lstStyle/>
        <a:p>
          <a:endParaRPr lang="zh-CN" altLang="en-US"/>
        </a:p>
      </dgm:t>
    </dgm:pt>
    <dgm:pt modelId="{FE9F984B-9705-49BB-AD98-7241919A52A8}" type="sibTrans" cxnId="{A6CD0589-C2F5-4C1F-BB3F-0CC7F5DBC3BA}">
      <dgm:prSet/>
      <dgm:spPr/>
      <dgm:t>
        <a:bodyPr/>
        <a:lstStyle/>
        <a:p>
          <a:endParaRPr lang="zh-CN" altLang="en-US"/>
        </a:p>
      </dgm:t>
    </dgm:pt>
    <dgm:pt modelId="{7C21A622-EEF3-42C9-9A86-F363642C8092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成对删除 ：只删除需要用到的变量存在缺失值的个体。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B45FDB-343B-48E5-B28B-E1CD0CF90630}" type="parTrans" cxnId="{ACA05383-5B44-43AF-B304-007CE1B75328}">
      <dgm:prSet/>
      <dgm:spPr/>
      <dgm:t>
        <a:bodyPr/>
        <a:lstStyle/>
        <a:p>
          <a:endParaRPr lang="zh-CN" altLang="en-US"/>
        </a:p>
      </dgm:t>
    </dgm:pt>
    <dgm:pt modelId="{EFD99F1F-655D-44F1-BFEE-53B119C3DC7F}" type="sibTrans" cxnId="{ACA05383-5B44-43AF-B304-007CE1B75328}">
      <dgm:prSet/>
      <dgm:spPr/>
      <dgm:t>
        <a:bodyPr/>
        <a:lstStyle/>
        <a:p>
          <a:endParaRPr lang="zh-CN" altLang="en-US"/>
        </a:p>
      </dgm:t>
    </dgm:pt>
    <dgm:pt modelId="{A7EC6313-457E-42FC-9B68-22ED9FAAC16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回归插补法 </a:t>
          </a:r>
          <a:r>
            <a:rPr lang="en-US" altLang="zh-CN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Regression Imputation)；</a:t>
          </a: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唯一可以对 </a:t>
          </a:r>
          <a:r>
            <a:rPr lang="en-US" altLang="zh-CN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MAR </a:t>
          </a: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数据产生无偏估计的方法，单一回归插补法会使「标准误被低估，导致置信区间过窄」</a:t>
          </a:r>
          <a:endParaRPr lang="en-US" sz="16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65C38E-E34F-4084-988F-14AAB2F2637A}" type="parTrans" cxnId="{D69102BD-A01F-4114-854B-EA9925CED2DD}">
      <dgm:prSet/>
      <dgm:spPr/>
      <dgm:t>
        <a:bodyPr/>
        <a:lstStyle/>
        <a:p>
          <a:endParaRPr lang="zh-CN" altLang="en-US"/>
        </a:p>
      </dgm:t>
    </dgm:pt>
    <dgm:pt modelId="{D450253F-1474-4410-A0A1-7463A0AC2F0C}" type="sibTrans" cxnId="{D69102BD-A01F-4114-854B-EA9925CED2DD}">
      <dgm:prSet/>
      <dgm:spPr/>
      <dgm:t>
        <a:bodyPr/>
        <a:lstStyle/>
        <a:p>
          <a:endParaRPr lang="zh-CN" altLang="en-US"/>
        </a:p>
      </dgm:t>
    </dgm:pt>
    <dgm:pt modelId="{1407C1A4-A583-4044-9ECA-A3DCA60DAFB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</a:rPr>
            <a:t>随机回归插补法 </a:t>
          </a:r>
          <a:r>
            <a:rPr lang="en-US" altLang="zh-CN" sz="1600" b="0" i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sz="1600" b="0" i="0">
              <a:latin typeface="微软雅黑" panose="020B0503020204020204" pitchFamily="34" charset="-122"/>
              <a:ea typeface="微软雅黑" panose="020B0503020204020204" pitchFamily="34" charset="-122"/>
            </a:rPr>
            <a:t>Stochastic Regression Imputation)</a:t>
          </a:r>
        </a:p>
      </dgm:t>
    </dgm:pt>
    <dgm:pt modelId="{EC021081-5236-4620-BAE2-A52A024D0DC9}" type="parTrans" cxnId="{FA349B2D-96B9-4158-AB1F-944EDFED3565}">
      <dgm:prSet/>
      <dgm:spPr/>
      <dgm:t>
        <a:bodyPr/>
        <a:lstStyle/>
        <a:p>
          <a:endParaRPr lang="zh-CN" altLang="en-US"/>
        </a:p>
      </dgm:t>
    </dgm:pt>
    <dgm:pt modelId="{7D7EA2C7-F49F-4B4C-BB70-01C4772BB9D4}" type="sibTrans" cxnId="{FA349B2D-96B9-4158-AB1F-944EDFED3565}">
      <dgm:prSet/>
      <dgm:spPr/>
      <dgm:t>
        <a:bodyPr/>
        <a:lstStyle/>
        <a:p>
          <a:endParaRPr lang="zh-CN" altLang="en-US"/>
        </a:p>
      </dgm:t>
    </dgm:pt>
    <dgm:pt modelId="{6DE4DC52-75FF-46B6-80E4-72A107EA3816}">
      <dgm:prSet phldrT="[文本]" custT="1"/>
      <dgm:spPr/>
      <dgm:t>
        <a:bodyPr/>
        <a:lstStyle/>
        <a:p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MICE</a:t>
          </a: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方法：</a:t>
          </a:r>
          <a:r>
            <a: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链式方程进行的多重插补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0B7792-C39B-4936-86CC-9AA303BC795F}" type="parTrans" cxnId="{3E8E4595-6C2B-4492-9D7B-A5EE8AC46BD0}">
      <dgm:prSet/>
      <dgm:spPr/>
      <dgm:t>
        <a:bodyPr/>
        <a:lstStyle/>
        <a:p>
          <a:endParaRPr lang="zh-CN" altLang="en-US"/>
        </a:p>
      </dgm:t>
    </dgm:pt>
    <dgm:pt modelId="{E1017354-A70F-4584-80C9-4D3C926373F6}" type="sibTrans" cxnId="{3E8E4595-6C2B-4492-9D7B-A5EE8AC46BD0}">
      <dgm:prSet/>
      <dgm:spPr/>
      <dgm:t>
        <a:bodyPr/>
        <a:lstStyle/>
        <a:p>
          <a:endParaRPr lang="zh-CN" altLang="en-US"/>
        </a:p>
      </dgm:t>
    </dgm:pt>
    <dgm:pt modelId="{4973AC2C-1239-4AA0-95A1-6392D6CCD23E}" type="pres">
      <dgm:prSet presAssocID="{12B59665-3DED-48BB-BEAA-11D740C16030}" presName="linear" presStyleCnt="0">
        <dgm:presLayoutVars>
          <dgm:animLvl val="lvl"/>
          <dgm:resizeHandles val="exact"/>
        </dgm:presLayoutVars>
      </dgm:prSet>
      <dgm:spPr/>
    </dgm:pt>
    <dgm:pt modelId="{46E278E3-2D58-48F7-A139-CC073F21E7D1}" type="pres">
      <dgm:prSet presAssocID="{72041EEE-D615-4B70-830B-426738BB09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922BB9-41E7-485F-A88E-516D46DA2F59}" type="pres">
      <dgm:prSet presAssocID="{72041EEE-D615-4B70-830B-426738BB0998}" presName="childText" presStyleLbl="revTx" presStyleIdx="0" presStyleCnt="3">
        <dgm:presLayoutVars>
          <dgm:bulletEnabled val="1"/>
        </dgm:presLayoutVars>
      </dgm:prSet>
      <dgm:spPr/>
    </dgm:pt>
    <dgm:pt modelId="{00BD62D3-8F6B-43DE-900A-05E7369D7C3B}" type="pres">
      <dgm:prSet presAssocID="{36C324F9-43A9-4C30-A289-2C6FF137AA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73EFC6-542F-488D-901C-3B01C9BB477C}" type="pres">
      <dgm:prSet presAssocID="{36C324F9-43A9-4C30-A289-2C6FF137AAD3}" presName="childText" presStyleLbl="revTx" presStyleIdx="1" presStyleCnt="3">
        <dgm:presLayoutVars>
          <dgm:bulletEnabled val="1"/>
        </dgm:presLayoutVars>
      </dgm:prSet>
      <dgm:spPr/>
    </dgm:pt>
    <dgm:pt modelId="{C675BF53-BC05-44CF-AFD5-24CAE22378EA}" type="pres">
      <dgm:prSet presAssocID="{431CA4A2-C95E-45AE-A0EB-3F46F76F2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2287634-BF05-447A-9310-B9AAED57EA10}" type="pres">
      <dgm:prSet presAssocID="{431CA4A2-C95E-45AE-A0EB-3F46F76F29A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EBEA90F-9E77-4CF5-95A8-097A925D8DD4}" srcId="{12B59665-3DED-48BB-BEAA-11D740C16030}" destId="{431CA4A2-C95E-45AE-A0EB-3F46F76F29AF}" srcOrd="2" destOrd="0" parTransId="{6459A6D0-B0C8-4860-A116-D5FEF7F4D3FB}" sibTransId="{7681DCE1-E580-4D2E-A60D-869DD4C89FCA}"/>
    <dgm:cxn modelId="{A7750D2D-BF8F-49A3-978F-30F2BCFB388D}" type="presOf" srcId="{72041EEE-D615-4B70-830B-426738BB0998}" destId="{46E278E3-2D58-48F7-A139-CC073F21E7D1}" srcOrd="0" destOrd="0" presId="urn:microsoft.com/office/officeart/2005/8/layout/vList2"/>
    <dgm:cxn modelId="{FA349B2D-96B9-4158-AB1F-944EDFED3565}" srcId="{36C324F9-43A9-4C30-A289-2C6FF137AAD3}" destId="{1407C1A4-A583-4044-9ECA-A3DCA60DAFB2}" srcOrd="2" destOrd="0" parTransId="{EC021081-5236-4620-BAE2-A52A024D0DC9}" sibTransId="{7D7EA2C7-F49F-4B4C-BB70-01C4772BB9D4}"/>
    <dgm:cxn modelId="{8C0B803B-7B1B-49A9-B847-BE4AA7E20398}" srcId="{12B59665-3DED-48BB-BEAA-11D740C16030}" destId="{36C324F9-43A9-4C30-A289-2C6FF137AAD3}" srcOrd="1" destOrd="0" parTransId="{473C1C5A-BBD2-4780-B691-1E3AB3A822FE}" sibTransId="{AC45BA9B-382A-4E15-B7D7-01700B9AF53C}"/>
    <dgm:cxn modelId="{8E89A75D-D435-4981-BD9F-61B067FBA454}" type="presOf" srcId="{431CA4A2-C95E-45AE-A0EB-3F46F76F29AF}" destId="{C675BF53-BC05-44CF-AFD5-24CAE22378EA}" srcOrd="0" destOrd="0" presId="urn:microsoft.com/office/officeart/2005/8/layout/vList2"/>
    <dgm:cxn modelId="{C48CFF44-CB5E-4EC3-8304-4F8AD8F91F8A}" type="presOf" srcId="{12B59665-3DED-48BB-BEAA-11D740C16030}" destId="{4973AC2C-1239-4AA0-95A1-6392D6CCD23E}" srcOrd="0" destOrd="0" presId="urn:microsoft.com/office/officeart/2005/8/layout/vList2"/>
    <dgm:cxn modelId="{96479546-D9A2-4B91-A248-8ADAD07DF082}" srcId="{12B59665-3DED-48BB-BEAA-11D740C16030}" destId="{72041EEE-D615-4B70-830B-426738BB0998}" srcOrd="0" destOrd="0" parTransId="{F3054C0F-BD28-4D3F-BC43-BED678D6658E}" sibTransId="{B88D6D81-E4BF-4332-B7FC-F3764FC8A768}"/>
    <dgm:cxn modelId="{2C6C4A68-0F07-4B3C-AA9D-8E1F41078B0E}" type="presOf" srcId="{BE8889E9-98CD-4826-B610-6B00F0EA8355}" destId="{92287634-BF05-447A-9310-B9AAED57EA10}" srcOrd="0" destOrd="0" presId="urn:microsoft.com/office/officeart/2005/8/layout/vList2"/>
    <dgm:cxn modelId="{EACCE868-C3CC-4052-B7BB-757DA90849E5}" srcId="{72041EEE-D615-4B70-830B-426738BB0998}" destId="{8CE3B5FB-31AC-476A-9B33-34AC9EEB06A3}" srcOrd="0" destOrd="0" parTransId="{22A6F26C-6C12-46EE-A387-D8454C7BA671}" sibTransId="{112CC414-B656-47C9-88F8-DCDE774CAA15}"/>
    <dgm:cxn modelId="{C8AB5749-BEDB-4E8E-BF0D-C4987AD222D7}" type="presOf" srcId="{A7EC6313-457E-42FC-9B68-22ED9FAAC16D}" destId="{8273EFC6-542F-488D-901C-3B01C9BB477C}" srcOrd="0" destOrd="1" presId="urn:microsoft.com/office/officeart/2005/8/layout/vList2"/>
    <dgm:cxn modelId="{D14B744D-45FF-4046-8758-6DAD887A4D87}" srcId="{36C324F9-43A9-4C30-A289-2C6FF137AAD3}" destId="{7F2F04F9-B9E1-47FB-AD56-1E8B11376576}" srcOrd="0" destOrd="0" parTransId="{3183B675-7397-4CB0-A249-828115EC51F5}" sibTransId="{D573D9CD-1A02-4020-8809-6B46C1308FB1}"/>
    <dgm:cxn modelId="{24D7BE71-3533-4115-95DA-56A031EB874D}" type="presOf" srcId="{7C21A622-EEF3-42C9-9A86-F363642C8092}" destId="{D2922BB9-41E7-485F-A88E-516D46DA2F59}" srcOrd="0" destOrd="1" presId="urn:microsoft.com/office/officeart/2005/8/layout/vList2"/>
    <dgm:cxn modelId="{35271381-C305-4292-A44C-BA6DA807E41F}" type="presOf" srcId="{6DE4DC52-75FF-46B6-80E4-72A107EA3816}" destId="{92287634-BF05-447A-9310-B9AAED57EA10}" srcOrd="0" destOrd="1" presId="urn:microsoft.com/office/officeart/2005/8/layout/vList2"/>
    <dgm:cxn modelId="{ACA05383-5B44-43AF-B304-007CE1B75328}" srcId="{72041EEE-D615-4B70-830B-426738BB0998}" destId="{7C21A622-EEF3-42C9-9A86-F363642C8092}" srcOrd="1" destOrd="0" parTransId="{00B45FDB-343B-48E5-B28B-E1CD0CF90630}" sibTransId="{EFD99F1F-655D-44F1-BFEE-53B119C3DC7F}"/>
    <dgm:cxn modelId="{A6CD0589-C2F5-4C1F-BB3F-0CC7F5DBC3BA}" srcId="{72041EEE-D615-4B70-830B-426738BB0998}" destId="{B8CB5FF4-7504-4A96-8A0A-F6234C6D6C88}" srcOrd="2" destOrd="0" parTransId="{46A48422-EBF3-4307-B08D-DC5243D39994}" sibTransId="{FE9F984B-9705-49BB-AD98-7241919A52A8}"/>
    <dgm:cxn modelId="{2431C393-0483-44C6-931A-E17A41D78232}" type="presOf" srcId="{7F2F04F9-B9E1-47FB-AD56-1E8B11376576}" destId="{8273EFC6-542F-488D-901C-3B01C9BB477C}" srcOrd="0" destOrd="0" presId="urn:microsoft.com/office/officeart/2005/8/layout/vList2"/>
    <dgm:cxn modelId="{3E8E4595-6C2B-4492-9D7B-A5EE8AC46BD0}" srcId="{431CA4A2-C95E-45AE-A0EB-3F46F76F29AF}" destId="{6DE4DC52-75FF-46B6-80E4-72A107EA3816}" srcOrd="1" destOrd="0" parTransId="{320B7792-C39B-4936-86CC-9AA303BC795F}" sibTransId="{E1017354-A70F-4584-80C9-4D3C926373F6}"/>
    <dgm:cxn modelId="{851BD9A1-E910-42FB-9DD9-8243697EC155}" type="presOf" srcId="{1407C1A4-A583-4044-9ECA-A3DCA60DAFB2}" destId="{8273EFC6-542F-488D-901C-3B01C9BB477C}" srcOrd="0" destOrd="2" presId="urn:microsoft.com/office/officeart/2005/8/layout/vList2"/>
    <dgm:cxn modelId="{7C9749B6-2B6E-4E05-BF8D-142513541368}" type="presOf" srcId="{8CE3B5FB-31AC-476A-9B33-34AC9EEB06A3}" destId="{D2922BB9-41E7-485F-A88E-516D46DA2F59}" srcOrd="0" destOrd="0" presId="urn:microsoft.com/office/officeart/2005/8/layout/vList2"/>
    <dgm:cxn modelId="{D69102BD-A01F-4114-854B-EA9925CED2DD}" srcId="{36C324F9-43A9-4C30-A289-2C6FF137AAD3}" destId="{A7EC6313-457E-42FC-9B68-22ED9FAAC16D}" srcOrd="1" destOrd="0" parTransId="{9C65C38E-E34F-4084-988F-14AAB2F2637A}" sibTransId="{D450253F-1474-4410-A0A1-7463A0AC2F0C}"/>
    <dgm:cxn modelId="{DFD265CB-14C7-4736-9E41-3D6488B4E6B5}" srcId="{431CA4A2-C95E-45AE-A0EB-3F46F76F29AF}" destId="{BE8889E9-98CD-4826-B610-6B00F0EA8355}" srcOrd="0" destOrd="0" parTransId="{F6DDEFF0-F0FD-42DC-9506-8AD423031464}" sibTransId="{018B21C4-8829-46AC-9ABC-9091B4E2AD0F}"/>
    <dgm:cxn modelId="{A56C72E4-51EE-4905-B944-40B9A1F53146}" type="presOf" srcId="{B8CB5FF4-7504-4A96-8A0A-F6234C6D6C88}" destId="{D2922BB9-41E7-485F-A88E-516D46DA2F59}" srcOrd="0" destOrd="2" presId="urn:microsoft.com/office/officeart/2005/8/layout/vList2"/>
    <dgm:cxn modelId="{EBE21AFA-6CA9-478A-B70D-5CC26C421E85}" type="presOf" srcId="{36C324F9-43A9-4C30-A289-2C6FF137AAD3}" destId="{00BD62D3-8F6B-43DE-900A-05E7369D7C3B}" srcOrd="0" destOrd="0" presId="urn:microsoft.com/office/officeart/2005/8/layout/vList2"/>
    <dgm:cxn modelId="{BD1A9AD7-0D49-4B66-AF75-F0DDB3AA5EBA}" type="presParOf" srcId="{4973AC2C-1239-4AA0-95A1-6392D6CCD23E}" destId="{46E278E3-2D58-48F7-A139-CC073F21E7D1}" srcOrd="0" destOrd="0" presId="urn:microsoft.com/office/officeart/2005/8/layout/vList2"/>
    <dgm:cxn modelId="{D4D27436-9448-4100-B2D0-CC59B262103E}" type="presParOf" srcId="{4973AC2C-1239-4AA0-95A1-6392D6CCD23E}" destId="{D2922BB9-41E7-485F-A88E-516D46DA2F59}" srcOrd="1" destOrd="0" presId="urn:microsoft.com/office/officeart/2005/8/layout/vList2"/>
    <dgm:cxn modelId="{97D9AABF-B3D8-47DB-ACA4-82DFBFB0C319}" type="presParOf" srcId="{4973AC2C-1239-4AA0-95A1-6392D6CCD23E}" destId="{00BD62D3-8F6B-43DE-900A-05E7369D7C3B}" srcOrd="2" destOrd="0" presId="urn:microsoft.com/office/officeart/2005/8/layout/vList2"/>
    <dgm:cxn modelId="{0D4FD30B-153E-44A6-92FC-5E0A9B882E7A}" type="presParOf" srcId="{4973AC2C-1239-4AA0-95A1-6392D6CCD23E}" destId="{8273EFC6-542F-488D-901C-3B01C9BB477C}" srcOrd="3" destOrd="0" presId="urn:microsoft.com/office/officeart/2005/8/layout/vList2"/>
    <dgm:cxn modelId="{B22C4B9C-F294-4385-A12A-CAB3F462A970}" type="presParOf" srcId="{4973AC2C-1239-4AA0-95A1-6392D6CCD23E}" destId="{C675BF53-BC05-44CF-AFD5-24CAE22378EA}" srcOrd="4" destOrd="0" presId="urn:microsoft.com/office/officeart/2005/8/layout/vList2"/>
    <dgm:cxn modelId="{6C27151D-60D2-4374-A793-1B5143941811}" type="presParOf" srcId="{4973AC2C-1239-4AA0-95A1-6392D6CCD23E}" destId="{92287634-BF05-447A-9310-B9AAED57EA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278E3-2D58-48F7-A139-CC073F21E7D1}">
      <dsp:nvSpPr>
        <dsp:cNvPr id="0" name=""/>
        <dsp:cNvSpPr/>
      </dsp:nvSpPr>
      <dsp:spPr>
        <a:xfrm>
          <a:off x="0" y="5049"/>
          <a:ext cx="11119236" cy="585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直接删除</a:t>
          </a:r>
        </a:p>
      </dsp:txBody>
      <dsp:txXfrm>
        <a:off x="28558" y="33607"/>
        <a:ext cx="11062120" cy="527894"/>
      </dsp:txXfrm>
    </dsp:sp>
    <dsp:sp modelId="{D2922BB9-41E7-485F-A88E-516D46DA2F59}">
      <dsp:nvSpPr>
        <dsp:cNvPr id="0" name=""/>
        <dsp:cNvSpPr/>
      </dsp:nvSpPr>
      <dsp:spPr>
        <a:xfrm>
          <a:off x="0" y="590060"/>
          <a:ext cx="11119236" cy="136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03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成列删除 ：删除所有存在缺失值的个体。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成对删除 ：只删除需要用到的变量存在缺失值的个体。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简单、易操作，但是它们要求缺失数据是「完全随机缺失数据 </a:t>
          </a:r>
          <a:r>
            <a:rPr lang="en-US" altLang="zh-CN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(MCAR)</a:t>
          </a: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」，否则会产生明显的偏误。此外，即使缺失数据满足 </a:t>
          </a:r>
          <a:r>
            <a:rPr lang="en-US" altLang="zh-CN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MCAR </a:t>
          </a: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条件，直接删除法会造成数据的浪费，大大削弱分析的效能</a:t>
          </a:r>
        </a:p>
      </dsp:txBody>
      <dsp:txXfrm>
        <a:off x="0" y="590060"/>
        <a:ext cx="11119236" cy="1367006"/>
      </dsp:txXfrm>
    </dsp:sp>
    <dsp:sp modelId="{00BD62D3-8F6B-43DE-900A-05E7369D7C3B}">
      <dsp:nvSpPr>
        <dsp:cNvPr id="0" name=""/>
        <dsp:cNvSpPr/>
      </dsp:nvSpPr>
      <dsp:spPr>
        <a:xfrm>
          <a:off x="0" y="1957066"/>
          <a:ext cx="11119236" cy="585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单一插补法</a:t>
          </a:r>
        </a:p>
      </dsp:txBody>
      <dsp:txXfrm>
        <a:off x="28558" y="1985624"/>
        <a:ext cx="11062120" cy="527894"/>
      </dsp:txXfrm>
    </dsp:sp>
    <dsp:sp modelId="{8273EFC6-542F-488D-901C-3B01C9BB477C}">
      <dsp:nvSpPr>
        <dsp:cNvPr id="0" name=""/>
        <dsp:cNvSpPr/>
      </dsp:nvSpPr>
      <dsp:spPr>
        <a:xfrm>
          <a:off x="0" y="2542077"/>
          <a:ext cx="11119236" cy="136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03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算术平均插补法 </a:t>
          </a:r>
          <a:r>
            <a:rPr lang="en-US" altLang="zh-CN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Arithmetic Mean Imputation)</a:t>
          </a: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，拿均值插补，</a:t>
          </a:r>
          <a:r>
            <a:rPr lang="zh-CN" altLang="en-US" sz="16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只适用于连续变量</a:t>
          </a: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（虚拟变量均不可行）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回归插补法 </a:t>
          </a:r>
          <a:r>
            <a:rPr lang="en-US" altLang="zh-CN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Regression Imputation)；</a:t>
          </a: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唯一可以对 </a:t>
          </a:r>
          <a:r>
            <a:rPr lang="en-US" altLang="zh-CN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MAR </a:t>
          </a: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数据产生无偏估计的方法，单一回归插补法会使「标准误被低估，导致置信区间过窄」</a:t>
          </a:r>
          <a:endParaRPr lang="en-US" sz="1600" b="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600" b="0" i="0" kern="1200">
              <a:latin typeface="微软雅黑" panose="020B0503020204020204" pitchFamily="34" charset="-122"/>
              <a:ea typeface="微软雅黑" panose="020B0503020204020204" pitchFamily="34" charset="-122"/>
            </a:rPr>
            <a:t>随机回归插补法 </a:t>
          </a:r>
          <a:r>
            <a:rPr lang="en-US" altLang="zh-CN" sz="1600" b="0" i="0" kern="120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sz="1600" b="0" i="0" kern="1200">
              <a:latin typeface="微软雅黑" panose="020B0503020204020204" pitchFamily="34" charset="-122"/>
              <a:ea typeface="微软雅黑" panose="020B0503020204020204" pitchFamily="34" charset="-122"/>
            </a:rPr>
            <a:t>Stochastic Regression Imputation)</a:t>
          </a:r>
        </a:p>
      </dsp:txBody>
      <dsp:txXfrm>
        <a:off x="0" y="2542077"/>
        <a:ext cx="11119236" cy="1367006"/>
      </dsp:txXfrm>
    </dsp:sp>
    <dsp:sp modelId="{C675BF53-BC05-44CF-AFD5-24CAE22378EA}">
      <dsp:nvSpPr>
        <dsp:cNvPr id="0" name=""/>
        <dsp:cNvSpPr/>
      </dsp:nvSpPr>
      <dsp:spPr>
        <a:xfrm>
          <a:off x="0" y="3909084"/>
          <a:ext cx="11119236" cy="585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多重插补法</a:t>
          </a:r>
        </a:p>
      </dsp:txBody>
      <dsp:txXfrm>
        <a:off x="28558" y="3937642"/>
        <a:ext cx="11062120" cy="527894"/>
      </dsp:txXfrm>
    </dsp:sp>
    <dsp:sp modelId="{92287634-BF05-447A-9310-B9AAED57EA10}">
      <dsp:nvSpPr>
        <dsp:cNvPr id="0" name=""/>
        <dsp:cNvSpPr/>
      </dsp:nvSpPr>
      <dsp:spPr>
        <a:xfrm>
          <a:off x="0" y="4494094"/>
          <a:ext cx="11119236" cy="72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03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MVN</a:t>
          </a: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方法：多</a:t>
          </a: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元正态回归方法假设插补模型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MICE</a:t>
          </a: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方法：</a:t>
          </a:r>
          <a:r>
            <a:rPr lang="zh-CN" alt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链式方程进行的多重插补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94094"/>
        <a:ext cx="11119236" cy="722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A4318-65E8-4EBB-B31A-905932719CA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F6AFF-0606-4CAC-A8B7-B616D5DE6D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6AFF-0606-4CAC-A8B7-B616D5DE6DC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单调模式插补：</a:t>
            </a:r>
            <a:r>
              <a:rPr lang="en-US" altLang="zh-CN" dirty="0" err="1"/>
              <a:t>stata</a:t>
            </a:r>
            <a:r>
              <a:rPr lang="zh-CN" altLang="en-US" dirty="0"/>
              <a:t>命令</a:t>
            </a:r>
            <a:r>
              <a:rPr lang="en-US" altLang="zh-CN" dirty="0"/>
              <a:t>mi impute monotone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6AFF-0606-4CAC-A8B7-B616D5DE6D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3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是工作绩效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6AFF-0606-4CAC-A8B7-B616D5DE6D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4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6AFF-0606-4CAC-A8B7-B616D5DE6D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5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待插补的 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缺失值是随机的 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(MAR)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 ，它的值来自于已观测到的值。在具体操作上，是通过创建数据集的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m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个副本 （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m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的个数通常为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3-10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个；目前实际操作中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m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也时常取值为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20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），对每个副本使用不同的估计方法估算出缺失值，而后将模型拟合到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m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个数据集中，最后运用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Rubin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法则整合为一个结果。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6AFF-0606-4CAC-A8B7-B616D5DE6D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7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我们需要清楚的是，这个方法使用条件。什么样的数据缺失用它，具体代码是什么。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6AFF-0606-4CAC-A8B7-B616D5DE6D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92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04140" y="6316345"/>
            <a:ext cx="4191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4C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崇德尚能，经世济民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04140" y="6316345"/>
            <a:ext cx="39036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34C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崇德尚能，经世济民</a:t>
            </a:r>
          </a:p>
        </p:txBody>
      </p:sp>
      <p:pic>
        <p:nvPicPr>
          <p:cNvPr id="5" name="图片 4" descr="校徽 左右 蓝色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44305" y="166370"/>
            <a:ext cx="2757170" cy="600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图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.png"/><Relationship Id="rId5" Type="http://schemas.openxmlformats.org/officeDocument/2006/relationships/tags" Target="../tags/tag9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394653" y="3625850"/>
            <a:ext cx="1140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b="1" dirty="0">
                <a:solidFill>
                  <a:srgbClr val="034C9C"/>
                </a:solidFill>
                <a:latin typeface="微软雅黑" panose="020B0503020204020204" charset="-122"/>
                <a:ea typeface="微软雅黑" panose="020B0503020204020204" charset="-122"/>
              </a:rPr>
              <a:t>数据缺失与插值补漏</a:t>
            </a:r>
          </a:p>
        </p:txBody>
      </p:sp>
      <p:sp>
        <p:nvSpPr>
          <p:cNvPr id="68" name="副标题 16"/>
          <p:cNvSpPr txBox="1"/>
          <p:nvPr/>
        </p:nvSpPr>
        <p:spPr>
          <a:xfrm>
            <a:off x="1192650" y="5175571"/>
            <a:ext cx="9864000" cy="306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General PowerPoint Template Of Work report Or Scientific Report Or Work Plans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050670" y="5746332"/>
            <a:ext cx="4090660" cy="341303"/>
            <a:chOff x="4381430" y="2965462"/>
            <a:chExt cx="4090660" cy="341303"/>
          </a:xfrm>
        </p:grpSpPr>
        <p:grpSp>
          <p:nvGrpSpPr>
            <p:cNvPr id="52" name="组合 51"/>
            <p:cNvGrpSpPr/>
            <p:nvPr/>
          </p:nvGrpSpPr>
          <p:grpSpPr>
            <a:xfrm>
              <a:off x="4381430" y="2965462"/>
              <a:ext cx="1765370" cy="341303"/>
              <a:chOff x="4381430" y="2858499"/>
              <a:chExt cx="1765370" cy="341303"/>
            </a:xfrm>
          </p:grpSpPr>
          <p:sp>
            <p:nvSpPr>
              <p:cNvPr id="56" name="矩形: 圆角 55"/>
              <p:cNvSpPr/>
              <p:nvPr/>
            </p:nvSpPr>
            <p:spPr>
              <a:xfrm>
                <a:off x="4381430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57" name="副标题 16"/>
              <p:cNvSpPr txBox="1"/>
              <p:nvPr/>
            </p:nvSpPr>
            <p:spPr>
              <a:xfrm>
                <a:off x="4917867" y="2858499"/>
                <a:ext cx="692498" cy="30604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李小诺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706720" y="2965463"/>
              <a:ext cx="1765370" cy="341302"/>
              <a:chOff x="4381430" y="2858500"/>
              <a:chExt cx="1765370" cy="341302"/>
            </a:xfrm>
          </p:grpSpPr>
          <p:sp>
            <p:nvSpPr>
              <p:cNvPr id="54" name="矩形: 圆角 53"/>
              <p:cNvSpPr/>
              <p:nvPr/>
            </p:nvSpPr>
            <p:spPr>
              <a:xfrm>
                <a:off x="4381430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55" name="副标题 16"/>
              <p:cNvSpPr txBox="1"/>
              <p:nvPr/>
            </p:nvSpPr>
            <p:spPr>
              <a:xfrm>
                <a:off x="4689440" y="2858500"/>
                <a:ext cx="1149354" cy="30604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2024-10-31</a:t>
                </a:r>
              </a:p>
            </p:txBody>
          </p:sp>
        </p:grpSp>
      </p:grpSp>
      <p:cxnSp>
        <p:nvCxnSpPr>
          <p:cNvPr id="6" name="直接连接符 5"/>
          <p:cNvCxnSpPr/>
          <p:nvPr/>
        </p:nvCxnSpPr>
        <p:spPr>
          <a:xfrm>
            <a:off x="1228106" y="5101565"/>
            <a:ext cx="97930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/>
          <p:cNvSpPr/>
          <p:nvPr/>
        </p:nvSpPr>
        <p:spPr>
          <a:xfrm>
            <a:off x="3810" y="-1270"/>
            <a:ext cx="12185015" cy="3477895"/>
          </a:xfrm>
          <a:custGeom>
            <a:avLst/>
            <a:gdLst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104640">
                <a:moveTo>
                  <a:pt x="0" y="0"/>
                </a:moveTo>
                <a:lnTo>
                  <a:pt x="12192000" y="0"/>
                </a:lnTo>
                <a:lnTo>
                  <a:pt x="12192000" y="2059049"/>
                </a:lnTo>
                <a:lnTo>
                  <a:pt x="12053358" y="2196525"/>
                </a:lnTo>
                <a:cubicBezTo>
                  <a:pt x="10762282" y="3347745"/>
                  <a:pt x="8575872" y="4104640"/>
                  <a:pt x="6096000" y="4104640"/>
                </a:cubicBezTo>
                <a:cubicBezTo>
                  <a:pt x="3616128" y="4104640"/>
                  <a:pt x="1429718" y="3347745"/>
                  <a:pt x="138643" y="2196525"/>
                </a:cubicBezTo>
                <a:lnTo>
                  <a:pt x="0" y="2059049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0" y="1411605"/>
            <a:ext cx="12189460" cy="1868805"/>
          </a:xfrm>
          <a:custGeom>
            <a:avLst/>
            <a:gdLst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0-1" fmla="*/ 0 w 12192000"/>
              <a:gd name="connsiteY0-2" fmla="*/ 0 h 4104640"/>
              <a:gd name="connsiteX1-3" fmla="*/ 12192000 w 12192000"/>
              <a:gd name="connsiteY1-4" fmla="*/ 0 h 4104640"/>
              <a:gd name="connsiteX2-5" fmla="*/ 12192000 w 12192000"/>
              <a:gd name="connsiteY2-6" fmla="*/ 2059049 h 4104640"/>
              <a:gd name="connsiteX3-7" fmla="*/ 12053358 w 12192000"/>
              <a:gd name="connsiteY3-8" fmla="*/ 2196525 h 4104640"/>
              <a:gd name="connsiteX4-9" fmla="*/ 6096000 w 12192000"/>
              <a:gd name="connsiteY4-10" fmla="*/ 4104640 h 4104640"/>
              <a:gd name="connsiteX5-11" fmla="*/ 138643 w 12192000"/>
              <a:gd name="connsiteY5-12" fmla="*/ 2196525 h 4104640"/>
              <a:gd name="connsiteX6-13" fmla="*/ 0 w 12192000"/>
              <a:gd name="connsiteY6-14" fmla="*/ 2059049 h 4104640"/>
              <a:gd name="connsiteX7" fmla="*/ 91440 w 12192000"/>
              <a:gd name="connsiteY7" fmla="*/ 87904 h 4104640"/>
              <a:gd name="connsiteX0-15" fmla="*/ 0 w 12192000"/>
              <a:gd name="connsiteY0-16" fmla="*/ 0 h 4104640"/>
              <a:gd name="connsiteX1-17" fmla="*/ 12192000 w 12192000"/>
              <a:gd name="connsiteY1-18" fmla="*/ 0 h 4104640"/>
              <a:gd name="connsiteX2-19" fmla="*/ 12192000 w 12192000"/>
              <a:gd name="connsiteY2-20" fmla="*/ 2059049 h 4104640"/>
              <a:gd name="connsiteX3-21" fmla="*/ 12053358 w 12192000"/>
              <a:gd name="connsiteY3-22" fmla="*/ 2196525 h 4104640"/>
              <a:gd name="connsiteX4-23" fmla="*/ 6096000 w 12192000"/>
              <a:gd name="connsiteY4-24" fmla="*/ 4104640 h 4104640"/>
              <a:gd name="connsiteX5-25" fmla="*/ 138643 w 12192000"/>
              <a:gd name="connsiteY5-26" fmla="*/ 2196525 h 4104640"/>
              <a:gd name="connsiteX6-27" fmla="*/ 0 w 12192000"/>
              <a:gd name="connsiteY6-28" fmla="*/ 2059049 h 4104640"/>
              <a:gd name="connsiteX0-29" fmla="*/ 0 w 12192000"/>
              <a:gd name="connsiteY0-30" fmla="*/ 0 h 4104640"/>
              <a:gd name="connsiteX1-31" fmla="*/ 12192000 w 12192000"/>
              <a:gd name="connsiteY1-32" fmla="*/ 2059049 h 4104640"/>
              <a:gd name="connsiteX2-33" fmla="*/ 12053358 w 12192000"/>
              <a:gd name="connsiteY2-34" fmla="*/ 2196525 h 4104640"/>
              <a:gd name="connsiteX3-35" fmla="*/ 6096000 w 12192000"/>
              <a:gd name="connsiteY3-36" fmla="*/ 4104640 h 4104640"/>
              <a:gd name="connsiteX4-37" fmla="*/ 138643 w 12192000"/>
              <a:gd name="connsiteY4-38" fmla="*/ 2196525 h 4104640"/>
              <a:gd name="connsiteX5-39" fmla="*/ 0 w 12192000"/>
              <a:gd name="connsiteY5-40" fmla="*/ 2059049 h 4104640"/>
              <a:gd name="connsiteX0-41" fmla="*/ 12192000 w 12192000"/>
              <a:gd name="connsiteY0-42" fmla="*/ 0 h 2045591"/>
              <a:gd name="connsiteX1-43" fmla="*/ 12053358 w 12192000"/>
              <a:gd name="connsiteY1-44" fmla="*/ 137476 h 2045591"/>
              <a:gd name="connsiteX2-45" fmla="*/ 6096000 w 12192000"/>
              <a:gd name="connsiteY2-46" fmla="*/ 2045591 h 2045591"/>
              <a:gd name="connsiteX3-47" fmla="*/ 138643 w 12192000"/>
              <a:gd name="connsiteY3-48" fmla="*/ 137476 h 2045591"/>
              <a:gd name="connsiteX4-49" fmla="*/ 0 w 12192000"/>
              <a:gd name="connsiteY4-50" fmla="*/ 0 h 2045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045591">
                <a:moveTo>
                  <a:pt x="12192000" y="0"/>
                </a:moveTo>
                <a:lnTo>
                  <a:pt x="12053358" y="137476"/>
                </a:lnTo>
                <a:cubicBezTo>
                  <a:pt x="10762282" y="1288696"/>
                  <a:pt x="8575872" y="2045591"/>
                  <a:pt x="6096000" y="2045591"/>
                </a:cubicBezTo>
                <a:cubicBezTo>
                  <a:pt x="3616128" y="2045591"/>
                  <a:pt x="1429718" y="1288696"/>
                  <a:pt x="138643" y="13747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2" name="图片 1" descr="校徽 左右 白色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93595" y="728980"/>
            <a:ext cx="8004810" cy="1744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7116-135B-2D03-56A5-DA4F48274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7FAC00-6D26-FB0E-9A6B-A947FE875C6D}"/>
              </a:ext>
            </a:extLst>
          </p:cNvPr>
          <p:cNvGrpSpPr/>
          <p:nvPr/>
        </p:nvGrpSpPr>
        <p:grpSpPr>
          <a:xfrm>
            <a:off x="-240704" y="246620"/>
            <a:ext cx="6048672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971C846-F999-BF93-43D3-F7BB429D455F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25389985-4523-20D2-4350-9897D7F034FA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2.2.1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多重插补的操作步骤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D88802A-478F-76C3-2593-77825C8DEC5E}"/>
              </a:ext>
            </a:extLst>
          </p:cNvPr>
          <p:cNvSpPr txBox="1"/>
          <p:nvPr/>
        </p:nvSpPr>
        <p:spPr>
          <a:xfrm>
            <a:off x="839416" y="1484784"/>
            <a:ext cx="10297144" cy="38073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l"/>
              <a:defRPr sz="20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indent="0">
              <a:lnSpc>
                <a:spcPct val="125000"/>
              </a:lnSpc>
              <a:spcBef>
                <a:spcPts val="50"/>
              </a:spcBef>
              <a:buNone/>
            </a:pPr>
            <a:r>
              <a:rPr lang="en-US" altLang="zh-CN" sz="2400" dirty="0"/>
              <a:t>(1) </a:t>
            </a:r>
            <a:r>
              <a:rPr lang="zh-CN" altLang="en-US" sz="2400" dirty="0"/>
              <a:t>定义回归模型 </a:t>
            </a:r>
            <a:r>
              <a:rPr lang="en-US" altLang="zh-CN" sz="2400" dirty="0"/>
              <a:t>(analysis model)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  <a:buNone/>
            </a:pPr>
            <a:r>
              <a:rPr lang="en-US" altLang="zh-CN" sz="2400" dirty="0"/>
              <a:t>(2) </a:t>
            </a:r>
            <a:r>
              <a:rPr lang="zh-CN" altLang="en-US" sz="2400" dirty="0"/>
              <a:t>查看数据缺失数量和数据缺失模式 </a:t>
            </a:r>
            <a:r>
              <a:rPr lang="en-US" altLang="zh-CN" sz="2400" dirty="0"/>
              <a:t>(pattern)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  <a:buNone/>
            </a:pPr>
            <a:r>
              <a:rPr lang="en-US" altLang="zh-CN" sz="2400" dirty="0"/>
              <a:t>(3) </a:t>
            </a:r>
            <a:r>
              <a:rPr lang="zh-CN" altLang="en-US" sz="2400" dirty="0"/>
              <a:t>识别完全变量 </a:t>
            </a:r>
            <a:r>
              <a:rPr lang="en-US" altLang="zh-CN" sz="2400" dirty="0"/>
              <a:t>(fully observed)</a:t>
            </a:r>
            <a:r>
              <a:rPr lang="zh-CN" altLang="en-US" sz="2400" dirty="0"/>
              <a:t>、缺失变量和潜在辅助变量 </a:t>
            </a:r>
            <a:r>
              <a:rPr lang="en-US" altLang="zh-CN" sz="2400" dirty="0"/>
              <a:t>(auxiliary variables)</a:t>
            </a:r>
            <a:r>
              <a:rPr lang="zh-CN" altLang="en-US" sz="2400" dirty="0"/>
              <a:t>：辅助变量指可以使 </a:t>
            </a:r>
            <a:r>
              <a:rPr lang="en-US" altLang="zh-CN" sz="2400" dirty="0"/>
              <a:t>MAR </a:t>
            </a:r>
            <a:r>
              <a:rPr lang="zh-CN" altLang="en-US" sz="2400" dirty="0"/>
              <a:t>（随机缺失数据）假设更合理的变量，帮助减小偏差，提高估计精度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  <a:buNone/>
            </a:pPr>
            <a:r>
              <a:rPr lang="en-US" altLang="zh-CN" sz="2400" dirty="0"/>
              <a:t>(4) </a:t>
            </a:r>
            <a:r>
              <a:rPr lang="zh-CN" altLang="en-US" sz="2400" dirty="0"/>
              <a:t>使用所选择的方法执行多重插补 （接下来介绍 </a:t>
            </a:r>
            <a:r>
              <a:rPr lang="en-US" altLang="zh-CN" sz="2400" dirty="0"/>
              <a:t>MVN </a:t>
            </a:r>
            <a:r>
              <a:rPr lang="zh-CN" altLang="en-US" sz="2400" dirty="0"/>
              <a:t>和 </a:t>
            </a:r>
            <a:r>
              <a:rPr lang="en-US" altLang="zh-CN" sz="2400" dirty="0"/>
              <a:t>MICE</a:t>
            </a:r>
            <a:r>
              <a:rPr lang="zh-CN" altLang="en-US" sz="2400" dirty="0"/>
              <a:t>）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  <a:buNone/>
            </a:pPr>
            <a:r>
              <a:rPr lang="en-US" altLang="zh-CN" sz="2400" dirty="0"/>
              <a:t>(5) </a:t>
            </a:r>
            <a:r>
              <a:rPr lang="zh-CN" altLang="en-US" sz="2400" dirty="0"/>
              <a:t>将回归模型拟合到插补数据中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  <a:buNone/>
            </a:pPr>
            <a:r>
              <a:rPr lang="en-US" altLang="zh-CN" sz="2400" dirty="0"/>
              <a:t>(6) </a:t>
            </a:r>
            <a:r>
              <a:rPr lang="zh-CN" altLang="en-US" sz="2400" dirty="0"/>
              <a:t>进行插补诊断 </a:t>
            </a:r>
            <a:r>
              <a:rPr lang="en-US" altLang="zh-CN" sz="2400" dirty="0"/>
              <a:t>(imputation diagnostics)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86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0F896-CF03-08FD-CCB4-DBF64EAA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F6B033E-ED97-F73F-74DB-118280D9D7FF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B9B8C3D-F9AB-FD69-0665-76805B5C6BE8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72D3D974-6348-3FFD-4935-9CB6655A387F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Stata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数据结构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379FA34-56B5-38E7-C5A9-A238D0605763}"/>
              </a:ext>
            </a:extLst>
          </p:cNvPr>
          <p:cNvSpPr txBox="1"/>
          <p:nvPr/>
        </p:nvSpPr>
        <p:spPr>
          <a:xfrm>
            <a:off x="983432" y="1412776"/>
            <a:ext cx="71287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l"/>
              <a:defRPr sz="20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 err="1"/>
              <a:t>flong</a:t>
            </a:r>
            <a:r>
              <a:rPr lang="zh-CN" altLang="en-US" b="1" dirty="0"/>
              <a:t>（长格式）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每一行代表一个观测单位和一个时间点或条件。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适用于面板数据或重复测量数据。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例子：如果有多个学生在不同时间点的成绩数据</a:t>
            </a:r>
            <a:endParaRPr lang="en-US" altLang="zh-CN" dirty="0"/>
          </a:p>
          <a:p>
            <a:r>
              <a:rPr lang="en-US" altLang="zh-CN" b="1" dirty="0" err="1"/>
              <a:t>mlong</a:t>
            </a:r>
            <a:r>
              <a:rPr lang="zh-CN" altLang="en-US" b="1" dirty="0"/>
              <a:t>（长格式，多个变量）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类似于</a:t>
            </a:r>
            <a:r>
              <a:rPr lang="en-US" altLang="zh-CN" dirty="0" err="1"/>
              <a:t>flong</a:t>
            </a:r>
            <a:r>
              <a:rPr lang="zh-CN" altLang="en-US" dirty="0"/>
              <a:t>，但可以有多个被测变量。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适合需要比较多个指标的情况。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例子：假设记录学生的数学和英语成绩</a:t>
            </a:r>
          </a:p>
          <a:p>
            <a:r>
              <a:rPr lang="en-US" altLang="zh-CN" b="1" dirty="0"/>
              <a:t>wide</a:t>
            </a:r>
            <a:r>
              <a:rPr lang="zh-CN" altLang="en-US" b="1" dirty="0"/>
              <a:t>（宽格式）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每一行代表一个观测单位，所有变量以列的形式排列。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适用于每个单位的所有信息都在同一行的情况。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例子：对于学生的成绩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F3553E-B57F-6C84-5282-C1951789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64" y="612118"/>
            <a:ext cx="4010585" cy="19528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A0D866-7153-A749-06C9-716FC0ED7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133" y="2444406"/>
            <a:ext cx="3057952" cy="27721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415862-4D34-1AC8-55E0-9B49ADE60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5061829"/>
            <a:ext cx="644932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8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13FEE-2609-6AEE-CC8D-DA2077A46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8B2209-868D-E9EA-B560-8DBE7655EBDF}"/>
              </a:ext>
            </a:extLst>
          </p:cNvPr>
          <p:cNvGrpSpPr/>
          <p:nvPr/>
        </p:nvGrpSpPr>
        <p:grpSpPr>
          <a:xfrm>
            <a:off x="-240704" y="246620"/>
            <a:ext cx="6048672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079B561-87DE-604F-6F45-572FFD222322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16574352-E715-EC12-3121-883BF59C13D8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2.2.1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多重插补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MVN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方法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D147C6D-D2CF-7051-ADC4-C1C13253D050}"/>
              </a:ext>
            </a:extLst>
          </p:cNvPr>
          <p:cNvSpPr txBox="1"/>
          <p:nvPr/>
        </p:nvSpPr>
        <p:spPr>
          <a:xfrm>
            <a:off x="479376" y="1044827"/>
            <a:ext cx="11161240" cy="57609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l"/>
              <a:defRPr sz="20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indent="0">
              <a:lnSpc>
                <a:spcPct val="125000"/>
              </a:lnSpc>
              <a:spcBef>
                <a:spcPts val="50"/>
              </a:spcBef>
            </a:pPr>
            <a:r>
              <a:rPr lang="en-US" altLang="zh-CN" sz="2400" dirty="0"/>
              <a:t>MVN </a:t>
            </a:r>
            <a:r>
              <a:rPr lang="zh-CN" altLang="en-US" sz="2400" dirty="0"/>
              <a:t>方法下回归是</a:t>
            </a:r>
            <a:r>
              <a:rPr lang="zh-CN" altLang="en-US" sz="2400" b="1" dirty="0">
                <a:solidFill>
                  <a:srgbClr val="FF0000"/>
                </a:solidFill>
              </a:rPr>
              <a:t>线性的，适用于连续变量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continuous variables)</a:t>
            </a:r>
            <a:r>
              <a:rPr lang="zh-CN" altLang="en-US" sz="2400" dirty="0"/>
              <a:t>，而当缺失数据中存在二元变量 </a:t>
            </a:r>
            <a:r>
              <a:rPr lang="en-US" altLang="zh-CN" sz="2400" dirty="0"/>
              <a:t>(binary variables) </a:t>
            </a:r>
            <a:r>
              <a:rPr lang="zh-CN" altLang="en-US" sz="2400" dirty="0"/>
              <a:t>和分类变量 </a:t>
            </a:r>
            <a:r>
              <a:rPr lang="en-US" altLang="zh-CN" sz="2400" dirty="0"/>
              <a:t>(categorical variables) </a:t>
            </a:r>
            <a:r>
              <a:rPr lang="zh-CN" altLang="en-US" sz="2400" dirty="0"/>
              <a:t>时，该方法的假设条件不再适用。</a:t>
            </a:r>
            <a:endParaRPr lang="en-US" altLang="zh-CN" sz="2400" dirty="0"/>
          </a:p>
          <a:p>
            <a:pPr indent="0">
              <a:lnSpc>
                <a:spcPct val="125000"/>
              </a:lnSpc>
              <a:spcBef>
                <a:spcPts val="50"/>
              </a:spcBef>
            </a:pPr>
            <a:r>
              <a:rPr lang="zh-CN" altLang="en-US" sz="2400" dirty="0"/>
              <a:t>在 </a:t>
            </a:r>
            <a:r>
              <a:rPr lang="en-US" altLang="zh-CN" sz="2400" dirty="0"/>
              <a:t>MVN </a:t>
            </a:r>
            <a:r>
              <a:rPr lang="zh-CN" altLang="en-US" sz="2400" dirty="0"/>
              <a:t>插补模型中，同时使用线性回归模型对缺失数据进行插补，其中每个变量都可能依赖于所有其他变量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</a:pPr>
            <a:r>
              <a:rPr lang="en-US" altLang="zh-CN" sz="2400" dirty="0"/>
              <a:t>MVN </a:t>
            </a:r>
            <a:r>
              <a:rPr lang="zh-CN" altLang="en-US" sz="2400" dirty="0"/>
              <a:t>方法通过数据增广 </a:t>
            </a:r>
            <a:r>
              <a:rPr lang="en-US" altLang="zh-CN" sz="2400" dirty="0"/>
              <a:t>(DA) </a:t>
            </a:r>
            <a:r>
              <a:rPr lang="zh-CN" altLang="en-US" sz="2400" dirty="0"/>
              <a:t>马尔可夫链蒙特卡洛 </a:t>
            </a:r>
            <a:r>
              <a:rPr lang="en-US" altLang="zh-CN" sz="2400" dirty="0"/>
              <a:t>(MCMC) </a:t>
            </a:r>
            <a:r>
              <a:rPr lang="zh-CN" altLang="en-US" sz="2400" dirty="0"/>
              <a:t>过程实现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</a:pPr>
            <a:r>
              <a:rPr lang="zh-CN" altLang="en-US" sz="2400" dirty="0"/>
              <a:t>数据增广 </a:t>
            </a:r>
            <a:r>
              <a:rPr lang="en-US" altLang="zh-CN" sz="2400" dirty="0"/>
              <a:t>(DA) </a:t>
            </a:r>
            <a:r>
              <a:rPr lang="zh-CN" altLang="en-US" sz="2400" dirty="0"/>
              <a:t>算法通过缺失数据的</a:t>
            </a:r>
            <a:r>
              <a:rPr lang="zh-CN" altLang="en-US" sz="2400" b="1" dirty="0"/>
              <a:t>多元正态分布假设</a:t>
            </a:r>
            <a:r>
              <a:rPr lang="zh-CN" altLang="en-US" sz="2400" dirty="0"/>
              <a:t>进行插补运算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</a:pPr>
            <a:r>
              <a:rPr lang="en-US" altLang="zh-CN" sz="2400" dirty="0"/>
              <a:t>MVN </a:t>
            </a:r>
            <a:r>
              <a:rPr lang="zh-CN" altLang="en-US" sz="2400" dirty="0"/>
              <a:t>方法适用于</a:t>
            </a:r>
            <a:r>
              <a:rPr lang="zh-CN" altLang="en-US" sz="2400" b="1" dirty="0"/>
              <a:t>连续变量</a:t>
            </a:r>
            <a:r>
              <a:rPr lang="zh-CN" altLang="en-US" sz="2400" dirty="0"/>
              <a:t> </a:t>
            </a:r>
            <a:r>
              <a:rPr lang="en-US" altLang="zh-CN" sz="2400" dirty="0"/>
              <a:t>(continuous variables)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</a:pPr>
            <a:r>
              <a:rPr lang="zh-CN" altLang="en-US" sz="2400" dirty="0"/>
              <a:t>若变量存在偏斜 </a:t>
            </a:r>
            <a:r>
              <a:rPr lang="en-US" altLang="zh-CN" sz="2400" dirty="0"/>
              <a:t>(skewed)</a:t>
            </a:r>
            <a:r>
              <a:rPr lang="zh-CN" altLang="en-US" sz="2400" dirty="0"/>
              <a:t>，将其转换为近似正态分布，进行估算后再转回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</a:pPr>
            <a:r>
              <a:rPr lang="zh-CN" altLang="en-US" sz="2400" dirty="0"/>
              <a:t>若缺失数据为二元或有序变量 </a:t>
            </a:r>
            <a:r>
              <a:rPr lang="en-US" altLang="zh-CN" sz="2400" dirty="0"/>
              <a:t>(binary / ordinal variables), </a:t>
            </a:r>
            <a:r>
              <a:rPr lang="zh-CN" altLang="en-US" sz="2400" dirty="0"/>
              <a:t>插补结果四舍五入到最近的类别中</a:t>
            </a:r>
          </a:p>
          <a:p>
            <a:pPr indent="0">
              <a:lnSpc>
                <a:spcPct val="125000"/>
              </a:lnSpc>
              <a:spcBef>
                <a:spcPts val="5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27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0043-A7ED-71D5-B7B7-31DD36EBD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13B5216-C808-4066-0F20-6887CE19DE98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4C551775-5D78-80A2-4858-C76744ED641D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72667A7E-0D3E-62CB-067B-6631BBB88630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.2.1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多重插补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MVN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方法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F0460D5-21C4-942F-D6DE-392A886A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6" y="1484040"/>
            <a:ext cx="10136015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350C-18A5-814D-6FBA-B47783F01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89FF8D5-893D-D47B-5638-3883AC3AE573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0C946D0-6A0E-7581-1FF0-500D1CB660EE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B136C2AE-C9BF-1E36-D028-2EEFD37DC64F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.2.2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多重插补</a:t>
              </a: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MICE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方法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D1FF759-DBBA-05DA-ECD6-056D4B98D996}"/>
              </a:ext>
            </a:extLst>
          </p:cNvPr>
          <p:cNvSpPr txBox="1"/>
          <p:nvPr/>
        </p:nvSpPr>
        <p:spPr>
          <a:xfrm>
            <a:off x="704401" y="1628800"/>
            <a:ext cx="10432159" cy="42562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0">
              <a:lnSpc>
                <a:spcPct val="125000"/>
              </a:lnSpc>
              <a:spcBef>
                <a:spcPts val="50"/>
              </a:spcBef>
              <a:buFont typeface="Wingdings" panose="05000000000000000000" pitchFamily="2" charset="2"/>
              <a:buChar char="l"/>
              <a:defRPr sz="24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MICE </a:t>
            </a:r>
            <a:r>
              <a:rPr lang="zh-CN" altLang="en-US" dirty="0"/>
              <a:t>方法不要求缺失变量遵循联合分布 </a:t>
            </a:r>
            <a:r>
              <a:rPr lang="en-US" altLang="zh-CN" dirty="0"/>
              <a:t>(joint distribution)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放松</a:t>
            </a:r>
            <a:r>
              <a:rPr lang="en-US" altLang="zh-CN" dirty="0"/>
              <a:t>MVN</a:t>
            </a:r>
            <a:r>
              <a:rPr lang="zh-CN" altLang="en-US" dirty="0"/>
              <a:t>假设，比</a:t>
            </a:r>
            <a:r>
              <a:rPr lang="en-US" altLang="zh-CN" dirty="0"/>
              <a:t>MVN</a:t>
            </a:r>
            <a:r>
              <a:rPr lang="zh-CN" altLang="en-US" dirty="0"/>
              <a:t>方法应用更广，适用于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二元、有序和多类逻辑回归 ，线性回归 ，泊松和负二项回归 ，其中线性回归是默认模式。</a:t>
            </a:r>
            <a:endParaRPr lang="en-US" altLang="zh-CN" dirty="0"/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MICE </a:t>
            </a:r>
            <a:r>
              <a:rPr lang="zh-CN" altLang="en-US" dirty="0"/>
              <a:t>方法不要求变量缺失模式为单调模式 </a:t>
            </a:r>
            <a:r>
              <a:rPr lang="en-US" altLang="zh-CN" dirty="0"/>
              <a:t>(monotone pattern)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MICE </a:t>
            </a:r>
            <a:r>
              <a:rPr lang="zh-CN" altLang="en-US" dirty="0"/>
              <a:t>方法利用单个变量的条件分布 </a:t>
            </a:r>
            <a:r>
              <a:rPr lang="en-US" altLang="zh-CN" dirty="0"/>
              <a:t>(univariate conditional distributions) </a:t>
            </a:r>
            <a:r>
              <a:rPr lang="zh-CN" altLang="en-US" dirty="0"/>
              <a:t>进行插补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MICE </a:t>
            </a:r>
            <a:r>
              <a:rPr lang="zh-CN" altLang="en-US" dirty="0"/>
              <a:t>方法可以为每个变量指定不同的回归模型</a:t>
            </a:r>
            <a:r>
              <a:rPr lang="en-US" altLang="zh-CN" dirty="0"/>
              <a:t>(</a:t>
            </a:r>
            <a:r>
              <a:rPr lang="zh-CN" altLang="en-US" dirty="0"/>
              <a:t>，</a:t>
            </a:r>
            <a:r>
              <a:rPr lang="en-US" altLang="zh-CN" dirty="0"/>
              <a:t>regress)</a:t>
            </a:r>
            <a:endParaRPr lang="zh-CN" altLang="en-US" dirty="0"/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MICE </a:t>
            </a:r>
            <a:r>
              <a:rPr lang="zh-CN" altLang="en-US" dirty="0"/>
              <a:t>方法是一个迭代过程 </a:t>
            </a:r>
            <a:r>
              <a:rPr lang="en-US" altLang="zh-CN" dirty="0"/>
              <a:t>(iterative procedure)</a:t>
            </a:r>
            <a:r>
              <a:rPr lang="zh-CN" altLang="en-US" dirty="0"/>
              <a:t>，因此必须评估其收敛性 </a:t>
            </a:r>
            <a:r>
              <a:rPr lang="en-US" altLang="zh-CN" dirty="0"/>
              <a:t>(convergence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06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D1BE6-E816-C92A-1A24-46E1C7382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49A0F49-87BC-8073-BCA8-E19755C10A78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0F358A5-977A-90C0-20CF-6E415BE0FA49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7B913B8B-B241-B4D2-1A24-3885E798ADFC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.2.2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多重插补</a:t>
              </a: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MICE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方法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11E2E76-D286-B964-A2A8-6897A949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1509444"/>
            <a:ext cx="10821910" cy="44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5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3A347-BF61-F960-6E43-028BCB9C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1C8008C-23A8-9676-9EFE-DB94C82217A8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DD5F251-545F-B3F6-9275-8D4DA7DD0EAF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5D5C25DB-2ADA-4610-BD95-86162FEBE9E1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插补操作常见问题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876322F-89F0-3025-A460-6FE6A40679E3}"/>
              </a:ext>
            </a:extLst>
          </p:cNvPr>
          <p:cNvSpPr txBox="1"/>
          <p:nvPr/>
        </p:nvSpPr>
        <p:spPr>
          <a:xfrm>
            <a:off x="551384" y="1268760"/>
            <a:ext cx="11161240" cy="4315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685800" indent="-342900">
              <a:lnSpc>
                <a:spcPct val="125000"/>
              </a:lnSpc>
              <a:spcBef>
                <a:spcPts val="50"/>
              </a:spcBef>
              <a:buFont typeface="Wingdings" panose="05000000000000000000" pitchFamily="2" charset="2"/>
              <a:buChar char="Ø"/>
              <a:defRPr sz="24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algn="l" latinLnBrk="1"/>
            <a:r>
              <a:rPr lang="zh-CN" altLang="en-US" b="1" dirty="0">
                <a:latin typeface="-apple-system"/>
              </a:rPr>
              <a:t>插补模型兼容性</a:t>
            </a:r>
            <a:endParaRPr lang="en-US" altLang="zh-CN" b="1" dirty="0">
              <a:latin typeface="-apple-system"/>
            </a:endParaRPr>
          </a:p>
          <a:p>
            <a:pPr algn="l" latinLnBrk="1"/>
            <a:r>
              <a:rPr lang="zh-CN" altLang="en-US" b="1" dirty="0">
                <a:latin typeface="-apple-system"/>
              </a:rPr>
              <a:t>插补模型变量的选择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pPr marL="342900" indent="0" algn="l" latinLnBrk="1">
              <a:buNone/>
            </a:pP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pPr marL="342900" indent="0" algn="l" latinLnBrk="1">
              <a:buNone/>
            </a:pP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pPr algn="l" latinLnBrk="1"/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 非正态分布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pPr latinLnBrk="1"/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非线性</a:t>
            </a:r>
          </a:p>
          <a:p>
            <a:pPr latinLnBrk="1"/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交互项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pPr latinLnBrk="1"/>
            <a:r>
              <a:rPr lang="zh-CN" altLang="en-US" b="1" dirty="0">
                <a:latin typeface="-apple-system"/>
              </a:rPr>
              <a:t>非线性交互项</a:t>
            </a:r>
            <a:endParaRPr lang="en-US" altLang="zh-CN" b="1" dirty="0">
              <a:latin typeface="-apple-system"/>
            </a:endParaRPr>
          </a:p>
          <a:p>
            <a:pPr latinLnBrk="1"/>
            <a:endParaRPr lang="zh-CN" altLang="en-US" b="1" i="0" dirty="0">
              <a:solidFill>
                <a:srgbClr val="3F4A5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5992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2881292-796B-43F0-F98B-BD3A1112EE5C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739EB08-4572-250C-3F49-F4EF11A87F04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428AD6CC-9355-8B8B-D019-6658CECDD0BA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3.1.1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确保插补模型的兼容性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F42A64A-E471-AFE9-B4C1-C0B52F3A8064}"/>
              </a:ext>
            </a:extLst>
          </p:cNvPr>
          <p:cNvSpPr txBox="1"/>
          <p:nvPr/>
        </p:nvSpPr>
        <p:spPr>
          <a:xfrm>
            <a:off x="704401" y="1382286"/>
            <a:ext cx="34563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l"/>
              <a:defRPr sz="20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插补模型与分析模型兼容指两者存在联合分布</a:t>
            </a:r>
            <a:endParaRPr lang="en-US" altLang="zh-CN" b="0" i="0" dirty="0">
              <a:solidFill>
                <a:srgbClr val="3F4A54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3F4A54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兼容性是指插补模型要包含分析模型中的所有结构，以保证插补数据能够有效支持分析模型。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理想情况下，插补模型的结构和变量应与分析模型匹配，甚至包含一些额外的变量（辅助变量）和交互作用，以更好地预测缺失数据。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F8DE5-AA29-C4FC-DE57-C1221B67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6" t="363" r="12144" b="-363"/>
          <a:stretch/>
        </p:blipFill>
        <p:spPr>
          <a:xfrm>
            <a:off x="4487144" y="1196752"/>
            <a:ext cx="7704856" cy="49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8BB07-6C20-D981-3FC0-31D80E03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65979B-35A5-D247-EAA1-128DC2DA6735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CCC1B16-C083-41ED-CA49-5132962586D3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A0C5CA02-7A84-9B12-2CFE-A7FF68064E06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3.1.2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插补模型的变量选择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17F3AC1-AC21-4115-25DD-DDAB3B97D365}"/>
              </a:ext>
            </a:extLst>
          </p:cNvPr>
          <p:cNvSpPr txBox="1"/>
          <p:nvPr/>
        </p:nvSpPr>
        <p:spPr>
          <a:xfrm>
            <a:off x="154877" y="928527"/>
            <a:ext cx="11882245" cy="61870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685800" indent="-342900">
              <a:lnSpc>
                <a:spcPct val="125000"/>
              </a:lnSpc>
              <a:spcBef>
                <a:spcPts val="50"/>
              </a:spcBef>
              <a:buFont typeface="Wingdings" panose="05000000000000000000" pitchFamily="2" charset="2"/>
              <a:buChar char="Ø"/>
              <a:defRPr sz="24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</a:rPr>
              <a:t>插补模型应包含的变量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</a:rPr>
              <a:t>分析模型中的所有变量</a:t>
            </a:r>
            <a:r>
              <a:rPr lang="zh-CN" altLang="en-US" sz="1800" dirty="0">
                <a:latin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包含因变量和所有自变量，使插补模型与分析模型结构一致。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</a:rPr>
              <a:t>辅助变量（</a:t>
            </a:r>
            <a:r>
              <a:rPr lang="en-US" altLang="zh-CN" sz="1800" b="1" dirty="0">
                <a:latin typeface="微软雅黑" panose="020B0503020204020204" pitchFamily="34" charset="-122"/>
              </a:rPr>
              <a:t>auxiliary variables</a:t>
            </a:r>
            <a:r>
              <a:rPr lang="zh-CN" altLang="en-US" sz="1800" b="1" dirty="0">
                <a:latin typeface="微软雅黑" panose="020B0503020204020204" pitchFamily="34" charset="-122"/>
              </a:rPr>
              <a:t>）</a:t>
            </a:r>
            <a:r>
              <a:rPr lang="zh-CN" altLang="en-US" sz="1800" dirty="0">
                <a:latin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这些变量不在分析模型中，但与缺失值有关，或能够解释缺失的原因，使随机缺失假设（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）更合理。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</a:rPr>
              <a:t>交互作用和非线性关系</a:t>
            </a:r>
            <a:r>
              <a:rPr lang="zh-CN" altLang="en-US" sz="1800" dirty="0">
                <a:latin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如果分析模型中存在交互作用或非线性关系，那么这些关系也应包含在插补模型中，以确保插补结果不会偏离分析模型的假设。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插补模型包含分析模型外的额外项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额外项是正确的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：如果这些额外项（例如辅助变量或交互项）确实对预测缺失值有效，那么插补模型的偏差会降低，精度会提升。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额外项是错误的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：分析模型不会产生偏差，但插补过程会变得复杂，导致更大的标准误（即不必要的变量会增加数据的不确定性）。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</a:rPr>
              <a:t>插补模型排除分析模型中的某些项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</a:rPr>
              <a:t>正确排除</a:t>
            </a:r>
            <a:r>
              <a:rPr lang="zh-CN" altLang="en-US" sz="1800" dirty="0">
                <a:latin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插补模型会更高效。但是在实际操作中，很难确定哪些变量对插补模型无关紧要。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</a:rPr>
              <a:t>错误排除</a:t>
            </a:r>
            <a:r>
              <a:rPr lang="zh-CN" altLang="en-US" sz="1800" dirty="0">
                <a:latin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如果排除的变量实际上对插补过程有用，那么插补模型就会产生显著的偏差，因为这些遗漏的变量对缺失数据有重要的预测作用。</a:t>
            </a:r>
          </a:p>
          <a:p>
            <a:pPr marL="742950" lvl="1" indent="-285750">
              <a:buFont typeface="+mj-lt"/>
              <a:buAutoNum type="arabicPeriod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endParaRPr lang="zh-CN" altLang="en-US" sz="2000" b="1" i="0" dirty="0">
              <a:solidFill>
                <a:srgbClr val="3F4A54"/>
              </a:solidFill>
              <a:effectLst/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7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E0694-4C1B-ED78-C22D-710DCFBF3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7F0437-8B1C-11C0-5049-E82E206C80C8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18264B8-4910-56FB-398C-34FB4FE464C9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AA2E1734-2B11-23E8-DF02-9B43F911CB98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3.2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插补次数与模型检验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8D0AE60-CAA2-CC46-021C-EE44A13DA2EF}"/>
              </a:ext>
            </a:extLst>
          </p:cNvPr>
          <p:cNvSpPr txBox="1"/>
          <p:nvPr/>
        </p:nvSpPr>
        <p:spPr>
          <a:xfrm>
            <a:off x="551384" y="1268760"/>
            <a:ext cx="11161240" cy="47948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685800" indent="-342900">
              <a:lnSpc>
                <a:spcPct val="125000"/>
              </a:lnSpc>
              <a:spcBef>
                <a:spcPts val="50"/>
              </a:spcBef>
              <a:buFont typeface="Wingdings" panose="05000000000000000000" pitchFamily="2" charset="2"/>
              <a:buChar char="Ø"/>
              <a:defRPr sz="24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插补次数 </a:t>
            </a:r>
            <a:r>
              <a:rPr lang="en-US" altLang="zh-CN" dirty="0"/>
              <a:t>(m) </a:t>
            </a:r>
            <a:r>
              <a:rPr lang="zh-CN" altLang="en-US" dirty="0"/>
              <a:t>的选择：</a:t>
            </a:r>
            <a:endParaRPr lang="en-US" altLang="zh-CN" dirty="0"/>
          </a:p>
          <a:p>
            <a:r>
              <a:rPr lang="zh-CN" altLang="en-US" dirty="0"/>
              <a:t>传统的观点认为，考虑到多重插补的效率，</a:t>
            </a:r>
            <a:r>
              <a:rPr lang="en-US" altLang="zh-CN" dirty="0"/>
              <a:t>m </a:t>
            </a:r>
            <a:r>
              <a:rPr lang="zh-CN" altLang="en-US" dirty="0"/>
              <a:t>的取值在 </a:t>
            </a:r>
            <a:r>
              <a:rPr lang="en-US" altLang="zh-CN" dirty="0"/>
              <a:t>3 </a:t>
            </a:r>
            <a:r>
              <a:rPr lang="zh-CN" altLang="en-US" dirty="0"/>
              <a:t>到 </a:t>
            </a:r>
            <a:r>
              <a:rPr lang="en-US" altLang="zh-CN" dirty="0"/>
              <a:t>10 </a:t>
            </a:r>
            <a:r>
              <a:rPr lang="zh-CN" altLang="en-US" dirty="0"/>
              <a:t>之间。但是如果希望得到较为稳定的标准误 </a:t>
            </a:r>
            <a:r>
              <a:rPr lang="en-US" altLang="zh-CN" dirty="0"/>
              <a:t>(SE)</a:t>
            </a:r>
            <a:r>
              <a:rPr lang="zh-CN" altLang="en-US" dirty="0"/>
              <a:t>，则需要增加插补的次数（常取</a:t>
            </a:r>
            <a:r>
              <a:rPr lang="en-US" altLang="zh-CN" dirty="0"/>
              <a:t>20</a:t>
            </a:r>
            <a:r>
              <a:rPr lang="zh-CN" altLang="en-US" dirty="0"/>
              <a:t>）。</a:t>
            </a:r>
            <a:r>
              <a:rPr lang="zh-CN" altLang="en-US" sz="2000" i="1" dirty="0"/>
              <a:t>最近根据再现性 </a:t>
            </a:r>
            <a:r>
              <a:rPr lang="en-US" altLang="zh-CN" sz="2000" i="1" dirty="0"/>
              <a:t>(Reproducibility) </a:t>
            </a:r>
            <a:r>
              <a:rPr lang="zh-CN" altLang="en-US" sz="2000" i="1" dirty="0"/>
              <a:t>观点认为，</a:t>
            </a:r>
            <a:r>
              <a:rPr lang="en-US" altLang="zh-CN" sz="2000" i="1" dirty="0"/>
              <a:t>m </a:t>
            </a:r>
            <a:r>
              <a:rPr lang="zh-CN" altLang="en-US" sz="2000" i="1" dirty="0"/>
              <a:t>的取值应使蒙特卡洛误差足够小，以便于结果的再现 </a:t>
            </a:r>
            <a:r>
              <a:rPr lang="en-US" altLang="zh-CN" sz="2000" i="1" dirty="0"/>
              <a:t>(White, Royston &amp; Wood, 2011)</a:t>
            </a:r>
            <a:r>
              <a:rPr lang="zh-CN" altLang="en-US" sz="2000" i="1" dirty="0"/>
              <a:t>。</a:t>
            </a:r>
          </a:p>
          <a:p>
            <a:pPr marL="342900" indent="0">
              <a:buNone/>
            </a:pPr>
            <a:r>
              <a:rPr lang="zh-CN" altLang="en-US" sz="2000" dirty="0"/>
              <a:t>     蒙特卡洛误差 ：是使用相同数据，重复运行相同插补程序的估计标准误。随着 </a:t>
            </a:r>
            <a:r>
              <a:rPr lang="en-US" altLang="zh-CN" sz="2000" dirty="0"/>
              <a:t>m </a:t>
            </a:r>
            <a:r>
              <a:rPr lang="zh-CN" altLang="en-US" sz="2000" dirty="0"/>
              <a:t>的增加，蒙特卡洛误差趋于 </a:t>
            </a:r>
            <a:r>
              <a:rPr lang="en-US" altLang="zh-CN" sz="2000" dirty="0"/>
              <a:t>0</a:t>
            </a:r>
            <a:r>
              <a:rPr lang="zh-CN" altLang="en-US" sz="2000" dirty="0"/>
              <a:t>。较小的蒙特卡洛误差可以确保插补结果的稳定。经验法则认为 </a:t>
            </a:r>
            <a:r>
              <a:rPr lang="en-US" altLang="zh-CN" sz="2000" dirty="0"/>
              <a:t>m </a:t>
            </a:r>
            <a:r>
              <a:rPr lang="zh-CN" altLang="en-US" sz="2000" dirty="0"/>
              <a:t>应大于数据集中不完整个体的占比。</a:t>
            </a:r>
          </a:p>
          <a:p>
            <a:r>
              <a:rPr lang="zh-CN" altLang="en-US" dirty="0"/>
              <a:t>模型的检验：</a:t>
            </a:r>
          </a:p>
          <a:p>
            <a:r>
              <a:rPr lang="zh-CN" altLang="en-US" dirty="0"/>
              <a:t>简单方法是在每个插补后的完整数据集中进行模型检验，并报告检查结果。估算每个完整数据集中的残差，并绘制残差图。</a:t>
            </a:r>
          </a:p>
        </p:txBody>
      </p:sp>
    </p:spTree>
    <p:extLst>
      <p:ext uri="{BB962C8B-B14F-4D97-AF65-F5344CB8AC3E}">
        <p14:creationId xmlns:p14="http://schemas.microsoft.com/office/powerpoint/2010/main" val="104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ttps://photo-static-api.fotomore.com/creative/vcg/400/version23/VCG218e2e5d06e.jpg" descr="&amp;pky95195039675&amp;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/>
          <a:srcRect l="25576" r="25576"/>
          <a:stretch>
            <a:fillRect/>
          </a:stretch>
        </p:blipFill>
        <p:spPr>
          <a:xfrm>
            <a:off x="0" y="635"/>
            <a:ext cx="5026660" cy="6857365"/>
          </a:xfrm>
        </p:spPr>
      </p:pic>
      <p:grpSp>
        <p:nvGrpSpPr>
          <p:cNvPr id="15" name="组合 14"/>
          <p:cNvGrpSpPr/>
          <p:nvPr/>
        </p:nvGrpSpPr>
        <p:grpSpPr>
          <a:xfrm>
            <a:off x="3935760" y="704192"/>
            <a:ext cx="5604224" cy="1014730"/>
            <a:chOff x="5792119" y="403477"/>
            <a:chExt cx="5604224" cy="1014730"/>
          </a:xfrm>
        </p:grpSpPr>
        <p:sp>
          <p:nvSpPr>
            <p:cNvPr id="16" name="文本框 15"/>
            <p:cNvSpPr txBox="1"/>
            <p:nvPr/>
          </p:nvSpPr>
          <p:spPr>
            <a:xfrm>
              <a:off x="5792119" y="403477"/>
              <a:ext cx="129614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01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34C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40549" y="465892"/>
              <a:ext cx="4455794" cy="52197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数据缺失的类型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59996" y="-35613"/>
            <a:ext cx="1027860" cy="4730374"/>
            <a:chOff x="4673575" y="0"/>
            <a:chExt cx="711071" cy="4730374"/>
          </a:xfrm>
        </p:grpSpPr>
        <p:cxnSp>
          <p:nvCxnSpPr>
            <p:cNvPr id="42" name="直接连接符 41"/>
            <p:cNvCxnSpPr>
              <a:endCxn id="43" idx="1"/>
            </p:cNvCxnSpPr>
            <p:nvPr/>
          </p:nvCxnSpPr>
          <p:spPr>
            <a:xfrm>
              <a:off x="5029111" y="0"/>
              <a:ext cx="0" cy="2127628"/>
            </a:xfrm>
            <a:prstGeom prst="line">
              <a:avLst/>
            </a:prstGeom>
            <a:ln w="1016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: 圆角 42"/>
            <p:cNvSpPr/>
            <p:nvPr/>
          </p:nvSpPr>
          <p:spPr>
            <a:xfrm rot="5400000">
              <a:off x="3727738" y="3073465"/>
              <a:ext cx="2602746" cy="7110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 flipH="1">
            <a:off x="3042056" y="4660258"/>
            <a:ext cx="2" cy="218322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14206" y="2532631"/>
            <a:ext cx="921385" cy="16870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935760" y="2094044"/>
            <a:ext cx="7344816" cy="1016522"/>
            <a:chOff x="5792119" y="403477"/>
            <a:chExt cx="7344816" cy="1016522"/>
          </a:xfrm>
        </p:grpSpPr>
        <p:sp>
          <p:nvSpPr>
            <p:cNvPr id="47" name="文本框 46"/>
            <p:cNvSpPr txBox="1"/>
            <p:nvPr/>
          </p:nvSpPr>
          <p:spPr>
            <a:xfrm>
              <a:off x="5792119" y="403477"/>
              <a:ext cx="129614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02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34C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940549" y="465892"/>
              <a:ext cx="6196386" cy="95410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数据缺失处理方法：单一插补法与多重插补法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935760" y="3483896"/>
            <a:ext cx="7341495" cy="1016522"/>
            <a:chOff x="5792119" y="403477"/>
            <a:chExt cx="5713724" cy="1016522"/>
          </a:xfrm>
        </p:grpSpPr>
        <p:sp>
          <p:nvSpPr>
            <p:cNvPr id="58" name="文本框 57"/>
            <p:cNvSpPr txBox="1"/>
            <p:nvPr/>
          </p:nvSpPr>
          <p:spPr>
            <a:xfrm>
              <a:off x="5792119" y="403477"/>
              <a:ext cx="129614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03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34C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683332" y="465892"/>
              <a:ext cx="4822511" cy="95410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多重插补法：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MVN,MICE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方法</a:t>
              </a:r>
              <a:r>
                <a:rPr lang="en-US" altLang="zh-CN" sz="28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stata</a:t>
              </a:r>
              <a:r>
                <a:rPr lang="zh-CN" altLang="en-US" sz="2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35760" y="4873747"/>
            <a:ext cx="5604224" cy="1014730"/>
            <a:chOff x="5792119" y="403477"/>
            <a:chExt cx="5604224" cy="1014730"/>
          </a:xfrm>
        </p:grpSpPr>
        <p:sp>
          <p:nvSpPr>
            <p:cNvPr id="64" name="文本框 63"/>
            <p:cNvSpPr txBox="1"/>
            <p:nvPr/>
          </p:nvSpPr>
          <p:spPr>
            <a:xfrm>
              <a:off x="5792119" y="403477"/>
              <a:ext cx="129614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04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34C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940549" y="465892"/>
              <a:ext cx="4455794" cy="52197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插补法中需要注意的问题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E1EF9-3EC1-1A3D-A244-20B61A1A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2B96CF-521C-72B5-04F0-196068EE45C1}"/>
              </a:ext>
            </a:extLst>
          </p:cNvPr>
          <p:cNvGrpSpPr/>
          <p:nvPr/>
        </p:nvGrpSpPr>
        <p:grpSpPr>
          <a:xfrm>
            <a:off x="-240705" y="246620"/>
            <a:ext cx="7920815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3271604-7D53-6C63-04D1-6FAC06FD1338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16C8499F-2FEB-D07B-AC54-BCC5B5471325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3.3.1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 非正态分布（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MVN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方法不适用）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3BACDFE-2061-FBD7-603F-C3858D8FC63A}"/>
              </a:ext>
            </a:extLst>
          </p:cNvPr>
          <p:cNvSpPr txBox="1"/>
          <p:nvPr/>
        </p:nvSpPr>
        <p:spPr>
          <a:xfrm>
            <a:off x="551384" y="1268760"/>
            <a:ext cx="4896544" cy="50004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685800" indent="-342900">
              <a:lnSpc>
                <a:spcPct val="125000"/>
              </a:lnSpc>
              <a:spcBef>
                <a:spcPts val="50"/>
              </a:spcBef>
              <a:buFont typeface="Wingdings" panose="05000000000000000000" pitchFamily="2" charset="2"/>
              <a:buChar char="Ø"/>
              <a:defRPr sz="24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atinLnBrk="1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在插补前将非正态分布数据转换为正态分布，插补后再将其反方向转换 （常见的操作例如对 “年龄” 和 “性别” 进行对数变换和逆变换）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F4A54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atinLnBrk="1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用 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PMM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 (predictive mean matching, 预测均值匹配) 方法进行插补，其中 MICE 方法可以使用 PMM，命令为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 Unicode MS"/>
                <a:ea typeface="source-code-pro"/>
              </a:rPr>
              <a:t>mi impute chained (pmm) ivars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ea typeface="-apple-system"/>
              </a:rPr>
              <a:t>, 具体请见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 Unicode MS"/>
                <a:ea typeface="source-code-pro"/>
              </a:rPr>
              <a:t>help mi impute chained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F4A54"/>
              </a:solidFill>
              <a:effectLst/>
              <a:ea typeface="-apple-system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FC5063-E8CE-AA99-63DC-FF23D512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A7DB82-F650-6FAA-E3FF-8A8E2B9A2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5592B1-81ED-8854-F054-8B88AD1E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268760"/>
            <a:ext cx="6544588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2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D064-7359-24B8-7A90-6796DAB48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88F11C-EA0C-4FC1-5D5C-E06F754EB3CC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7C75145-BE50-50FD-8EE6-CEC11F96B936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B0A370A7-EC49-FDDA-5D57-FA733EF89D5E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3.3.2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非线性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939FA48-C80D-11B1-B35B-1ADA9F75A342}"/>
              </a:ext>
            </a:extLst>
          </p:cNvPr>
          <p:cNvSpPr txBox="1"/>
          <p:nvPr/>
        </p:nvSpPr>
        <p:spPr>
          <a:xfrm>
            <a:off x="551384" y="1268760"/>
            <a:ext cx="11161240" cy="33026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685800" indent="-342900">
              <a:lnSpc>
                <a:spcPct val="125000"/>
              </a:lnSpc>
              <a:spcBef>
                <a:spcPts val="50"/>
              </a:spcBef>
              <a:buFont typeface="Wingdings" panose="05000000000000000000" pitchFamily="2" charset="2"/>
              <a:buChar char="Ø"/>
              <a:defRPr sz="24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当因变量 Y 与协变量间存在非线性相关关系时，使插补模型与分析模型兼容会变得更加困难。若面对包含因变量 Y 与协变量 X， X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 的回归，可以用以下方法应对非线性关系：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忽略 X 与 </a:t>
            </a:r>
            <a:r>
              <a:rPr lang="en-US" altLang="zh-CN" dirty="0">
                <a:latin typeface="Arial" panose="020B0604020202020204" pitchFamily="34" charset="0"/>
                <a:ea typeface="-apple-system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-apple-system"/>
              </a:rPr>
              <a:t>平方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的关系，将二者视为两个变量，分别进行插补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用 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PMM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" panose="020B0604020202020204" pitchFamily="34" charset="0"/>
                <a:ea typeface="-apple-system"/>
              </a:rPr>
              <a:t> (predictive mean matching, 预测均值匹配) 方法进行插补，命令为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latin typeface="Arial Unicode MS"/>
                <a:ea typeface="source-code-pro"/>
              </a:rPr>
              <a:t>mi impute chained (pmm) ivars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F4A54"/>
                </a:solidFill>
                <a:effectLst/>
                <a:ea typeface="-apple-system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F4A54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latinLnBrk="1"/>
            <a:endParaRPr lang="zh-CN" altLang="en-US" b="1" i="0" dirty="0">
              <a:solidFill>
                <a:srgbClr val="3F4A54"/>
              </a:solidFill>
              <a:effectLst/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401C41-5AE6-287C-BFA9-49EB8A58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01B559-C065-C18B-C15D-B56E8406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789040"/>
            <a:ext cx="964907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6C8B6-3E94-9027-C895-731F83CB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A7E745-0F2F-AB88-2E3D-D52F47B2DA92}"/>
              </a:ext>
            </a:extLst>
          </p:cNvPr>
          <p:cNvGrpSpPr/>
          <p:nvPr/>
        </p:nvGrpSpPr>
        <p:grpSpPr>
          <a:xfrm>
            <a:off x="-240704" y="246620"/>
            <a:ext cx="6480720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5ECF9B1-4843-77CE-6B01-BD9516A1285B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ABB936C0-C5EC-63A4-9C70-2352F5A46D36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3.</a:t>
              </a: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3.3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交互项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A729D12-3222-9E36-DD03-251CAD01A18E}"/>
              </a:ext>
            </a:extLst>
          </p:cNvPr>
          <p:cNvSpPr txBox="1"/>
          <p:nvPr/>
        </p:nvSpPr>
        <p:spPr>
          <a:xfrm>
            <a:off x="227348" y="1340768"/>
            <a:ext cx="5544616" cy="46876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685800" indent="-342900">
              <a:lnSpc>
                <a:spcPct val="125000"/>
              </a:lnSpc>
              <a:spcBef>
                <a:spcPts val="50"/>
              </a:spcBef>
              <a:buFont typeface="Wingdings" panose="05000000000000000000" pitchFamily="2" charset="2"/>
              <a:buChar char="Ø"/>
              <a:defRPr sz="24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algn="l" latinLnBrk="1"/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MVN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方法不适用，我们可以用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MICE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方法进行插补。举个例子，假设收缩压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(SBP)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与年龄的关系因性别而异，且在数据中有两个个体的年龄和性别均缺失。以 </a:t>
            </a:r>
            <a:r>
              <a:rPr lang="en-US" altLang="zh-CN" b="0" i="0" dirty="0">
                <a:solidFill>
                  <a:srgbClr val="3F4A54"/>
                </a:solidFill>
                <a:effectLst/>
                <a:latin typeface="-apple-system"/>
              </a:rPr>
              <a:t>SBP </a:t>
            </a:r>
            <a:r>
              <a:rPr lang="zh-CN" altLang="en-US" b="0" i="0" dirty="0">
                <a:solidFill>
                  <a:srgbClr val="3F4A54"/>
                </a:solidFill>
                <a:effectLst/>
                <a:latin typeface="-apple-system"/>
              </a:rPr>
              <a:t>为因变量，年龄和性别作为两个协变量进行分析，如下图所示。</a:t>
            </a:r>
            <a:endParaRPr lang="en-US" altLang="zh-CN" b="0" i="0" dirty="0">
              <a:solidFill>
                <a:srgbClr val="3F4A54"/>
              </a:solidFill>
              <a:effectLst/>
              <a:latin typeface="-apple-system"/>
            </a:endParaRPr>
          </a:p>
          <a:p>
            <a:pPr algn="l" latinLnBrk="1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*MICE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方法交互项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. mi impute chained (logit, include ((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sbp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*age))) sex (regress, include ((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sbp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*sex))) age =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sbp</a:t>
            </a:r>
            <a:endParaRPr lang="zh-CN" altLang="en-US" b="1" i="0" dirty="0">
              <a:solidFill>
                <a:srgbClr val="3F4A54"/>
              </a:solidFill>
              <a:effectLst/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1E2379-7974-CB4C-D611-9F72E29A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1140470"/>
            <a:ext cx="6630933" cy="50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8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0181-D57A-33D8-7C9A-918427A66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007452-4301-1B5C-2CE6-F957A436A223}"/>
              </a:ext>
            </a:extLst>
          </p:cNvPr>
          <p:cNvGrpSpPr/>
          <p:nvPr/>
        </p:nvGrpSpPr>
        <p:grpSpPr>
          <a:xfrm>
            <a:off x="-240704" y="246620"/>
            <a:ext cx="7272808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31FD461-D58C-C83E-AC6F-FC82C87D0A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15F7F120-9B39-522A-4A31-39105EACCEE5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3.</a:t>
              </a: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3.4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非线性与交互项（同时具有）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A0BF39F-252F-01A3-821C-80C5411218C4}"/>
              </a:ext>
            </a:extLst>
          </p:cNvPr>
          <p:cNvSpPr txBox="1"/>
          <p:nvPr/>
        </p:nvSpPr>
        <p:spPr>
          <a:xfrm>
            <a:off x="682403" y="1556792"/>
            <a:ext cx="10827194" cy="34052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685800" indent="-342900">
              <a:lnSpc>
                <a:spcPct val="125000"/>
              </a:lnSpc>
              <a:spcBef>
                <a:spcPts val="50"/>
              </a:spcBef>
              <a:buFont typeface="Wingdings" panose="05000000000000000000" pitchFamily="2" charset="2"/>
              <a:buChar char="Ø"/>
              <a:defRPr sz="24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algn="l" latinLnBrk="1"/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SMC FCS 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方法</a:t>
            </a:r>
            <a:endParaRPr lang="en-US" altLang="zh-CN" b="1" dirty="0">
              <a:latin typeface="-apple-system"/>
            </a:endParaRPr>
          </a:p>
          <a:p>
            <a:pPr algn="l" latinLnBrk="1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SMC FCS 方法由 MICE 方法演变而来，其核心思想是强制使插补模型与分析模型兼容。当样本量 n 较小时，SMC FCS 方法能快速得到结果，但当 n 扩大时，其速度逐渐下降。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ource-code-pro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latinLnBrk="1"/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pPr algn="l" latinLnBrk="1"/>
            <a:endParaRPr lang="zh-CN" altLang="en-US" b="1" i="0" dirty="0">
              <a:solidFill>
                <a:srgbClr val="3F4A54"/>
              </a:solidFill>
              <a:effectLst/>
              <a:latin typeface="-apple-system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7C40E7D-F21F-A3BE-B0CF-7D6CFF79B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B07488-29E2-9F93-5F9C-310C9F06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3756794"/>
            <a:ext cx="9145016" cy="28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14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3810" y="-1270"/>
            <a:ext cx="12185015" cy="3477895"/>
          </a:xfrm>
          <a:custGeom>
            <a:avLst/>
            <a:gdLst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104640">
                <a:moveTo>
                  <a:pt x="0" y="0"/>
                </a:moveTo>
                <a:lnTo>
                  <a:pt x="12192000" y="0"/>
                </a:lnTo>
                <a:lnTo>
                  <a:pt x="12192000" y="2059049"/>
                </a:lnTo>
                <a:lnTo>
                  <a:pt x="12053358" y="2196525"/>
                </a:lnTo>
                <a:cubicBezTo>
                  <a:pt x="10762282" y="3347745"/>
                  <a:pt x="8575872" y="4104640"/>
                  <a:pt x="6096000" y="4104640"/>
                </a:cubicBezTo>
                <a:cubicBezTo>
                  <a:pt x="3616128" y="4104640"/>
                  <a:pt x="1429718" y="3347745"/>
                  <a:pt x="138643" y="2196525"/>
                </a:cubicBezTo>
                <a:lnTo>
                  <a:pt x="0" y="2059049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0" y="1411605"/>
            <a:ext cx="12189460" cy="1868805"/>
          </a:xfrm>
          <a:custGeom>
            <a:avLst/>
            <a:gdLst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0-1" fmla="*/ 0 w 12192000"/>
              <a:gd name="connsiteY0-2" fmla="*/ 0 h 4104640"/>
              <a:gd name="connsiteX1-3" fmla="*/ 12192000 w 12192000"/>
              <a:gd name="connsiteY1-4" fmla="*/ 0 h 4104640"/>
              <a:gd name="connsiteX2-5" fmla="*/ 12192000 w 12192000"/>
              <a:gd name="connsiteY2-6" fmla="*/ 2059049 h 4104640"/>
              <a:gd name="connsiteX3-7" fmla="*/ 12053358 w 12192000"/>
              <a:gd name="connsiteY3-8" fmla="*/ 2196525 h 4104640"/>
              <a:gd name="connsiteX4-9" fmla="*/ 6096000 w 12192000"/>
              <a:gd name="connsiteY4-10" fmla="*/ 4104640 h 4104640"/>
              <a:gd name="connsiteX5-11" fmla="*/ 138643 w 12192000"/>
              <a:gd name="connsiteY5-12" fmla="*/ 2196525 h 4104640"/>
              <a:gd name="connsiteX6-13" fmla="*/ 0 w 12192000"/>
              <a:gd name="connsiteY6-14" fmla="*/ 2059049 h 4104640"/>
              <a:gd name="connsiteX7" fmla="*/ 91440 w 12192000"/>
              <a:gd name="connsiteY7" fmla="*/ 87904 h 4104640"/>
              <a:gd name="connsiteX0-15" fmla="*/ 0 w 12192000"/>
              <a:gd name="connsiteY0-16" fmla="*/ 0 h 4104640"/>
              <a:gd name="connsiteX1-17" fmla="*/ 12192000 w 12192000"/>
              <a:gd name="connsiteY1-18" fmla="*/ 0 h 4104640"/>
              <a:gd name="connsiteX2-19" fmla="*/ 12192000 w 12192000"/>
              <a:gd name="connsiteY2-20" fmla="*/ 2059049 h 4104640"/>
              <a:gd name="connsiteX3-21" fmla="*/ 12053358 w 12192000"/>
              <a:gd name="connsiteY3-22" fmla="*/ 2196525 h 4104640"/>
              <a:gd name="connsiteX4-23" fmla="*/ 6096000 w 12192000"/>
              <a:gd name="connsiteY4-24" fmla="*/ 4104640 h 4104640"/>
              <a:gd name="connsiteX5-25" fmla="*/ 138643 w 12192000"/>
              <a:gd name="connsiteY5-26" fmla="*/ 2196525 h 4104640"/>
              <a:gd name="connsiteX6-27" fmla="*/ 0 w 12192000"/>
              <a:gd name="connsiteY6-28" fmla="*/ 2059049 h 4104640"/>
              <a:gd name="connsiteX0-29" fmla="*/ 0 w 12192000"/>
              <a:gd name="connsiteY0-30" fmla="*/ 0 h 4104640"/>
              <a:gd name="connsiteX1-31" fmla="*/ 12192000 w 12192000"/>
              <a:gd name="connsiteY1-32" fmla="*/ 2059049 h 4104640"/>
              <a:gd name="connsiteX2-33" fmla="*/ 12053358 w 12192000"/>
              <a:gd name="connsiteY2-34" fmla="*/ 2196525 h 4104640"/>
              <a:gd name="connsiteX3-35" fmla="*/ 6096000 w 12192000"/>
              <a:gd name="connsiteY3-36" fmla="*/ 4104640 h 4104640"/>
              <a:gd name="connsiteX4-37" fmla="*/ 138643 w 12192000"/>
              <a:gd name="connsiteY4-38" fmla="*/ 2196525 h 4104640"/>
              <a:gd name="connsiteX5-39" fmla="*/ 0 w 12192000"/>
              <a:gd name="connsiteY5-40" fmla="*/ 2059049 h 4104640"/>
              <a:gd name="connsiteX0-41" fmla="*/ 12192000 w 12192000"/>
              <a:gd name="connsiteY0-42" fmla="*/ 0 h 2045591"/>
              <a:gd name="connsiteX1-43" fmla="*/ 12053358 w 12192000"/>
              <a:gd name="connsiteY1-44" fmla="*/ 137476 h 2045591"/>
              <a:gd name="connsiteX2-45" fmla="*/ 6096000 w 12192000"/>
              <a:gd name="connsiteY2-46" fmla="*/ 2045591 h 2045591"/>
              <a:gd name="connsiteX3-47" fmla="*/ 138643 w 12192000"/>
              <a:gd name="connsiteY3-48" fmla="*/ 137476 h 2045591"/>
              <a:gd name="connsiteX4-49" fmla="*/ 0 w 12192000"/>
              <a:gd name="connsiteY4-50" fmla="*/ 0 h 2045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045591">
                <a:moveTo>
                  <a:pt x="12192000" y="0"/>
                </a:moveTo>
                <a:lnTo>
                  <a:pt x="12053358" y="137476"/>
                </a:lnTo>
                <a:cubicBezTo>
                  <a:pt x="10762282" y="1288696"/>
                  <a:pt x="8575872" y="2045591"/>
                  <a:pt x="6096000" y="2045591"/>
                </a:cubicBezTo>
                <a:cubicBezTo>
                  <a:pt x="3616128" y="2045591"/>
                  <a:pt x="1429718" y="1288696"/>
                  <a:pt x="138643" y="13747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1932" y="3668880"/>
            <a:ext cx="1100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5400" b="1" dirty="0">
                <a:solidFill>
                  <a:srgbClr val="034C9C"/>
                </a:solidFill>
                <a:latin typeface="微软雅黑" panose="020B0503020204020204" charset="-122"/>
                <a:ea typeface="微软雅黑" panose="020B0503020204020204" charset="-122"/>
              </a:rPr>
              <a:t>汇报结束 请批评指正</a:t>
            </a:r>
            <a:endParaRPr lang="zh-CN" altLang="en-US" sz="5400" b="1" i="1" dirty="0">
              <a:solidFill>
                <a:srgbClr val="034C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16"/>
          <p:cNvSpPr txBox="1"/>
          <p:nvPr>
            <p:custDataLst>
              <p:tags r:id="rId2"/>
            </p:custDataLst>
          </p:nvPr>
        </p:nvSpPr>
        <p:spPr>
          <a:xfrm>
            <a:off x="1195008" y="5099371"/>
            <a:ext cx="9864000" cy="306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General PowerPoint Template Of Work report Or Scientific Report Or Work Plans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81678" y="5817452"/>
            <a:ext cx="4090660" cy="341303"/>
            <a:chOff x="4381430" y="2965462"/>
            <a:chExt cx="4090660" cy="341303"/>
          </a:xfrm>
        </p:grpSpPr>
        <p:grpSp>
          <p:nvGrpSpPr>
            <p:cNvPr id="8" name="组合 7"/>
            <p:cNvGrpSpPr/>
            <p:nvPr/>
          </p:nvGrpSpPr>
          <p:grpSpPr>
            <a:xfrm>
              <a:off x="4381430" y="2965462"/>
              <a:ext cx="1765370" cy="341303"/>
              <a:chOff x="4381430" y="2858499"/>
              <a:chExt cx="1765370" cy="341303"/>
            </a:xfrm>
          </p:grpSpPr>
          <p:sp>
            <p:nvSpPr>
              <p:cNvPr id="12" name="矩形: 圆角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4381430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13" name="副标题 1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917865" y="2858499"/>
                <a:ext cx="692498" cy="30604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李小诺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706720" y="2965463"/>
              <a:ext cx="1765370" cy="341302"/>
              <a:chOff x="4381430" y="2858500"/>
              <a:chExt cx="1765370" cy="341302"/>
            </a:xfrm>
          </p:grpSpPr>
          <p:sp>
            <p:nvSpPr>
              <p:cNvPr id="10" name="矩形: 圆角 8"/>
              <p:cNvSpPr/>
              <p:nvPr>
                <p:custDataLst>
                  <p:tags r:id="rId5"/>
                </p:custDataLst>
              </p:nvPr>
            </p:nvSpPr>
            <p:spPr>
              <a:xfrm>
                <a:off x="4381430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11" name="副标题 1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689440" y="2858500"/>
                <a:ext cx="1149354" cy="30604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2024-10-31</a:t>
                </a:r>
              </a:p>
            </p:txBody>
          </p:sp>
        </p:grpSp>
      </p:grp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1230464" y="5025365"/>
            <a:ext cx="97930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校徽 左右 白色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3595" y="728980"/>
            <a:ext cx="8004810" cy="1744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0704" y="246620"/>
            <a:ext cx="5328592" cy="734108"/>
            <a:chOff x="-240704" y="246620"/>
            <a:chExt cx="3456384" cy="734108"/>
          </a:xfrm>
        </p:grpSpPr>
        <p:sp>
          <p:nvSpPr>
            <p:cNvPr id="2" name="矩形: 圆角 1"/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3" name="文本占位符 3"/>
            <p:cNvSpPr txBox="1"/>
            <p:nvPr/>
          </p:nvSpPr>
          <p:spPr>
            <a:xfrm>
              <a:off x="263352" y="310719"/>
              <a:ext cx="2952328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1.1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数据缺失的原因和影响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矩形: 圆角 5"/>
          <p:cNvSpPr/>
          <p:nvPr/>
        </p:nvSpPr>
        <p:spPr>
          <a:xfrm>
            <a:off x="1292827" y="1855134"/>
            <a:ext cx="9606347" cy="3964130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31700" y="2064319"/>
            <a:ext cx="276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请输入你的标题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139437" y="2843651"/>
            <a:ext cx="7946571" cy="1035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sp>
        <p:nvSpPr>
          <p:cNvPr id="9" name="quotation-mark_32371"/>
          <p:cNvSpPr>
            <a:spLocks noChangeAspect="1"/>
          </p:cNvSpPr>
          <p:nvPr/>
        </p:nvSpPr>
        <p:spPr bwMode="auto">
          <a:xfrm>
            <a:off x="1083512" y="150877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ight-quote-sign_56826"/>
          <p:cNvSpPr>
            <a:spLocks noChangeAspect="1"/>
          </p:cNvSpPr>
          <p:nvPr/>
        </p:nvSpPr>
        <p:spPr bwMode="auto">
          <a:xfrm>
            <a:off x="9819841" y="4835456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39437" y="3861458"/>
            <a:ext cx="7946571" cy="1655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本模版所有图形线条及其相应素材均可自由编辑、改色、替换。改色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09A478ED-DD66-FC0A-4680-50C29AAE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98" y="1196752"/>
            <a:ext cx="10234352" cy="49259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CBB41-F807-0B8A-799D-2365C3F44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A9AAE02-6D81-5EA8-66D1-1C0BDF848DEA}"/>
              </a:ext>
            </a:extLst>
          </p:cNvPr>
          <p:cNvGrpSpPr/>
          <p:nvPr/>
        </p:nvGrpSpPr>
        <p:grpSpPr>
          <a:xfrm>
            <a:off x="-240704" y="246620"/>
            <a:ext cx="5328592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3123379-DC0E-F267-C850-01EF17805EE4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E2986966-7633-7C50-5E46-F8171BB950DA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1.2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数据缺失的常见模式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46837FD-FC36-8D2D-D735-D9B7EFA9FC18}"/>
              </a:ext>
            </a:extLst>
          </p:cNvPr>
          <p:cNvSpPr/>
          <p:nvPr/>
        </p:nvSpPr>
        <p:spPr>
          <a:xfrm>
            <a:off x="1292827" y="1855134"/>
            <a:ext cx="9606347" cy="3964130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384F15-807C-E442-17A5-6795AFACD41B}"/>
              </a:ext>
            </a:extLst>
          </p:cNvPr>
          <p:cNvSpPr txBox="1"/>
          <p:nvPr/>
        </p:nvSpPr>
        <p:spPr>
          <a:xfrm>
            <a:off x="4731700" y="2064319"/>
            <a:ext cx="276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请输入你的标题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67A7-CB34-D78C-E304-59282F2F514C}"/>
              </a:ext>
            </a:extLst>
          </p:cNvPr>
          <p:cNvSpPr/>
          <p:nvPr/>
        </p:nvSpPr>
        <p:spPr>
          <a:xfrm>
            <a:off x="2139437" y="2843651"/>
            <a:ext cx="7946571" cy="1035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sp>
        <p:nvSpPr>
          <p:cNvPr id="9" name="quotation-mark_32371">
            <a:extLst>
              <a:ext uri="{FF2B5EF4-FFF2-40B4-BE49-F238E27FC236}">
                <a16:creationId xmlns:a16="http://schemas.microsoft.com/office/drawing/2014/main" id="{E26FF1E1-748E-903A-12FE-0B043701C8AD}"/>
              </a:ext>
            </a:extLst>
          </p:cNvPr>
          <p:cNvSpPr>
            <a:spLocks noChangeAspect="1"/>
          </p:cNvSpPr>
          <p:nvPr/>
        </p:nvSpPr>
        <p:spPr bwMode="auto">
          <a:xfrm>
            <a:off x="1083512" y="150877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ight-quote-sign_56826">
            <a:extLst>
              <a:ext uri="{FF2B5EF4-FFF2-40B4-BE49-F238E27FC236}">
                <a16:creationId xmlns:a16="http://schemas.microsoft.com/office/drawing/2014/main" id="{F632DC93-B64D-C845-9E57-6AB1E3AC0755}"/>
              </a:ext>
            </a:extLst>
          </p:cNvPr>
          <p:cNvSpPr>
            <a:spLocks noChangeAspect="1"/>
          </p:cNvSpPr>
          <p:nvPr/>
        </p:nvSpPr>
        <p:spPr bwMode="auto">
          <a:xfrm>
            <a:off x="9819841" y="4835456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4F1580-DB83-9C3D-DEE3-3B2C3792DD5A}"/>
              </a:ext>
            </a:extLst>
          </p:cNvPr>
          <p:cNvSpPr/>
          <p:nvPr/>
        </p:nvSpPr>
        <p:spPr>
          <a:xfrm>
            <a:off x="2139437" y="3861458"/>
            <a:ext cx="7946571" cy="1655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本模版所有图形线条及其相应素材均可自由编辑、改色、替换。改色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1822AD4-8355-FE1C-85FE-54A50F04F832}"/>
              </a:ext>
            </a:extLst>
          </p:cNvPr>
          <p:cNvCxnSpPr/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FF64DFFC-4628-CAA9-3317-6ECBAF70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124744"/>
            <a:ext cx="10341080" cy="51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1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4B7454-FB50-D0A4-93C3-1A04DBB51064}"/>
              </a:ext>
            </a:extLst>
          </p:cNvPr>
          <p:cNvGrpSpPr/>
          <p:nvPr/>
        </p:nvGrpSpPr>
        <p:grpSpPr>
          <a:xfrm>
            <a:off x="-240704" y="246620"/>
            <a:ext cx="5328592" cy="734108"/>
            <a:chOff x="-240704" y="246620"/>
            <a:chExt cx="3456384" cy="73410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36DFE8-CB0F-D2F9-1893-7675B62265A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AC27945D-37DB-662F-BC92-35F20A843D92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数据缺失机制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6BC7659-750B-A381-0133-0F7E5A14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2" y="27384"/>
            <a:ext cx="7192945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4A33D97-C8BE-D665-CB81-D9A40AC2134F}"/>
              </a:ext>
            </a:extLst>
          </p:cNvPr>
          <p:cNvSpPr txBox="1"/>
          <p:nvPr/>
        </p:nvSpPr>
        <p:spPr>
          <a:xfrm>
            <a:off x="695400" y="1772816"/>
            <a:ext cx="40324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完全随机缺失数据 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(Missing Completely at Random Data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MCAR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：数据缺失的概率与数据集中的任何数据均无关；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随机缺失数据 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(Missing at Random Data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MAR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：变量 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 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数据缺失的概率与模型中其他变量相关，但与变量 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 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本身无关；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非随机缺失数据 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(Missing Not at Random Data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MNAR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变量 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 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数据缺失的概率即使在控制其他变量以后，仍与 </a:t>
            </a:r>
            <a:r>
              <a:rPr lang="en-US" altLang="zh-CN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Y </a:t>
            </a:r>
            <a:r>
              <a:rPr lang="zh-CN" altLang="en-US" sz="2000" dirty="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本身有关。</a:t>
            </a:r>
          </a:p>
        </p:txBody>
      </p:sp>
    </p:spTree>
    <p:extLst>
      <p:ext uri="{BB962C8B-B14F-4D97-AF65-F5344CB8AC3E}">
        <p14:creationId xmlns:p14="http://schemas.microsoft.com/office/powerpoint/2010/main" val="42659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FCBA3-C052-AA2C-3605-AD39BB32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317683F-7CA6-46AE-B7B9-7E2FD2B77316}"/>
              </a:ext>
            </a:extLst>
          </p:cNvPr>
          <p:cNvGrpSpPr/>
          <p:nvPr/>
        </p:nvGrpSpPr>
        <p:grpSpPr>
          <a:xfrm>
            <a:off x="-240704" y="246620"/>
            <a:ext cx="5328592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1F96FFD-0D69-DF7B-9E34-6C210A522727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7AF5F734-B8EC-7018-33F7-CACFFABBEB28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2.1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数据缺失的处理方法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3610258-4889-44FB-0E1A-E0C2E80A3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160082"/>
              </p:ext>
            </p:extLst>
          </p:nvPr>
        </p:nvGraphicFramePr>
        <p:xfrm>
          <a:off x="536382" y="1124744"/>
          <a:ext cx="11119236" cy="5221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309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484EF-A65C-A748-0D9C-65D21C23A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1A582F9-E586-9D94-9D19-B54BBB7D1C77}"/>
              </a:ext>
            </a:extLst>
          </p:cNvPr>
          <p:cNvGrpSpPr/>
          <p:nvPr/>
        </p:nvGrpSpPr>
        <p:grpSpPr>
          <a:xfrm>
            <a:off x="-240704" y="246620"/>
            <a:ext cx="5328592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CBAC0E2-7F7B-6F24-1989-347D426E6113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FDF91B6A-A7DA-437A-21CF-F589DB763A17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2.2 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多重插补法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8B9247F-3C45-99FA-A34E-C29006E7AC22}"/>
              </a:ext>
            </a:extLst>
          </p:cNvPr>
          <p:cNvSpPr txBox="1"/>
          <p:nvPr/>
        </p:nvSpPr>
        <p:spPr>
          <a:xfrm>
            <a:off x="347312" y="1484784"/>
            <a:ext cx="464216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l"/>
              <a:defRPr sz="2000">
                <a:solidFill>
                  <a:srgbClr val="3F4A5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插补阶段 </a:t>
            </a:r>
            <a:r>
              <a:rPr lang="en-US" altLang="zh-CN" sz="2400" dirty="0"/>
              <a:t>(Imputation Phase)</a:t>
            </a:r>
            <a:r>
              <a:rPr lang="zh-CN" altLang="en-US" sz="2400" dirty="0"/>
              <a:t>：创建数据集的 </a:t>
            </a:r>
            <a:r>
              <a:rPr lang="en-US" altLang="zh-CN" sz="2400" dirty="0"/>
              <a:t>m </a:t>
            </a:r>
            <a:r>
              <a:rPr lang="zh-CN" altLang="en-US" sz="2400" dirty="0"/>
              <a:t>个副本，每个副本中包含对缺失值的不同估计；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分析阶段 </a:t>
            </a:r>
            <a:r>
              <a:rPr lang="en-US" altLang="zh-CN" sz="2400" dirty="0"/>
              <a:t>(Analysis Phase)</a:t>
            </a:r>
            <a:r>
              <a:rPr lang="zh-CN" altLang="en-US" sz="2400" dirty="0"/>
              <a:t>：将分析模型拟合到 </a:t>
            </a:r>
            <a:r>
              <a:rPr lang="en-US" altLang="zh-CN" sz="2400" dirty="0"/>
              <a:t>m </a:t>
            </a:r>
            <a:r>
              <a:rPr lang="zh-CN" altLang="en-US" sz="2400" dirty="0"/>
              <a:t>个数据集中；</a:t>
            </a:r>
          </a:p>
          <a:p>
            <a:endParaRPr lang="en-US" altLang="zh-CN" sz="2400" dirty="0"/>
          </a:p>
          <a:p>
            <a:r>
              <a:rPr lang="zh-CN" altLang="en-US" sz="2400" dirty="0"/>
              <a:t>汇集阶段 </a:t>
            </a:r>
            <a:r>
              <a:rPr lang="en-US" altLang="zh-CN" sz="2400" dirty="0"/>
              <a:t>(Pooling Phase)</a:t>
            </a:r>
            <a:r>
              <a:rPr lang="zh-CN" altLang="en-US" sz="2400" dirty="0"/>
              <a:t>：使用 </a:t>
            </a:r>
            <a:r>
              <a:rPr lang="en-US" altLang="zh-CN" sz="2400" dirty="0"/>
              <a:t>Rubin </a:t>
            </a:r>
            <a:r>
              <a:rPr lang="zh-CN" altLang="en-US" sz="2400" dirty="0"/>
              <a:t>法则将 </a:t>
            </a:r>
            <a:r>
              <a:rPr lang="en-US" altLang="zh-CN" sz="2400" dirty="0"/>
              <a:t>m </a:t>
            </a:r>
            <a:r>
              <a:rPr lang="zh-CN" altLang="en-US" sz="2400" dirty="0"/>
              <a:t>组结果汇集成一个结果。</a:t>
            </a:r>
            <a:endParaRPr lang="en-US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C7EF94-7EE3-3972-930F-01219C61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08" y="720216"/>
            <a:ext cx="7021918" cy="61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C3F8FB-411E-BF76-278C-33ACBC9B6A77}"/>
              </a:ext>
            </a:extLst>
          </p:cNvPr>
          <p:cNvGrpSpPr/>
          <p:nvPr/>
        </p:nvGrpSpPr>
        <p:grpSpPr>
          <a:xfrm>
            <a:off x="-240704" y="246620"/>
            <a:ext cx="5328592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2C4A07E-59E1-088C-661D-450065C613F6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9F58E058-EB02-7062-F491-E2A3C2C89B01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2.2 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多重插补法</a:t>
              </a: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6FC333-5ECC-C1D7-28CE-C634DB0F5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40981"/>
              </p:ext>
            </p:extLst>
          </p:nvPr>
        </p:nvGraphicFramePr>
        <p:xfrm>
          <a:off x="911424" y="1412776"/>
          <a:ext cx="10585176" cy="43856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736700462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190134329"/>
                    </a:ext>
                  </a:extLst>
                </a:gridCol>
              </a:tblGrid>
              <a:tr h="916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110148"/>
                  </a:ext>
                </a:extLst>
              </a:tr>
              <a:tr h="1820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MVN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多元正态回归方法假设插补模型中的所有变量遵循联合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多元正态分布 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(joint multivariate normal distribution)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，并使用数据增广 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(data augmentation, DA) 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 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 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一种马尔可夫链蒙特卡洛 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Markov chain Monte Carlo (MCMC) 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运算，在多元正态分布假设下估算缺失数据。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适用于连续变量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89550"/>
                  </a:ext>
                </a:extLst>
              </a:tr>
              <a:tr h="1648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MICE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通过链式方程进行的多重插补，其与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MVN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方法的本质区别是在进行插补时，不必考虑变量的联合分布，而是利用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单个变量的条件分布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逐一进行插补。这意味着每个变量都可以根据其自身分布建模，比如使用逻辑回归 建模的二元变量和使用线性回归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建模的连续变量等。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适用于多种类型变量。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7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36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4AEF48A-3971-5B65-CA98-4F7053D51E2B}"/>
              </a:ext>
            </a:extLst>
          </p:cNvPr>
          <p:cNvGrpSpPr/>
          <p:nvPr/>
        </p:nvGrpSpPr>
        <p:grpSpPr>
          <a:xfrm>
            <a:off x="-240704" y="246620"/>
            <a:ext cx="7992888" cy="734108"/>
            <a:chOff x="-240704" y="246620"/>
            <a:chExt cx="3456384" cy="7341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5A6282F-AF9D-30A0-FB02-6BF2E04E3FD3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CD5C9D49-0B07-2BC8-1251-CA8F62651FE3}"/>
                </a:ext>
              </a:extLst>
            </p:cNvPr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2.2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单一插补法与多重插补法的区别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C6A20F-19EC-DB9D-1EF8-CB9182CA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10829"/>
              </p:ext>
            </p:extLst>
          </p:nvPr>
        </p:nvGraphicFramePr>
        <p:xfrm>
          <a:off x="335360" y="1268760"/>
          <a:ext cx="11521280" cy="48969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93085388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36442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91049073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53145218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实质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主要方法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适用范围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475980"/>
                  </a:ext>
                </a:extLst>
              </a:tr>
              <a:tr h="62406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单一插补法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每个缺失的数据点生成一个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effectLst/>
                        </a:rPr>
                        <a:t>单一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的替换值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算术平均插补法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缺失数据是 </a:t>
                      </a:r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MCAR </a:t>
                      </a: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的情况下，估计有偏 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851687"/>
                  </a:ext>
                </a:extLst>
              </a:tr>
              <a:tr h="624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回归插补法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157847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随机回归插补法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缺失数据为</a:t>
                      </a:r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 </a:t>
                      </a: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，无偏估计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638196"/>
                  </a:ext>
                </a:extLst>
              </a:tr>
              <a:tr h="1005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多重插补法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创建数据集的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个副本（一般为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3-10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个也可以），并对每个副本使用不同的估计方法来估算缺失值。（对某一个缺失值，估计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effectLst/>
                        </a:rPr>
                        <a:t>一组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结果，通过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Rubin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法则将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m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组结果汇集成一个结果。）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MVN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联合多元正态分布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缺失数据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，适用于连续变量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515351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MICE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基于单个变量的条件分布插补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缺失数据</a:t>
                      </a:r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，可以处理多种类型的变量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16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49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677a410-e558-42a0-bab5-7d1b81048dee"/>
  <p:tag name="COMMONDATA" val="eyJoZGlkIjoiYzQ4MGJjMTVlN2VlZmZmNmM1ZTAyYzQyN2Q1YmNjMW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2538</Words>
  <Application>Microsoft Office PowerPoint</Application>
  <PresentationFormat>宽屏</PresentationFormat>
  <Paragraphs>163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Arial Unicode MS</vt:lpstr>
      <vt:lpstr>等线</vt:lpstr>
      <vt:lpstr>华文行楷</vt:lpstr>
      <vt:lpstr>微软雅黑</vt:lpstr>
      <vt:lpstr>微软雅黑 Light</vt:lpstr>
      <vt:lpstr>Arial</vt:lpstr>
      <vt:lpstr>Segoe UI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锅炉爷爷</dc:creator>
  <cp:lastModifiedBy>小诺 李</cp:lastModifiedBy>
  <cp:revision>66</cp:revision>
  <dcterms:created xsi:type="dcterms:W3CDTF">2020-05-09T22:50:00Z</dcterms:created>
  <dcterms:modified xsi:type="dcterms:W3CDTF">2024-10-31T08:28:06Z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88868891B0344AB291869EE51ADC85E7_13</vt:lpwstr>
  </property>
  <property fmtid="{D5CDD505-2E9C-101B-9397-08002B2CF9AE}" pid="3" name="KSOProductBuildVer">
    <vt:lpwstr>2052-11.1.0.13703</vt:lpwstr>
  </property>
</Properties>
</file>