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4" r:id="rId2"/>
    <p:sldMasterId id="2147483676" r:id="rId3"/>
    <p:sldMasterId id="2147483688" r:id="rId4"/>
  </p:sldMasterIdLst>
  <p:notesMasterIdLst>
    <p:notesMasterId r:id="rId12"/>
  </p:notesMasterIdLst>
  <p:handoutMasterIdLst>
    <p:handoutMasterId r:id="rId13"/>
  </p:handoutMasterIdLst>
  <p:sldIdLst>
    <p:sldId id="356" r:id="rId5"/>
    <p:sldId id="569" r:id="rId6"/>
    <p:sldId id="919" r:id="rId7"/>
    <p:sldId id="920" r:id="rId8"/>
    <p:sldId id="921" r:id="rId9"/>
    <p:sldId id="918" r:id="rId10"/>
    <p:sldId id="369" r:id="rId11"/>
  </p:sldIdLst>
  <p:sldSz cx="12192000" cy="6858000"/>
  <p:notesSz cx="6797675" cy="9929813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7" userDrawn="1">
          <p15:clr>
            <a:srgbClr val="A4A3A4"/>
          </p15:clr>
        </p15:guide>
        <p15:guide id="2" pos="37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5" autoAdjust="0"/>
    <p:restoredTop sz="93252" autoAdjust="0"/>
  </p:normalViewPr>
  <p:slideViewPr>
    <p:cSldViewPr snapToGrid="0" snapToObjects="1" showGuides="1">
      <p:cViewPr varScale="1">
        <p:scale>
          <a:sx n="90" d="100"/>
          <a:sy n="90" d="100"/>
        </p:scale>
        <p:origin x="66" y="159"/>
      </p:cViewPr>
      <p:guideLst>
        <p:guide orient="horz" pos="2077"/>
        <p:guide pos="37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9C223EA-C3AA-5B41-ADBF-98CF72556519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2214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2214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6647963-0070-0D42-8BA7-327108DE323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5D5A927-8CA6-3E48-B259-C8663142F401}" type="datetimeFigureOut">
              <a:rPr lang="en-US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010" tIns="45505" rIns="91010" bIns="4550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9496"/>
            <a:ext cx="5438140" cy="3909488"/>
          </a:xfrm>
          <a:prstGeom prst="rect">
            <a:avLst/>
          </a:prstGeom>
        </p:spPr>
        <p:txBody>
          <a:bodyPr vert="horz" lIns="91010" tIns="45505" rIns="91010" bIns="45505" rtlCol="0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214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2214"/>
            <a:ext cx="2945659" cy="497600"/>
          </a:xfrm>
          <a:prstGeom prst="rect">
            <a:avLst/>
          </a:prstGeom>
        </p:spPr>
        <p:txBody>
          <a:bodyPr vert="horz" lIns="91010" tIns="45505" rIns="91010" bIns="45505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00C8016-7D9B-864A-99F3-C7D06B2C1A0F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593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FACC0AE-D0BB-8844-B308-2C5AE091AB66}" type="slidenum">
              <a:rPr lang="zh-CN" altLang="en-US">
                <a:latin typeface="等线" panose="02010600030101010101" pitchFamily="2" charset="-122"/>
                <a:ea typeface="等线" panose="02010600030101010101" pitchFamily="2" charset="-122"/>
              </a:rPr>
              <a:t>1</a:t>
            </a:fld>
            <a:endParaRPr lang="zh-CN" altLang="en-US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F8117-5042-784C-A2D4-B7244C886F0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2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6AB42-705B-42A3-160E-8AEA5AD95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6C7A9F7C-BC9D-F902-B1A2-16303C0863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8336B4A0-96A0-B4FB-83F8-B97C2E048F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A533995E-98FE-863C-62C1-963BB4CDD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F8117-5042-784C-A2D4-B7244C886F0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3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858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5F2FF-B7F6-55C6-4FA1-AF47C225A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E87AD42C-217F-932E-EE7D-DC127FD8D3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3EF03B55-151B-F544-B33A-66349E27A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6FAA6264-1387-8590-E9F2-7EED5F9179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F8117-5042-784C-A2D4-B7244C886F0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4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4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E71F-F442-85DC-6A56-B9FD8343B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幻灯片图像占位符 1">
            <a:extLst>
              <a:ext uri="{FF2B5EF4-FFF2-40B4-BE49-F238E27FC236}">
                <a16:creationId xmlns:a16="http://schemas.microsoft.com/office/drawing/2014/main" id="{5F485B9E-F201-E1F0-FA59-81A9BEF0D9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4" name="备注占位符 2">
            <a:extLst>
              <a:ext uri="{FF2B5EF4-FFF2-40B4-BE49-F238E27FC236}">
                <a16:creationId xmlns:a16="http://schemas.microsoft.com/office/drawing/2014/main" id="{74C7DAAD-CD51-339E-4034-BD54F84DC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4515" name="灯片编号占位符 3">
            <a:extLst>
              <a:ext uri="{FF2B5EF4-FFF2-40B4-BE49-F238E27FC236}">
                <a16:creationId xmlns:a16="http://schemas.microsoft.com/office/drawing/2014/main" id="{98B2F8D1-8D39-B5BF-E0D3-F15D5F4BEC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36F8117-5042-784C-A2D4-B7244C886F0B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5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870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963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39775" indent="-2844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3792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92580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47875" indent="-22733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0253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57830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1312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67785" indent="-22733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70F91B-912E-EB43-BFF6-E6BC8E46C4F6}" type="slidenum">
              <a:rPr lang="en-US" altLang="zh-CN">
                <a:solidFill>
                  <a:srgbClr val="000000"/>
                </a:solidFill>
                <a:latin typeface="Calibri" panose="020F0502020204030204" pitchFamily="34" charset="0"/>
              </a:rPr>
              <a:t>6</a:t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幻灯片图像占位符 1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9506" name="文本占位符 2"/>
          <p:cNvSpPr>
            <a:spLocks noGrp="1" noChangeArrowheads="1"/>
          </p:cNvSpPr>
          <p:nvPr>
            <p:ph type="body" idx="3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92875"/>
            <a:ext cx="12192000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Kaiti TC" charset="-120"/>
                <a:ea typeface="Kaiti TC" charset="-120"/>
                <a:cs typeface="Kaiti TC" charset="-12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4" name="幻灯片编号占位符 10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A5367762-4D3A-564E-AEE7-937748EEF6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2488405"/>
            <a:ext cx="10515600" cy="368855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3DF09102-61CC-CE43-A537-57491976F46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19642C-CA0D-3547-8A06-2EFE46C4A808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203AF51-FD61-8042-972C-AD7918BC06A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BD80A7-804C-A04A-83B9-570F9D965687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73763D5-7653-DC4A-ADE1-F7AB374A7B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9EAFBE6-80AC-6042-9EA6-A9D430B49AFA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8F0DCF-7908-B842-885D-31C0CA59573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E0AC8E0-D1F6-D14E-919C-8F8C3B061DE6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AB3AF65-E5AD-744B-BB13-214F239DD8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488405"/>
            <a:ext cx="10515600" cy="3688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DF2E4B68-FC77-434D-BB55-ADD90FE993D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451CED4-20B8-BC44-BE3F-C66721BECB13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6238EE-5F32-EE47-B43C-9C0481F3A4A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75BB7A9-93BA-6241-8A9A-4EF7704AC005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2BFF780-9404-774F-9247-3336C933B8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2A52038-9296-394B-8113-8CE0BB88ED3C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4258FAF-33A3-A243-860A-21EFEFBA217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6C9C0CB-B40F-7A4A-823A-484429135458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E605389-BBC9-B647-8D66-AA0462B46FB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E2ACF57-433F-A845-A38C-A06ECC904EA5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B6F25DD-06DF-A244-BEBC-79F245715BA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41AB917-C941-4542-92FC-0B7F660D57C6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AFA50B2-75A0-424F-88CB-EFA6388E46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4FB5F27-ADB3-234C-8B32-E5EE66D6679B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A85CC3B-395E-784B-A3B9-87D7EAD838B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66A8DDB-FB08-2540-BD21-8E9D043BDEB6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BF6AC04-C744-0148-A896-2A6D70B289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C7AB86A-6155-944A-BF60-AF9AAAE30760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1D128CB-D010-414A-9DF6-821F5661B8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5CD584-FC4E-0047-A3C2-051E8B447914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8BDF9D0-6721-7D48-9942-FFF570C08D1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幻灯片编号占位符 6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D5071410-821D-1F43-9CE7-97B821A571B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376BE62-6A09-CE47-B10D-037EEC25EEAE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3893FC3-518B-5C4A-A09F-72EB72EA46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FE11E91-352C-074D-9EEE-1087DC1F025D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1E96F9C-A6E3-8546-8F6F-1E86BC9BCA6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8ADC63F-E5E2-2F42-B2CB-047D365A3E51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AB2B33B-A6B6-D548-AEE0-A055E52AA40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EDC305-2ABB-514C-BAB5-7D9D4E873935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DEE675D-A543-E146-A235-0BBAAC972AF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D477FD-AC12-A545-8996-9E4B75DA3896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F99F60D-5A8C-344F-933C-3232EB6E96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9A82000-8DE5-2447-9267-185B35AC5360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B592A78-A86F-D947-BA53-B8B515D2668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FFF89B9-55F1-1C43-A9ED-75436F6EB9B5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1C7D0C-D5A9-D647-BADC-194667C7D0D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DAD898B-F872-8641-9774-A9CBBD512DD0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2B9A662-3290-E34D-BF2D-FA16E5BBB09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9843858-26F2-264C-82C8-115F45E3CC31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FF6D15-DA31-A041-8652-A14F21D007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0474B33-CCD7-C54D-9420-181B541F6F9D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A4951EA-6AF1-F142-AC43-2AFECF75804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488405"/>
            <a:ext cx="5181600" cy="36885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488405"/>
            <a:ext cx="5181600" cy="36885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5" name="幻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5BD371FD-6A24-C143-82BC-0F4132B8D2D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608192BA-2BD8-3140-8C67-EF8B1C5A8EC3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B85C891-8DF4-BB44-ABC6-F4AA1D160BD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EFD497B-907F-A04C-B8B8-066FE249CE83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44FE364-A4E2-8F44-91BB-A3E1174A68B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957085D-6EC0-D847-9AC6-33538F213C7B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4BF1BB4-C94E-434F-B16E-20C8A1A3BBC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E01283B-202A-D24B-AD92-AE8A19D0AB07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90B050C-EE67-584C-B394-46FEB549D36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1E9D829B-DA20-8143-A444-D0EF1319E9C5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14B7C6B-B2A9-D649-BF63-5A28080EC08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1D8776-ADDD-6343-8CA0-C69E197739E8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67D93FC-3242-0548-BC3C-B64434D2E86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1AE0EBE-78A9-654B-A806-8BB16443834E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6B91742-4F95-E142-BD4E-92C24D998C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504D25B-A345-B34F-93CD-43EA72E5F309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6DE390F-49EF-7D4C-80FF-D764268D44C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F4CA1D4-5775-5E4D-A441-EF7044BA155A}" type="datetimeFigureOut">
              <a:rPr lang="zh-CN" altLang="en-US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4643094-89D6-4145-9563-19D4BB15360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22655"/>
            <a:ext cx="10515600" cy="1279208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7" y="2296319"/>
            <a:ext cx="5157787" cy="5695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960371"/>
            <a:ext cx="5157787" cy="3229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960371"/>
            <a:ext cx="5183188" cy="322929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1"/>
          </p:nvPr>
        </p:nvSpPr>
        <p:spPr>
          <a:xfrm>
            <a:off x="6172200" y="2296319"/>
            <a:ext cx="5157787" cy="56959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幻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EEA9978D-2F62-5349-8625-6DC3EE396EC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6280" y="1940083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幻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B5D65181-066D-7146-AFA7-2DC436B9B3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FEAED2C2-A2D2-9A46-AB6C-8D4E229562A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788920"/>
            <a:ext cx="3932237" cy="30800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幻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9D90FB22-4835-9C48-AF48-C05173BC134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758440"/>
            <a:ext cx="3932237" cy="31105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幻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</a:defRPr>
            </a:lvl1pPr>
          </a:lstStyle>
          <a:p>
            <a:pPr>
              <a:defRPr/>
            </a:pPr>
            <a:fld id="{48E49995-2A05-A74C-A740-B45703A64BC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A6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8195" name="Picture 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2" b="58925"/>
          <a:stretch>
            <a:fillRect/>
          </a:stretch>
        </p:blipFill>
        <p:spPr bwMode="auto">
          <a:xfrm>
            <a:off x="7594600" y="0"/>
            <a:ext cx="3919538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1066800" y="168275"/>
            <a:ext cx="0" cy="5445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Kaiti TC" charset="-120"/>
          <a:ea typeface="Kaiti TC" charset="-12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Kaiti TC" charset="-120"/>
          <a:ea typeface="Kaiti TC" charset="-120"/>
          <a:cs typeface="Kaiti TC" charset="-12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A6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320675" y="6311900"/>
            <a:ext cx="10804525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2" b="58925"/>
          <a:stretch>
            <a:fillRect/>
          </a:stretch>
        </p:blipFill>
        <p:spPr bwMode="auto">
          <a:xfrm>
            <a:off x="7594600" y="0"/>
            <a:ext cx="3919538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直接连接符 11"/>
          <p:cNvCxnSpPr/>
          <p:nvPr userDrawn="1"/>
        </p:nvCxnSpPr>
        <p:spPr>
          <a:xfrm>
            <a:off x="1447800" y="168275"/>
            <a:ext cx="0" cy="5445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rgbClr val="A6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320675" y="6311900"/>
            <a:ext cx="10804525" cy="0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42" b="58925"/>
          <a:stretch>
            <a:fillRect/>
          </a:stretch>
        </p:blipFill>
        <p:spPr bwMode="auto">
          <a:xfrm>
            <a:off x="7594600" y="0"/>
            <a:ext cx="3919538" cy="90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succes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mirrors.tuna.tsinghua.edu.cn/anaconda/pkgs/main/" TargetMode="External"/><Relationship Id="rId4" Type="http://schemas.openxmlformats.org/officeDocument/2006/relationships/hyperlink" Target="https://mirrors.tuna.tsinghua.edu.cn/anaconda/pkgs/fre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zh-cn/pychar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73025" y="781050"/>
            <a:ext cx="12192000" cy="4146550"/>
          </a:xfrm>
          <a:prstGeom prst="rect">
            <a:avLst/>
          </a:prstGeom>
          <a:solidFill>
            <a:srgbClr val="A7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58370" name="TextBox 1"/>
          <p:cNvSpPr txBox="1">
            <a:spLocks noChangeArrowheads="1"/>
          </p:cNvSpPr>
          <p:nvPr/>
        </p:nvSpPr>
        <p:spPr bwMode="auto">
          <a:xfrm>
            <a:off x="115888" y="703263"/>
            <a:ext cx="121920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</a:p>
          <a:p>
            <a:pPr algn="ctr" eaLnBrk="1" hangingPunct="1"/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endParaRPr lang="en-US" altLang="zh-CN" sz="40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 eaLnBrk="1" hangingPunct="1"/>
            <a:endParaRPr lang="en-US" altLang="zh-CN" sz="40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8371" name="TextBox 2"/>
          <p:cNvSpPr txBox="1">
            <a:spLocks noChangeArrowheads="1"/>
          </p:cNvSpPr>
          <p:nvPr/>
        </p:nvSpPr>
        <p:spPr bwMode="auto">
          <a:xfrm>
            <a:off x="561975" y="5472113"/>
            <a:ext cx="30384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A716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首都经济贸易大学</a:t>
            </a:r>
          </a:p>
        </p:txBody>
      </p:sp>
      <p:sp>
        <p:nvSpPr>
          <p:cNvPr id="58372" name="TextBox 3"/>
          <p:cNvSpPr txBox="1">
            <a:spLocks noChangeArrowheads="1"/>
          </p:cNvSpPr>
          <p:nvPr/>
        </p:nvSpPr>
        <p:spPr bwMode="auto">
          <a:xfrm>
            <a:off x="4014788" y="5230813"/>
            <a:ext cx="51149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A716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CAPITAL </a:t>
            </a:r>
          </a:p>
          <a:p>
            <a:pPr eaLnBrk="1" hangingPunct="1"/>
            <a:r>
              <a:rPr lang="en-US" altLang="zh-CN" b="1">
                <a:solidFill>
                  <a:srgbClr val="A716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ECONOMICS</a:t>
            </a:r>
          </a:p>
          <a:p>
            <a:pPr eaLnBrk="1" hangingPunct="1"/>
            <a:r>
              <a:rPr lang="en-US" altLang="zh-CN" b="1">
                <a:solidFill>
                  <a:srgbClr val="A716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BUSINESS</a:t>
            </a:r>
            <a:endParaRPr lang="zh-CN" altLang="en-US" b="1">
              <a:solidFill>
                <a:srgbClr val="A716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3767138" y="5314950"/>
            <a:ext cx="0" cy="762000"/>
          </a:xfrm>
          <a:prstGeom prst="line">
            <a:avLst/>
          </a:prstGeom>
          <a:ln w="28575">
            <a:solidFill>
              <a:srgbClr val="A616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3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63" y="5314950"/>
            <a:ext cx="76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4720" y="2613343"/>
            <a:ext cx="2346325" cy="219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 advTm="12588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7"/>
          <p:cNvSpPr txBox="1">
            <a:spLocks noChangeArrowheads="1"/>
          </p:cNvSpPr>
          <p:nvPr/>
        </p:nvSpPr>
        <p:spPr bwMode="auto">
          <a:xfrm>
            <a:off x="309563" y="141288"/>
            <a:ext cx="85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491" name="文本框 1"/>
          <p:cNvSpPr txBox="1">
            <a:spLocks noChangeArrowheads="1"/>
          </p:cNvSpPr>
          <p:nvPr/>
        </p:nvSpPr>
        <p:spPr bwMode="auto">
          <a:xfrm>
            <a:off x="9629775" y="17463"/>
            <a:ext cx="213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6E161D"/>
                </a:solidFill>
                <a:latin typeface="Bahnschrift SemiBold" panose="020B0502040204020203" pitchFamily="34" charset="0"/>
                <a:ea typeface="华文中宋" panose="02010600040101010101" pitchFamily="2" charset="-122"/>
              </a:rPr>
              <a:t>CUEB</a:t>
            </a:r>
            <a:endParaRPr lang="zh-CN" altLang="en-US" sz="5400" b="1">
              <a:solidFill>
                <a:srgbClr val="6E161D"/>
              </a:solidFill>
              <a:latin typeface="Bahnschrift SemiBold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A36DEE-37D1-E16B-6954-02BBD33169A4}"/>
              </a:ext>
            </a:extLst>
          </p:cNvPr>
          <p:cNvSpPr txBox="1"/>
          <p:nvPr/>
        </p:nvSpPr>
        <p:spPr>
          <a:xfrm>
            <a:off x="1280160" y="141288"/>
            <a:ext cx="6096000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Anaconda</a:t>
            </a:r>
            <a:r>
              <a:rPr kumimoji="1" lang="zh-CN" altLang="en-US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安装及配置</a:t>
            </a:r>
            <a:endParaRPr kumimoji="1" lang="en-US" altLang="zh-CN" sz="1800" b="1" dirty="0">
              <a:solidFill>
                <a:schemeClr val="bg1"/>
              </a:solidFill>
              <a:latin typeface="Sitka Subheading" pitchFamily="2" charset="0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D79DAE-582C-A718-A0E1-4C025839A513}"/>
              </a:ext>
            </a:extLst>
          </p:cNvPr>
          <p:cNvSpPr txBox="1"/>
          <p:nvPr/>
        </p:nvSpPr>
        <p:spPr>
          <a:xfrm>
            <a:off x="616585" y="1117424"/>
            <a:ext cx="598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https://www.anaconda.com/download/success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自定义安装在非系统盘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2A70DA-C575-B691-4627-96B45ECF0703}"/>
              </a:ext>
            </a:extLst>
          </p:cNvPr>
          <p:cNvSpPr txBox="1"/>
          <p:nvPr/>
        </p:nvSpPr>
        <p:spPr>
          <a:xfrm>
            <a:off x="616585" y="2344189"/>
            <a:ext cx="999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环境变量配置：</a:t>
            </a:r>
            <a:endParaRPr lang="en-US" altLang="zh-CN" dirty="0"/>
          </a:p>
          <a:p>
            <a:r>
              <a:rPr lang="zh-CN" altLang="en-US" dirty="0"/>
              <a:t>编辑环境变量→高级→环境变量→</a:t>
            </a:r>
            <a:r>
              <a:rPr lang="en-US" altLang="zh-CN" dirty="0"/>
              <a:t>Path</a:t>
            </a:r>
            <a:r>
              <a:rPr lang="zh-CN" altLang="en-US" dirty="0"/>
              <a:t>编辑→添加</a:t>
            </a:r>
            <a:endParaRPr lang="en-US" altLang="zh-CN" dirty="0"/>
          </a:p>
          <a:p>
            <a:r>
              <a:rPr lang="en-US" altLang="zh-CN" dirty="0"/>
              <a:t>D:\anaconda</a:t>
            </a:r>
          </a:p>
          <a:p>
            <a:r>
              <a:rPr lang="en-US" altLang="zh-CN" dirty="0"/>
              <a:t>D:\anaconda\Scripts</a:t>
            </a:r>
          </a:p>
          <a:p>
            <a:r>
              <a:rPr lang="en-US" altLang="zh-CN" dirty="0"/>
              <a:t>D:\anaconda\Library\bin</a:t>
            </a:r>
          </a:p>
          <a:p>
            <a:endParaRPr lang="en-US" altLang="zh-CN" dirty="0"/>
          </a:p>
          <a:p>
            <a:r>
              <a:rPr lang="zh-CN" altLang="en-US" dirty="0"/>
              <a:t>换源：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</a:t>
            </a:r>
            <a:r>
              <a:rPr lang="en-US" altLang="zh-CN" dirty="0">
                <a:hlinkClick r:id="rId4"/>
              </a:rPr>
              <a:t>https://mirrors.tuna.tsinghua.edu.cn/anaconda/pkgs/free/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channels </a:t>
            </a:r>
            <a:r>
              <a:rPr lang="en-US" altLang="zh-CN" dirty="0">
                <a:hlinkClick r:id="rId5"/>
              </a:rPr>
              <a:t>https://mirrors.tuna.tsinghua.edu.cn/anaconda/pkgs/main/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--set </a:t>
            </a:r>
            <a:r>
              <a:rPr lang="en-US" altLang="zh-CN" dirty="0" err="1"/>
              <a:t>show_channel_urls</a:t>
            </a:r>
            <a:r>
              <a:rPr lang="en-US" altLang="zh-CN" dirty="0"/>
              <a:t> yes</a:t>
            </a:r>
          </a:p>
          <a:p>
            <a:endParaRPr lang="zh-CN" altLang="en-US" dirty="0"/>
          </a:p>
        </p:txBody>
      </p:sp>
    </p:spTree>
  </p:cSld>
  <p:clrMapOvr>
    <a:masterClrMapping/>
  </p:clrMapOvr>
  <p:transition spd="slow" advTm="54752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F59F-DEF7-E9D4-2EE4-E34C32AD9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7">
            <a:extLst>
              <a:ext uri="{FF2B5EF4-FFF2-40B4-BE49-F238E27FC236}">
                <a16:creationId xmlns:a16="http://schemas.microsoft.com/office/drawing/2014/main" id="{FB70D9D2-8FF1-E11A-3055-BA66286E8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41288"/>
            <a:ext cx="85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01</a:t>
            </a:r>
            <a:endParaRPr lang="zh-CN" altLang="en-US" sz="3200" b="1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491" name="文本框 1">
            <a:extLst>
              <a:ext uri="{FF2B5EF4-FFF2-40B4-BE49-F238E27FC236}">
                <a16:creationId xmlns:a16="http://schemas.microsoft.com/office/drawing/2014/main" id="{2843AEE4-D5EB-BDAC-E7E8-E98FEE2B1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775" y="17463"/>
            <a:ext cx="213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6E161D"/>
                </a:solidFill>
                <a:latin typeface="Bahnschrift SemiBold" panose="020B0502040204020203" pitchFamily="34" charset="0"/>
                <a:ea typeface="华文中宋" panose="02010600040101010101" pitchFamily="2" charset="-122"/>
              </a:rPr>
              <a:t>CUEB</a:t>
            </a:r>
            <a:endParaRPr lang="zh-CN" altLang="en-US" sz="5400" b="1">
              <a:solidFill>
                <a:srgbClr val="6E161D"/>
              </a:solidFill>
              <a:latin typeface="Bahnschrift SemiBold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0B89FF-365E-77F7-2EAC-CBC8BAAFF850}"/>
              </a:ext>
            </a:extLst>
          </p:cNvPr>
          <p:cNvSpPr txBox="1"/>
          <p:nvPr/>
        </p:nvSpPr>
        <p:spPr>
          <a:xfrm>
            <a:off x="1280160" y="141288"/>
            <a:ext cx="6096000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Anaconda</a:t>
            </a:r>
            <a:r>
              <a:rPr kumimoji="1" lang="zh-CN" altLang="en-US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安装及配置</a:t>
            </a:r>
            <a:endParaRPr kumimoji="1" lang="en-US" altLang="zh-CN" sz="1800" b="1" dirty="0">
              <a:solidFill>
                <a:schemeClr val="bg1"/>
              </a:solidFill>
              <a:latin typeface="Sitka Subheading" pitchFamily="2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7D76C4-D4D4-FC23-1ADD-FE8182726DB5}"/>
              </a:ext>
            </a:extLst>
          </p:cNvPr>
          <p:cNvSpPr txBox="1"/>
          <p:nvPr/>
        </p:nvSpPr>
        <p:spPr>
          <a:xfrm>
            <a:off x="1360864" y="1604325"/>
            <a:ext cx="99974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虚拟环境：（默认系统盘）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config --add </a:t>
            </a:r>
            <a:r>
              <a:rPr lang="en-US" altLang="zh-CN" dirty="0" err="1"/>
              <a:t>envs_dirs</a:t>
            </a:r>
            <a:r>
              <a:rPr lang="en-US" altLang="zh-CN" dirty="0"/>
              <a:t> D:\anaconda\envs</a:t>
            </a:r>
          </a:p>
          <a:p>
            <a:endParaRPr lang="en-US" altLang="zh-CN" dirty="0"/>
          </a:p>
          <a:p>
            <a:r>
              <a:rPr lang="zh-CN" altLang="en-US" dirty="0"/>
              <a:t>更改虚拟环境权限：</a:t>
            </a:r>
            <a:endParaRPr lang="en-US" altLang="zh-CN" dirty="0"/>
          </a:p>
          <a:p>
            <a:r>
              <a:rPr lang="en-US" altLang="zh-CN" dirty="0"/>
              <a:t>D:\anaconda\envs </a:t>
            </a:r>
            <a:r>
              <a:rPr lang="zh-CN" altLang="en-US" dirty="0"/>
              <a:t>→属性→安全→</a:t>
            </a:r>
            <a:r>
              <a:rPr lang="en-US" altLang="zh-CN" dirty="0"/>
              <a:t>Users</a:t>
            </a:r>
            <a:r>
              <a:rPr lang="zh-CN" altLang="en-US" dirty="0"/>
              <a:t>→编辑→全选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新建虚拟环境：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create -n </a:t>
            </a:r>
            <a:r>
              <a:rPr lang="en-US" altLang="zh-CN" dirty="0" err="1"/>
              <a:t>yourname</a:t>
            </a:r>
            <a:r>
              <a:rPr lang="zh-CN" altLang="en-US" dirty="0"/>
              <a:t> </a:t>
            </a:r>
            <a:r>
              <a:rPr lang="en-US" altLang="zh-CN" dirty="0"/>
              <a:t> python=3.7</a:t>
            </a:r>
            <a:r>
              <a:rPr lang="zh-CN" altLang="en-US" dirty="0"/>
              <a:t>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启用：</a:t>
            </a:r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yourname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7222392"/>
      </p:ext>
    </p:extLst>
  </p:cSld>
  <p:clrMapOvr>
    <a:masterClrMapping/>
  </p:clrMapOvr>
  <p:transition spd="slow" advTm="54752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F791-F8B6-9066-1497-9046137D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7">
            <a:extLst>
              <a:ext uri="{FF2B5EF4-FFF2-40B4-BE49-F238E27FC236}">
                <a16:creationId xmlns:a16="http://schemas.microsoft.com/office/drawing/2014/main" id="{0932479A-511E-B453-235C-3F72FA645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41288"/>
            <a:ext cx="85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02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491" name="文本框 1">
            <a:extLst>
              <a:ext uri="{FF2B5EF4-FFF2-40B4-BE49-F238E27FC236}">
                <a16:creationId xmlns:a16="http://schemas.microsoft.com/office/drawing/2014/main" id="{C7607C11-BDA9-2FCB-1E8A-BFEDB8C3D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775" y="17463"/>
            <a:ext cx="213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6E161D"/>
                </a:solidFill>
                <a:latin typeface="Bahnschrift SemiBold" panose="020B0502040204020203" pitchFamily="34" charset="0"/>
                <a:ea typeface="华文中宋" panose="02010600040101010101" pitchFamily="2" charset="-122"/>
              </a:rPr>
              <a:t>CUEB</a:t>
            </a:r>
            <a:endParaRPr lang="zh-CN" altLang="en-US" sz="5400" b="1">
              <a:solidFill>
                <a:srgbClr val="6E161D"/>
              </a:solidFill>
              <a:latin typeface="Bahnschrift SemiBold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F1BF28-8498-E141-0A88-FFEB4230DDD2}"/>
              </a:ext>
            </a:extLst>
          </p:cNvPr>
          <p:cNvSpPr txBox="1"/>
          <p:nvPr/>
        </p:nvSpPr>
        <p:spPr>
          <a:xfrm>
            <a:off x="1280160" y="141288"/>
            <a:ext cx="6096000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dirty="0" err="1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vscode</a:t>
            </a:r>
            <a:r>
              <a:rPr kumimoji="1" lang="zh-CN" altLang="en-US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安装及配置</a:t>
            </a:r>
            <a:endParaRPr kumimoji="1" lang="en-US" altLang="zh-CN" sz="1800" b="1" dirty="0">
              <a:solidFill>
                <a:schemeClr val="bg1"/>
              </a:solidFill>
              <a:latin typeface="Sitka Subheading" pitchFamily="2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FAC8468-53F2-BFA0-6D0F-D0C8F5AD6F65}"/>
              </a:ext>
            </a:extLst>
          </p:cNvPr>
          <p:cNvSpPr txBox="1"/>
          <p:nvPr/>
        </p:nvSpPr>
        <p:spPr>
          <a:xfrm>
            <a:off x="616585" y="1407622"/>
            <a:ext cx="999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https://code.visualstudio.com/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自定义安装在非系统盘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拓展→安装</a:t>
            </a:r>
            <a:r>
              <a:rPr lang="en-US" altLang="zh-CN" dirty="0"/>
              <a:t>python</a:t>
            </a:r>
          </a:p>
          <a:p>
            <a:endParaRPr lang="en-US" altLang="zh-CN" dirty="0"/>
          </a:p>
          <a:p>
            <a:r>
              <a:rPr lang="zh-CN" altLang="en-US" dirty="0"/>
              <a:t>添加解释器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信任文件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91242"/>
      </p:ext>
    </p:extLst>
  </p:cSld>
  <p:clrMapOvr>
    <a:masterClrMapping/>
  </p:clrMapOvr>
  <p:transition spd="slow" advTm="54752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A76A-D27A-E417-C0F7-E172E09E0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Box 17">
            <a:extLst>
              <a:ext uri="{FF2B5EF4-FFF2-40B4-BE49-F238E27FC236}">
                <a16:creationId xmlns:a16="http://schemas.microsoft.com/office/drawing/2014/main" id="{BD155554-9AB4-F17B-B348-D1936A41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63" y="141288"/>
            <a:ext cx="85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03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3491" name="文本框 1">
            <a:extLst>
              <a:ext uri="{FF2B5EF4-FFF2-40B4-BE49-F238E27FC236}">
                <a16:creationId xmlns:a16="http://schemas.microsoft.com/office/drawing/2014/main" id="{1CE53BA7-FBF7-0A13-DCA1-4D23085DC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775" y="17463"/>
            <a:ext cx="213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6E161D"/>
                </a:solidFill>
                <a:latin typeface="Bahnschrift SemiBold" panose="020B0502040204020203" pitchFamily="34" charset="0"/>
                <a:ea typeface="华文中宋" panose="02010600040101010101" pitchFamily="2" charset="-122"/>
              </a:rPr>
              <a:t>CUEB</a:t>
            </a:r>
            <a:endParaRPr lang="zh-CN" altLang="en-US" sz="5400" b="1">
              <a:solidFill>
                <a:srgbClr val="6E161D"/>
              </a:solidFill>
              <a:latin typeface="Bahnschrift SemiBold" panose="020B0502040204020203" pitchFamily="34" charset="0"/>
              <a:ea typeface="华文中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DD1524-9C22-A1B5-DA2E-EA0B157628F2}"/>
              </a:ext>
            </a:extLst>
          </p:cNvPr>
          <p:cNvSpPr txBox="1"/>
          <p:nvPr/>
        </p:nvSpPr>
        <p:spPr>
          <a:xfrm>
            <a:off x="1280160" y="141288"/>
            <a:ext cx="6096000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1800" b="1" dirty="0" err="1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pycharm</a:t>
            </a:r>
            <a:r>
              <a:rPr kumimoji="1" lang="zh-CN" altLang="en-US" sz="1800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安装及配置</a:t>
            </a:r>
            <a:endParaRPr kumimoji="1" lang="en-US" altLang="zh-CN" sz="1800" b="1" dirty="0">
              <a:solidFill>
                <a:schemeClr val="bg1"/>
              </a:solidFill>
              <a:latin typeface="Sitka Subheading" pitchFamily="2" charset="0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B2ED7A2-C9D3-30DB-B49C-73716F1864DA}"/>
              </a:ext>
            </a:extLst>
          </p:cNvPr>
          <p:cNvSpPr txBox="1"/>
          <p:nvPr/>
        </p:nvSpPr>
        <p:spPr>
          <a:xfrm>
            <a:off x="616585" y="1407622"/>
            <a:ext cx="99974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3"/>
              </a:rPr>
              <a:t>https://www.jetbrains.com/zh-cn/pycharm/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激活软件至</a:t>
            </a:r>
            <a:r>
              <a:rPr lang="en-US" altLang="zh-CN" dirty="0"/>
              <a:t>2099</a:t>
            </a:r>
            <a:r>
              <a:rPr lang="zh-CN" altLang="en-US" dirty="0"/>
              <a:t>年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新建项目→自定义环境选择</a:t>
            </a:r>
            <a:r>
              <a:rPr lang="en-US" altLang="zh-CN" dirty="0" err="1"/>
              <a:t>conda</a:t>
            </a:r>
            <a:r>
              <a:rPr lang="zh-CN" altLang="en-US" dirty="0"/>
              <a:t>路径→新建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4616107"/>
      </p:ext>
    </p:extLst>
  </p:cSld>
  <p:clrMapOvr>
    <a:masterClrMapping/>
  </p:clrMapOvr>
  <p:transition spd="slow" advTm="54752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7"/>
          <p:cNvSpPr txBox="1">
            <a:spLocks noChangeArrowheads="1"/>
          </p:cNvSpPr>
          <p:nvPr/>
        </p:nvSpPr>
        <p:spPr bwMode="auto">
          <a:xfrm>
            <a:off x="309563" y="141288"/>
            <a:ext cx="855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04</a:t>
            </a:r>
            <a:endParaRPr lang="zh-CN" altLang="en-US" sz="32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075" name="文本框 1"/>
          <p:cNvSpPr txBox="1">
            <a:spLocks noChangeArrowheads="1"/>
          </p:cNvSpPr>
          <p:nvPr/>
        </p:nvSpPr>
        <p:spPr bwMode="auto">
          <a:xfrm>
            <a:off x="9629775" y="17463"/>
            <a:ext cx="2138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5400" b="1">
                <a:solidFill>
                  <a:srgbClr val="6E161D"/>
                </a:solidFill>
                <a:latin typeface="Bahnschrift SemiBold" panose="020B0502040204020203" pitchFamily="34" charset="0"/>
                <a:ea typeface="华文中宋" panose="02010600040101010101" pitchFamily="2" charset="-122"/>
              </a:rPr>
              <a:t>CUEB</a:t>
            </a:r>
            <a:endParaRPr lang="zh-CN" altLang="en-US" sz="5400" b="1">
              <a:solidFill>
                <a:srgbClr val="6E161D"/>
              </a:solidFill>
              <a:latin typeface="Bahnschrift SemiBold" panose="020B0502040204020203" pitchFamily="34" charset="0"/>
              <a:ea typeface="华文中宋" panose="02010600040101010101" pitchFamily="2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A7A0FD3-B6F2-1591-686C-E8F6CDED2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09221"/>
              </p:ext>
            </p:extLst>
          </p:nvPr>
        </p:nvGraphicFramePr>
        <p:xfrm>
          <a:off x="893618" y="1880856"/>
          <a:ext cx="10515601" cy="3398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72757">
                  <a:extLst>
                    <a:ext uri="{9D8B030D-6E8A-4147-A177-3AD203B41FA5}">
                      <a16:colId xmlns:a16="http://schemas.microsoft.com/office/drawing/2014/main" val="8247590"/>
                    </a:ext>
                  </a:extLst>
                </a:gridCol>
                <a:gridCol w="1960711">
                  <a:extLst>
                    <a:ext uri="{9D8B030D-6E8A-4147-A177-3AD203B41FA5}">
                      <a16:colId xmlns:a16="http://schemas.microsoft.com/office/drawing/2014/main" val="484458226"/>
                    </a:ext>
                  </a:extLst>
                </a:gridCol>
                <a:gridCol w="1960711">
                  <a:extLst>
                    <a:ext uri="{9D8B030D-6E8A-4147-A177-3AD203B41FA5}">
                      <a16:colId xmlns:a16="http://schemas.microsoft.com/office/drawing/2014/main" val="1816505886"/>
                    </a:ext>
                  </a:extLst>
                </a:gridCol>
                <a:gridCol w="1960711">
                  <a:extLst>
                    <a:ext uri="{9D8B030D-6E8A-4147-A177-3AD203B41FA5}">
                      <a16:colId xmlns:a16="http://schemas.microsoft.com/office/drawing/2014/main" val="3538380456"/>
                    </a:ext>
                  </a:extLst>
                </a:gridCol>
                <a:gridCol w="1960711">
                  <a:extLst>
                    <a:ext uri="{9D8B030D-6E8A-4147-A177-3AD203B41FA5}">
                      <a16:colId xmlns:a16="http://schemas.microsoft.com/office/drawing/2014/main" val="1787211630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 工具 </a:t>
                      </a: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 核心定位 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 关键功能 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 适用场景 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 优势 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644352635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Anaconda</a:t>
                      </a: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Python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环境管理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预装科学计算库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conda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包管理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虚拟环境隔离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数据科学、机器学习、复杂依赖项目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环境隔离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一键安装科学工具链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742990567"/>
                  </a:ext>
                </a:extLst>
              </a:tr>
              <a:tr h="91821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VS Code</a:t>
                      </a: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通用代码编辑器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轻量灵活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插件扩展功能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多语言支持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小型项目、多语言开发、自定义配置需求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快速启动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高度可定制化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3847474720"/>
                  </a:ext>
                </a:extLst>
              </a:tr>
              <a:tr h="1192530"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PyCharm</a:t>
                      </a:r>
                    </a:p>
                  </a:txBody>
                  <a:tcPr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专业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Python IDE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智能代码补全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深度调试工具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框架集成（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Django</a:t>
                      </a: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等）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大型项目、专业开发、团队协作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开箱即用</a:t>
                      </a:r>
                      <a:b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强大的代码分析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02942651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47953635-D2CE-8FFF-A497-911EE29C95B1}"/>
              </a:ext>
            </a:extLst>
          </p:cNvPr>
          <p:cNvSpPr txBox="1"/>
          <p:nvPr/>
        </p:nvSpPr>
        <p:spPr>
          <a:xfrm>
            <a:off x="1280160" y="141288"/>
            <a:ext cx="6096000" cy="471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zh-CN" altLang="en-US" b="1" dirty="0">
                <a:solidFill>
                  <a:schemeClr val="bg1"/>
                </a:solidFill>
                <a:latin typeface="Sitka Subheading" pitchFamily="2" charset="0"/>
                <a:ea typeface="楷体" panose="02010609060101010101" pitchFamily="49" charset="-122"/>
              </a:rPr>
              <a:t>简述对比</a:t>
            </a:r>
            <a:endParaRPr kumimoji="1" lang="en-US" altLang="zh-CN" sz="1800" b="1" dirty="0">
              <a:solidFill>
                <a:schemeClr val="bg1"/>
              </a:solidFill>
              <a:latin typeface="Sitka Subheading" pitchFamily="2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 advTm="54752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4146550"/>
          </a:xfrm>
          <a:prstGeom prst="rect">
            <a:avLst/>
          </a:prstGeom>
          <a:solidFill>
            <a:srgbClr val="A61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48482" name="矩形 8"/>
          <p:cNvSpPr>
            <a:spLocks noChangeArrowheads="1"/>
          </p:cNvSpPr>
          <p:nvPr/>
        </p:nvSpPr>
        <p:spPr bwMode="auto">
          <a:xfrm>
            <a:off x="4652963" y="1182688"/>
            <a:ext cx="3722687" cy="135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8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 谢！</a:t>
            </a:r>
            <a:endParaRPr lang="zh-CN" altLang="en-US" sz="8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848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5394325"/>
            <a:ext cx="2935288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7487e4-7e4e-44b8-a396-ff180dbfb378"/>
  <p:tag name="COMMONDATA" val="eyJoZGlkIjoiMWU4NjcxMTBhOTkyZjg2ZDllYmY0MzA3YjYxNGM5MzkifQ=="/>
</p:tagLst>
</file>

<file path=ppt/theme/theme1.xml><?xml version="1.0" encoding="utf-8"?>
<a:theme xmlns:a="http://schemas.openxmlformats.org/drawingml/2006/main" name="首经贸金融学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首经贸金融学院</Template>
  <TotalTime>436</TotalTime>
  <Words>381</Words>
  <Application>Microsoft Office PowerPoint</Application>
  <PresentationFormat>宽屏</PresentationFormat>
  <Paragraphs>89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Kaiti TC</vt:lpstr>
      <vt:lpstr>等线</vt:lpstr>
      <vt:lpstr>华文行楷</vt:lpstr>
      <vt:lpstr>微软雅黑</vt:lpstr>
      <vt:lpstr>Arial</vt:lpstr>
      <vt:lpstr>Bahnschrift SemiBold</vt:lpstr>
      <vt:lpstr>Calibri</vt:lpstr>
      <vt:lpstr>Sitka Subheading</vt:lpstr>
      <vt:lpstr>Times New Roman</vt:lpstr>
      <vt:lpstr>首经贸金融学院</vt:lpstr>
      <vt:lpstr>1_自定义设计方案</vt:lpstr>
      <vt:lpstr>2_自定义设计方案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Pengpeng Yue</dc:creator>
  <cp:lastModifiedBy>世骐 薛</cp:lastModifiedBy>
  <cp:revision>3178</cp:revision>
  <cp:lastPrinted>2024-11-20T08:59:00Z</cp:lastPrinted>
  <dcterms:created xsi:type="dcterms:W3CDTF">2018-11-08T15:03:00Z</dcterms:created>
  <dcterms:modified xsi:type="dcterms:W3CDTF">2025-05-07T09:20:21Z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027765513E684009AF34D06E58155012_13</vt:lpwstr>
  </property>
</Properties>
</file>