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328" r:id="rId3"/>
    <p:sldId id="329" r:id="rId4"/>
    <p:sldId id="331" r:id="rId5"/>
    <p:sldId id="334" r:id="rId6"/>
    <p:sldId id="332" r:id="rId7"/>
    <p:sldId id="336" r:id="rId8"/>
    <p:sldId id="337" r:id="rId9"/>
    <p:sldId id="324" r:id="rId10"/>
    <p:sldId id="340" r:id="rId11"/>
    <p:sldId id="335" r:id="rId12"/>
    <p:sldId id="316" r:id="rId13"/>
    <p:sldId id="326" r:id="rId14"/>
    <p:sldId id="327" r:id="rId15"/>
    <p:sldId id="260"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付 庆娇" initials="付"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1318"/>
    <a:srgbClr val="FFFFFF"/>
    <a:srgbClr val="C00000"/>
    <a:srgbClr val="C73D2D"/>
    <a:srgbClr val="C74030"/>
    <a:srgbClr val="0062AD"/>
    <a:srgbClr val="0C49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5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87F81-F693-4D61-96C3-51640B3E97A3}" type="datetimeFigureOut">
              <a:rPr lang="zh-CN" altLang="en-US" smtClean="0"/>
              <a:t>2025/1/2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F7DB9-3AC9-45BF-BBE5-11AD8F5E63C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FF6C8-6D99-241E-916E-73D7777B39D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B0A8AD-0A5C-6387-F895-74F7D5C2F72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4EB4D01-7C79-4F32-03E2-5F9A1F1BCC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6C14D80-DDDC-57A2-47F5-1EDDCAA94AB0}"/>
              </a:ext>
            </a:extLst>
          </p:cNvPr>
          <p:cNvSpPr>
            <a:spLocks noGrp="1"/>
          </p:cNvSpPr>
          <p:nvPr>
            <p:ph type="sldNum" sz="quarter" idx="5"/>
          </p:nvPr>
        </p:nvSpPr>
        <p:spPr/>
        <p:txBody>
          <a:bodyPr/>
          <a:lstStyle/>
          <a:p>
            <a:fld id="{C7FF7DB9-3AC9-45BF-BBE5-11AD8F5E63C0}" type="slidenum">
              <a:rPr lang="zh-CN" altLang="en-US" smtClean="0"/>
              <a:t>4</a:t>
            </a:fld>
            <a:endParaRPr lang="zh-CN" altLang="en-US"/>
          </a:p>
        </p:txBody>
      </p:sp>
    </p:spTree>
    <p:extLst>
      <p:ext uri="{BB962C8B-B14F-4D97-AF65-F5344CB8AC3E}">
        <p14:creationId xmlns:p14="http://schemas.microsoft.com/office/powerpoint/2010/main" val="4223860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3B130-AB2D-75F0-CBB8-04A7967066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64CC45D-80BC-36F2-3008-28A0F61CA97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DB4D858-94F5-DE63-BEE6-4529C7899AA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C54D283-21D2-B51D-5BF9-975038A6D1C9}"/>
              </a:ext>
            </a:extLst>
          </p:cNvPr>
          <p:cNvSpPr>
            <a:spLocks noGrp="1"/>
          </p:cNvSpPr>
          <p:nvPr>
            <p:ph type="sldNum" sz="quarter" idx="5"/>
          </p:nvPr>
        </p:nvSpPr>
        <p:spPr/>
        <p:txBody>
          <a:bodyPr/>
          <a:lstStyle/>
          <a:p>
            <a:fld id="{C7FF7DB9-3AC9-45BF-BBE5-11AD8F5E63C0}" type="slidenum">
              <a:rPr lang="zh-CN" altLang="en-US" smtClean="0"/>
              <a:t>5</a:t>
            </a:fld>
            <a:endParaRPr lang="zh-CN" altLang="en-US"/>
          </a:p>
        </p:txBody>
      </p:sp>
    </p:spTree>
    <p:extLst>
      <p:ext uri="{BB962C8B-B14F-4D97-AF65-F5344CB8AC3E}">
        <p14:creationId xmlns:p14="http://schemas.microsoft.com/office/powerpoint/2010/main" val="32141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C8A3F-2622-05B1-4882-61520044AF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1895F58-04EC-14A7-DAAE-8CA8431F12C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9FDBE31-CC53-6F44-2D5C-2BD1E1EEA30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7E75D67-0050-50CD-7327-84355BBED93F}"/>
              </a:ext>
            </a:extLst>
          </p:cNvPr>
          <p:cNvSpPr>
            <a:spLocks noGrp="1"/>
          </p:cNvSpPr>
          <p:nvPr>
            <p:ph type="sldNum" sz="quarter" idx="5"/>
          </p:nvPr>
        </p:nvSpPr>
        <p:spPr/>
        <p:txBody>
          <a:bodyPr/>
          <a:lstStyle/>
          <a:p>
            <a:fld id="{C7FF7DB9-3AC9-45BF-BBE5-11AD8F5E63C0}" type="slidenum">
              <a:rPr lang="zh-CN" altLang="en-US" smtClean="0"/>
              <a:t>6</a:t>
            </a:fld>
            <a:endParaRPr lang="zh-CN" altLang="en-US"/>
          </a:p>
        </p:txBody>
      </p:sp>
    </p:spTree>
    <p:extLst>
      <p:ext uri="{BB962C8B-B14F-4D97-AF65-F5344CB8AC3E}">
        <p14:creationId xmlns:p14="http://schemas.microsoft.com/office/powerpoint/2010/main" val="1432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659CC-DB40-CEBB-FAE6-CA1DCE48851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711448A-3A57-787F-88BC-A08E2E961D5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D4BCBD-7FE9-304B-BDD0-B2ED918A965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FAA0051-5C91-C0FA-12C5-17BF012039C7}"/>
              </a:ext>
            </a:extLst>
          </p:cNvPr>
          <p:cNvSpPr>
            <a:spLocks noGrp="1"/>
          </p:cNvSpPr>
          <p:nvPr>
            <p:ph type="sldNum" sz="quarter" idx="5"/>
          </p:nvPr>
        </p:nvSpPr>
        <p:spPr/>
        <p:txBody>
          <a:bodyPr/>
          <a:lstStyle/>
          <a:p>
            <a:fld id="{C7FF7DB9-3AC9-45BF-BBE5-11AD8F5E63C0}" type="slidenum">
              <a:rPr lang="zh-CN" altLang="en-US" smtClean="0"/>
              <a:t>7</a:t>
            </a:fld>
            <a:endParaRPr lang="zh-CN" altLang="en-US"/>
          </a:p>
        </p:txBody>
      </p:sp>
    </p:spTree>
    <p:extLst>
      <p:ext uri="{BB962C8B-B14F-4D97-AF65-F5344CB8AC3E}">
        <p14:creationId xmlns:p14="http://schemas.microsoft.com/office/powerpoint/2010/main" val="2689784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02127-061D-6164-2AC9-7AB93E55D93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EED618-DA0A-18D6-7A82-110B29A2A25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55CAEA7-67C5-C58A-D431-30109CC2545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E731891-F4F6-FA40-3D9B-060861A341F7}"/>
              </a:ext>
            </a:extLst>
          </p:cNvPr>
          <p:cNvSpPr>
            <a:spLocks noGrp="1"/>
          </p:cNvSpPr>
          <p:nvPr>
            <p:ph type="sldNum" sz="quarter" idx="5"/>
          </p:nvPr>
        </p:nvSpPr>
        <p:spPr/>
        <p:txBody>
          <a:bodyPr/>
          <a:lstStyle/>
          <a:p>
            <a:fld id="{C7FF7DB9-3AC9-45BF-BBE5-11AD8F5E63C0}" type="slidenum">
              <a:rPr lang="zh-CN" altLang="en-US" smtClean="0"/>
              <a:t>8</a:t>
            </a:fld>
            <a:endParaRPr lang="zh-CN" altLang="en-US"/>
          </a:p>
        </p:txBody>
      </p:sp>
    </p:spTree>
    <p:extLst>
      <p:ext uri="{BB962C8B-B14F-4D97-AF65-F5344CB8AC3E}">
        <p14:creationId xmlns:p14="http://schemas.microsoft.com/office/powerpoint/2010/main" val="4014866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06318-384B-C50B-8CA2-EF99B0E1F89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1AD99A7-7E3A-E71C-F6F8-4CFEF7E3FAA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9085D6F-9781-2351-E76E-0FDA28B75A7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92A737F-5970-42B0-4BD8-37E87C12B908}"/>
              </a:ext>
            </a:extLst>
          </p:cNvPr>
          <p:cNvSpPr>
            <a:spLocks noGrp="1"/>
          </p:cNvSpPr>
          <p:nvPr>
            <p:ph type="sldNum" sz="quarter" idx="5"/>
          </p:nvPr>
        </p:nvSpPr>
        <p:spPr/>
        <p:txBody>
          <a:bodyPr/>
          <a:lstStyle/>
          <a:p>
            <a:fld id="{C7FF7DB9-3AC9-45BF-BBE5-11AD8F5E63C0}" type="slidenum">
              <a:rPr lang="zh-CN" altLang="en-US" smtClean="0"/>
              <a:t>10</a:t>
            </a:fld>
            <a:endParaRPr lang="zh-CN" altLang="en-US"/>
          </a:p>
        </p:txBody>
      </p:sp>
    </p:spTree>
    <p:extLst>
      <p:ext uri="{BB962C8B-B14F-4D97-AF65-F5344CB8AC3E}">
        <p14:creationId xmlns:p14="http://schemas.microsoft.com/office/powerpoint/2010/main" val="10016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8B9F4-9D99-9152-1EAE-1C3E3355180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99FD7AE-1B23-7F23-366B-AE3019EC410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7C71A3E-C70A-0222-61EE-B6A444A2D30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ADF5830-19B1-7153-CB1E-8524E305F629}"/>
              </a:ext>
            </a:extLst>
          </p:cNvPr>
          <p:cNvSpPr>
            <a:spLocks noGrp="1"/>
          </p:cNvSpPr>
          <p:nvPr>
            <p:ph type="sldNum" sz="quarter" idx="5"/>
          </p:nvPr>
        </p:nvSpPr>
        <p:spPr/>
        <p:txBody>
          <a:bodyPr/>
          <a:lstStyle/>
          <a:p>
            <a:fld id="{C7FF7DB9-3AC9-45BF-BBE5-11AD8F5E63C0}" type="slidenum">
              <a:rPr lang="zh-CN" altLang="en-US" smtClean="0"/>
              <a:t>11</a:t>
            </a:fld>
            <a:endParaRPr lang="zh-CN" altLang="en-US"/>
          </a:p>
        </p:txBody>
      </p:sp>
    </p:spTree>
    <p:extLst>
      <p:ext uri="{BB962C8B-B14F-4D97-AF65-F5344CB8AC3E}">
        <p14:creationId xmlns:p14="http://schemas.microsoft.com/office/powerpoint/2010/main" val="285539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首页">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目录">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图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尾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wmf"/><Relationship Id="rId5" Type="http://schemas.openxmlformats.org/officeDocument/2006/relationships/oleObject" Target="../embeddings/oleObject4.bin"/><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w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oleObject" Target="../embeddings/oleObject1.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8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00" y="1073150"/>
            <a:ext cx="12278360" cy="4048125"/>
          </a:xfrm>
          <a:prstGeom prst="rect">
            <a:avLst/>
          </a:prstGeom>
          <a:solidFill>
            <a:srgbClr val="961318">
              <a:alpha val="85000"/>
            </a:srgbClr>
          </a:solidFill>
          <a:ln w="12700" cap="flat" cmpd="sng" algn="ctr">
            <a:noFill/>
            <a:prstDash val="solid"/>
            <a:miter lim="800000"/>
          </a:ln>
          <a:effectLst/>
        </p:spPr>
        <p:txBody>
          <a:bodyPr rtlCol="0" anchor="ctr"/>
          <a:lstStyle/>
          <a:p>
            <a:pPr algn="ctr">
              <a:defRPr/>
            </a:pPr>
            <a:endParaRPr lang="zh-CN" altLang="en-US" kern="0" dirty="0">
              <a:solidFill>
                <a:srgbClr val="FFFFFF"/>
              </a:solidFill>
              <a:latin typeface="Arial" panose="020B0604020202020204"/>
              <a:ea typeface="微软雅黑" panose="020B0503020204020204" charset="-122"/>
              <a:cs typeface="+mn-ea"/>
              <a:sym typeface="+mn-lt"/>
            </a:endParaRPr>
          </a:p>
        </p:txBody>
      </p:sp>
      <p:grpSp>
        <p:nvGrpSpPr>
          <p:cNvPr id="11" name="组合 10"/>
          <p:cNvGrpSpPr/>
          <p:nvPr/>
        </p:nvGrpSpPr>
        <p:grpSpPr>
          <a:xfrm>
            <a:off x="2493133" y="5937103"/>
            <a:ext cx="7388477" cy="338554"/>
            <a:chOff x="415917" y="6056049"/>
            <a:chExt cx="7388477" cy="338554"/>
          </a:xfrm>
        </p:grpSpPr>
        <p:sp>
          <p:nvSpPr>
            <p:cNvPr id="12" name="TextBox 14"/>
            <p:cNvSpPr txBox="1"/>
            <p:nvPr/>
          </p:nvSpPr>
          <p:spPr>
            <a:xfrm>
              <a:off x="415917" y="6056049"/>
              <a:ext cx="1620957" cy="338554"/>
            </a:xfrm>
            <a:prstGeom prst="rect">
              <a:avLst/>
            </a:prstGeom>
            <a:noFill/>
          </p:spPr>
          <p:txBody>
            <a:bodyPr wrap="none" rtlCol="0">
              <a:spAutoFit/>
            </a:bodyPr>
            <a:lstStyle/>
            <a:p>
              <a:r>
                <a:rPr lang="zh-CN" altLang="en-US" sz="1600" b="1" dirty="0">
                  <a:solidFill>
                    <a:srgbClr val="961318"/>
                  </a:solidFill>
                  <a:latin typeface="Arial" panose="020B0604020202020204"/>
                  <a:ea typeface="微软雅黑" panose="020B0503020204020204" charset="-122"/>
                  <a:cs typeface="+mn-ea"/>
                </a:rPr>
                <a:t>汇报人：李小诺</a:t>
              </a:r>
            </a:p>
          </p:txBody>
        </p:sp>
        <p:sp>
          <p:nvSpPr>
            <p:cNvPr id="13" name="TextBox 28"/>
            <p:cNvSpPr txBox="1"/>
            <p:nvPr/>
          </p:nvSpPr>
          <p:spPr>
            <a:xfrm>
              <a:off x="2741384" y="6056049"/>
              <a:ext cx="2040815" cy="338554"/>
            </a:xfrm>
            <a:prstGeom prst="rect">
              <a:avLst/>
            </a:prstGeom>
            <a:noFill/>
          </p:spPr>
          <p:txBody>
            <a:bodyPr wrap="none" rtlCol="0">
              <a:spAutoFit/>
            </a:bodyPr>
            <a:lstStyle/>
            <a:p>
              <a:r>
                <a:rPr lang="zh-CN" altLang="en-US" sz="1600" b="1" dirty="0">
                  <a:solidFill>
                    <a:srgbClr val="961318"/>
                  </a:solidFill>
                  <a:latin typeface="Arial" panose="020B0604020202020204"/>
                  <a:ea typeface="微软雅黑" panose="020B0503020204020204" charset="-122"/>
                  <a:cs typeface="+mn-ea"/>
                </a:rPr>
                <a:t>学号：</a:t>
              </a:r>
              <a:r>
                <a:rPr lang="en-US" altLang="zh-CN" sz="1600" b="1" dirty="0">
                  <a:solidFill>
                    <a:srgbClr val="961318"/>
                  </a:solidFill>
                  <a:latin typeface="Arial" panose="020B0604020202020204"/>
                  <a:ea typeface="微软雅黑" panose="020B0503020204020204" charset="-122"/>
                  <a:cs typeface="+mn-ea"/>
                </a:rPr>
                <a:t>22024110055</a:t>
              </a:r>
            </a:p>
          </p:txBody>
        </p:sp>
        <p:sp>
          <p:nvSpPr>
            <p:cNvPr id="14" name="TextBox 90"/>
            <p:cNvSpPr txBox="1"/>
            <p:nvPr/>
          </p:nvSpPr>
          <p:spPr>
            <a:xfrm>
              <a:off x="5295374" y="6056049"/>
              <a:ext cx="2509020" cy="338554"/>
            </a:xfrm>
            <a:prstGeom prst="rect">
              <a:avLst/>
            </a:prstGeom>
            <a:noFill/>
          </p:spPr>
          <p:txBody>
            <a:bodyPr wrap="none" rtlCol="0">
              <a:spAutoFit/>
            </a:bodyPr>
            <a:lstStyle/>
            <a:p>
              <a:r>
                <a:rPr lang="zh-CN" altLang="en-US" sz="1600" b="1" dirty="0">
                  <a:solidFill>
                    <a:srgbClr val="961318"/>
                  </a:solidFill>
                  <a:latin typeface="Arial" panose="020B0604020202020204"/>
                  <a:ea typeface="微软雅黑" panose="020B0503020204020204" charset="-122"/>
                  <a:cs typeface="+mn-ea"/>
                </a:rPr>
                <a:t>汇报日期：</a:t>
              </a:r>
              <a:r>
                <a:rPr lang="en-US" altLang="zh-CN" sz="1600" b="1" dirty="0">
                  <a:solidFill>
                    <a:srgbClr val="961318"/>
                  </a:solidFill>
                  <a:latin typeface="Arial" panose="020B0604020202020204"/>
                  <a:ea typeface="微软雅黑" panose="020B0503020204020204" charset="-122"/>
                  <a:cs typeface="+mn-ea"/>
                </a:rPr>
                <a:t>2025</a:t>
              </a:r>
              <a:r>
                <a:rPr lang="zh-CN" altLang="en-US" sz="1600" b="1" dirty="0">
                  <a:solidFill>
                    <a:srgbClr val="961318"/>
                  </a:solidFill>
                  <a:latin typeface="Arial" panose="020B0604020202020204"/>
                  <a:ea typeface="微软雅黑" panose="020B0503020204020204" charset="-122"/>
                  <a:cs typeface="+mn-ea"/>
                </a:rPr>
                <a:t>年</a:t>
              </a:r>
              <a:r>
                <a:rPr lang="en-US" altLang="zh-CN" sz="1600" b="1" dirty="0">
                  <a:solidFill>
                    <a:srgbClr val="961318"/>
                  </a:solidFill>
                  <a:latin typeface="Arial" panose="020B0604020202020204"/>
                  <a:ea typeface="微软雅黑" panose="020B0503020204020204" charset="-122"/>
                  <a:cs typeface="+mn-ea"/>
                </a:rPr>
                <a:t>1</a:t>
              </a:r>
              <a:r>
                <a:rPr lang="zh-CN" altLang="en-US" sz="1600" b="1" dirty="0">
                  <a:solidFill>
                    <a:srgbClr val="961318"/>
                  </a:solidFill>
                  <a:latin typeface="Arial" panose="020B0604020202020204"/>
                  <a:ea typeface="微软雅黑" panose="020B0503020204020204" charset="-122"/>
                  <a:cs typeface="+mn-ea"/>
                </a:rPr>
                <a:t>月</a:t>
              </a:r>
              <a:r>
                <a:rPr lang="en-US" altLang="zh-CN" sz="1600" b="1" dirty="0">
                  <a:solidFill>
                    <a:srgbClr val="961318"/>
                  </a:solidFill>
                  <a:latin typeface="Arial" panose="020B0604020202020204"/>
                  <a:ea typeface="微软雅黑" panose="020B0503020204020204" charset="-122"/>
                  <a:cs typeface="+mn-ea"/>
                </a:rPr>
                <a:t>1</a:t>
              </a:r>
              <a:r>
                <a:rPr lang="zh-CN" altLang="en-US" sz="1600" b="1" dirty="0">
                  <a:solidFill>
                    <a:srgbClr val="961318"/>
                  </a:solidFill>
                  <a:latin typeface="Arial" panose="020B0604020202020204"/>
                  <a:ea typeface="微软雅黑" panose="020B0503020204020204" charset="-122"/>
                  <a:cs typeface="+mn-ea"/>
                </a:rPr>
                <a:t>日</a:t>
              </a:r>
            </a:p>
          </p:txBody>
        </p:sp>
      </p:grpSp>
      <p:sp>
        <p:nvSpPr>
          <p:cNvPr id="16" name="Rectangle 9"/>
          <p:cNvSpPr/>
          <p:nvPr/>
        </p:nvSpPr>
        <p:spPr>
          <a:xfrm>
            <a:off x="78035" y="2131669"/>
            <a:ext cx="11995289" cy="2821471"/>
          </a:xfrm>
          <a:prstGeom prst="rect">
            <a:avLst/>
          </a:prstGeom>
        </p:spPr>
        <p:txBody>
          <a:bodyPr wrap="square">
            <a:noAutofit/>
          </a:bodyPr>
          <a:lstStyle/>
          <a:p>
            <a:pPr algn="ctr">
              <a:lnSpc>
                <a:spcPct val="150000"/>
              </a:lnSpc>
            </a:pPr>
            <a:r>
              <a:rPr lang="zh-CN" altLang="en-US" sz="4800" b="1" dirty="0">
                <a:solidFill>
                  <a:prstClr val="white"/>
                </a:solidFill>
                <a:latin typeface="微软雅黑" panose="020B0503020204020204" charset="-122"/>
                <a:ea typeface="微软雅黑" panose="020B0503020204020204" charset="-122"/>
                <a:cs typeface="阿里巴巴普惠体 B" panose="00020600040101010101" pitchFamily="18" charset="-122"/>
              </a:rPr>
              <a:t>计量方法分享：多重差分法</a:t>
            </a:r>
            <a:endParaRPr lang="en-US" altLang="zh-CN" sz="4800" b="1" dirty="0">
              <a:solidFill>
                <a:prstClr val="white"/>
              </a:solidFill>
              <a:latin typeface="微软雅黑" panose="020B0503020204020204" charset="-122"/>
              <a:ea typeface="微软雅黑" panose="020B0503020204020204" charset="-122"/>
              <a:cs typeface="阿里巴巴普惠体 B" panose="00020600040101010101" pitchFamily="18" charset="-122"/>
            </a:endParaRPr>
          </a:p>
        </p:txBody>
      </p:sp>
      <p:cxnSp>
        <p:nvCxnSpPr>
          <p:cNvPr id="18" name="直接连接符 17"/>
          <p:cNvCxnSpPr/>
          <p:nvPr/>
        </p:nvCxnSpPr>
        <p:spPr>
          <a:xfrm flipV="1">
            <a:off x="-299803" y="5529572"/>
            <a:ext cx="5256126" cy="1"/>
          </a:xfrm>
          <a:prstGeom prst="line">
            <a:avLst/>
          </a:prstGeom>
          <a:noFill/>
          <a:ln w="38100" cap="flat" cmpd="sng" algn="ctr">
            <a:solidFill>
              <a:srgbClr val="961318"/>
            </a:solidFill>
            <a:prstDash val="solid"/>
            <a:miter lim="800000"/>
          </a:ln>
          <a:effectLst/>
        </p:spPr>
      </p:cxnSp>
      <p:cxnSp>
        <p:nvCxnSpPr>
          <p:cNvPr id="19" name="直接连接符 18"/>
          <p:cNvCxnSpPr/>
          <p:nvPr/>
        </p:nvCxnSpPr>
        <p:spPr>
          <a:xfrm>
            <a:off x="7235677" y="5529572"/>
            <a:ext cx="5446002" cy="0"/>
          </a:xfrm>
          <a:prstGeom prst="line">
            <a:avLst/>
          </a:prstGeom>
          <a:noFill/>
          <a:ln w="38100" cap="flat" cmpd="sng" algn="ctr">
            <a:solidFill>
              <a:srgbClr val="961318"/>
            </a:solidFill>
            <a:prstDash val="solid"/>
            <a:miter lim="800000"/>
          </a:ln>
          <a:effectLst/>
        </p:spPr>
      </p:cxnSp>
      <p:sp>
        <p:nvSpPr>
          <p:cNvPr id="21" name="文本框 20"/>
          <p:cNvSpPr txBox="1"/>
          <p:nvPr/>
        </p:nvSpPr>
        <p:spPr>
          <a:xfrm>
            <a:off x="4470083" y="5360670"/>
            <a:ext cx="3251835" cy="337185"/>
          </a:xfrm>
          <a:prstGeom prst="rect">
            <a:avLst/>
          </a:prstGeom>
          <a:noFill/>
        </p:spPr>
        <p:txBody>
          <a:bodyPr wrap="square" rtlCol="0">
            <a:spAutoFit/>
          </a:bodyPr>
          <a:lstStyle/>
          <a:p>
            <a:pPr algn="ctr">
              <a:buClrTx/>
              <a:buSzTx/>
              <a:buFontTx/>
            </a:pPr>
            <a:r>
              <a:rPr lang="zh-CN" altLang="en-US" sz="1600" dirty="0">
                <a:solidFill>
                  <a:srgbClr val="8C1515"/>
                </a:solidFill>
                <a:latin typeface="华文行楷" panose="02010800040101010101" pitchFamily="2" charset="-122"/>
                <a:ea typeface="华文行楷" panose="02010800040101010101" pitchFamily="2" charset="-122"/>
                <a:sym typeface="+mn-ea"/>
              </a:rPr>
              <a:t>崇德尚能，经世济民</a:t>
            </a:r>
          </a:p>
        </p:txBody>
      </p:sp>
      <p:pic>
        <p:nvPicPr>
          <p:cNvPr id="3" name="图片 2" descr="校徽 左右 红色">
            <a:extLst>
              <a:ext uri="{FF2B5EF4-FFF2-40B4-BE49-F238E27FC236}">
                <a16:creationId xmlns:a16="http://schemas.microsoft.com/office/drawing/2014/main" id="{BEFD463E-3331-641A-D278-E565BB397F08}"/>
              </a:ext>
            </a:extLst>
          </p:cNvPr>
          <p:cNvPicPr>
            <a:picLocks noChangeAspect="1"/>
          </p:cNvPicPr>
          <p:nvPr/>
        </p:nvPicPr>
        <p:blipFill>
          <a:blip r:embed="rId2"/>
          <a:stretch>
            <a:fillRect/>
          </a:stretch>
        </p:blipFill>
        <p:spPr>
          <a:xfrm>
            <a:off x="176467" y="97068"/>
            <a:ext cx="3732438" cy="8134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9FA7D-B7DA-5434-5FAB-75DDF21A1BCC}"/>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C5819524-1AD1-65B0-9508-759D35C6A7B5}"/>
              </a:ext>
            </a:extLst>
          </p:cNvPr>
          <p:cNvSpPr txBox="1"/>
          <p:nvPr/>
        </p:nvSpPr>
        <p:spPr>
          <a:xfrm>
            <a:off x="153077" y="957498"/>
            <a:ext cx="6030818"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广义双重差分与事件研究法（同一时点）</a:t>
            </a:r>
          </a:p>
        </p:txBody>
      </p:sp>
      <p:sp>
        <p:nvSpPr>
          <p:cNvPr id="7" name="文本框 6">
            <a:extLst>
              <a:ext uri="{FF2B5EF4-FFF2-40B4-BE49-F238E27FC236}">
                <a16:creationId xmlns:a16="http://schemas.microsoft.com/office/drawing/2014/main" id="{9A2CEDC6-3FAE-A089-5889-D3151946B20D}"/>
              </a:ext>
            </a:extLst>
          </p:cNvPr>
          <p:cNvSpPr txBox="1"/>
          <p:nvPr/>
        </p:nvSpPr>
        <p:spPr>
          <a:xfrm>
            <a:off x="2850289" y="0"/>
            <a:ext cx="2850289"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广义双重差分</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DEB7875-143B-D43D-1BFE-3436640E5780}"/>
              </a:ext>
            </a:extLst>
          </p:cNvPr>
          <p:cNvSpPr txBox="1"/>
          <p:nvPr/>
        </p:nvSpPr>
        <p:spPr>
          <a:xfrm>
            <a:off x="5700578" y="0"/>
            <a:ext cx="3484062"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实证论文</a:t>
            </a:r>
          </a:p>
        </p:txBody>
      </p:sp>
      <p:sp>
        <p:nvSpPr>
          <p:cNvPr id="17" name="文本框 16">
            <a:extLst>
              <a:ext uri="{FF2B5EF4-FFF2-40B4-BE49-F238E27FC236}">
                <a16:creationId xmlns:a16="http://schemas.microsoft.com/office/drawing/2014/main" id="{97E70146-40F4-D32F-D99E-D5D41EC85CC2}"/>
              </a:ext>
            </a:extLst>
          </p:cNvPr>
          <p:cNvSpPr txBox="1"/>
          <p:nvPr/>
        </p:nvSpPr>
        <p:spPr>
          <a:xfrm>
            <a:off x="9184640" y="0"/>
            <a:ext cx="3007360" cy="540000"/>
          </a:xfrm>
          <a:prstGeom prst="rect">
            <a:avLst/>
          </a:prstGeom>
          <a:solidFill>
            <a:schemeClr val="bg1">
              <a:lumMod val="75000"/>
            </a:schemeClr>
          </a:solidFill>
        </p:spPr>
        <p:txBody>
          <a:bodyPr wrap="square" rtlCol="0">
            <a:spAutoFit/>
          </a:bodyPr>
          <a:lstStyle/>
          <a:p>
            <a:pPr algn="ctr"/>
            <a:r>
              <a:rPr lang="en-US" altLang="zh-CN" sz="2800" b="1" dirty="0">
                <a:solidFill>
                  <a:srgbClr val="FFFFFF"/>
                </a:solidFill>
                <a:latin typeface="微软雅黑" panose="020B0503020204020204" pitchFamily="34" charset="-122"/>
                <a:ea typeface="微软雅黑" panose="020B0503020204020204" pitchFamily="34" charset="-122"/>
              </a:rPr>
              <a:t>Stata</a:t>
            </a:r>
            <a:r>
              <a:rPr lang="zh-CN" altLang="en-US" sz="2800" b="1" dirty="0">
                <a:solidFill>
                  <a:srgbClr val="FFFFFF"/>
                </a:solidFill>
                <a:latin typeface="微软雅黑" panose="020B0503020204020204" pitchFamily="34" charset="-122"/>
                <a:ea typeface="微软雅黑" panose="020B0503020204020204" pitchFamily="34" charset="-122"/>
              </a:rPr>
              <a:t>代码</a:t>
            </a:r>
          </a:p>
        </p:txBody>
      </p:sp>
      <p:sp>
        <p:nvSpPr>
          <p:cNvPr id="38" name="文本框 37">
            <a:extLst>
              <a:ext uri="{FF2B5EF4-FFF2-40B4-BE49-F238E27FC236}">
                <a16:creationId xmlns:a16="http://schemas.microsoft.com/office/drawing/2014/main" id="{FEBDE18D-72EE-FB29-39E6-78025F9746F4}"/>
              </a:ext>
            </a:extLst>
          </p:cNvPr>
          <p:cNvSpPr txBox="1"/>
          <p:nvPr/>
        </p:nvSpPr>
        <p:spPr>
          <a:xfrm>
            <a:off x="13965" y="8390"/>
            <a:ext cx="2850290"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pic>
        <p:nvPicPr>
          <p:cNvPr id="6" name="图片 5">
            <a:extLst>
              <a:ext uri="{FF2B5EF4-FFF2-40B4-BE49-F238E27FC236}">
                <a16:creationId xmlns:a16="http://schemas.microsoft.com/office/drawing/2014/main" id="{CAF12E4E-6DAD-BD3B-85A9-C15DBE8201D3}"/>
              </a:ext>
            </a:extLst>
          </p:cNvPr>
          <p:cNvPicPr>
            <a:picLocks noChangeAspect="1"/>
          </p:cNvPicPr>
          <p:nvPr/>
        </p:nvPicPr>
        <p:blipFill>
          <a:blip r:embed="rId3"/>
          <a:stretch>
            <a:fillRect/>
          </a:stretch>
        </p:blipFill>
        <p:spPr>
          <a:xfrm>
            <a:off x="1387881" y="3817951"/>
            <a:ext cx="7973538" cy="243874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54980C2-301E-3243-1966-127B02C4EE0B}"/>
                  </a:ext>
                </a:extLst>
              </p:cNvPr>
              <p:cNvSpPr txBox="1"/>
              <p:nvPr/>
            </p:nvSpPr>
            <p:spPr>
              <a:xfrm>
                <a:off x="765153" y="1688979"/>
                <a:ext cx="702056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3200" i="1" smtClean="0">
                              <a:solidFill>
                                <a:srgbClr val="836967"/>
                              </a:solidFill>
                              <a:latin typeface="Cambria Math" panose="02040503050406030204" pitchFamily="18" charset="0"/>
                            </a:rPr>
                          </m:ctrlPr>
                        </m:sSubPr>
                        <m:e>
                          <m:r>
                            <a:rPr lang="zh-CN" altLang="en-US" sz="3200" i="1">
                              <a:latin typeface="Cambria Math" panose="02040503050406030204" pitchFamily="18" charset="0"/>
                            </a:rPr>
                            <m:t>𝑌</m:t>
                          </m:r>
                        </m:e>
                        <m:sub>
                          <m:r>
                            <a:rPr lang="zh-CN" altLang="en-US" sz="3200" i="1">
                              <a:latin typeface="Cambria Math" panose="02040503050406030204" pitchFamily="18" charset="0"/>
                            </a:rPr>
                            <m:t>𝑖𝑡</m:t>
                          </m:r>
                        </m:sub>
                      </m:sSub>
                      <m:r>
                        <a:rPr lang="zh-CN" altLang="en-US" sz="3200" i="0">
                          <a:latin typeface="Cambria Math" panose="02040503050406030204" pitchFamily="18" charset="0"/>
                        </a:rPr>
                        <m:t>=</m:t>
                      </m:r>
                      <m:r>
                        <a:rPr lang="zh-CN" altLang="en-US" sz="3200" i="1">
                          <a:latin typeface="Cambria Math" panose="02040503050406030204" pitchFamily="18" charset="0"/>
                        </a:rPr>
                        <m:t>𝛼</m:t>
                      </m:r>
                      <m:r>
                        <a:rPr lang="zh-CN" altLang="en-US" sz="3200" i="0">
                          <a:latin typeface="Cambria Math" panose="02040503050406030204" pitchFamily="18" charset="0"/>
                        </a:rPr>
                        <m:t>+</m:t>
                      </m:r>
                      <m:r>
                        <a:rPr lang="zh-CN" altLang="en-US" sz="3200" i="1">
                          <a:latin typeface="Cambria Math" panose="02040503050406030204" pitchFamily="18" charset="0"/>
                        </a:rPr>
                        <m:t>𝛽</m:t>
                      </m:r>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𝐷</m:t>
                          </m:r>
                        </m:e>
                        <m:sub>
                          <m:r>
                            <a:rPr lang="zh-CN" altLang="en-US" sz="3200" i="1">
                              <a:latin typeface="Cambria Math" panose="02040503050406030204" pitchFamily="18" charset="0"/>
                            </a:rPr>
                            <m:t>𝑖</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𝑇</m:t>
                          </m:r>
                        </m:e>
                        <m:sub>
                          <m:r>
                            <a:rPr lang="zh-CN" altLang="en-US" sz="3200" i="1">
                              <a:latin typeface="Cambria Math" panose="02040503050406030204" pitchFamily="18" charset="0"/>
                            </a:rPr>
                            <m:t>𝑡</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𝜇</m:t>
                          </m:r>
                        </m:e>
                        <m:sub>
                          <m:r>
                            <a:rPr lang="zh-CN" altLang="en-US" sz="3200" i="1">
                              <a:latin typeface="Cambria Math" panose="02040503050406030204" pitchFamily="18" charset="0"/>
                            </a:rPr>
                            <m:t>𝑖</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𝜆</m:t>
                          </m:r>
                        </m:e>
                        <m:sub>
                          <m:r>
                            <a:rPr lang="zh-CN" altLang="en-US" sz="3200" i="1">
                              <a:latin typeface="Cambria Math" panose="02040503050406030204" pitchFamily="18" charset="0"/>
                            </a:rPr>
                            <m:t>𝑡</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𝜀</m:t>
                          </m:r>
                        </m:e>
                        <m:sub>
                          <m:r>
                            <a:rPr lang="zh-CN" altLang="en-US" sz="3200" i="1">
                              <a:latin typeface="Cambria Math" panose="02040503050406030204" pitchFamily="18" charset="0"/>
                            </a:rPr>
                            <m:t>𝑖𝑡</m:t>
                          </m:r>
                        </m:sub>
                      </m:sSub>
                    </m:oMath>
                  </m:oMathPara>
                </a14:m>
                <a:endParaRPr lang="zh-CN" altLang="en-US" dirty="0"/>
              </a:p>
            </p:txBody>
          </p:sp>
        </mc:Choice>
        <mc:Fallback xmlns="">
          <p:sp>
            <p:nvSpPr>
              <p:cNvPr id="8" name="文本框 7">
                <a:extLst>
                  <a:ext uri="{FF2B5EF4-FFF2-40B4-BE49-F238E27FC236}">
                    <a16:creationId xmlns:a16="http://schemas.microsoft.com/office/drawing/2014/main" id="{216D64D1-9ECC-51CB-E90C-748A976423C8}"/>
                  </a:ext>
                </a:extLst>
              </p:cNvPr>
              <p:cNvSpPr txBox="1">
                <a:spLocks noRot="1" noChangeAspect="1" noMove="1" noResize="1" noEditPoints="1" noAdjustHandles="1" noChangeArrowheads="1" noChangeShapeType="1" noTextEdit="1"/>
              </p:cNvSpPr>
              <p:nvPr/>
            </p:nvSpPr>
            <p:spPr>
              <a:xfrm>
                <a:off x="765153" y="1688979"/>
                <a:ext cx="7020560" cy="584775"/>
              </a:xfrm>
              <a:prstGeom prst="rect">
                <a:avLst/>
              </a:prstGeom>
              <a:blipFill>
                <a:blip r:embed="rId4"/>
                <a:stretch>
                  <a:fillRect/>
                </a:stretch>
              </a:blipFill>
            </p:spPr>
            <p:txBody>
              <a:bodyPr/>
              <a:lstStyle/>
              <a:p>
                <a:r>
                  <a:rPr lang="zh-CN" altLang="en-US">
                    <a:noFill/>
                  </a:rPr>
                  <a:t> </a:t>
                </a:r>
              </a:p>
            </p:txBody>
          </p:sp>
        </mc:Fallback>
      </mc:AlternateContent>
      <p:sp>
        <p:nvSpPr>
          <p:cNvPr id="16" name="Rectangle 6">
            <a:extLst>
              <a:ext uri="{FF2B5EF4-FFF2-40B4-BE49-F238E27FC236}">
                <a16:creationId xmlns:a16="http://schemas.microsoft.com/office/drawing/2014/main" id="{BD8CB37C-C370-7D2F-66D3-337F65C04766}"/>
              </a:ext>
            </a:extLst>
          </p:cNvPr>
          <p:cNvSpPr>
            <a:spLocks noChangeArrowheads="1"/>
          </p:cNvSpPr>
          <p:nvPr/>
        </p:nvSpPr>
        <p:spPr bwMode="auto">
          <a:xfrm>
            <a:off x="476655" y="2507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28CA0577-8F46-B009-5B83-8A562646900B}"/>
              </a:ext>
            </a:extLst>
          </p:cNvPr>
          <p:cNvGraphicFramePr>
            <a:graphicFrameLocks noChangeAspect="1"/>
          </p:cNvGraphicFramePr>
          <p:nvPr/>
        </p:nvGraphicFramePr>
        <p:xfrm>
          <a:off x="1092608" y="2507278"/>
          <a:ext cx="6344511" cy="1147412"/>
        </p:xfrm>
        <a:graphic>
          <a:graphicData uri="http://schemas.openxmlformats.org/presentationml/2006/ole">
            <mc:AlternateContent xmlns:mc="http://schemas.openxmlformats.org/markup-compatibility/2006">
              <mc:Choice xmlns:v="urn:schemas-microsoft-com:vml" Requires="v">
                <p:oleObj name="Equation" r:id="rId5" imgW="2387600" imgH="431800" progId="Equation.DSMT4">
                  <p:embed/>
                </p:oleObj>
              </mc:Choice>
              <mc:Fallback>
                <p:oleObj name="Equation" r:id="rId5" imgW="2387600" imgH="431800" progId="Equation.DSMT4">
                  <p:embed/>
                  <p:pic>
                    <p:nvPicPr>
                      <p:cNvPr id="18" name="对象 17">
                        <a:extLst>
                          <a:ext uri="{FF2B5EF4-FFF2-40B4-BE49-F238E27FC236}">
                            <a16:creationId xmlns:a16="http://schemas.microsoft.com/office/drawing/2014/main" id="{FB1C4FF7-A219-0657-D545-3AE84DE8C7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608" y="2507278"/>
                        <a:ext cx="6344511" cy="1147412"/>
                      </a:xfrm>
                      <a:prstGeom prst="rect">
                        <a:avLst/>
                      </a:prstGeom>
                      <a:noFill/>
                    </p:spPr>
                  </p:pic>
                </p:oleObj>
              </mc:Fallback>
            </mc:AlternateContent>
          </a:graphicData>
        </a:graphic>
      </p:graphicFrame>
    </p:spTree>
    <p:extLst>
      <p:ext uri="{BB962C8B-B14F-4D97-AF65-F5344CB8AC3E}">
        <p14:creationId xmlns:p14="http://schemas.microsoft.com/office/powerpoint/2010/main" val="370067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C4CF8-17D6-C88B-A188-EE730D2F67C7}"/>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C68F8F7E-335C-0AF2-286D-DD737F91373B}"/>
              </a:ext>
            </a:extLst>
          </p:cNvPr>
          <p:cNvSpPr txBox="1"/>
          <p:nvPr/>
        </p:nvSpPr>
        <p:spPr>
          <a:xfrm>
            <a:off x="153077" y="957498"/>
            <a:ext cx="7301999"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广义双重差分与事件研究法结合（不同政策时点）</a:t>
            </a:r>
          </a:p>
        </p:txBody>
      </p:sp>
      <p:sp>
        <p:nvSpPr>
          <p:cNvPr id="7" name="文本框 6">
            <a:extLst>
              <a:ext uri="{FF2B5EF4-FFF2-40B4-BE49-F238E27FC236}">
                <a16:creationId xmlns:a16="http://schemas.microsoft.com/office/drawing/2014/main" id="{CD887685-16A1-B66C-742E-1EF6BDCCC8EB}"/>
              </a:ext>
            </a:extLst>
          </p:cNvPr>
          <p:cNvSpPr txBox="1"/>
          <p:nvPr/>
        </p:nvSpPr>
        <p:spPr>
          <a:xfrm>
            <a:off x="2850289" y="0"/>
            <a:ext cx="2850289"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广义双重差分</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E955D73-81EE-1BB8-8A1C-8381F8DC9343}"/>
              </a:ext>
            </a:extLst>
          </p:cNvPr>
          <p:cNvSpPr txBox="1"/>
          <p:nvPr/>
        </p:nvSpPr>
        <p:spPr>
          <a:xfrm>
            <a:off x="5700578" y="0"/>
            <a:ext cx="3484062"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实证论文</a:t>
            </a:r>
          </a:p>
        </p:txBody>
      </p:sp>
      <p:sp>
        <p:nvSpPr>
          <p:cNvPr id="17" name="文本框 16">
            <a:extLst>
              <a:ext uri="{FF2B5EF4-FFF2-40B4-BE49-F238E27FC236}">
                <a16:creationId xmlns:a16="http://schemas.microsoft.com/office/drawing/2014/main" id="{904157DC-39E7-F309-884E-D127F2022C10}"/>
              </a:ext>
            </a:extLst>
          </p:cNvPr>
          <p:cNvSpPr txBox="1"/>
          <p:nvPr/>
        </p:nvSpPr>
        <p:spPr>
          <a:xfrm>
            <a:off x="9184640" y="0"/>
            <a:ext cx="3007360" cy="540000"/>
          </a:xfrm>
          <a:prstGeom prst="rect">
            <a:avLst/>
          </a:prstGeom>
          <a:solidFill>
            <a:schemeClr val="bg1">
              <a:lumMod val="75000"/>
            </a:schemeClr>
          </a:solidFill>
        </p:spPr>
        <p:txBody>
          <a:bodyPr wrap="square" rtlCol="0">
            <a:spAutoFit/>
          </a:bodyPr>
          <a:lstStyle/>
          <a:p>
            <a:pPr algn="ctr"/>
            <a:r>
              <a:rPr lang="en-US" altLang="zh-CN" sz="2800" b="1" dirty="0">
                <a:solidFill>
                  <a:srgbClr val="FFFFFF"/>
                </a:solidFill>
                <a:latin typeface="微软雅黑" panose="020B0503020204020204" pitchFamily="34" charset="-122"/>
                <a:ea typeface="微软雅黑" panose="020B0503020204020204" pitchFamily="34" charset="-122"/>
              </a:rPr>
              <a:t>Stata</a:t>
            </a:r>
            <a:r>
              <a:rPr lang="zh-CN" altLang="en-US" sz="2800" b="1" dirty="0">
                <a:solidFill>
                  <a:srgbClr val="FFFFFF"/>
                </a:solidFill>
                <a:latin typeface="微软雅黑" panose="020B0503020204020204" pitchFamily="34" charset="-122"/>
                <a:ea typeface="微软雅黑" panose="020B0503020204020204" pitchFamily="34" charset="-122"/>
              </a:rPr>
              <a:t>代码</a:t>
            </a:r>
          </a:p>
        </p:txBody>
      </p:sp>
      <p:sp>
        <p:nvSpPr>
          <p:cNvPr id="38" name="文本框 37">
            <a:extLst>
              <a:ext uri="{FF2B5EF4-FFF2-40B4-BE49-F238E27FC236}">
                <a16:creationId xmlns:a16="http://schemas.microsoft.com/office/drawing/2014/main" id="{709D4B5D-2A7F-B24C-C214-57D409497EA3}"/>
              </a:ext>
            </a:extLst>
          </p:cNvPr>
          <p:cNvSpPr txBox="1"/>
          <p:nvPr/>
        </p:nvSpPr>
        <p:spPr>
          <a:xfrm>
            <a:off x="13965" y="8390"/>
            <a:ext cx="2850290"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pic>
        <p:nvPicPr>
          <p:cNvPr id="6" name="图片 5">
            <a:extLst>
              <a:ext uri="{FF2B5EF4-FFF2-40B4-BE49-F238E27FC236}">
                <a16:creationId xmlns:a16="http://schemas.microsoft.com/office/drawing/2014/main" id="{B60F295B-5A83-85A2-6E8A-4939A6A6147C}"/>
              </a:ext>
            </a:extLst>
          </p:cNvPr>
          <p:cNvPicPr>
            <a:picLocks noChangeAspect="1"/>
          </p:cNvPicPr>
          <p:nvPr/>
        </p:nvPicPr>
        <p:blipFill>
          <a:blip r:embed="rId3"/>
          <a:stretch>
            <a:fillRect/>
          </a:stretch>
        </p:blipFill>
        <p:spPr>
          <a:xfrm>
            <a:off x="1387881" y="3817951"/>
            <a:ext cx="7973538" cy="2438740"/>
          </a:xfrm>
          <a:prstGeom prst="rect">
            <a:avLst/>
          </a:prstGeom>
        </p:spPr>
      </p:pic>
      <p:sp>
        <p:nvSpPr>
          <p:cNvPr id="16" name="Rectangle 6">
            <a:extLst>
              <a:ext uri="{FF2B5EF4-FFF2-40B4-BE49-F238E27FC236}">
                <a16:creationId xmlns:a16="http://schemas.microsoft.com/office/drawing/2014/main" id="{047C4536-8255-95C0-F091-6D502309C5E1}"/>
              </a:ext>
            </a:extLst>
          </p:cNvPr>
          <p:cNvSpPr>
            <a:spLocks noChangeArrowheads="1"/>
          </p:cNvSpPr>
          <p:nvPr/>
        </p:nvSpPr>
        <p:spPr bwMode="auto">
          <a:xfrm>
            <a:off x="476655" y="2507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BF696C92-7316-E082-1A34-981AE453B5BB}"/>
              </a:ext>
            </a:extLst>
          </p:cNvPr>
          <p:cNvSpPr>
            <a:spLocks noChangeArrowheads="1"/>
          </p:cNvSpPr>
          <p:nvPr/>
        </p:nvSpPr>
        <p:spPr bwMode="auto">
          <a:xfrm>
            <a:off x="1188720" y="28810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24BC6916-3DA7-4CBA-C205-5F09FCDBEB04}"/>
              </a:ext>
            </a:extLst>
          </p:cNvPr>
          <p:cNvGraphicFramePr>
            <a:graphicFrameLocks noChangeAspect="1"/>
          </p:cNvGraphicFramePr>
          <p:nvPr/>
        </p:nvGraphicFramePr>
        <p:xfrm>
          <a:off x="1138738" y="2525201"/>
          <a:ext cx="7114348" cy="1152788"/>
        </p:xfrm>
        <a:graphic>
          <a:graphicData uri="http://schemas.openxmlformats.org/presentationml/2006/ole">
            <mc:AlternateContent xmlns:mc="http://schemas.openxmlformats.org/markup-compatibility/2006">
              <mc:Choice xmlns:v="urn:schemas-microsoft-com:vml" Requires="v">
                <p:oleObj name="Equation" r:id="rId4" imgW="2743200" imgH="444500" progId="Equation.DSMT4">
                  <p:embed/>
                </p:oleObj>
              </mc:Choice>
              <mc:Fallback>
                <p:oleObj name="Equation" r:id="rId4" imgW="2743200" imgH="444500" progId="Equation.DSMT4">
                  <p:embed/>
                  <p:pic>
                    <p:nvPicPr>
                      <p:cNvPr id="3" name="对象 2">
                        <a:extLst>
                          <a:ext uri="{FF2B5EF4-FFF2-40B4-BE49-F238E27FC236}">
                            <a16:creationId xmlns:a16="http://schemas.microsoft.com/office/drawing/2014/main" id="{4939E91E-E455-46AF-CBAD-778D3119F4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8738" y="2525201"/>
                        <a:ext cx="7114348" cy="1152788"/>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DA368C8E-9365-9B29-ECF6-FC6448313860}"/>
              </a:ext>
            </a:extLst>
          </p:cNvPr>
          <p:cNvGraphicFramePr>
            <a:graphicFrameLocks noChangeAspect="1"/>
          </p:cNvGraphicFramePr>
          <p:nvPr/>
        </p:nvGraphicFramePr>
        <p:xfrm>
          <a:off x="1138738" y="1595417"/>
          <a:ext cx="5343342" cy="1027566"/>
        </p:xfrm>
        <a:graphic>
          <a:graphicData uri="http://schemas.openxmlformats.org/presentationml/2006/ole">
            <mc:AlternateContent xmlns:mc="http://schemas.openxmlformats.org/markup-compatibility/2006">
              <mc:Choice xmlns:v="urn:schemas-microsoft-com:vml" Requires="v">
                <p:oleObj name="Equation" r:id="rId6" imgW="2311400" imgH="444500" progId="Equation.DSMT4">
                  <p:embed/>
                </p:oleObj>
              </mc:Choice>
              <mc:Fallback>
                <p:oleObj name="Equation" r:id="rId6" imgW="2311400" imgH="444500" progId="Equation.DSMT4">
                  <p:embed/>
                  <p:pic>
                    <p:nvPicPr>
                      <p:cNvPr id="4" name="对象 3">
                        <a:extLst>
                          <a:ext uri="{FF2B5EF4-FFF2-40B4-BE49-F238E27FC236}">
                            <a16:creationId xmlns:a16="http://schemas.microsoft.com/office/drawing/2014/main" id="{659E2D4E-BCDF-4755-F520-6BEC1EEF64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38738" y="1595417"/>
                        <a:ext cx="5343342" cy="1027566"/>
                      </a:xfrm>
                      <a:prstGeom prst="rect">
                        <a:avLst/>
                      </a:prstGeom>
                      <a:noFill/>
                    </p:spPr>
                  </p:pic>
                </p:oleObj>
              </mc:Fallback>
            </mc:AlternateContent>
          </a:graphicData>
        </a:graphic>
      </p:graphicFrame>
    </p:spTree>
    <p:extLst>
      <p:ext uri="{BB962C8B-B14F-4D97-AF65-F5344CB8AC3E}">
        <p14:creationId xmlns:p14="http://schemas.microsoft.com/office/powerpoint/2010/main" val="980531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E4F93-31A0-38EA-18B5-A73A811334D6}"/>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0370D081-60E3-C658-C561-A613018AD7DF}"/>
              </a:ext>
            </a:extLst>
          </p:cNvPr>
          <p:cNvSpPr/>
          <p:nvPr/>
        </p:nvSpPr>
        <p:spPr>
          <a:xfrm>
            <a:off x="1044000" y="1274132"/>
            <a:ext cx="10467280" cy="5228268"/>
          </a:xfrm>
          <a:prstGeom prst="rect">
            <a:avLst/>
          </a:prstGeom>
          <a:solidFill>
            <a:srgbClr val="FFFFFF"/>
          </a:solid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lIns="108000" tIns="612000" rIns="108000" bIns="0" rtlCol="0" anchor="t"/>
          <a:lstStyle/>
          <a:p>
            <a:pPr marL="285750" indent="-285750" defTabSz="457200">
              <a:lnSpc>
                <a:spcPct val="120000"/>
              </a:lnSpc>
              <a:spcAft>
                <a:spcPts val="1200"/>
              </a:spcAft>
              <a:buClr>
                <a:srgbClr val="961318"/>
              </a:buClr>
              <a:buFont typeface="Wingdings" panose="05000000000000000000" pitchFamily="2" charset="2"/>
              <a:buChar char="p"/>
            </a:pPr>
            <a:r>
              <a:rPr lang="zh-CN" altLang="en-US" dirty="0"/>
              <a:t>双重差分法：通过对</a:t>
            </a:r>
            <a:r>
              <a:rPr lang="zh-CN" altLang="en-US" b="1" dirty="0"/>
              <a:t>处理组</a:t>
            </a:r>
            <a:r>
              <a:rPr lang="zh-CN" altLang="en-US" dirty="0"/>
              <a:t>和</a:t>
            </a:r>
            <a:r>
              <a:rPr lang="zh-CN" altLang="en-US" b="1" dirty="0"/>
              <a:t>对照组</a:t>
            </a:r>
            <a:r>
              <a:rPr lang="zh-CN" altLang="en-US" dirty="0"/>
              <a:t>在</a:t>
            </a:r>
            <a:r>
              <a:rPr lang="zh-CN" altLang="en-US" b="1" dirty="0"/>
              <a:t>政策前后</a:t>
            </a:r>
            <a:r>
              <a:rPr lang="zh-CN" altLang="en-US" dirty="0"/>
              <a:t>的变化进行差分，消除时间和个体层面的不可观测因素，从而识别政策效应。</a:t>
            </a:r>
            <a:r>
              <a:rPr lang="zh-CN" altLang="en-US" b="1" dirty="0">
                <a:solidFill>
                  <a:srgbClr val="FF0000"/>
                </a:solidFill>
              </a:rPr>
              <a:t>政策处理前后的平均处置效应</a:t>
            </a:r>
            <a:endParaRPr lang="en-US" altLang="zh-CN" b="1" kern="0" dirty="0">
              <a:solidFill>
                <a:srgbClr val="FF0000"/>
              </a:solidFill>
              <a:latin typeface="Arial" panose="020B0604020202020204"/>
              <a:ea typeface="宋体" panose="02010600030101010101" pitchFamily="2" charset="-122"/>
              <a:cs typeface="+mn-ea"/>
              <a:sym typeface="+mn-lt"/>
            </a:endParaRPr>
          </a:p>
        </p:txBody>
      </p:sp>
      <p:sp>
        <p:nvSpPr>
          <p:cNvPr id="6" name="文本框 5">
            <a:extLst>
              <a:ext uri="{FF2B5EF4-FFF2-40B4-BE49-F238E27FC236}">
                <a16:creationId xmlns:a16="http://schemas.microsoft.com/office/drawing/2014/main" id="{8E651562-74AD-46CC-C2EA-202253F08CCD}"/>
              </a:ext>
            </a:extLst>
          </p:cNvPr>
          <p:cNvSpPr txBox="1"/>
          <p:nvPr/>
        </p:nvSpPr>
        <p:spPr>
          <a:xfrm>
            <a:off x="0" y="0"/>
            <a:ext cx="2088000"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sp>
        <p:nvSpPr>
          <p:cNvPr id="7" name="文本框 6">
            <a:extLst>
              <a:ext uri="{FF2B5EF4-FFF2-40B4-BE49-F238E27FC236}">
                <a16:creationId xmlns:a16="http://schemas.microsoft.com/office/drawing/2014/main" id="{9B9E5447-544F-FB9D-7804-17CA1A9296AA}"/>
              </a:ext>
            </a:extLst>
          </p:cNvPr>
          <p:cNvSpPr txBox="1"/>
          <p:nvPr/>
        </p:nvSpPr>
        <p:spPr>
          <a:xfrm>
            <a:off x="2088000" y="0"/>
            <a:ext cx="208800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数据说明</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0E39B853-1F30-9FE5-9087-B0BCF5638497}"/>
              </a:ext>
            </a:extLst>
          </p:cNvPr>
          <p:cNvSpPr txBox="1"/>
          <p:nvPr/>
        </p:nvSpPr>
        <p:spPr>
          <a:xfrm>
            <a:off x="4176000" y="0"/>
            <a:ext cx="300736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实证分析（断裂）</a:t>
            </a:r>
          </a:p>
        </p:txBody>
      </p:sp>
      <p:sp>
        <p:nvSpPr>
          <p:cNvPr id="12" name="文本框 11">
            <a:extLst>
              <a:ext uri="{FF2B5EF4-FFF2-40B4-BE49-F238E27FC236}">
                <a16:creationId xmlns:a16="http://schemas.microsoft.com/office/drawing/2014/main" id="{34E91D9B-46A1-07A8-CD75-53D3BD10E4DA}"/>
              </a:ext>
            </a:extLst>
          </p:cNvPr>
          <p:cNvSpPr txBox="1"/>
          <p:nvPr/>
        </p:nvSpPr>
        <p:spPr>
          <a:xfrm>
            <a:off x="7183360" y="0"/>
            <a:ext cx="300736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实证分析（重构）</a:t>
            </a:r>
          </a:p>
        </p:txBody>
      </p:sp>
      <p:sp>
        <p:nvSpPr>
          <p:cNvPr id="13" name="文本框 12">
            <a:extLst>
              <a:ext uri="{FF2B5EF4-FFF2-40B4-BE49-F238E27FC236}">
                <a16:creationId xmlns:a16="http://schemas.microsoft.com/office/drawing/2014/main" id="{10B805D3-7854-B238-4BDA-55B40B96A76C}"/>
              </a:ext>
            </a:extLst>
          </p:cNvPr>
          <p:cNvSpPr txBox="1"/>
          <p:nvPr/>
        </p:nvSpPr>
        <p:spPr>
          <a:xfrm>
            <a:off x="10190720" y="0"/>
            <a:ext cx="200128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研究结论</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41EE816-8D46-8A66-A2B8-DBF71A50E672}"/>
              </a:ext>
            </a:extLst>
          </p:cNvPr>
          <p:cNvPicPr>
            <a:picLocks noChangeAspect="1"/>
          </p:cNvPicPr>
          <p:nvPr/>
        </p:nvPicPr>
        <p:blipFill>
          <a:blip r:embed="rId2"/>
          <a:stretch>
            <a:fillRect/>
          </a:stretch>
        </p:blipFill>
        <p:spPr>
          <a:xfrm>
            <a:off x="1164312" y="2837255"/>
            <a:ext cx="7735380" cy="3219899"/>
          </a:xfrm>
          <a:prstGeom prst="rect">
            <a:avLst/>
          </a:prstGeom>
        </p:spPr>
      </p:pic>
    </p:spTree>
    <p:extLst>
      <p:ext uri="{BB962C8B-B14F-4D97-AF65-F5344CB8AC3E}">
        <p14:creationId xmlns:p14="http://schemas.microsoft.com/office/powerpoint/2010/main" val="2716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9B62E-5216-235B-43A8-C198869B959B}"/>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06DDA0D1-6C20-19AD-6FCA-667273AF016B}"/>
              </a:ext>
            </a:extLst>
          </p:cNvPr>
          <p:cNvSpPr/>
          <p:nvPr/>
        </p:nvSpPr>
        <p:spPr>
          <a:xfrm>
            <a:off x="862359" y="814865"/>
            <a:ext cx="10588905" cy="5851295"/>
          </a:xfrm>
          <a:prstGeom prst="rect">
            <a:avLst/>
          </a:prstGeom>
          <a:solidFill>
            <a:srgbClr val="FFFFFF"/>
          </a:solid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lIns="108000" tIns="612000" rIns="108000" bIns="0" rtlCol="0" anchor="t"/>
          <a:lstStyle/>
          <a:p>
            <a:pPr marL="285750" indent="-285750" defTabSz="457200">
              <a:lnSpc>
                <a:spcPct val="120000"/>
              </a:lnSpc>
              <a:spcAft>
                <a:spcPts val="1200"/>
              </a:spcAft>
              <a:buClr>
                <a:srgbClr val="961318"/>
              </a:buClr>
              <a:buFont typeface="Wingdings" panose="05000000000000000000" pitchFamily="2" charset="2"/>
              <a:buChar char="p"/>
            </a:pPr>
            <a:r>
              <a:rPr lang="zh-CN" altLang="en-US" dirty="0"/>
              <a:t>事件研究法是对</a:t>
            </a:r>
            <a:r>
              <a:rPr lang="zh-CN" altLang="en-US" b="1" dirty="0"/>
              <a:t>处理组</a:t>
            </a:r>
            <a:r>
              <a:rPr lang="zh-CN" altLang="en-US" dirty="0"/>
              <a:t>在政策发生的前后时间点上的效应进行动态估计。事件研究法可以</a:t>
            </a:r>
            <a:r>
              <a:rPr lang="zh-CN" altLang="en-US"/>
              <a:t>看作是 </a:t>
            </a:r>
            <a:r>
              <a:rPr lang="en-US" altLang="zh-CN"/>
              <a:t>DID </a:t>
            </a:r>
            <a:r>
              <a:rPr lang="zh-CN" altLang="en-US"/>
              <a:t>方法</a:t>
            </a:r>
            <a:r>
              <a:rPr lang="zh-CN" altLang="en-US" dirty="0"/>
              <a:t>在时间维度上的拓展，它允许我们观察政策影响</a:t>
            </a:r>
            <a:r>
              <a:rPr lang="zh-CN" altLang="en-US" b="1" dirty="0"/>
              <a:t>随时间的动态变化</a:t>
            </a:r>
            <a:r>
              <a:rPr lang="zh-CN" altLang="en-US" dirty="0"/>
              <a:t>。</a:t>
            </a:r>
            <a:endParaRPr lang="en-US" altLang="zh-CN" dirty="0"/>
          </a:p>
          <a:p>
            <a:pPr marL="285750" indent="-285750" defTabSz="457200">
              <a:lnSpc>
                <a:spcPct val="120000"/>
              </a:lnSpc>
              <a:spcAft>
                <a:spcPts val="1200"/>
              </a:spcAft>
              <a:buClr>
                <a:srgbClr val="961318"/>
              </a:buClr>
              <a:buFont typeface="Wingdings" panose="05000000000000000000" pitchFamily="2" charset="2"/>
              <a:buChar char="p"/>
            </a:pPr>
            <a:r>
              <a:rPr lang="zh-CN" altLang="en-US" kern="0" dirty="0">
                <a:latin typeface="Arial" panose="020B0604020202020204"/>
                <a:ea typeface="宋体" panose="02010600030101010101" pitchFamily="2" charset="-122"/>
                <a:cs typeface="+mn-ea"/>
                <a:sym typeface="+mn-lt"/>
              </a:rPr>
              <a:t>时间维度的动态处理：事件研究法不仅关注“政策前后”的平均效应，还会估计政策实施前后的多个时间点的影响。</a:t>
            </a:r>
          </a:p>
          <a:p>
            <a:pPr marL="285750" indent="-285750" defTabSz="457200">
              <a:lnSpc>
                <a:spcPct val="120000"/>
              </a:lnSpc>
              <a:spcAft>
                <a:spcPts val="1200"/>
              </a:spcAft>
              <a:buClr>
                <a:srgbClr val="961318"/>
              </a:buClr>
              <a:buFont typeface="Wingdings" panose="05000000000000000000" pitchFamily="2" charset="2"/>
              <a:buChar char="p"/>
            </a:pPr>
            <a:r>
              <a:rPr lang="zh-CN" altLang="en-US" kern="0" dirty="0">
                <a:latin typeface="Arial" panose="020B0604020202020204"/>
                <a:ea typeface="宋体" panose="02010600030101010101" pitchFamily="2" charset="-122"/>
                <a:cs typeface="+mn-ea"/>
                <a:sym typeface="+mn-lt"/>
              </a:rPr>
              <a:t>估计多个时间段的效应：通过一系列时间虚拟变量（如政策前的</a:t>
            </a:r>
            <a:r>
              <a:rPr lang="en-US" altLang="zh-CN" kern="0" dirty="0">
                <a:latin typeface="Arial" panose="020B0604020202020204"/>
                <a:ea typeface="宋体" panose="02010600030101010101" pitchFamily="2" charset="-122"/>
                <a:cs typeface="+mn-ea"/>
                <a:sym typeface="+mn-lt"/>
              </a:rPr>
              <a:t>t−2</a:t>
            </a:r>
            <a:r>
              <a:rPr lang="zh-CN" altLang="en-US" kern="0" dirty="0">
                <a:latin typeface="Arial" panose="020B0604020202020204"/>
                <a:ea typeface="宋体" panose="02010600030101010101" pitchFamily="2" charset="-122"/>
                <a:cs typeface="+mn-ea"/>
                <a:sym typeface="+mn-lt"/>
              </a:rPr>
              <a:t>、</a:t>
            </a:r>
            <a:r>
              <a:rPr lang="en-US" altLang="zh-CN" kern="0" dirty="0">
                <a:latin typeface="Arial" panose="020B0604020202020204"/>
                <a:ea typeface="宋体" panose="02010600030101010101" pitchFamily="2" charset="-122"/>
                <a:cs typeface="+mn-ea"/>
                <a:sym typeface="+mn-lt"/>
              </a:rPr>
              <a:t>t−1</a:t>
            </a:r>
            <a:r>
              <a:rPr lang="zh-CN" altLang="en-US" kern="0" dirty="0">
                <a:latin typeface="Arial" panose="020B0604020202020204"/>
                <a:ea typeface="宋体" panose="02010600030101010101" pitchFamily="2" charset="-122"/>
                <a:cs typeface="+mn-ea"/>
                <a:sym typeface="+mn-lt"/>
              </a:rPr>
              <a:t>和政策后的</a:t>
            </a:r>
            <a:r>
              <a:rPr lang="en-US" altLang="zh-CN" kern="0" dirty="0">
                <a:latin typeface="Arial" panose="020B0604020202020204"/>
                <a:ea typeface="宋体" panose="02010600030101010101" pitchFamily="2" charset="-122"/>
                <a:cs typeface="+mn-ea"/>
                <a:sym typeface="+mn-lt"/>
              </a:rPr>
              <a:t>t+1</a:t>
            </a:r>
            <a:r>
              <a:rPr lang="zh-CN" altLang="en-US" kern="0" dirty="0">
                <a:latin typeface="Arial" panose="020B0604020202020204"/>
                <a:ea typeface="宋体" panose="02010600030101010101" pitchFamily="2" charset="-122"/>
                <a:cs typeface="+mn-ea"/>
                <a:sym typeface="+mn-lt"/>
              </a:rPr>
              <a:t>、</a:t>
            </a:r>
            <a:r>
              <a:rPr lang="en-US" altLang="zh-CN" kern="0" dirty="0">
                <a:latin typeface="Arial" panose="020B0604020202020204"/>
                <a:ea typeface="宋体" panose="02010600030101010101" pitchFamily="2" charset="-122"/>
                <a:cs typeface="+mn-ea"/>
                <a:sym typeface="+mn-lt"/>
              </a:rPr>
              <a:t>t+2</a:t>
            </a:r>
            <a:r>
              <a:rPr lang="zh-CN" altLang="en-US" kern="0" dirty="0">
                <a:latin typeface="Arial" panose="020B0604020202020204"/>
                <a:ea typeface="宋体" panose="02010600030101010101" pitchFamily="2" charset="-122"/>
                <a:cs typeface="+mn-ea"/>
                <a:sym typeface="+mn-lt"/>
              </a:rPr>
              <a:t>等），观察政策冲击的逐期</a:t>
            </a:r>
            <a:r>
              <a:rPr lang="zh-CN" altLang="en-US" kern="0">
                <a:latin typeface="Arial" panose="020B0604020202020204"/>
                <a:ea typeface="宋体" panose="02010600030101010101" pitchFamily="2" charset="-122"/>
                <a:cs typeface="+mn-ea"/>
                <a:sym typeface="+mn-lt"/>
              </a:rPr>
              <a:t>效果。 </a:t>
            </a:r>
            <a:endParaRPr lang="zh-CN" altLang="en-US" kern="0" dirty="0">
              <a:latin typeface="Arial" panose="020B0604020202020204"/>
              <a:ea typeface="宋体" panose="02010600030101010101" pitchFamily="2" charset="-122"/>
              <a:cs typeface="+mn-ea"/>
              <a:sym typeface="+mn-lt"/>
            </a:endParaRPr>
          </a:p>
          <a:p>
            <a:pPr marL="285750" indent="-285750" defTabSz="457200">
              <a:lnSpc>
                <a:spcPct val="120000"/>
              </a:lnSpc>
              <a:spcAft>
                <a:spcPts val="1200"/>
              </a:spcAft>
              <a:buClr>
                <a:srgbClr val="961318"/>
              </a:buClr>
              <a:buFont typeface="Wingdings" panose="05000000000000000000" pitchFamily="2" charset="2"/>
              <a:buChar char="p"/>
            </a:pPr>
            <a:endParaRPr lang="en-US" altLang="zh-CN" b="1" kern="0" dirty="0">
              <a:solidFill>
                <a:srgbClr val="FF0000"/>
              </a:solidFill>
              <a:latin typeface="Arial" panose="020B0604020202020204"/>
              <a:ea typeface="宋体" panose="02010600030101010101" pitchFamily="2" charset="-122"/>
              <a:cs typeface="+mn-ea"/>
              <a:sym typeface="+mn-lt"/>
            </a:endParaRPr>
          </a:p>
        </p:txBody>
      </p:sp>
      <p:sp>
        <p:nvSpPr>
          <p:cNvPr id="6" name="文本框 5">
            <a:extLst>
              <a:ext uri="{FF2B5EF4-FFF2-40B4-BE49-F238E27FC236}">
                <a16:creationId xmlns:a16="http://schemas.microsoft.com/office/drawing/2014/main" id="{58E567CD-6EBE-C8F5-44AA-D846604468B6}"/>
              </a:ext>
            </a:extLst>
          </p:cNvPr>
          <p:cNvSpPr txBox="1"/>
          <p:nvPr/>
        </p:nvSpPr>
        <p:spPr>
          <a:xfrm>
            <a:off x="0" y="0"/>
            <a:ext cx="2088000"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sp>
        <p:nvSpPr>
          <p:cNvPr id="7" name="文本框 6">
            <a:extLst>
              <a:ext uri="{FF2B5EF4-FFF2-40B4-BE49-F238E27FC236}">
                <a16:creationId xmlns:a16="http://schemas.microsoft.com/office/drawing/2014/main" id="{59F945F6-BB0B-71C8-D0A9-C84814B56FBD}"/>
              </a:ext>
            </a:extLst>
          </p:cNvPr>
          <p:cNvSpPr txBox="1"/>
          <p:nvPr/>
        </p:nvSpPr>
        <p:spPr>
          <a:xfrm>
            <a:off x="2088000" y="0"/>
            <a:ext cx="208800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数据说明</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475BFDC8-44DB-0D37-D12D-E0EA19537CDF}"/>
              </a:ext>
            </a:extLst>
          </p:cNvPr>
          <p:cNvSpPr txBox="1"/>
          <p:nvPr/>
        </p:nvSpPr>
        <p:spPr>
          <a:xfrm>
            <a:off x="4176000" y="0"/>
            <a:ext cx="300736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实证分析（断裂）</a:t>
            </a:r>
          </a:p>
        </p:txBody>
      </p:sp>
      <p:sp>
        <p:nvSpPr>
          <p:cNvPr id="12" name="文本框 11">
            <a:extLst>
              <a:ext uri="{FF2B5EF4-FFF2-40B4-BE49-F238E27FC236}">
                <a16:creationId xmlns:a16="http://schemas.microsoft.com/office/drawing/2014/main" id="{20D9F8A4-9273-E139-DF36-AE0DEF851140}"/>
              </a:ext>
            </a:extLst>
          </p:cNvPr>
          <p:cNvSpPr txBox="1"/>
          <p:nvPr/>
        </p:nvSpPr>
        <p:spPr>
          <a:xfrm>
            <a:off x="7183360" y="0"/>
            <a:ext cx="300736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实证分析（重构）</a:t>
            </a:r>
          </a:p>
        </p:txBody>
      </p:sp>
      <p:sp>
        <p:nvSpPr>
          <p:cNvPr id="13" name="文本框 12">
            <a:extLst>
              <a:ext uri="{FF2B5EF4-FFF2-40B4-BE49-F238E27FC236}">
                <a16:creationId xmlns:a16="http://schemas.microsoft.com/office/drawing/2014/main" id="{109F72D3-825A-86DF-7ED1-7AC742B1148E}"/>
              </a:ext>
            </a:extLst>
          </p:cNvPr>
          <p:cNvSpPr txBox="1"/>
          <p:nvPr/>
        </p:nvSpPr>
        <p:spPr>
          <a:xfrm>
            <a:off x="10190720" y="0"/>
            <a:ext cx="200128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研究结论</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5B25450-BC2B-98F0-8CB2-9615FA1F1627}"/>
              </a:ext>
            </a:extLst>
          </p:cNvPr>
          <p:cNvPicPr>
            <a:picLocks noChangeAspect="1"/>
          </p:cNvPicPr>
          <p:nvPr/>
        </p:nvPicPr>
        <p:blipFill>
          <a:blip r:embed="rId2"/>
          <a:stretch>
            <a:fillRect/>
          </a:stretch>
        </p:blipFill>
        <p:spPr>
          <a:xfrm>
            <a:off x="1513469" y="3636788"/>
            <a:ext cx="8059275" cy="3029373"/>
          </a:xfrm>
          <a:prstGeom prst="rect">
            <a:avLst/>
          </a:prstGeom>
        </p:spPr>
      </p:pic>
    </p:spTree>
    <p:extLst>
      <p:ext uri="{BB962C8B-B14F-4D97-AF65-F5344CB8AC3E}">
        <p14:creationId xmlns:p14="http://schemas.microsoft.com/office/powerpoint/2010/main" val="3930976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7E12F-5909-75B2-4D47-FECF2B14A4D3}"/>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4FCB482E-743A-31B8-6F1D-7CC8FC691719}"/>
              </a:ext>
            </a:extLst>
          </p:cNvPr>
          <p:cNvSpPr/>
          <p:nvPr/>
        </p:nvSpPr>
        <p:spPr>
          <a:xfrm>
            <a:off x="1044000" y="668075"/>
            <a:ext cx="10467280" cy="5828417"/>
          </a:xfrm>
          <a:prstGeom prst="rect">
            <a:avLst/>
          </a:prstGeom>
          <a:solidFill>
            <a:srgbClr val="FFFFFF"/>
          </a:solid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lIns="108000" tIns="612000" rIns="108000" bIns="0" rtlCol="0" anchor="t"/>
          <a:lstStyle/>
          <a:p>
            <a:pPr defTabSz="457200">
              <a:lnSpc>
                <a:spcPct val="120000"/>
              </a:lnSpc>
              <a:spcAft>
                <a:spcPts val="1200"/>
              </a:spcAft>
              <a:buClr>
                <a:srgbClr val="961318"/>
              </a:buClr>
            </a:pPr>
            <a:r>
              <a:rPr lang="zh-CN" altLang="en-US" kern="0" dirty="0">
                <a:latin typeface="Arial" panose="020B0604020202020204"/>
                <a:ea typeface="宋体" panose="02010600030101010101" pitchFamily="2" charset="-122"/>
                <a:cs typeface="+mn-ea"/>
                <a:sym typeface="+mn-lt"/>
              </a:rPr>
              <a:t>比如，某地实施了一项税收减免政策：双重差分法：比较实施政策的处理组与未实施政策的对照组在政策前后的平均收入差异。事件研究法：不仅关注政策前后的平均收入差异，还估计政策实施前</a:t>
            </a:r>
            <a:r>
              <a:rPr lang="en-US" altLang="zh-CN" kern="0" dirty="0">
                <a:latin typeface="Arial" panose="020B0604020202020204"/>
                <a:ea typeface="宋体" panose="02010600030101010101" pitchFamily="2" charset="-122"/>
                <a:cs typeface="+mn-ea"/>
                <a:sym typeface="+mn-lt"/>
              </a:rPr>
              <a:t>1</a:t>
            </a:r>
            <a:r>
              <a:rPr lang="zh-CN" altLang="en-US" kern="0" dirty="0">
                <a:latin typeface="Arial" panose="020B0604020202020204"/>
                <a:ea typeface="宋体" panose="02010600030101010101" pitchFamily="2" charset="-122"/>
                <a:cs typeface="+mn-ea"/>
                <a:sym typeface="+mn-lt"/>
              </a:rPr>
              <a:t>年、政策实施当年、政策后</a:t>
            </a:r>
            <a:r>
              <a:rPr lang="en-US" altLang="zh-CN" kern="0" dirty="0">
                <a:latin typeface="Arial" panose="020B0604020202020204"/>
                <a:ea typeface="宋体" panose="02010600030101010101" pitchFamily="2" charset="-122"/>
                <a:cs typeface="+mn-ea"/>
                <a:sym typeface="+mn-lt"/>
              </a:rPr>
              <a:t>1</a:t>
            </a:r>
            <a:r>
              <a:rPr lang="zh-CN" altLang="en-US" kern="0" dirty="0">
                <a:latin typeface="Arial" panose="020B0604020202020204"/>
                <a:ea typeface="宋体" panose="02010600030101010101" pitchFamily="2" charset="-122"/>
                <a:cs typeface="+mn-ea"/>
                <a:sym typeface="+mn-lt"/>
              </a:rPr>
              <a:t>年、政策后</a:t>
            </a:r>
            <a:r>
              <a:rPr lang="en-US" altLang="zh-CN" kern="0" dirty="0">
                <a:latin typeface="Arial" panose="020B0604020202020204"/>
                <a:ea typeface="宋体" panose="02010600030101010101" pitchFamily="2" charset="-122"/>
                <a:cs typeface="+mn-ea"/>
                <a:sym typeface="+mn-lt"/>
              </a:rPr>
              <a:t>2</a:t>
            </a:r>
            <a:r>
              <a:rPr lang="zh-CN" altLang="en-US" kern="0" dirty="0">
                <a:latin typeface="Arial" panose="020B0604020202020204"/>
                <a:ea typeface="宋体" panose="02010600030101010101" pitchFamily="2" charset="-122"/>
                <a:cs typeface="+mn-ea"/>
                <a:sym typeface="+mn-lt"/>
              </a:rPr>
              <a:t>年的收入变化趋势。这可以帮助我们识别政策是否提前影响（提前效应）或是否存在滞后效应。</a:t>
            </a:r>
            <a:endParaRPr lang="en-US" altLang="zh-CN" kern="0" dirty="0">
              <a:latin typeface="Arial" panose="020B0604020202020204"/>
              <a:ea typeface="宋体" panose="02010600030101010101" pitchFamily="2" charset="-122"/>
              <a:cs typeface="+mn-ea"/>
              <a:sym typeface="+mn-lt"/>
            </a:endParaRPr>
          </a:p>
        </p:txBody>
      </p:sp>
      <p:sp>
        <p:nvSpPr>
          <p:cNvPr id="6" name="文本框 5">
            <a:extLst>
              <a:ext uri="{FF2B5EF4-FFF2-40B4-BE49-F238E27FC236}">
                <a16:creationId xmlns:a16="http://schemas.microsoft.com/office/drawing/2014/main" id="{1EDA3F39-AD59-9C80-0FB6-9322F27B3B4B}"/>
              </a:ext>
            </a:extLst>
          </p:cNvPr>
          <p:cNvSpPr txBox="1"/>
          <p:nvPr/>
        </p:nvSpPr>
        <p:spPr>
          <a:xfrm>
            <a:off x="0" y="0"/>
            <a:ext cx="2088000"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sp>
        <p:nvSpPr>
          <p:cNvPr id="7" name="文本框 6">
            <a:extLst>
              <a:ext uri="{FF2B5EF4-FFF2-40B4-BE49-F238E27FC236}">
                <a16:creationId xmlns:a16="http://schemas.microsoft.com/office/drawing/2014/main" id="{B8F21B49-4ED4-DEFC-4BC8-F1A46BAD03F6}"/>
              </a:ext>
            </a:extLst>
          </p:cNvPr>
          <p:cNvSpPr txBox="1"/>
          <p:nvPr/>
        </p:nvSpPr>
        <p:spPr>
          <a:xfrm>
            <a:off x="2088000" y="0"/>
            <a:ext cx="208800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数据说明</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D1D8F36-5290-3B39-83C3-FE4BB36CD74F}"/>
              </a:ext>
            </a:extLst>
          </p:cNvPr>
          <p:cNvSpPr txBox="1"/>
          <p:nvPr/>
        </p:nvSpPr>
        <p:spPr>
          <a:xfrm>
            <a:off x="4176000" y="0"/>
            <a:ext cx="300736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实证分析（断裂）</a:t>
            </a:r>
          </a:p>
        </p:txBody>
      </p:sp>
      <p:sp>
        <p:nvSpPr>
          <p:cNvPr id="12" name="文本框 11">
            <a:extLst>
              <a:ext uri="{FF2B5EF4-FFF2-40B4-BE49-F238E27FC236}">
                <a16:creationId xmlns:a16="http://schemas.microsoft.com/office/drawing/2014/main" id="{A4D2369B-A3F1-AE1B-52A3-6D3CBA254B81}"/>
              </a:ext>
            </a:extLst>
          </p:cNvPr>
          <p:cNvSpPr txBox="1"/>
          <p:nvPr/>
        </p:nvSpPr>
        <p:spPr>
          <a:xfrm>
            <a:off x="7183360" y="0"/>
            <a:ext cx="300736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实证分析（重构）</a:t>
            </a:r>
          </a:p>
        </p:txBody>
      </p:sp>
      <p:sp>
        <p:nvSpPr>
          <p:cNvPr id="13" name="文本框 12">
            <a:extLst>
              <a:ext uri="{FF2B5EF4-FFF2-40B4-BE49-F238E27FC236}">
                <a16:creationId xmlns:a16="http://schemas.microsoft.com/office/drawing/2014/main" id="{773F8CF8-D85C-D716-88E6-FFA0A4DDD30F}"/>
              </a:ext>
            </a:extLst>
          </p:cNvPr>
          <p:cNvSpPr txBox="1"/>
          <p:nvPr/>
        </p:nvSpPr>
        <p:spPr>
          <a:xfrm>
            <a:off x="10190720" y="0"/>
            <a:ext cx="200128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研究结论</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6481E48-1C02-DF8C-36C0-1DF08D033556}"/>
              </a:ext>
            </a:extLst>
          </p:cNvPr>
          <p:cNvPicPr>
            <a:picLocks noChangeAspect="1"/>
          </p:cNvPicPr>
          <p:nvPr/>
        </p:nvPicPr>
        <p:blipFill>
          <a:blip r:embed="rId2"/>
          <a:stretch>
            <a:fillRect/>
          </a:stretch>
        </p:blipFill>
        <p:spPr>
          <a:xfrm>
            <a:off x="1252777" y="2704533"/>
            <a:ext cx="9686445" cy="3591717"/>
          </a:xfrm>
          <a:prstGeom prst="rect">
            <a:avLst/>
          </a:prstGeom>
        </p:spPr>
      </p:pic>
    </p:spTree>
    <p:extLst>
      <p:ext uri="{BB962C8B-B14F-4D97-AF65-F5344CB8AC3E}">
        <p14:creationId xmlns:p14="http://schemas.microsoft.com/office/powerpoint/2010/main" val="2440211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E11EBA7-249D-2654-FC00-84E2F07BF56D}"/>
              </a:ext>
            </a:extLst>
          </p:cNvPr>
          <p:cNvSpPr/>
          <p:nvPr/>
        </p:nvSpPr>
        <p:spPr>
          <a:xfrm>
            <a:off x="796676" y="751840"/>
            <a:ext cx="10598649" cy="5750559"/>
          </a:xfrm>
          <a:prstGeom prst="rect">
            <a:avLst/>
          </a:prstGeom>
          <a:solidFill>
            <a:srgbClr val="FFFFFF"/>
          </a:solid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lIns="108000" tIns="612000" rIns="108000" bIns="0" rtlCol="0" anchor="t"/>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kern="0" dirty="0">
                <a:latin typeface="黑体" panose="02010609060101010101" pitchFamily="49" charset="-122"/>
                <a:ea typeface="黑体" panose="02010609060101010101" pitchFamily="49" charset="-122"/>
                <a:cs typeface="+mn-ea"/>
                <a:sym typeface="+mn-lt"/>
              </a:rPr>
              <a:t>安慰剂检验的基本逻辑</a:t>
            </a:r>
            <a:r>
              <a:rPr lang="zh-CN" altLang="en-US" sz="2400" b="1" kern="0" dirty="0">
                <a:latin typeface="黑体" panose="02010609060101010101" pitchFamily="49" charset="-122"/>
                <a:ea typeface="黑体" panose="02010609060101010101" pitchFamily="49" charset="-122"/>
                <a:cs typeface="+mn-ea"/>
                <a:sym typeface="+mn-lt"/>
              </a:rPr>
              <a:t>：</a:t>
            </a:r>
            <a:endParaRPr lang="en-US" altLang="zh-CN" sz="2400" b="1" kern="0" dirty="0">
              <a:latin typeface="黑体" panose="02010609060101010101" pitchFamily="49" charset="-122"/>
              <a:ea typeface="黑体" panose="02010609060101010101" pitchFamily="49" charset="-122"/>
              <a:cs typeface="+mn-ea"/>
              <a:sym typeface="+mn-lt"/>
            </a:endParaRPr>
          </a:p>
          <a:p>
            <a:pPr defTabSz="457200">
              <a:lnSpc>
                <a:spcPct val="120000"/>
              </a:lnSpc>
              <a:spcAft>
                <a:spcPts val="1200"/>
              </a:spcAft>
              <a:buClr>
                <a:srgbClr val="961318"/>
              </a:buClr>
            </a:pPr>
            <a:r>
              <a:rPr lang="zh-CN" altLang="en-US" kern="0" dirty="0">
                <a:latin typeface="黑体" panose="02010609060101010101" pitchFamily="49" charset="-122"/>
                <a:ea typeface="黑体" panose="02010609060101010101" pitchFamily="49" charset="-122"/>
                <a:cs typeface="+mn-ea"/>
                <a:sym typeface="+mn-lt"/>
              </a:rPr>
              <a:t>安慰剂检验</a:t>
            </a:r>
            <a:r>
              <a:rPr lang="zh-CN" altLang="en-US" kern="0">
                <a:latin typeface="黑体" panose="02010609060101010101" pitchFamily="49" charset="-122"/>
                <a:ea typeface="黑体" panose="02010609060101010101" pitchFamily="49" charset="-122"/>
                <a:cs typeface="+mn-ea"/>
                <a:sym typeface="+mn-lt"/>
              </a:rPr>
              <a:t>（</a:t>
            </a:r>
            <a:r>
              <a:rPr lang="en-US" altLang="zh-CN" kern="0">
                <a:latin typeface="黑体" panose="02010609060101010101" pitchFamily="49" charset="-122"/>
                <a:ea typeface="黑体" panose="02010609060101010101" pitchFamily="49" charset="-122"/>
                <a:cs typeface="+mn-ea"/>
                <a:sym typeface="+mn-lt"/>
              </a:rPr>
              <a:t>Placebo Test</a:t>
            </a:r>
            <a:r>
              <a:rPr lang="zh-CN" altLang="en-US" kern="0" dirty="0">
                <a:latin typeface="黑体" panose="02010609060101010101" pitchFamily="49" charset="-122"/>
                <a:ea typeface="黑体" panose="02010609060101010101" pitchFamily="49" charset="-122"/>
                <a:cs typeface="+mn-ea"/>
                <a:sym typeface="+mn-lt"/>
              </a:rPr>
              <a:t>）通过随机生成处理时点和处理强度，构造虚假的政策冲击变量，并在重复回归中观察其影响效果。如果估计的政策效应是偶然的，那么在随机构建的处理情况下，估计值会</a:t>
            </a:r>
            <a:r>
              <a:rPr lang="zh-CN" altLang="en-US" kern="0">
                <a:latin typeface="黑体" panose="02010609060101010101" pitchFamily="49" charset="-122"/>
                <a:ea typeface="黑体" panose="02010609060101010101" pitchFamily="49" charset="-122"/>
                <a:cs typeface="+mn-ea"/>
                <a:sym typeface="+mn-lt"/>
              </a:rPr>
              <a:t>分布在 </a:t>
            </a:r>
            <a:r>
              <a:rPr lang="en-US" altLang="zh-CN" kern="0">
                <a:latin typeface="黑体" panose="02010609060101010101" pitchFamily="49" charset="-122"/>
                <a:ea typeface="黑体" panose="02010609060101010101" pitchFamily="49" charset="-122"/>
                <a:cs typeface="+mn-ea"/>
                <a:sym typeface="+mn-lt"/>
              </a:rPr>
              <a:t>0 </a:t>
            </a:r>
            <a:r>
              <a:rPr lang="zh-CN" altLang="en-US" kern="0">
                <a:latin typeface="黑体" panose="02010609060101010101" pitchFamily="49" charset="-122"/>
                <a:ea typeface="黑体" panose="02010609060101010101" pitchFamily="49" charset="-122"/>
                <a:cs typeface="+mn-ea"/>
                <a:sym typeface="+mn-lt"/>
              </a:rPr>
              <a:t>附近</a:t>
            </a:r>
            <a:r>
              <a:rPr lang="zh-CN" altLang="en-US" kern="0" dirty="0">
                <a:latin typeface="黑体" panose="02010609060101010101" pitchFamily="49" charset="-122"/>
                <a:ea typeface="黑体" panose="02010609060101010101" pitchFamily="49" charset="-122"/>
                <a:cs typeface="+mn-ea"/>
                <a:sym typeface="+mn-lt"/>
              </a:rPr>
              <a:t>，并不会显著偏离零。因此，通过与基准回归的真实估计值比较，可以判断实际政策效应是否受到不可观测因素的驱动。</a:t>
            </a:r>
            <a:endParaRPr lang="en-US" altLang="zh-CN" kern="0" dirty="0">
              <a:latin typeface="黑体" panose="02010609060101010101" pitchFamily="49" charset="-122"/>
              <a:ea typeface="黑体" panose="02010609060101010101" pitchFamily="49" charset="-122"/>
              <a:cs typeface="+mn-ea"/>
              <a:sym typeface="+mn-lt"/>
            </a:endParaRPr>
          </a:p>
        </p:txBody>
      </p:sp>
      <p:sp>
        <p:nvSpPr>
          <p:cNvPr id="14" name="文本框 13">
            <a:extLst>
              <a:ext uri="{FF2B5EF4-FFF2-40B4-BE49-F238E27FC236}">
                <a16:creationId xmlns:a16="http://schemas.microsoft.com/office/drawing/2014/main" id="{AFAAC030-C6AD-BFEF-2536-0DBD245D8F18}"/>
              </a:ext>
            </a:extLst>
          </p:cNvPr>
          <p:cNvSpPr txBox="1"/>
          <p:nvPr/>
        </p:nvSpPr>
        <p:spPr>
          <a:xfrm>
            <a:off x="0" y="0"/>
            <a:ext cx="208800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假说提出</a:t>
            </a:r>
          </a:p>
        </p:txBody>
      </p:sp>
      <p:sp>
        <p:nvSpPr>
          <p:cNvPr id="15" name="文本框 14">
            <a:extLst>
              <a:ext uri="{FF2B5EF4-FFF2-40B4-BE49-F238E27FC236}">
                <a16:creationId xmlns:a16="http://schemas.microsoft.com/office/drawing/2014/main" id="{911BE893-585F-F332-8D78-293EFC9560B2}"/>
              </a:ext>
            </a:extLst>
          </p:cNvPr>
          <p:cNvSpPr txBox="1"/>
          <p:nvPr/>
        </p:nvSpPr>
        <p:spPr>
          <a:xfrm>
            <a:off x="2088000" y="0"/>
            <a:ext cx="2088000" cy="54000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数据说明</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2390DCA8-0A97-FCDA-24A7-253ECFCD3DEE}"/>
              </a:ext>
            </a:extLst>
          </p:cNvPr>
          <p:cNvSpPr txBox="1"/>
          <p:nvPr/>
        </p:nvSpPr>
        <p:spPr>
          <a:xfrm>
            <a:off x="4176000" y="0"/>
            <a:ext cx="300736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实证分析（断裂）</a:t>
            </a:r>
          </a:p>
        </p:txBody>
      </p:sp>
      <p:sp>
        <p:nvSpPr>
          <p:cNvPr id="17" name="文本框 16">
            <a:extLst>
              <a:ext uri="{FF2B5EF4-FFF2-40B4-BE49-F238E27FC236}">
                <a16:creationId xmlns:a16="http://schemas.microsoft.com/office/drawing/2014/main" id="{642447C9-C13F-91C2-F122-F7010960CCF0}"/>
              </a:ext>
            </a:extLst>
          </p:cNvPr>
          <p:cNvSpPr txBox="1"/>
          <p:nvPr/>
        </p:nvSpPr>
        <p:spPr>
          <a:xfrm>
            <a:off x="7183360" y="0"/>
            <a:ext cx="300736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实证分析（重构）</a:t>
            </a:r>
          </a:p>
        </p:txBody>
      </p:sp>
      <p:sp>
        <p:nvSpPr>
          <p:cNvPr id="18" name="文本框 17">
            <a:extLst>
              <a:ext uri="{FF2B5EF4-FFF2-40B4-BE49-F238E27FC236}">
                <a16:creationId xmlns:a16="http://schemas.microsoft.com/office/drawing/2014/main" id="{2D7E253C-918A-5B60-289A-8D66AFB06EB3}"/>
              </a:ext>
            </a:extLst>
          </p:cNvPr>
          <p:cNvSpPr txBox="1"/>
          <p:nvPr/>
        </p:nvSpPr>
        <p:spPr>
          <a:xfrm>
            <a:off x="10190720" y="0"/>
            <a:ext cx="2001280"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研究结论</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1BE7475B-B18A-0E47-43A3-340F7BA2A2A8}"/>
              </a:ext>
            </a:extLst>
          </p:cNvPr>
          <p:cNvPicPr>
            <a:picLocks noChangeAspect="1"/>
          </p:cNvPicPr>
          <p:nvPr/>
        </p:nvPicPr>
        <p:blipFill>
          <a:blip r:embed="rId2"/>
          <a:stretch>
            <a:fillRect/>
          </a:stretch>
        </p:blipFill>
        <p:spPr>
          <a:xfrm>
            <a:off x="796675" y="3215815"/>
            <a:ext cx="8945223" cy="3286584"/>
          </a:xfrm>
          <a:prstGeom prst="rect">
            <a:avLst/>
          </a:prstGeom>
        </p:spPr>
      </p:pic>
      <p:pic>
        <p:nvPicPr>
          <p:cNvPr id="2" name="图片 1">
            <a:extLst>
              <a:ext uri="{FF2B5EF4-FFF2-40B4-BE49-F238E27FC236}">
                <a16:creationId xmlns:a16="http://schemas.microsoft.com/office/drawing/2014/main" id="{ECACDD35-A46C-0649-6C32-E5350623160A}"/>
              </a:ext>
            </a:extLst>
          </p:cNvPr>
          <p:cNvPicPr>
            <a:picLocks noChangeAspect="1"/>
          </p:cNvPicPr>
          <p:nvPr/>
        </p:nvPicPr>
        <p:blipFill>
          <a:blip r:embed="rId3"/>
          <a:stretch>
            <a:fillRect/>
          </a:stretch>
        </p:blipFill>
        <p:spPr>
          <a:xfrm>
            <a:off x="6876664" y="3003975"/>
            <a:ext cx="4518660" cy="32864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61277-DCAE-5AF2-9086-B740D4275E10}"/>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26B18D45-3207-7AD4-A347-5B38F6EED798}"/>
              </a:ext>
            </a:extLst>
          </p:cNvPr>
          <p:cNvSpPr txBox="1"/>
          <p:nvPr/>
        </p:nvSpPr>
        <p:spPr>
          <a:xfrm>
            <a:off x="153077" y="957498"/>
            <a:ext cx="3916457"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基准：双重差分估计模型</a:t>
            </a:r>
          </a:p>
        </p:txBody>
      </p:sp>
      <p:cxnSp>
        <p:nvCxnSpPr>
          <p:cNvPr id="14" name="直接连接符 13">
            <a:extLst>
              <a:ext uri="{FF2B5EF4-FFF2-40B4-BE49-F238E27FC236}">
                <a16:creationId xmlns:a16="http://schemas.microsoft.com/office/drawing/2014/main" id="{E6C2BE48-0F14-6509-1EE9-C29F70F050A7}"/>
              </a:ext>
            </a:extLst>
          </p:cNvPr>
          <p:cNvCxnSpPr>
            <a:cxnSpLocks/>
          </p:cNvCxnSpPr>
          <p:nvPr/>
        </p:nvCxnSpPr>
        <p:spPr>
          <a:xfrm>
            <a:off x="2700455" y="2184486"/>
            <a:ext cx="55393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C14A5F4-F00D-47D0-9ABC-AC4FD29CF550}"/>
              </a:ext>
            </a:extLst>
          </p:cNvPr>
          <p:cNvSpPr txBox="1"/>
          <p:nvPr/>
        </p:nvSpPr>
        <p:spPr>
          <a:xfrm>
            <a:off x="1985005" y="2444899"/>
            <a:ext cx="215841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政策分组虚拟变量</a:t>
            </a:r>
          </a:p>
        </p:txBody>
      </p:sp>
      <p:sp>
        <p:nvSpPr>
          <p:cNvPr id="20" name="文本框 19">
            <a:extLst>
              <a:ext uri="{FF2B5EF4-FFF2-40B4-BE49-F238E27FC236}">
                <a16:creationId xmlns:a16="http://schemas.microsoft.com/office/drawing/2014/main" id="{67A41758-F1EA-B970-7CBC-3A4DDFB82D80}"/>
              </a:ext>
            </a:extLst>
          </p:cNvPr>
          <p:cNvSpPr txBox="1"/>
          <p:nvPr/>
        </p:nvSpPr>
        <p:spPr>
          <a:xfrm>
            <a:off x="4595652" y="2439982"/>
            <a:ext cx="215841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时间分组虚拟变量</a:t>
            </a:r>
          </a:p>
        </p:txBody>
      </p:sp>
      <p:sp>
        <p:nvSpPr>
          <p:cNvPr id="25" name="文本框 24">
            <a:extLst>
              <a:ext uri="{FF2B5EF4-FFF2-40B4-BE49-F238E27FC236}">
                <a16:creationId xmlns:a16="http://schemas.microsoft.com/office/drawing/2014/main" id="{83E944E0-8881-EB51-D545-B90B6F005DFD}"/>
              </a:ext>
            </a:extLst>
          </p:cNvPr>
          <p:cNvSpPr txBox="1"/>
          <p:nvPr/>
        </p:nvSpPr>
        <p:spPr>
          <a:xfrm>
            <a:off x="4643433" y="4941809"/>
            <a:ext cx="1584000" cy="369332"/>
          </a:xfrm>
          <a:prstGeom prst="rect">
            <a:avLst/>
          </a:prstGeom>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时间固定效应</a:t>
            </a:r>
            <a:endParaRPr lang="en-US" altLang="zh-CN" dirty="0"/>
          </a:p>
        </p:txBody>
      </p:sp>
      <p:sp>
        <p:nvSpPr>
          <p:cNvPr id="26" name="文本框 25">
            <a:extLst>
              <a:ext uri="{FF2B5EF4-FFF2-40B4-BE49-F238E27FC236}">
                <a16:creationId xmlns:a16="http://schemas.microsoft.com/office/drawing/2014/main" id="{F5BB7C2B-173E-5BDF-ED63-FAB6E2976540}"/>
              </a:ext>
            </a:extLst>
          </p:cNvPr>
          <p:cNvSpPr txBox="1"/>
          <p:nvPr/>
        </p:nvSpPr>
        <p:spPr>
          <a:xfrm>
            <a:off x="7561458" y="3296788"/>
            <a:ext cx="2251163" cy="1200329"/>
          </a:xfrm>
          <a:prstGeom prst="rect">
            <a:avLst/>
          </a:prstGeom>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政策处理分组虚拟变量与时间分组虚拟变量，会与固定效应共线</a:t>
            </a:r>
            <a:endParaRPr lang="en-US" altLang="zh-CN" dirty="0"/>
          </a:p>
        </p:txBody>
      </p:sp>
      <p:cxnSp>
        <p:nvCxnSpPr>
          <p:cNvPr id="30" name="直接箭头连接符 29">
            <a:extLst>
              <a:ext uri="{FF2B5EF4-FFF2-40B4-BE49-F238E27FC236}">
                <a16:creationId xmlns:a16="http://schemas.microsoft.com/office/drawing/2014/main" id="{6D15E876-FB0C-9353-ECB6-16EC62BEE52B}"/>
              </a:ext>
            </a:extLst>
          </p:cNvPr>
          <p:cNvCxnSpPr>
            <a:cxnSpLocks/>
          </p:cNvCxnSpPr>
          <p:nvPr/>
        </p:nvCxnSpPr>
        <p:spPr>
          <a:xfrm>
            <a:off x="3608110" y="1903693"/>
            <a:ext cx="1065490" cy="59691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 name="文本框 6">
            <a:extLst>
              <a:ext uri="{FF2B5EF4-FFF2-40B4-BE49-F238E27FC236}">
                <a16:creationId xmlns:a16="http://schemas.microsoft.com/office/drawing/2014/main" id="{9203306D-43F6-EFCE-51BC-7BAA852487F7}"/>
              </a:ext>
            </a:extLst>
          </p:cNvPr>
          <p:cNvSpPr txBox="1"/>
          <p:nvPr/>
        </p:nvSpPr>
        <p:spPr>
          <a:xfrm>
            <a:off x="2850289" y="0"/>
            <a:ext cx="2850289"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广义双重差分</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65B0549C-79DF-2937-269D-3D6BEB6831E6}"/>
              </a:ext>
            </a:extLst>
          </p:cNvPr>
          <p:cNvSpPr txBox="1"/>
          <p:nvPr/>
        </p:nvSpPr>
        <p:spPr>
          <a:xfrm>
            <a:off x="5700578" y="0"/>
            <a:ext cx="3484062"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实证论文</a:t>
            </a:r>
          </a:p>
        </p:txBody>
      </p:sp>
      <p:sp>
        <p:nvSpPr>
          <p:cNvPr id="17" name="文本框 16">
            <a:extLst>
              <a:ext uri="{FF2B5EF4-FFF2-40B4-BE49-F238E27FC236}">
                <a16:creationId xmlns:a16="http://schemas.microsoft.com/office/drawing/2014/main" id="{C25759B2-95FA-ED67-FD8E-6443B66E6231}"/>
              </a:ext>
            </a:extLst>
          </p:cNvPr>
          <p:cNvSpPr txBox="1"/>
          <p:nvPr/>
        </p:nvSpPr>
        <p:spPr>
          <a:xfrm>
            <a:off x="9184640" y="0"/>
            <a:ext cx="3007360" cy="540000"/>
          </a:xfrm>
          <a:prstGeom prst="rect">
            <a:avLst/>
          </a:prstGeom>
          <a:solidFill>
            <a:schemeClr val="bg1">
              <a:lumMod val="75000"/>
            </a:schemeClr>
          </a:solidFill>
        </p:spPr>
        <p:txBody>
          <a:bodyPr wrap="square" rtlCol="0">
            <a:spAutoFit/>
          </a:bodyPr>
          <a:lstStyle/>
          <a:p>
            <a:pPr algn="ctr"/>
            <a:r>
              <a:rPr lang="en-US" altLang="zh-CN" sz="2800" b="1" dirty="0">
                <a:solidFill>
                  <a:srgbClr val="FFFFFF"/>
                </a:solidFill>
                <a:latin typeface="微软雅黑" panose="020B0503020204020204" pitchFamily="34" charset="-122"/>
                <a:ea typeface="微软雅黑" panose="020B0503020204020204" pitchFamily="34" charset="-122"/>
              </a:rPr>
              <a:t>Stata</a:t>
            </a:r>
            <a:r>
              <a:rPr lang="zh-CN" altLang="en-US" sz="2800" b="1" dirty="0">
                <a:solidFill>
                  <a:srgbClr val="FFFFFF"/>
                </a:solidFill>
                <a:latin typeface="微软雅黑" panose="020B0503020204020204" pitchFamily="34" charset="-122"/>
                <a:ea typeface="微软雅黑" panose="020B0503020204020204" pitchFamily="34" charset="-122"/>
              </a:rPr>
              <a:t>代码</a:t>
            </a:r>
          </a:p>
        </p:txBody>
      </p:sp>
      <p:pic>
        <p:nvPicPr>
          <p:cNvPr id="4" name="图片 3">
            <a:extLst>
              <a:ext uri="{FF2B5EF4-FFF2-40B4-BE49-F238E27FC236}">
                <a16:creationId xmlns:a16="http://schemas.microsoft.com/office/drawing/2014/main" id="{635E0208-3DD4-2673-C5D6-B14FE8249188}"/>
              </a:ext>
            </a:extLst>
          </p:cNvPr>
          <p:cNvPicPr>
            <a:picLocks noChangeAspect="1"/>
          </p:cNvPicPr>
          <p:nvPr/>
        </p:nvPicPr>
        <p:blipFill>
          <a:blip r:embed="rId2"/>
          <a:stretch>
            <a:fillRect/>
          </a:stretch>
        </p:blipFill>
        <p:spPr>
          <a:xfrm>
            <a:off x="1044000" y="1523184"/>
            <a:ext cx="6697010" cy="628738"/>
          </a:xfrm>
          <a:prstGeom prst="rect">
            <a:avLst/>
          </a:prstGeom>
        </p:spPr>
      </p:pic>
      <p:pic>
        <p:nvPicPr>
          <p:cNvPr id="8" name="图片 7">
            <a:extLst>
              <a:ext uri="{FF2B5EF4-FFF2-40B4-BE49-F238E27FC236}">
                <a16:creationId xmlns:a16="http://schemas.microsoft.com/office/drawing/2014/main" id="{B308F251-C93F-EFF4-3D30-6DDAA63F11F8}"/>
              </a:ext>
            </a:extLst>
          </p:cNvPr>
          <p:cNvPicPr>
            <a:picLocks noChangeAspect="1"/>
          </p:cNvPicPr>
          <p:nvPr/>
        </p:nvPicPr>
        <p:blipFill>
          <a:blip r:embed="rId3"/>
          <a:stretch>
            <a:fillRect/>
          </a:stretch>
        </p:blipFill>
        <p:spPr>
          <a:xfrm>
            <a:off x="742343" y="4043770"/>
            <a:ext cx="5581646" cy="628737"/>
          </a:xfrm>
          <a:prstGeom prst="rect">
            <a:avLst/>
          </a:prstGeom>
        </p:spPr>
      </p:pic>
      <p:cxnSp>
        <p:nvCxnSpPr>
          <p:cNvPr id="33" name="直接连接符 32">
            <a:extLst>
              <a:ext uri="{FF2B5EF4-FFF2-40B4-BE49-F238E27FC236}">
                <a16:creationId xmlns:a16="http://schemas.microsoft.com/office/drawing/2014/main" id="{725CF8C1-052B-E169-D184-EB715E02BE48}"/>
              </a:ext>
            </a:extLst>
          </p:cNvPr>
          <p:cNvCxnSpPr/>
          <p:nvPr/>
        </p:nvCxnSpPr>
        <p:spPr>
          <a:xfrm>
            <a:off x="4643433" y="4642070"/>
            <a:ext cx="361508"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B2F85C84-3C75-7025-D81D-3A7138CA4D30}"/>
              </a:ext>
            </a:extLst>
          </p:cNvPr>
          <p:cNvCxnSpPr/>
          <p:nvPr/>
        </p:nvCxnSpPr>
        <p:spPr>
          <a:xfrm>
            <a:off x="4100215" y="4653684"/>
            <a:ext cx="361508"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9371320F-E0FF-31A3-F9CE-7C2028A120BB}"/>
              </a:ext>
            </a:extLst>
          </p:cNvPr>
          <p:cNvSpPr txBox="1"/>
          <p:nvPr/>
        </p:nvSpPr>
        <p:spPr>
          <a:xfrm>
            <a:off x="2971012" y="4941809"/>
            <a:ext cx="1584000" cy="369332"/>
          </a:xfrm>
          <a:prstGeom prst="rect">
            <a:avLst/>
          </a:prstGeom>
          <a:ln>
            <a:solidFill>
              <a:schemeClr val="accent2">
                <a:lumMod val="75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a:t>个体固定效应</a:t>
            </a:r>
            <a:endParaRPr lang="en-US" altLang="zh-CN" dirty="0"/>
          </a:p>
        </p:txBody>
      </p:sp>
      <p:sp>
        <p:nvSpPr>
          <p:cNvPr id="36" name="文本框 35">
            <a:extLst>
              <a:ext uri="{FF2B5EF4-FFF2-40B4-BE49-F238E27FC236}">
                <a16:creationId xmlns:a16="http://schemas.microsoft.com/office/drawing/2014/main" id="{737D9087-E4F3-0C7C-DC2E-4C93C0DB8C38}"/>
              </a:ext>
            </a:extLst>
          </p:cNvPr>
          <p:cNvSpPr txBox="1"/>
          <p:nvPr/>
        </p:nvSpPr>
        <p:spPr>
          <a:xfrm>
            <a:off x="153077" y="3296788"/>
            <a:ext cx="5147563"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双向固定效应：双重差分估计模型</a:t>
            </a:r>
          </a:p>
        </p:txBody>
      </p:sp>
      <p:sp>
        <p:nvSpPr>
          <p:cNvPr id="38" name="文本框 37">
            <a:extLst>
              <a:ext uri="{FF2B5EF4-FFF2-40B4-BE49-F238E27FC236}">
                <a16:creationId xmlns:a16="http://schemas.microsoft.com/office/drawing/2014/main" id="{DC48394C-0C3C-9595-0B21-A072A3C484BD}"/>
              </a:ext>
            </a:extLst>
          </p:cNvPr>
          <p:cNvSpPr txBox="1"/>
          <p:nvPr/>
        </p:nvSpPr>
        <p:spPr>
          <a:xfrm>
            <a:off x="13965" y="8390"/>
            <a:ext cx="2850290"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spTree>
    <p:extLst>
      <p:ext uri="{BB962C8B-B14F-4D97-AF65-F5344CB8AC3E}">
        <p14:creationId xmlns:p14="http://schemas.microsoft.com/office/powerpoint/2010/main" val="8574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B6876-EAC4-3441-5ACD-BF5977392F06}"/>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D0A02AEB-A3CF-8A6B-EA1A-0BDAA0194509}"/>
              </a:ext>
            </a:extLst>
          </p:cNvPr>
          <p:cNvSpPr txBox="1"/>
          <p:nvPr/>
        </p:nvSpPr>
        <p:spPr>
          <a:xfrm>
            <a:off x="153077" y="957498"/>
            <a:ext cx="2377574"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广义双重差分</a:t>
            </a:r>
          </a:p>
        </p:txBody>
      </p:sp>
      <p:sp>
        <p:nvSpPr>
          <p:cNvPr id="7" name="文本框 6">
            <a:extLst>
              <a:ext uri="{FF2B5EF4-FFF2-40B4-BE49-F238E27FC236}">
                <a16:creationId xmlns:a16="http://schemas.microsoft.com/office/drawing/2014/main" id="{749EDDB9-0584-280A-F1BB-8DFEFDEB6E6C}"/>
              </a:ext>
            </a:extLst>
          </p:cNvPr>
          <p:cNvSpPr txBox="1"/>
          <p:nvPr/>
        </p:nvSpPr>
        <p:spPr>
          <a:xfrm>
            <a:off x="2850289" y="0"/>
            <a:ext cx="2850289"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广义双重差分</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2AF6EE59-D537-0C1D-3961-E0B102706133}"/>
              </a:ext>
            </a:extLst>
          </p:cNvPr>
          <p:cNvSpPr txBox="1"/>
          <p:nvPr/>
        </p:nvSpPr>
        <p:spPr>
          <a:xfrm>
            <a:off x="5700578" y="0"/>
            <a:ext cx="3484062"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实证论文</a:t>
            </a:r>
          </a:p>
        </p:txBody>
      </p:sp>
      <p:sp>
        <p:nvSpPr>
          <p:cNvPr id="17" name="文本框 16">
            <a:extLst>
              <a:ext uri="{FF2B5EF4-FFF2-40B4-BE49-F238E27FC236}">
                <a16:creationId xmlns:a16="http://schemas.microsoft.com/office/drawing/2014/main" id="{B018661B-4E88-2C94-668D-FAFD0C25D971}"/>
              </a:ext>
            </a:extLst>
          </p:cNvPr>
          <p:cNvSpPr txBox="1"/>
          <p:nvPr/>
        </p:nvSpPr>
        <p:spPr>
          <a:xfrm>
            <a:off x="9184640" y="0"/>
            <a:ext cx="3007360" cy="540000"/>
          </a:xfrm>
          <a:prstGeom prst="rect">
            <a:avLst/>
          </a:prstGeom>
          <a:solidFill>
            <a:schemeClr val="bg1">
              <a:lumMod val="75000"/>
            </a:schemeClr>
          </a:solidFill>
        </p:spPr>
        <p:txBody>
          <a:bodyPr wrap="square" rtlCol="0">
            <a:spAutoFit/>
          </a:bodyPr>
          <a:lstStyle/>
          <a:p>
            <a:pPr algn="ctr"/>
            <a:r>
              <a:rPr lang="en-US" altLang="zh-CN" sz="2800" b="1" dirty="0">
                <a:solidFill>
                  <a:srgbClr val="FFFFFF"/>
                </a:solidFill>
                <a:latin typeface="微软雅黑" panose="020B0503020204020204" pitchFamily="34" charset="-122"/>
                <a:ea typeface="微软雅黑" panose="020B0503020204020204" pitchFamily="34" charset="-122"/>
              </a:rPr>
              <a:t>Stata</a:t>
            </a:r>
            <a:r>
              <a:rPr lang="zh-CN" altLang="en-US" sz="2800" b="1" dirty="0">
                <a:solidFill>
                  <a:srgbClr val="FFFFFF"/>
                </a:solidFill>
                <a:latin typeface="微软雅黑" panose="020B0503020204020204" pitchFamily="34" charset="-122"/>
                <a:ea typeface="微软雅黑" panose="020B0503020204020204" pitchFamily="34" charset="-122"/>
              </a:rPr>
              <a:t>代码</a:t>
            </a:r>
          </a:p>
        </p:txBody>
      </p:sp>
      <p:sp>
        <p:nvSpPr>
          <p:cNvPr id="38" name="文本框 37">
            <a:extLst>
              <a:ext uri="{FF2B5EF4-FFF2-40B4-BE49-F238E27FC236}">
                <a16:creationId xmlns:a16="http://schemas.microsoft.com/office/drawing/2014/main" id="{5991AF70-FD35-1545-0524-B19B872A26C0}"/>
              </a:ext>
            </a:extLst>
          </p:cNvPr>
          <p:cNvSpPr txBox="1"/>
          <p:nvPr/>
        </p:nvSpPr>
        <p:spPr>
          <a:xfrm>
            <a:off x="13965" y="8390"/>
            <a:ext cx="2850290"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97816A7-61DB-1B51-6F70-58E0F009193C}"/>
                  </a:ext>
                </a:extLst>
              </p:cNvPr>
              <p:cNvSpPr txBox="1"/>
              <p:nvPr/>
            </p:nvSpPr>
            <p:spPr>
              <a:xfrm>
                <a:off x="422049" y="1769583"/>
                <a:ext cx="702056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3200" i="1" smtClean="0">
                              <a:solidFill>
                                <a:srgbClr val="836967"/>
                              </a:solidFill>
                              <a:latin typeface="Cambria Math" panose="02040503050406030204" pitchFamily="18" charset="0"/>
                            </a:rPr>
                          </m:ctrlPr>
                        </m:sSubPr>
                        <m:e>
                          <m:r>
                            <a:rPr lang="zh-CN" altLang="en-US" sz="3200" i="1">
                              <a:latin typeface="Cambria Math" panose="02040503050406030204" pitchFamily="18" charset="0"/>
                            </a:rPr>
                            <m:t>𝑌</m:t>
                          </m:r>
                        </m:e>
                        <m:sub>
                          <m:r>
                            <a:rPr lang="zh-CN" altLang="en-US" sz="3200" i="1">
                              <a:latin typeface="Cambria Math" panose="02040503050406030204" pitchFamily="18" charset="0"/>
                            </a:rPr>
                            <m:t>𝑖𝑡</m:t>
                          </m:r>
                        </m:sub>
                      </m:sSub>
                      <m:r>
                        <a:rPr lang="zh-CN" altLang="en-US" sz="3200" i="0">
                          <a:latin typeface="Cambria Math" panose="02040503050406030204" pitchFamily="18" charset="0"/>
                        </a:rPr>
                        <m:t>=</m:t>
                      </m:r>
                      <m:r>
                        <a:rPr lang="zh-CN" altLang="en-US" sz="3200" i="1">
                          <a:latin typeface="Cambria Math" panose="02040503050406030204" pitchFamily="18" charset="0"/>
                        </a:rPr>
                        <m:t>𝛼</m:t>
                      </m:r>
                      <m:r>
                        <a:rPr lang="zh-CN" altLang="en-US" sz="3200" i="0">
                          <a:latin typeface="Cambria Math" panose="02040503050406030204" pitchFamily="18" charset="0"/>
                        </a:rPr>
                        <m:t>+</m:t>
                      </m:r>
                      <m:r>
                        <a:rPr lang="zh-CN" altLang="en-US" sz="3200" i="1">
                          <a:latin typeface="Cambria Math" panose="02040503050406030204" pitchFamily="18" charset="0"/>
                        </a:rPr>
                        <m:t>𝛽</m:t>
                      </m:r>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𝐷</m:t>
                          </m:r>
                        </m:e>
                        <m:sub>
                          <m:r>
                            <a:rPr lang="zh-CN" altLang="en-US" sz="3200" i="1">
                              <a:latin typeface="Cambria Math" panose="02040503050406030204" pitchFamily="18" charset="0"/>
                            </a:rPr>
                            <m:t>𝑖</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𝑇</m:t>
                          </m:r>
                        </m:e>
                        <m:sub>
                          <m:r>
                            <a:rPr lang="zh-CN" altLang="en-US" sz="3200" i="1">
                              <a:latin typeface="Cambria Math" panose="02040503050406030204" pitchFamily="18" charset="0"/>
                            </a:rPr>
                            <m:t>𝑡</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𝜇</m:t>
                          </m:r>
                        </m:e>
                        <m:sub>
                          <m:r>
                            <a:rPr lang="zh-CN" altLang="en-US" sz="3200" i="1">
                              <a:latin typeface="Cambria Math" panose="02040503050406030204" pitchFamily="18" charset="0"/>
                            </a:rPr>
                            <m:t>𝑖</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𝜆</m:t>
                          </m:r>
                        </m:e>
                        <m:sub>
                          <m:r>
                            <a:rPr lang="zh-CN" altLang="en-US" sz="3200" i="1">
                              <a:latin typeface="Cambria Math" panose="02040503050406030204" pitchFamily="18" charset="0"/>
                            </a:rPr>
                            <m:t>𝑡</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𝜀</m:t>
                          </m:r>
                        </m:e>
                        <m:sub>
                          <m:r>
                            <a:rPr lang="zh-CN" altLang="en-US" sz="3200" i="1">
                              <a:latin typeface="Cambria Math" panose="02040503050406030204" pitchFamily="18" charset="0"/>
                            </a:rPr>
                            <m:t>𝑖𝑡</m:t>
                          </m:r>
                        </m:sub>
                      </m:sSub>
                    </m:oMath>
                  </m:oMathPara>
                </a14:m>
                <a:endParaRPr lang="zh-CN" altLang="en-US" dirty="0"/>
              </a:p>
            </p:txBody>
          </p:sp>
        </mc:Choice>
        <mc:Fallback xmlns="">
          <p:sp>
            <p:nvSpPr>
              <p:cNvPr id="3" name="文本框 2">
                <a:extLst>
                  <a:ext uri="{FF2B5EF4-FFF2-40B4-BE49-F238E27FC236}">
                    <a16:creationId xmlns:a16="http://schemas.microsoft.com/office/drawing/2014/main" id="{197816A7-61DB-1B51-6F70-58E0F009193C}"/>
                  </a:ext>
                </a:extLst>
              </p:cNvPr>
              <p:cNvSpPr txBox="1">
                <a:spLocks noRot="1" noChangeAspect="1" noMove="1" noResize="1" noEditPoints="1" noAdjustHandles="1" noChangeArrowheads="1" noChangeShapeType="1" noTextEdit="1"/>
              </p:cNvSpPr>
              <p:nvPr/>
            </p:nvSpPr>
            <p:spPr>
              <a:xfrm>
                <a:off x="422049" y="1769583"/>
                <a:ext cx="7020560" cy="58477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1E2605A0-CFC3-F2C7-8D12-4CC966C858C6}"/>
                  </a:ext>
                </a:extLst>
              </p:cNvPr>
              <p:cNvSpPr/>
              <p:nvPr/>
            </p:nvSpPr>
            <p:spPr>
              <a:xfrm>
                <a:off x="872520" y="2458720"/>
                <a:ext cx="10467280" cy="3586479"/>
              </a:xfrm>
              <a:prstGeom prst="rect">
                <a:avLst/>
              </a:prstGeom>
              <a:solidFill>
                <a:srgbClr val="FFFFFF"/>
              </a:solid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lIns="108000" tIns="612000" rIns="108000" bIns="0" rtlCol="0" anchor="t"/>
              <a:lstStyle/>
              <a:p>
                <a:pPr marL="285750" indent="-285750" defTabSz="457200">
                  <a:lnSpc>
                    <a:spcPct val="120000"/>
                  </a:lnSpc>
                  <a:spcAft>
                    <a:spcPts val="1200"/>
                  </a:spcAft>
                  <a:buClr>
                    <a:srgbClr val="961318"/>
                  </a:buClr>
                  <a:buFont typeface="Wingdings" panose="05000000000000000000" pitchFamily="2" charset="2"/>
                  <a:buChar char="p"/>
                </a:pPr>
                <a:r>
                  <a:rPr lang="zh-CN" altLang="en-US" sz="2400" dirty="0"/>
                  <a:t>当所有研究对象均或多或少同时受到了政策干预，</a:t>
                </a:r>
                <a:r>
                  <a:rPr lang="zh-CN" altLang="en-US" sz="2400" b="1" dirty="0"/>
                  <a:t>仅有处理组而无控制组</a:t>
                </a:r>
                <a:r>
                  <a:rPr lang="zh-CN" altLang="en-US" sz="2400" dirty="0"/>
                  <a:t>，根据研究对象受到的具体冲击情况来构建</a:t>
                </a:r>
                <a:r>
                  <a:rPr lang="zh-CN" altLang="en-US" sz="2400" b="1" dirty="0">
                    <a:solidFill>
                      <a:srgbClr val="FF0000"/>
                    </a:solidFill>
                  </a:rPr>
                  <a:t>处理强度指标</a:t>
                </a:r>
                <a:r>
                  <a:rPr lang="zh-CN" altLang="en-US" sz="2400" dirty="0"/>
                  <a:t>来进行分析。</a:t>
                </a:r>
                <a:endParaRPr lang="en-US" altLang="zh-CN" sz="2400" dirty="0"/>
              </a:p>
              <a:p>
                <a:pPr marL="285750" indent="-285750" defTabSz="457200">
                  <a:lnSpc>
                    <a:spcPct val="120000"/>
                  </a:lnSpc>
                  <a:spcAft>
                    <a:spcPts val="1200"/>
                  </a:spcAft>
                  <a:buClr>
                    <a:srgbClr val="961318"/>
                  </a:buClr>
                  <a:buFont typeface="Wingdings" panose="05000000000000000000" pitchFamily="2" charset="2"/>
                  <a:buChar char="p"/>
                </a:pPr>
                <a14:m>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𝐷</m:t>
                        </m:r>
                      </m:e>
                      <m:sub>
                        <m:r>
                          <a:rPr lang="zh-CN" altLang="en-US" sz="2400" i="1">
                            <a:latin typeface="Cambria Math" panose="02040503050406030204" pitchFamily="18" charset="0"/>
                          </a:rPr>
                          <m:t>𝑖</m:t>
                        </m:r>
                      </m:sub>
                    </m:sSub>
                    <m:r>
                      <a:rPr lang="en-US" altLang="zh-CN" sz="2400" b="0" i="0" smtClean="0">
                        <a:latin typeface="Cambria Math" panose="02040503050406030204" pitchFamily="18" charset="0"/>
                      </a:rPr>
                      <m:t>  </m:t>
                    </m:r>
                  </m:oMath>
                </a14:m>
                <a:r>
                  <a:rPr lang="zh-CN" altLang="en-US" sz="2400" dirty="0"/>
                  <a:t>表示不同个体</a:t>
                </a:r>
                <a:r>
                  <a:rPr lang="zh-CN" altLang="en-US" sz="2400" b="1" dirty="0">
                    <a:solidFill>
                      <a:srgbClr val="FF0000"/>
                    </a:solidFill>
                  </a:rPr>
                  <a:t>受政策影响程度的连续型变量</a:t>
                </a:r>
                <a:r>
                  <a:rPr lang="zh-CN" altLang="en-US" sz="2400" b="1" dirty="0"/>
                  <a:t>。</a:t>
                </a:r>
                <a:endParaRPr lang="en-US" altLang="zh-CN" sz="2400" b="1" dirty="0"/>
              </a:p>
              <a:p>
                <a:pPr marL="285750" indent="-285750" defTabSz="457200">
                  <a:lnSpc>
                    <a:spcPct val="120000"/>
                  </a:lnSpc>
                  <a:spcAft>
                    <a:spcPts val="1200"/>
                  </a:spcAft>
                  <a:buClr>
                    <a:srgbClr val="961318"/>
                  </a:buClr>
                  <a:buFont typeface="Wingdings" panose="05000000000000000000" pitchFamily="2" charset="2"/>
                  <a:buChar char="p"/>
                </a:pPr>
                <a:r>
                  <a:rPr lang="zh-CN" altLang="en-US" sz="2400" dirty="0"/>
                  <a:t>此处模型：同一时点受到政策冲击</a:t>
                </a:r>
              </a:p>
            </p:txBody>
          </p:sp>
        </mc:Choice>
        <mc:Fallback>
          <p:sp>
            <p:nvSpPr>
              <p:cNvPr id="9" name="矩形 8">
                <a:extLst>
                  <a:ext uri="{FF2B5EF4-FFF2-40B4-BE49-F238E27FC236}">
                    <a16:creationId xmlns:a16="http://schemas.microsoft.com/office/drawing/2014/main" id="{1E2605A0-CFC3-F2C7-8D12-4CC966C858C6}"/>
                  </a:ext>
                </a:extLst>
              </p:cNvPr>
              <p:cNvSpPr>
                <a:spLocks noRot="1" noChangeAspect="1" noMove="1" noResize="1" noEditPoints="1" noAdjustHandles="1" noChangeArrowheads="1" noChangeShapeType="1" noTextEdit="1"/>
              </p:cNvSpPr>
              <p:nvPr/>
            </p:nvSpPr>
            <p:spPr>
              <a:xfrm>
                <a:off x="872520" y="2458720"/>
                <a:ext cx="10467280" cy="3586479"/>
              </a:xfrm>
              <a:prstGeom prst="rect">
                <a:avLst/>
              </a:prstGeom>
              <a:blipFill>
                <a:blip r:embed="rId3"/>
                <a:stretch>
                  <a:fillRect/>
                </a:stretch>
              </a:blip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58340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89900-E895-A00A-06CD-5E2BC4C2FE40}"/>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21BCFA6C-0401-C3ED-B7F4-01EA174EACC7}"/>
              </a:ext>
            </a:extLst>
          </p:cNvPr>
          <p:cNvSpPr txBox="1"/>
          <p:nvPr/>
        </p:nvSpPr>
        <p:spPr>
          <a:xfrm>
            <a:off x="153077" y="957498"/>
            <a:ext cx="4224233"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多个政策时点广义双重差分</a:t>
            </a:r>
          </a:p>
        </p:txBody>
      </p:sp>
      <p:sp>
        <p:nvSpPr>
          <p:cNvPr id="7" name="文本框 6">
            <a:extLst>
              <a:ext uri="{FF2B5EF4-FFF2-40B4-BE49-F238E27FC236}">
                <a16:creationId xmlns:a16="http://schemas.microsoft.com/office/drawing/2014/main" id="{6A615F0B-BE18-D14A-704F-E887E44C3DD2}"/>
              </a:ext>
            </a:extLst>
          </p:cNvPr>
          <p:cNvSpPr txBox="1"/>
          <p:nvPr/>
        </p:nvSpPr>
        <p:spPr>
          <a:xfrm>
            <a:off x="2850289" y="0"/>
            <a:ext cx="2850289"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广义双重差分</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15D5FD50-405A-6559-3AAA-D0475864F10A}"/>
              </a:ext>
            </a:extLst>
          </p:cNvPr>
          <p:cNvSpPr txBox="1"/>
          <p:nvPr/>
        </p:nvSpPr>
        <p:spPr>
          <a:xfrm>
            <a:off x="5700578" y="0"/>
            <a:ext cx="3484062"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实证论文</a:t>
            </a:r>
          </a:p>
        </p:txBody>
      </p:sp>
      <p:sp>
        <p:nvSpPr>
          <p:cNvPr id="17" name="文本框 16">
            <a:extLst>
              <a:ext uri="{FF2B5EF4-FFF2-40B4-BE49-F238E27FC236}">
                <a16:creationId xmlns:a16="http://schemas.microsoft.com/office/drawing/2014/main" id="{E700524D-90DB-FABD-B64D-8EF814627C52}"/>
              </a:ext>
            </a:extLst>
          </p:cNvPr>
          <p:cNvSpPr txBox="1"/>
          <p:nvPr/>
        </p:nvSpPr>
        <p:spPr>
          <a:xfrm>
            <a:off x="9184640" y="0"/>
            <a:ext cx="3007360" cy="540000"/>
          </a:xfrm>
          <a:prstGeom prst="rect">
            <a:avLst/>
          </a:prstGeom>
          <a:solidFill>
            <a:schemeClr val="bg1">
              <a:lumMod val="75000"/>
            </a:schemeClr>
          </a:solidFill>
        </p:spPr>
        <p:txBody>
          <a:bodyPr wrap="square" rtlCol="0">
            <a:spAutoFit/>
          </a:bodyPr>
          <a:lstStyle/>
          <a:p>
            <a:pPr algn="ctr"/>
            <a:r>
              <a:rPr lang="en-US" altLang="zh-CN" sz="2800" b="1" dirty="0">
                <a:solidFill>
                  <a:srgbClr val="FFFFFF"/>
                </a:solidFill>
                <a:latin typeface="微软雅黑" panose="020B0503020204020204" pitchFamily="34" charset="-122"/>
                <a:ea typeface="微软雅黑" panose="020B0503020204020204" pitchFamily="34" charset="-122"/>
              </a:rPr>
              <a:t>Stata</a:t>
            </a:r>
            <a:r>
              <a:rPr lang="zh-CN" altLang="en-US" sz="2800" b="1" dirty="0">
                <a:solidFill>
                  <a:srgbClr val="FFFFFF"/>
                </a:solidFill>
                <a:latin typeface="微软雅黑" panose="020B0503020204020204" pitchFamily="34" charset="-122"/>
                <a:ea typeface="微软雅黑" panose="020B0503020204020204" pitchFamily="34" charset="-122"/>
              </a:rPr>
              <a:t>代码</a:t>
            </a:r>
          </a:p>
        </p:txBody>
      </p:sp>
      <p:sp>
        <p:nvSpPr>
          <p:cNvPr id="38" name="文本框 37">
            <a:extLst>
              <a:ext uri="{FF2B5EF4-FFF2-40B4-BE49-F238E27FC236}">
                <a16:creationId xmlns:a16="http://schemas.microsoft.com/office/drawing/2014/main" id="{81D21BB6-484F-F0BE-205A-D21EB58BE5C8}"/>
              </a:ext>
            </a:extLst>
          </p:cNvPr>
          <p:cNvSpPr txBox="1"/>
          <p:nvPr/>
        </p:nvSpPr>
        <p:spPr>
          <a:xfrm>
            <a:off x="13965" y="8390"/>
            <a:ext cx="2850290"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sp>
        <p:nvSpPr>
          <p:cNvPr id="9" name="矩形 8">
            <a:extLst>
              <a:ext uri="{FF2B5EF4-FFF2-40B4-BE49-F238E27FC236}">
                <a16:creationId xmlns:a16="http://schemas.microsoft.com/office/drawing/2014/main" id="{A3B3A363-DE8A-797E-EA04-2B68FF6F531C}"/>
              </a:ext>
            </a:extLst>
          </p:cNvPr>
          <p:cNvSpPr/>
          <p:nvPr/>
        </p:nvSpPr>
        <p:spPr>
          <a:xfrm>
            <a:off x="862360" y="2773680"/>
            <a:ext cx="10467280" cy="3586479"/>
          </a:xfrm>
          <a:prstGeom prst="rect">
            <a:avLst/>
          </a:prstGeom>
          <a:solidFill>
            <a:srgbClr val="FFFFFF"/>
          </a:solid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lIns="108000" tIns="612000" rIns="108000" bIns="0" rtlCol="0" anchor="t"/>
          <a:lstStyle/>
          <a:p>
            <a:pPr marL="285750" indent="-285750" defTabSz="457200">
              <a:lnSpc>
                <a:spcPct val="120000"/>
              </a:lnSpc>
              <a:spcAft>
                <a:spcPts val="1200"/>
              </a:spcAft>
              <a:buClr>
                <a:srgbClr val="961318"/>
              </a:buClr>
              <a:buFont typeface="Wingdings" panose="05000000000000000000" pitchFamily="2" charset="2"/>
              <a:buChar char="p"/>
            </a:pPr>
            <a:r>
              <a:rPr lang="zh-CN" altLang="en-US" sz="2400" dirty="0"/>
              <a:t>不同时间点的政策冲击，通过多个交互项分别估计每个时点的政策效应；</a:t>
            </a:r>
          </a:p>
          <a:p>
            <a:pPr marL="285750" indent="-285750" defTabSz="457200">
              <a:lnSpc>
                <a:spcPct val="120000"/>
              </a:lnSpc>
              <a:spcAft>
                <a:spcPts val="1200"/>
              </a:spcAft>
              <a:buClr>
                <a:srgbClr val="961318"/>
              </a:buClr>
              <a:buFont typeface="Wingdings" panose="05000000000000000000" pitchFamily="2" charset="2"/>
              <a:buChar char="p"/>
            </a:pPr>
            <a:r>
              <a:rPr lang="zh-CN" altLang="en-US" sz="2400" dirty="0"/>
              <a:t>适用于处理组在不同时点受到政策冲击的情形；</a:t>
            </a:r>
          </a:p>
          <a:p>
            <a:pPr marL="285750" indent="-285750" defTabSz="457200">
              <a:lnSpc>
                <a:spcPct val="120000"/>
              </a:lnSpc>
              <a:spcAft>
                <a:spcPts val="1200"/>
              </a:spcAft>
              <a:buClr>
                <a:srgbClr val="961318"/>
              </a:buClr>
              <a:buFont typeface="Wingdings" panose="05000000000000000000" pitchFamily="2" charset="2"/>
              <a:buChar char="p"/>
            </a:pPr>
            <a:r>
              <a:rPr lang="zh-CN" altLang="en-US" sz="2400" dirty="0"/>
              <a:t>可以捕捉政策效应的动态</a:t>
            </a:r>
            <a:r>
              <a:rPr lang="zh-CN" altLang="en-US" sz="2400"/>
              <a:t>变化。 </a:t>
            </a:r>
            <a:endParaRPr lang="zh-CN" altLang="en-US" sz="2400" dirty="0"/>
          </a:p>
          <a:p>
            <a:pPr defTabSz="457200">
              <a:lnSpc>
                <a:spcPct val="120000"/>
              </a:lnSpc>
              <a:spcAft>
                <a:spcPts val="1200"/>
              </a:spcAft>
              <a:buClr>
                <a:srgbClr val="961318"/>
              </a:buClr>
            </a:pPr>
            <a:endParaRPr lang="en-US" altLang="zh-CN" sz="2400" dirty="0"/>
          </a:p>
          <a:p>
            <a:pPr marL="285750" indent="-285750" defTabSz="457200">
              <a:lnSpc>
                <a:spcPct val="120000"/>
              </a:lnSpc>
              <a:spcAft>
                <a:spcPts val="1200"/>
              </a:spcAft>
              <a:buClr>
                <a:srgbClr val="961318"/>
              </a:buClr>
              <a:buFont typeface="Wingdings" panose="05000000000000000000" pitchFamily="2" charset="2"/>
              <a:buChar char="p"/>
            </a:pPr>
            <a:endParaRPr lang="en-US" altLang="zh-CN" sz="2400" dirty="0"/>
          </a:p>
        </p:txBody>
      </p:sp>
      <p:graphicFrame>
        <p:nvGraphicFramePr>
          <p:cNvPr id="12" name="对象 11">
            <a:extLst>
              <a:ext uri="{FF2B5EF4-FFF2-40B4-BE49-F238E27FC236}">
                <a16:creationId xmlns:a16="http://schemas.microsoft.com/office/drawing/2014/main" id="{20BCE768-285B-EC61-C380-6608047853AE}"/>
              </a:ext>
            </a:extLst>
          </p:cNvPr>
          <p:cNvGraphicFramePr>
            <a:graphicFrameLocks noChangeAspect="1"/>
          </p:cNvGraphicFramePr>
          <p:nvPr>
            <p:extLst>
              <p:ext uri="{D42A27DB-BD31-4B8C-83A1-F6EECF244321}">
                <p14:modId xmlns:p14="http://schemas.microsoft.com/office/powerpoint/2010/main" val="348813319"/>
              </p:ext>
            </p:extLst>
          </p:nvPr>
        </p:nvGraphicFramePr>
        <p:xfrm>
          <a:off x="943640" y="1706852"/>
          <a:ext cx="5152360" cy="990839"/>
        </p:xfrm>
        <a:graphic>
          <a:graphicData uri="http://schemas.openxmlformats.org/presentationml/2006/ole">
            <mc:AlternateContent xmlns:mc="http://schemas.openxmlformats.org/markup-compatibility/2006">
              <mc:Choice xmlns:v="urn:schemas-microsoft-com:vml" Requires="v">
                <p:oleObj name="Equation" r:id="rId3" imgW="2311200" imgH="444240" progId="Equation.DSMT4">
                  <p:embed/>
                </p:oleObj>
              </mc:Choice>
              <mc:Fallback>
                <p:oleObj name="Equation" r:id="rId3" imgW="2311200" imgH="444240" progId="Equation.DSMT4">
                  <p:embed/>
                  <p:pic>
                    <p:nvPicPr>
                      <p:cNvPr id="0" name="Object 4"/>
                      <p:cNvPicPr>
                        <a:picLocks noChangeAspect="1" noChangeArrowheads="1"/>
                      </p:cNvPicPr>
                      <p:nvPr/>
                    </p:nvPicPr>
                    <p:blipFill>
                      <a:blip r:embed="rId4"/>
                      <a:srcRect/>
                      <a:stretch>
                        <a:fillRect/>
                      </a:stretch>
                    </p:blipFill>
                    <p:spPr bwMode="auto">
                      <a:xfrm>
                        <a:off x="943640" y="1706852"/>
                        <a:ext cx="5152360" cy="990839"/>
                      </a:xfrm>
                      <a:prstGeom prst="rect">
                        <a:avLst/>
                      </a:prstGeom>
                      <a:noFill/>
                    </p:spPr>
                  </p:pic>
                </p:oleObj>
              </mc:Fallback>
            </mc:AlternateContent>
          </a:graphicData>
        </a:graphic>
      </p:graphicFrame>
    </p:spTree>
    <p:extLst>
      <p:ext uri="{BB962C8B-B14F-4D97-AF65-F5344CB8AC3E}">
        <p14:creationId xmlns:p14="http://schemas.microsoft.com/office/powerpoint/2010/main" val="168232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8D8E4-B5BC-E66A-3C99-E6D1594BEF5D}"/>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4D91C29B-740A-284B-616D-D7B8F37441DA}"/>
              </a:ext>
            </a:extLst>
          </p:cNvPr>
          <p:cNvSpPr txBox="1"/>
          <p:nvPr/>
        </p:nvSpPr>
        <p:spPr>
          <a:xfrm>
            <a:off x="153077" y="957498"/>
            <a:ext cx="4224233"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多个政策时点广义双重差分</a:t>
            </a:r>
          </a:p>
        </p:txBody>
      </p:sp>
      <p:sp>
        <p:nvSpPr>
          <p:cNvPr id="7" name="文本框 6">
            <a:extLst>
              <a:ext uri="{FF2B5EF4-FFF2-40B4-BE49-F238E27FC236}">
                <a16:creationId xmlns:a16="http://schemas.microsoft.com/office/drawing/2014/main" id="{018A3BEE-7E59-8B53-C7FC-A378DFC3F552}"/>
              </a:ext>
            </a:extLst>
          </p:cNvPr>
          <p:cNvSpPr txBox="1"/>
          <p:nvPr/>
        </p:nvSpPr>
        <p:spPr>
          <a:xfrm>
            <a:off x="2850289" y="0"/>
            <a:ext cx="2850289"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广义双重差分</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05D25B1C-8D15-C828-E99E-0EAE76A6AD86}"/>
              </a:ext>
            </a:extLst>
          </p:cNvPr>
          <p:cNvSpPr txBox="1"/>
          <p:nvPr/>
        </p:nvSpPr>
        <p:spPr>
          <a:xfrm>
            <a:off x="5700578" y="0"/>
            <a:ext cx="3484062"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实证论文</a:t>
            </a:r>
          </a:p>
        </p:txBody>
      </p:sp>
      <p:sp>
        <p:nvSpPr>
          <p:cNvPr id="17" name="文本框 16">
            <a:extLst>
              <a:ext uri="{FF2B5EF4-FFF2-40B4-BE49-F238E27FC236}">
                <a16:creationId xmlns:a16="http://schemas.microsoft.com/office/drawing/2014/main" id="{E8FD8547-B33C-B5D9-352E-C46B72ED8699}"/>
              </a:ext>
            </a:extLst>
          </p:cNvPr>
          <p:cNvSpPr txBox="1"/>
          <p:nvPr/>
        </p:nvSpPr>
        <p:spPr>
          <a:xfrm>
            <a:off x="9184640" y="0"/>
            <a:ext cx="3007360" cy="540000"/>
          </a:xfrm>
          <a:prstGeom prst="rect">
            <a:avLst/>
          </a:prstGeom>
          <a:solidFill>
            <a:schemeClr val="bg1">
              <a:lumMod val="75000"/>
            </a:schemeClr>
          </a:solidFill>
        </p:spPr>
        <p:txBody>
          <a:bodyPr wrap="square" rtlCol="0">
            <a:spAutoFit/>
          </a:bodyPr>
          <a:lstStyle/>
          <a:p>
            <a:pPr algn="ctr"/>
            <a:r>
              <a:rPr lang="en-US" altLang="zh-CN" sz="2800" b="1" dirty="0">
                <a:solidFill>
                  <a:srgbClr val="FFFFFF"/>
                </a:solidFill>
                <a:latin typeface="微软雅黑" panose="020B0503020204020204" pitchFamily="34" charset="-122"/>
                <a:ea typeface="微软雅黑" panose="020B0503020204020204" pitchFamily="34" charset="-122"/>
              </a:rPr>
              <a:t>Stata</a:t>
            </a:r>
            <a:r>
              <a:rPr lang="zh-CN" altLang="en-US" sz="2800" b="1" dirty="0">
                <a:solidFill>
                  <a:srgbClr val="FFFFFF"/>
                </a:solidFill>
                <a:latin typeface="微软雅黑" panose="020B0503020204020204" pitchFamily="34" charset="-122"/>
                <a:ea typeface="微软雅黑" panose="020B0503020204020204" pitchFamily="34" charset="-122"/>
              </a:rPr>
              <a:t>代码</a:t>
            </a:r>
          </a:p>
        </p:txBody>
      </p:sp>
      <p:sp>
        <p:nvSpPr>
          <p:cNvPr id="38" name="文本框 37">
            <a:extLst>
              <a:ext uri="{FF2B5EF4-FFF2-40B4-BE49-F238E27FC236}">
                <a16:creationId xmlns:a16="http://schemas.microsoft.com/office/drawing/2014/main" id="{E6C92D50-4AD3-CD53-4542-5BCCC1A219C1}"/>
              </a:ext>
            </a:extLst>
          </p:cNvPr>
          <p:cNvSpPr txBox="1"/>
          <p:nvPr/>
        </p:nvSpPr>
        <p:spPr>
          <a:xfrm>
            <a:off x="13965" y="8390"/>
            <a:ext cx="2850290"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sp>
        <p:nvSpPr>
          <p:cNvPr id="9" name="矩形 8">
            <a:extLst>
              <a:ext uri="{FF2B5EF4-FFF2-40B4-BE49-F238E27FC236}">
                <a16:creationId xmlns:a16="http://schemas.microsoft.com/office/drawing/2014/main" id="{953F2179-45B3-4FA5-E7FC-0914E4989C73}"/>
              </a:ext>
            </a:extLst>
          </p:cNvPr>
          <p:cNvSpPr/>
          <p:nvPr/>
        </p:nvSpPr>
        <p:spPr>
          <a:xfrm>
            <a:off x="862360" y="2773680"/>
            <a:ext cx="10467280" cy="3586479"/>
          </a:xfrm>
          <a:prstGeom prst="rect">
            <a:avLst/>
          </a:prstGeom>
          <a:solidFill>
            <a:srgbClr val="FFFFFF"/>
          </a:solid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lIns="108000" tIns="612000" rIns="108000" bIns="0" rtlCol="0" anchor="t"/>
          <a:lstStyle/>
          <a:p>
            <a:pPr marL="285750" indent="-285750" defTabSz="457200">
              <a:lnSpc>
                <a:spcPct val="120000"/>
              </a:lnSpc>
              <a:spcAft>
                <a:spcPts val="1200"/>
              </a:spcAft>
              <a:buClr>
                <a:srgbClr val="961318"/>
              </a:buClr>
              <a:buFont typeface="Wingdings" panose="05000000000000000000" pitchFamily="2" charset="2"/>
              <a:buChar char="p"/>
            </a:pPr>
            <a:r>
              <a:rPr lang="zh-CN" altLang="en-US" sz="2400" dirty="0"/>
              <a:t>不同时间点的政策冲击，通过多个交互项分别估计每个时点的政策效应；</a:t>
            </a:r>
          </a:p>
          <a:p>
            <a:pPr marL="285750" indent="-285750" defTabSz="457200">
              <a:lnSpc>
                <a:spcPct val="120000"/>
              </a:lnSpc>
              <a:spcAft>
                <a:spcPts val="1200"/>
              </a:spcAft>
              <a:buClr>
                <a:srgbClr val="961318"/>
              </a:buClr>
              <a:buFont typeface="Wingdings" panose="05000000000000000000" pitchFamily="2" charset="2"/>
              <a:buChar char="p"/>
            </a:pPr>
            <a:r>
              <a:rPr lang="zh-CN" altLang="en-US" sz="2400" dirty="0"/>
              <a:t>适用于处理组在不同时点受到政策冲击的情形；</a:t>
            </a:r>
          </a:p>
          <a:p>
            <a:pPr marL="285750" indent="-285750" defTabSz="457200">
              <a:lnSpc>
                <a:spcPct val="120000"/>
              </a:lnSpc>
              <a:spcAft>
                <a:spcPts val="1200"/>
              </a:spcAft>
              <a:buClr>
                <a:srgbClr val="961318"/>
              </a:buClr>
              <a:buFont typeface="Wingdings" panose="05000000000000000000" pitchFamily="2" charset="2"/>
              <a:buChar char="p"/>
            </a:pPr>
            <a:r>
              <a:rPr lang="zh-CN" altLang="en-US" sz="2400" dirty="0"/>
              <a:t>可以捕捉政策效应的动态变化。 </a:t>
            </a:r>
          </a:p>
          <a:p>
            <a:pPr defTabSz="457200">
              <a:lnSpc>
                <a:spcPct val="120000"/>
              </a:lnSpc>
              <a:spcAft>
                <a:spcPts val="1200"/>
              </a:spcAft>
              <a:buClr>
                <a:srgbClr val="961318"/>
              </a:buClr>
            </a:pPr>
            <a:endParaRPr lang="en-US" altLang="zh-CN" sz="2400" dirty="0"/>
          </a:p>
          <a:p>
            <a:pPr marL="285750" indent="-285750" defTabSz="457200">
              <a:lnSpc>
                <a:spcPct val="120000"/>
              </a:lnSpc>
              <a:spcAft>
                <a:spcPts val="1200"/>
              </a:spcAft>
              <a:buClr>
                <a:srgbClr val="961318"/>
              </a:buClr>
              <a:buFont typeface="Wingdings" panose="05000000000000000000" pitchFamily="2" charset="2"/>
              <a:buChar char="p"/>
            </a:pPr>
            <a:endParaRPr lang="en-US" altLang="zh-CN" sz="2400" dirty="0"/>
          </a:p>
        </p:txBody>
      </p:sp>
      <p:graphicFrame>
        <p:nvGraphicFramePr>
          <p:cNvPr id="12" name="对象 11">
            <a:extLst>
              <a:ext uri="{FF2B5EF4-FFF2-40B4-BE49-F238E27FC236}">
                <a16:creationId xmlns:a16="http://schemas.microsoft.com/office/drawing/2014/main" id="{9677357C-F96F-3B05-4B18-58CCCF34E5E1}"/>
              </a:ext>
            </a:extLst>
          </p:cNvPr>
          <p:cNvGraphicFramePr>
            <a:graphicFrameLocks noChangeAspect="1"/>
          </p:cNvGraphicFramePr>
          <p:nvPr>
            <p:extLst>
              <p:ext uri="{D42A27DB-BD31-4B8C-83A1-F6EECF244321}">
                <p14:modId xmlns:p14="http://schemas.microsoft.com/office/powerpoint/2010/main" val="183265694"/>
              </p:ext>
            </p:extLst>
          </p:nvPr>
        </p:nvGraphicFramePr>
        <p:xfrm>
          <a:off x="942975" y="1666875"/>
          <a:ext cx="5153025" cy="990600"/>
        </p:xfrm>
        <a:graphic>
          <a:graphicData uri="http://schemas.openxmlformats.org/presentationml/2006/ole">
            <mc:AlternateContent xmlns:mc="http://schemas.openxmlformats.org/markup-compatibility/2006">
              <mc:Choice xmlns:v="urn:schemas-microsoft-com:vml" Requires="v">
                <p:oleObj name="Equation" r:id="rId3" imgW="2311200" imgH="444240" progId="Equation.DSMT4">
                  <p:embed/>
                </p:oleObj>
              </mc:Choice>
              <mc:Fallback>
                <p:oleObj name="Equation" r:id="rId3" imgW="2311200" imgH="444240" progId="Equation.DSMT4">
                  <p:embed/>
                  <p:pic>
                    <p:nvPicPr>
                      <p:cNvPr id="12" name="对象 11">
                        <a:extLst>
                          <a:ext uri="{FF2B5EF4-FFF2-40B4-BE49-F238E27FC236}">
                            <a16:creationId xmlns:a16="http://schemas.microsoft.com/office/drawing/2014/main" id="{20BCE768-285B-EC61-C380-6608047853AE}"/>
                          </a:ext>
                        </a:extLst>
                      </p:cNvPr>
                      <p:cNvPicPr>
                        <a:picLocks noChangeAspect="1" noChangeArrowheads="1"/>
                      </p:cNvPicPr>
                      <p:nvPr/>
                    </p:nvPicPr>
                    <p:blipFill>
                      <a:blip r:embed="rId4"/>
                      <a:srcRect/>
                      <a:stretch>
                        <a:fillRect/>
                      </a:stretch>
                    </p:blipFill>
                    <p:spPr bwMode="auto">
                      <a:xfrm>
                        <a:off x="942975" y="1666875"/>
                        <a:ext cx="5153025" cy="990600"/>
                      </a:xfrm>
                      <a:prstGeom prst="rect">
                        <a:avLst/>
                      </a:prstGeom>
                      <a:noFill/>
                    </p:spPr>
                  </p:pic>
                </p:oleObj>
              </mc:Fallback>
            </mc:AlternateContent>
          </a:graphicData>
        </a:graphic>
      </p:graphicFrame>
      <p:pic>
        <p:nvPicPr>
          <p:cNvPr id="15" name="图片 14">
            <a:extLst>
              <a:ext uri="{FF2B5EF4-FFF2-40B4-BE49-F238E27FC236}">
                <a16:creationId xmlns:a16="http://schemas.microsoft.com/office/drawing/2014/main" id="{A3B7919A-A782-4E76-9225-653923C6E9D1}"/>
              </a:ext>
            </a:extLst>
          </p:cNvPr>
          <p:cNvPicPr>
            <a:picLocks noChangeAspect="1"/>
          </p:cNvPicPr>
          <p:nvPr/>
        </p:nvPicPr>
        <p:blipFill>
          <a:blip r:embed="rId5"/>
          <a:stretch>
            <a:fillRect/>
          </a:stretch>
        </p:blipFill>
        <p:spPr>
          <a:xfrm>
            <a:off x="6217618" y="1341120"/>
            <a:ext cx="5934043" cy="4388497"/>
          </a:xfrm>
          <a:prstGeom prst="rect">
            <a:avLst/>
          </a:prstGeom>
        </p:spPr>
      </p:pic>
    </p:spTree>
    <p:extLst>
      <p:ext uri="{BB962C8B-B14F-4D97-AF65-F5344CB8AC3E}">
        <p14:creationId xmlns:p14="http://schemas.microsoft.com/office/powerpoint/2010/main" val="34107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A2E58-9D98-76A4-1C56-29AD51C4E79F}"/>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EAD43D64-BB9C-3EFE-C2C5-F4788C8D5EC6}"/>
              </a:ext>
            </a:extLst>
          </p:cNvPr>
          <p:cNvSpPr txBox="1"/>
          <p:nvPr/>
        </p:nvSpPr>
        <p:spPr>
          <a:xfrm>
            <a:off x="153077" y="957498"/>
            <a:ext cx="4224233"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广义双重差分与事件研究法</a:t>
            </a:r>
          </a:p>
        </p:txBody>
      </p:sp>
      <p:sp>
        <p:nvSpPr>
          <p:cNvPr id="7" name="文本框 6">
            <a:extLst>
              <a:ext uri="{FF2B5EF4-FFF2-40B4-BE49-F238E27FC236}">
                <a16:creationId xmlns:a16="http://schemas.microsoft.com/office/drawing/2014/main" id="{50DFF169-ECDB-E901-AC2B-C735971E5487}"/>
              </a:ext>
            </a:extLst>
          </p:cNvPr>
          <p:cNvSpPr txBox="1"/>
          <p:nvPr/>
        </p:nvSpPr>
        <p:spPr>
          <a:xfrm>
            <a:off x="2850289" y="0"/>
            <a:ext cx="2850289"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广义双重差分</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974B9A21-F5BD-9777-1D44-BE03A06DF23F}"/>
              </a:ext>
            </a:extLst>
          </p:cNvPr>
          <p:cNvSpPr txBox="1"/>
          <p:nvPr/>
        </p:nvSpPr>
        <p:spPr>
          <a:xfrm>
            <a:off x="5700578" y="0"/>
            <a:ext cx="3484062"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实证论文</a:t>
            </a:r>
          </a:p>
        </p:txBody>
      </p:sp>
      <p:sp>
        <p:nvSpPr>
          <p:cNvPr id="17" name="文本框 16">
            <a:extLst>
              <a:ext uri="{FF2B5EF4-FFF2-40B4-BE49-F238E27FC236}">
                <a16:creationId xmlns:a16="http://schemas.microsoft.com/office/drawing/2014/main" id="{C6B81AAD-8B15-A1AB-D743-4386057CDAAE}"/>
              </a:ext>
            </a:extLst>
          </p:cNvPr>
          <p:cNvSpPr txBox="1"/>
          <p:nvPr/>
        </p:nvSpPr>
        <p:spPr>
          <a:xfrm>
            <a:off x="9184640" y="0"/>
            <a:ext cx="3007360" cy="540000"/>
          </a:xfrm>
          <a:prstGeom prst="rect">
            <a:avLst/>
          </a:prstGeom>
          <a:solidFill>
            <a:schemeClr val="bg1">
              <a:lumMod val="75000"/>
            </a:schemeClr>
          </a:solidFill>
        </p:spPr>
        <p:txBody>
          <a:bodyPr wrap="square" rtlCol="0">
            <a:spAutoFit/>
          </a:bodyPr>
          <a:lstStyle/>
          <a:p>
            <a:pPr algn="ctr"/>
            <a:r>
              <a:rPr lang="en-US" altLang="zh-CN" sz="2800" b="1" dirty="0">
                <a:solidFill>
                  <a:srgbClr val="FFFFFF"/>
                </a:solidFill>
                <a:latin typeface="微软雅黑" panose="020B0503020204020204" pitchFamily="34" charset="-122"/>
                <a:ea typeface="微软雅黑" panose="020B0503020204020204" pitchFamily="34" charset="-122"/>
              </a:rPr>
              <a:t>Stata</a:t>
            </a:r>
            <a:r>
              <a:rPr lang="zh-CN" altLang="en-US" sz="2800" b="1" dirty="0">
                <a:solidFill>
                  <a:srgbClr val="FFFFFF"/>
                </a:solidFill>
                <a:latin typeface="微软雅黑" panose="020B0503020204020204" pitchFamily="34" charset="-122"/>
                <a:ea typeface="微软雅黑" panose="020B0503020204020204" pitchFamily="34" charset="-122"/>
              </a:rPr>
              <a:t>代码</a:t>
            </a:r>
          </a:p>
        </p:txBody>
      </p:sp>
      <p:sp>
        <p:nvSpPr>
          <p:cNvPr id="38" name="文本框 37">
            <a:extLst>
              <a:ext uri="{FF2B5EF4-FFF2-40B4-BE49-F238E27FC236}">
                <a16:creationId xmlns:a16="http://schemas.microsoft.com/office/drawing/2014/main" id="{2CD82864-F922-D10C-9CF6-72A65152BE3B}"/>
              </a:ext>
            </a:extLst>
          </p:cNvPr>
          <p:cNvSpPr txBox="1"/>
          <p:nvPr/>
        </p:nvSpPr>
        <p:spPr>
          <a:xfrm>
            <a:off x="13965" y="8390"/>
            <a:ext cx="2850290"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pic>
        <p:nvPicPr>
          <p:cNvPr id="6" name="图片 5">
            <a:extLst>
              <a:ext uri="{FF2B5EF4-FFF2-40B4-BE49-F238E27FC236}">
                <a16:creationId xmlns:a16="http://schemas.microsoft.com/office/drawing/2014/main" id="{CB38889C-537D-4116-E88E-5D3152F7B00D}"/>
              </a:ext>
            </a:extLst>
          </p:cNvPr>
          <p:cNvPicPr>
            <a:picLocks noChangeAspect="1"/>
          </p:cNvPicPr>
          <p:nvPr/>
        </p:nvPicPr>
        <p:blipFill>
          <a:blip r:embed="rId3"/>
          <a:stretch>
            <a:fillRect/>
          </a:stretch>
        </p:blipFill>
        <p:spPr>
          <a:xfrm>
            <a:off x="942975" y="3896217"/>
            <a:ext cx="7973538" cy="243874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16D64D1-9ECC-51CB-E90C-748A976423C8}"/>
                  </a:ext>
                </a:extLst>
              </p:cNvPr>
              <p:cNvSpPr txBox="1"/>
              <p:nvPr/>
            </p:nvSpPr>
            <p:spPr>
              <a:xfrm>
                <a:off x="622913" y="1597345"/>
                <a:ext cx="702056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3200" i="1" smtClean="0">
                              <a:solidFill>
                                <a:srgbClr val="836967"/>
                              </a:solidFill>
                              <a:latin typeface="Cambria Math" panose="02040503050406030204" pitchFamily="18" charset="0"/>
                            </a:rPr>
                          </m:ctrlPr>
                        </m:sSubPr>
                        <m:e>
                          <m:r>
                            <a:rPr lang="zh-CN" altLang="en-US" sz="3200" i="1">
                              <a:latin typeface="Cambria Math" panose="02040503050406030204" pitchFamily="18" charset="0"/>
                            </a:rPr>
                            <m:t>𝑌</m:t>
                          </m:r>
                        </m:e>
                        <m:sub>
                          <m:r>
                            <a:rPr lang="zh-CN" altLang="en-US" sz="3200" i="1">
                              <a:latin typeface="Cambria Math" panose="02040503050406030204" pitchFamily="18" charset="0"/>
                            </a:rPr>
                            <m:t>𝑖𝑡</m:t>
                          </m:r>
                        </m:sub>
                      </m:sSub>
                      <m:r>
                        <a:rPr lang="zh-CN" altLang="en-US" sz="3200" i="0">
                          <a:latin typeface="Cambria Math" panose="02040503050406030204" pitchFamily="18" charset="0"/>
                        </a:rPr>
                        <m:t>=</m:t>
                      </m:r>
                      <m:r>
                        <a:rPr lang="zh-CN" altLang="en-US" sz="3200" i="1">
                          <a:latin typeface="Cambria Math" panose="02040503050406030204" pitchFamily="18" charset="0"/>
                        </a:rPr>
                        <m:t>𝛼</m:t>
                      </m:r>
                      <m:r>
                        <a:rPr lang="zh-CN" altLang="en-US" sz="3200" i="0">
                          <a:latin typeface="Cambria Math" panose="02040503050406030204" pitchFamily="18" charset="0"/>
                        </a:rPr>
                        <m:t>+</m:t>
                      </m:r>
                      <m:r>
                        <a:rPr lang="zh-CN" altLang="en-US" sz="3200" i="1">
                          <a:latin typeface="Cambria Math" panose="02040503050406030204" pitchFamily="18" charset="0"/>
                        </a:rPr>
                        <m:t>𝛽</m:t>
                      </m:r>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𝐷</m:t>
                          </m:r>
                        </m:e>
                        <m:sub>
                          <m:r>
                            <a:rPr lang="zh-CN" altLang="en-US" sz="3200" i="1">
                              <a:latin typeface="Cambria Math" panose="02040503050406030204" pitchFamily="18" charset="0"/>
                            </a:rPr>
                            <m:t>𝑖</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𝑇</m:t>
                          </m:r>
                        </m:e>
                        <m:sub>
                          <m:r>
                            <a:rPr lang="zh-CN" altLang="en-US" sz="3200" i="1">
                              <a:latin typeface="Cambria Math" panose="02040503050406030204" pitchFamily="18" charset="0"/>
                            </a:rPr>
                            <m:t>𝑡</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𝜇</m:t>
                          </m:r>
                        </m:e>
                        <m:sub>
                          <m:r>
                            <a:rPr lang="zh-CN" altLang="en-US" sz="3200" i="1">
                              <a:latin typeface="Cambria Math" panose="02040503050406030204" pitchFamily="18" charset="0"/>
                            </a:rPr>
                            <m:t>𝑖</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𝜆</m:t>
                          </m:r>
                        </m:e>
                        <m:sub>
                          <m:r>
                            <a:rPr lang="zh-CN" altLang="en-US" sz="3200" i="1">
                              <a:latin typeface="Cambria Math" panose="02040503050406030204" pitchFamily="18" charset="0"/>
                            </a:rPr>
                            <m:t>𝑡</m:t>
                          </m:r>
                        </m:sub>
                      </m:sSub>
                      <m:r>
                        <a:rPr lang="zh-CN" altLang="en-US" sz="3200" i="0">
                          <a:latin typeface="Cambria Math" panose="02040503050406030204" pitchFamily="18" charset="0"/>
                        </a:rPr>
                        <m:t>+</m:t>
                      </m:r>
                      <m:sSub>
                        <m:sSubPr>
                          <m:ctrlPr>
                            <a:rPr lang="zh-CN" altLang="en-US" sz="3200" i="1">
                              <a:solidFill>
                                <a:srgbClr val="836967"/>
                              </a:solidFill>
                              <a:latin typeface="Cambria Math" panose="02040503050406030204" pitchFamily="18" charset="0"/>
                            </a:rPr>
                          </m:ctrlPr>
                        </m:sSubPr>
                        <m:e>
                          <m:r>
                            <a:rPr lang="zh-CN" altLang="en-US" sz="3200" i="1">
                              <a:latin typeface="Cambria Math" panose="02040503050406030204" pitchFamily="18" charset="0"/>
                            </a:rPr>
                            <m:t>𝜀</m:t>
                          </m:r>
                        </m:e>
                        <m:sub>
                          <m:r>
                            <a:rPr lang="zh-CN" altLang="en-US" sz="3200" i="1">
                              <a:latin typeface="Cambria Math" panose="02040503050406030204" pitchFamily="18" charset="0"/>
                            </a:rPr>
                            <m:t>𝑖𝑡</m:t>
                          </m:r>
                        </m:sub>
                      </m:sSub>
                    </m:oMath>
                  </m:oMathPara>
                </a14:m>
                <a:endParaRPr lang="zh-CN" altLang="en-US" dirty="0"/>
              </a:p>
            </p:txBody>
          </p:sp>
        </mc:Choice>
        <mc:Fallback xmlns="">
          <p:sp>
            <p:nvSpPr>
              <p:cNvPr id="8" name="文本框 7">
                <a:extLst>
                  <a:ext uri="{FF2B5EF4-FFF2-40B4-BE49-F238E27FC236}">
                    <a16:creationId xmlns:a16="http://schemas.microsoft.com/office/drawing/2014/main" id="{216D64D1-9ECC-51CB-E90C-748A976423C8}"/>
                  </a:ext>
                </a:extLst>
              </p:cNvPr>
              <p:cNvSpPr txBox="1">
                <a:spLocks noRot="1" noChangeAspect="1" noMove="1" noResize="1" noEditPoints="1" noAdjustHandles="1" noChangeArrowheads="1" noChangeShapeType="1" noTextEdit="1"/>
              </p:cNvSpPr>
              <p:nvPr/>
            </p:nvSpPr>
            <p:spPr>
              <a:xfrm>
                <a:off x="622913" y="1597345"/>
                <a:ext cx="7020560" cy="584775"/>
              </a:xfrm>
              <a:prstGeom prst="rect">
                <a:avLst/>
              </a:prstGeom>
              <a:blipFill>
                <a:blip r:embed="rId4"/>
                <a:stretch>
                  <a:fillRect/>
                </a:stretch>
              </a:blipFill>
            </p:spPr>
            <p:txBody>
              <a:bodyPr/>
              <a:lstStyle/>
              <a:p>
                <a:r>
                  <a:rPr lang="zh-CN" altLang="en-US">
                    <a:noFill/>
                  </a:rPr>
                  <a:t> </a:t>
                </a:r>
              </a:p>
            </p:txBody>
          </p:sp>
        </mc:Fallback>
      </mc:AlternateContent>
      <p:sp>
        <p:nvSpPr>
          <p:cNvPr id="16" name="Rectangle 6">
            <a:extLst>
              <a:ext uri="{FF2B5EF4-FFF2-40B4-BE49-F238E27FC236}">
                <a16:creationId xmlns:a16="http://schemas.microsoft.com/office/drawing/2014/main" id="{CC52CC32-41A9-D579-1B65-CA69745CE2FC}"/>
              </a:ext>
            </a:extLst>
          </p:cNvPr>
          <p:cNvSpPr>
            <a:spLocks noChangeArrowheads="1"/>
          </p:cNvSpPr>
          <p:nvPr/>
        </p:nvSpPr>
        <p:spPr bwMode="auto">
          <a:xfrm>
            <a:off x="476655" y="2507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a:extLst>
              <a:ext uri="{FF2B5EF4-FFF2-40B4-BE49-F238E27FC236}">
                <a16:creationId xmlns:a16="http://schemas.microsoft.com/office/drawing/2014/main" id="{FB1C4FF7-A219-0657-D545-3AE84DE8C7A0}"/>
              </a:ext>
            </a:extLst>
          </p:cNvPr>
          <p:cNvGraphicFramePr>
            <a:graphicFrameLocks noChangeAspect="1"/>
          </p:cNvGraphicFramePr>
          <p:nvPr>
            <p:extLst>
              <p:ext uri="{D42A27DB-BD31-4B8C-83A1-F6EECF244321}">
                <p14:modId xmlns:p14="http://schemas.microsoft.com/office/powerpoint/2010/main" val="1625460794"/>
              </p:ext>
            </p:extLst>
          </p:nvPr>
        </p:nvGraphicFramePr>
        <p:xfrm>
          <a:off x="942975" y="2182120"/>
          <a:ext cx="6951662" cy="1181100"/>
        </p:xfrm>
        <a:graphic>
          <a:graphicData uri="http://schemas.openxmlformats.org/presentationml/2006/ole">
            <mc:AlternateContent xmlns:mc="http://schemas.openxmlformats.org/markup-compatibility/2006">
              <mc:Choice xmlns:v="urn:schemas-microsoft-com:vml" Requires="v">
                <p:oleObj name="Equation" r:id="rId5" imgW="2616120" imgH="444240" progId="Equation.DSMT4">
                  <p:embed/>
                </p:oleObj>
              </mc:Choice>
              <mc:Fallback>
                <p:oleObj name="Equation" r:id="rId5" imgW="2616120" imgH="444240" progId="Equation.DSMT4">
                  <p:embed/>
                  <p:pic>
                    <p:nvPicPr>
                      <p:cNvPr id="0" name="Object 5"/>
                      <p:cNvPicPr>
                        <a:picLocks noChangeAspect="1" noChangeArrowheads="1"/>
                      </p:cNvPicPr>
                      <p:nvPr/>
                    </p:nvPicPr>
                    <p:blipFill>
                      <a:blip r:embed="rId6"/>
                      <a:srcRect/>
                      <a:stretch>
                        <a:fillRect/>
                      </a:stretch>
                    </p:blipFill>
                    <p:spPr bwMode="auto">
                      <a:xfrm>
                        <a:off x="942975" y="2182120"/>
                        <a:ext cx="6951662" cy="1181100"/>
                      </a:xfrm>
                      <a:prstGeom prst="rect">
                        <a:avLst/>
                      </a:prstGeom>
                      <a:noFill/>
                    </p:spPr>
                  </p:pic>
                </p:oleObj>
              </mc:Fallback>
            </mc:AlternateContent>
          </a:graphicData>
        </a:graphic>
      </p:graphicFrame>
    </p:spTree>
    <p:extLst>
      <p:ext uri="{BB962C8B-B14F-4D97-AF65-F5344CB8AC3E}">
        <p14:creationId xmlns:p14="http://schemas.microsoft.com/office/powerpoint/2010/main" val="61412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FC0D-C21C-78B1-C66F-A435B5E1BB54}"/>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7EC8C568-7BC9-6228-D36D-380E83FBE04B}"/>
              </a:ext>
            </a:extLst>
          </p:cNvPr>
          <p:cNvSpPr txBox="1"/>
          <p:nvPr/>
        </p:nvSpPr>
        <p:spPr>
          <a:xfrm>
            <a:off x="153077" y="957498"/>
            <a:ext cx="3608680"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介绍双重差分法的文献</a:t>
            </a:r>
            <a:endParaRPr lang="en-US" altLang="zh-CN" sz="2400" b="1" kern="0" dirty="0">
              <a:latin typeface="微软雅黑" panose="020B0503020204020204" pitchFamily="34" charset="-122"/>
              <a:ea typeface="微软雅黑" panose="020B0503020204020204" pitchFamily="34" charset="-122"/>
              <a:cs typeface="+mn-ea"/>
            </a:endParaRPr>
          </a:p>
        </p:txBody>
      </p:sp>
      <p:sp>
        <p:nvSpPr>
          <p:cNvPr id="7" name="文本框 6">
            <a:extLst>
              <a:ext uri="{FF2B5EF4-FFF2-40B4-BE49-F238E27FC236}">
                <a16:creationId xmlns:a16="http://schemas.microsoft.com/office/drawing/2014/main" id="{FE42A898-BAC5-741B-D9BA-003ADD63A021}"/>
              </a:ext>
            </a:extLst>
          </p:cNvPr>
          <p:cNvSpPr txBox="1"/>
          <p:nvPr/>
        </p:nvSpPr>
        <p:spPr>
          <a:xfrm>
            <a:off x="2850289" y="0"/>
            <a:ext cx="2850289" cy="52322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广义双重差分</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1128B8D9-31AA-5BC1-7C68-6ADC21237281}"/>
              </a:ext>
            </a:extLst>
          </p:cNvPr>
          <p:cNvSpPr txBox="1"/>
          <p:nvPr/>
        </p:nvSpPr>
        <p:spPr>
          <a:xfrm>
            <a:off x="5700578" y="0"/>
            <a:ext cx="3484062" cy="54000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实证论文</a:t>
            </a:r>
          </a:p>
        </p:txBody>
      </p:sp>
      <p:sp>
        <p:nvSpPr>
          <p:cNvPr id="17" name="文本框 16">
            <a:extLst>
              <a:ext uri="{FF2B5EF4-FFF2-40B4-BE49-F238E27FC236}">
                <a16:creationId xmlns:a16="http://schemas.microsoft.com/office/drawing/2014/main" id="{62287571-44D9-7B5A-D83A-9417F089DD1E}"/>
              </a:ext>
            </a:extLst>
          </p:cNvPr>
          <p:cNvSpPr txBox="1"/>
          <p:nvPr/>
        </p:nvSpPr>
        <p:spPr>
          <a:xfrm>
            <a:off x="9184640" y="0"/>
            <a:ext cx="3007360" cy="540000"/>
          </a:xfrm>
          <a:prstGeom prst="rect">
            <a:avLst/>
          </a:prstGeom>
          <a:solidFill>
            <a:schemeClr val="bg1">
              <a:lumMod val="75000"/>
            </a:schemeClr>
          </a:solidFill>
        </p:spPr>
        <p:txBody>
          <a:bodyPr wrap="square" rtlCol="0">
            <a:spAutoFit/>
          </a:bodyPr>
          <a:lstStyle/>
          <a:p>
            <a:pPr algn="ctr"/>
            <a:r>
              <a:rPr lang="en-US" altLang="zh-CN" sz="2800" b="1" dirty="0">
                <a:solidFill>
                  <a:srgbClr val="FFFFFF"/>
                </a:solidFill>
                <a:latin typeface="微软雅黑" panose="020B0503020204020204" pitchFamily="34" charset="-122"/>
                <a:ea typeface="微软雅黑" panose="020B0503020204020204" pitchFamily="34" charset="-122"/>
              </a:rPr>
              <a:t>Stata</a:t>
            </a:r>
            <a:r>
              <a:rPr lang="zh-CN" altLang="en-US" sz="2800" b="1" dirty="0">
                <a:solidFill>
                  <a:srgbClr val="FFFFFF"/>
                </a:solidFill>
                <a:latin typeface="微软雅黑" panose="020B0503020204020204" pitchFamily="34" charset="-122"/>
                <a:ea typeface="微软雅黑" panose="020B0503020204020204" pitchFamily="34" charset="-122"/>
              </a:rPr>
              <a:t>代码</a:t>
            </a:r>
          </a:p>
        </p:txBody>
      </p:sp>
      <p:sp>
        <p:nvSpPr>
          <p:cNvPr id="38" name="文本框 37">
            <a:extLst>
              <a:ext uri="{FF2B5EF4-FFF2-40B4-BE49-F238E27FC236}">
                <a16:creationId xmlns:a16="http://schemas.microsoft.com/office/drawing/2014/main" id="{CEEA6306-0CC9-14E2-3951-85ADAC7C98DA}"/>
              </a:ext>
            </a:extLst>
          </p:cNvPr>
          <p:cNvSpPr txBox="1"/>
          <p:nvPr/>
        </p:nvSpPr>
        <p:spPr>
          <a:xfrm>
            <a:off x="13965" y="8390"/>
            <a:ext cx="2850290"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sp>
        <p:nvSpPr>
          <p:cNvPr id="16" name="Rectangle 6">
            <a:extLst>
              <a:ext uri="{FF2B5EF4-FFF2-40B4-BE49-F238E27FC236}">
                <a16:creationId xmlns:a16="http://schemas.microsoft.com/office/drawing/2014/main" id="{A2BB77C2-3837-88D4-EDE2-6B624B710443}"/>
              </a:ext>
            </a:extLst>
          </p:cNvPr>
          <p:cNvSpPr>
            <a:spLocks noChangeArrowheads="1"/>
          </p:cNvSpPr>
          <p:nvPr/>
        </p:nvSpPr>
        <p:spPr bwMode="auto">
          <a:xfrm>
            <a:off x="476655" y="2507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3CF16CCC-1AA0-AC2B-FA32-73C13065235C}"/>
              </a:ext>
            </a:extLst>
          </p:cNvPr>
          <p:cNvSpPr>
            <a:spLocks noChangeArrowheads="1"/>
          </p:cNvSpPr>
          <p:nvPr/>
        </p:nvSpPr>
        <p:spPr bwMode="auto">
          <a:xfrm>
            <a:off x="1188720" y="28810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B5F12565-5F58-6DD2-D09B-870856FB25DA}"/>
              </a:ext>
            </a:extLst>
          </p:cNvPr>
          <p:cNvSpPr/>
          <p:nvPr/>
        </p:nvSpPr>
        <p:spPr>
          <a:xfrm>
            <a:off x="791240" y="1455455"/>
            <a:ext cx="10467280" cy="4965665"/>
          </a:xfrm>
          <a:prstGeom prst="rect">
            <a:avLst/>
          </a:prstGeom>
          <a:solidFill>
            <a:srgbClr val="FFFFFF"/>
          </a:solid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lIns="108000" tIns="612000" rIns="108000" bIns="0" rtlCol="0" anchor="t"/>
          <a:lstStyle/>
          <a:p>
            <a:pPr defTabSz="457200">
              <a:lnSpc>
                <a:spcPct val="120000"/>
              </a:lnSpc>
              <a:spcAft>
                <a:spcPts val="1200"/>
              </a:spcAft>
              <a:buClr>
                <a:srgbClr val="961318"/>
              </a:buClr>
            </a:pPr>
            <a:r>
              <a:rPr lang="zh-CN" altLang="en-US" sz="2400" b="1" dirty="0"/>
              <a:t>理论文献</a:t>
            </a:r>
            <a:endParaRPr lang="en-US" altLang="zh-CN" sz="2400" b="1" dirty="0"/>
          </a:p>
          <a:p>
            <a:pPr marL="285750" indent="-285750" defTabSz="457200">
              <a:lnSpc>
                <a:spcPct val="120000"/>
              </a:lnSpc>
              <a:spcAft>
                <a:spcPts val="1200"/>
              </a:spcAft>
              <a:buClr>
                <a:srgbClr val="961318"/>
              </a:buClr>
              <a:buFont typeface="Wingdings" panose="05000000000000000000" pitchFamily="2" charset="2"/>
              <a:buChar char="p"/>
            </a:pPr>
            <a:r>
              <a:rPr lang="zh-CN" altLang="en-US" sz="2400" i="1" dirty="0"/>
              <a:t>从双重差分法到事件研究法  黄炜 张子尧* 刘安然（产业经济评论，</a:t>
            </a:r>
            <a:r>
              <a:rPr lang="en-US" altLang="zh-CN" sz="2400" i="1" dirty="0"/>
              <a:t>2021</a:t>
            </a:r>
            <a:r>
              <a:rPr lang="zh-CN" altLang="en-US" sz="2400" i="1" dirty="0"/>
              <a:t>）</a:t>
            </a:r>
          </a:p>
          <a:p>
            <a:pPr marL="285750" indent="-285750" defTabSz="457200">
              <a:lnSpc>
                <a:spcPct val="120000"/>
              </a:lnSpc>
              <a:spcAft>
                <a:spcPts val="1200"/>
              </a:spcAft>
              <a:buClr>
                <a:srgbClr val="961318"/>
              </a:buClr>
              <a:buFont typeface="Wingdings" panose="05000000000000000000" pitchFamily="2" charset="2"/>
              <a:buChar char="p"/>
            </a:pPr>
            <a:r>
              <a:rPr lang="zh-CN" altLang="en-US" sz="2400" i="1" dirty="0"/>
              <a:t>事件研究法的实现、问题和拓展   张子尧 黄 炜*（数量经济技术经济研究，</a:t>
            </a:r>
            <a:r>
              <a:rPr lang="en-US" altLang="zh-CN" sz="2400" i="1" dirty="0"/>
              <a:t>2023</a:t>
            </a:r>
            <a:r>
              <a:rPr lang="zh-CN" altLang="en-US" sz="2400" i="1" dirty="0"/>
              <a:t>）</a:t>
            </a:r>
            <a:endParaRPr lang="en-US" altLang="zh-CN" sz="2400" i="1" dirty="0"/>
          </a:p>
          <a:p>
            <a:pPr defTabSz="457200">
              <a:lnSpc>
                <a:spcPct val="120000"/>
              </a:lnSpc>
              <a:spcAft>
                <a:spcPts val="1200"/>
              </a:spcAft>
              <a:buClr>
                <a:srgbClr val="961318"/>
              </a:buClr>
            </a:pPr>
            <a:endParaRPr lang="zh-CN" altLang="en-US" sz="2400" i="1" dirty="0"/>
          </a:p>
        </p:txBody>
      </p:sp>
    </p:spTree>
    <p:extLst>
      <p:ext uri="{BB962C8B-B14F-4D97-AF65-F5344CB8AC3E}">
        <p14:creationId xmlns:p14="http://schemas.microsoft.com/office/powerpoint/2010/main" val="211194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688CF-BBF2-DE4B-2518-F88134C5F73B}"/>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F10B708E-ABC0-91D4-03C3-CCED5D42C7AD}"/>
              </a:ext>
            </a:extLst>
          </p:cNvPr>
          <p:cNvSpPr txBox="1"/>
          <p:nvPr/>
        </p:nvSpPr>
        <p:spPr>
          <a:xfrm>
            <a:off x="153077" y="957498"/>
            <a:ext cx="2967479" cy="497957"/>
          </a:xfrm>
          <a:prstGeom prst="rect">
            <a:avLst/>
          </a:prstGeom>
          <a:noFill/>
        </p:spPr>
        <p:txBody>
          <a:bodyPr wrap="none" rtlCol="0">
            <a:spAutoFit/>
          </a:bodyPr>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b="1" kern="0" dirty="0">
                <a:latin typeface="微软雅黑" panose="020B0503020204020204" pitchFamily="34" charset="-122"/>
                <a:ea typeface="微软雅黑" panose="020B0503020204020204" pitchFamily="34" charset="-122"/>
                <a:cs typeface="+mn-ea"/>
              </a:rPr>
              <a:t>广义</a:t>
            </a:r>
            <a:r>
              <a:rPr lang="en-US" altLang="zh-CN" sz="2400" b="1" kern="0" dirty="0">
                <a:latin typeface="微软雅黑" panose="020B0503020204020204" pitchFamily="34" charset="-122"/>
                <a:ea typeface="微软雅黑" panose="020B0503020204020204" pitchFamily="34" charset="-122"/>
                <a:cs typeface="+mn-ea"/>
              </a:rPr>
              <a:t>DID</a:t>
            </a:r>
            <a:r>
              <a:rPr lang="zh-CN" altLang="en-US" sz="2400" b="1" kern="0" dirty="0">
                <a:latin typeface="微软雅黑" panose="020B0503020204020204" pitchFamily="34" charset="-122"/>
                <a:ea typeface="微软雅黑" panose="020B0503020204020204" pitchFamily="34" charset="-122"/>
                <a:cs typeface="+mn-ea"/>
              </a:rPr>
              <a:t>实证文献</a:t>
            </a:r>
          </a:p>
        </p:txBody>
      </p:sp>
      <p:sp>
        <p:nvSpPr>
          <p:cNvPr id="7" name="文本框 6">
            <a:extLst>
              <a:ext uri="{FF2B5EF4-FFF2-40B4-BE49-F238E27FC236}">
                <a16:creationId xmlns:a16="http://schemas.microsoft.com/office/drawing/2014/main" id="{39EF72F6-82C7-77BC-DC5F-E21C8E742D2F}"/>
              </a:ext>
            </a:extLst>
          </p:cNvPr>
          <p:cNvSpPr txBox="1"/>
          <p:nvPr/>
        </p:nvSpPr>
        <p:spPr>
          <a:xfrm>
            <a:off x="2850289" y="0"/>
            <a:ext cx="2850289"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广义双重差分</a:t>
            </a:r>
            <a:endParaRPr lang="zh-CN" altLang="en-US" sz="4000" b="1" dirty="0">
              <a:solidFill>
                <a:srgbClr val="FFFFFF"/>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DD717FC5-A527-032C-9EB8-4D6D637BD158}"/>
              </a:ext>
            </a:extLst>
          </p:cNvPr>
          <p:cNvSpPr txBox="1"/>
          <p:nvPr/>
        </p:nvSpPr>
        <p:spPr>
          <a:xfrm>
            <a:off x="5700578" y="0"/>
            <a:ext cx="3484062" cy="540000"/>
          </a:xfrm>
          <a:prstGeom prst="rect">
            <a:avLst/>
          </a:prstGeom>
          <a:solidFill>
            <a:srgbClr val="961318"/>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实证论文</a:t>
            </a:r>
          </a:p>
        </p:txBody>
      </p:sp>
      <p:sp>
        <p:nvSpPr>
          <p:cNvPr id="17" name="文本框 16">
            <a:extLst>
              <a:ext uri="{FF2B5EF4-FFF2-40B4-BE49-F238E27FC236}">
                <a16:creationId xmlns:a16="http://schemas.microsoft.com/office/drawing/2014/main" id="{2D432A40-5A26-6290-23A5-CB867995702E}"/>
              </a:ext>
            </a:extLst>
          </p:cNvPr>
          <p:cNvSpPr txBox="1"/>
          <p:nvPr/>
        </p:nvSpPr>
        <p:spPr>
          <a:xfrm>
            <a:off x="9184640" y="0"/>
            <a:ext cx="3007360" cy="540000"/>
          </a:xfrm>
          <a:prstGeom prst="rect">
            <a:avLst/>
          </a:prstGeom>
          <a:solidFill>
            <a:schemeClr val="bg1">
              <a:lumMod val="75000"/>
            </a:schemeClr>
          </a:solidFill>
        </p:spPr>
        <p:txBody>
          <a:bodyPr wrap="square" rtlCol="0">
            <a:spAutoFit/>
          </a:bodyPr>
          <a:lstStyle/>
          <a:p>
            <a:pPr algn="ctr"/>
            <a:r>
              <a:rPr lang="en-US" altLang="zh-CN" sz="2800" b="1" dirty="0">
                <a:solidFill>
                  <a:srgbClr val="FFFFFF"/>
                </a:solidFill>
                <a:latin typeface="微软雅黑" panose="020B0503020204020204" pitchFamily="34" charset="-122"/>
                <a:ea typeface="微软雅黑" panose="020B0503020204020204" pitchFamily="34" charset="-122"/>
              </a:rPr>
              <a:t>Stata</a:t>
            </a:r>
            <a:r>
              <a:rPr lang="zh-CN" altLang="en-US" sz="2800" b="1" dirty="0">
                <a:solidFill>
                  <a:srgbClr val="FFFFFF"/>
                </a:solidFill>
                <a:latin typeface="微软雅黑" panose="020B0503020204020204" pitchFamily="34" charset="-122"/>
                <a:ea typeface="微软雅黑" panose="020B0503020204020204" pitchFamily="34" charset="-122"/>
              </a:rPr>
              <a:t>代码</a:t>
            </a:r>
          </a:p>
        </p:txBody>
      </p:sp>
      <p:sp>
        <p:nvSpPr>
          <p:cNvPr id="38" name="文本框 37">
            <a:extLst>
              <a:ext uri="{FF2B5EF4-FFF2-40B4-BE49-F238E27FC236}">
                <a16:creationId xmlns:a16="http://schemas.microsoft.com/office/drawing/2014/main" id="{DA733015-FA22-F9D4-48F9-0A33869A0A0E}"/>
              </a:ext>
            </a:extLst>
          </p:cNvPr>
          <p:cNvSpPr txBox="1"/>
          <p:nvPr/>
        </p:nvSpPr>
        <p:spPr>
          <a:xfrm>
            <a:off x="13965" y="8390"/>
            <a:ext cx="2850290" cy="523220"/>
          </a:xfrm>
          <a:prstGeom prst="rect">
            <a:avLst/>
          </a:prstGeom>
          <a:solidFill>
            <a:schemeClr val="bg1">
              <a:lumMod val="75000"/>
            </a:schemeClr>
          </a:solidFill>
        </p:spPr>
        <p:txBody>
          <a:bodyPr wrap="square" rtlCol="0">
            <a:spAutoFit/>
          </a:bodyPr>
          <a:lstStyle/>
          <a:p>
            <a:pPr algn="ctr"/>
            <a:r>
              <a:rPr lang="zh-CN" altLang="en-US" sz="2800" b="1" dirty="0">
                <a:solidFill>
                  <a:srgbClr val="FFFFFF"/>
                </a:solidFill>
                <a:latin typeface="微软雅黑" panose="020B0503020204020204" pitchFamily="34" charset="-122"/>
                <a:ea typeface="微软雅黑" panose="020B0503020204020204" pitchFamily="34" charset="-122"/>
              </a:rPr>
              <a:t>双重差分法</a:t>
            </a:r>
          </a:p>
        </p:txBody>
      </p:sp>
      <p:sp>
        <p:nvSpPr>
          <p:cNvPr id="16" name="Rectangle 6">
            <a:extLst>
              <a:ext uri="{FF2B5EF4-FFF2-40B4-BE49-F238E27FC236}">
                <a16:creationId xmlns:a16="http://schemas.microsoft.com/office/drawing/2014/main" id="{5E390C24-A56E-BB7D-F931-D039E199672C}"/>
              </a:ext>
            </a:extLst>
          </p:cNvPr>
          <p:cNvSpPr>
            <a:spLocks noChangeArrowheads="1"/>
          </p:cNvSpPr>
          <p:nvPr/>
        </p:nvSpPr>
        <p:spPr bwMode="auto">
          <a:xfrm>
            <a:off x="476655" y="2507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DA456A67-E551-ED94-36E6-F899484AC48B}"/>
              </a:ext>
            </a:extLst>
          </p:cNvPr>
          <p:cNvSpPr>
            <a:spLocks noChangeArrowheads="1"/>
          </p:cNvSpPr>
          <p:nvPr/>
        </p:nvSpPr>
        <p:spPr bwMode="auto">
          <a:xfrm>
            <a:off x="1188720" y="28810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矩形 4">
            <a:extLst>
              <a:ext uri="{FF2B5EF4-FFF2-40B4-BE49-F238E27FC236}">
                <a16:creationId xmlns:a16="http://schemas.microsoft.com/office/drawing/2014/main" id="{E8F0588A-DF1F-AD02-CCBC-8B7A2556E303}"/>
              </a:ext>
            </a:extLst>
          </p:cNvPr>
          <p:cNvSpPr/>
          <p:nvPr/>
        </p:nvSpPr>
        <p:spPr>
          <a:xfrm>
            <a:off x="760760" y="1554480"/>
            <a:ext cx="10608280" cy="5039359"/>
          </a:xfrm>
          <a:prstGeom prst="rect">
            <a:avLst/>
          </a:prstGeom>
          <a:solidFill>
            <a:srgbClr val="FFFFFF"/>
          </a:solidFill>
          <a:ln w="6350" cap="flat" cmpd="sng" algn="ctr">
            <a:solidFill>
              <a:srgbClr val="FFFFFF">
                <a:lumMod val="85000"/>
              </a:srgbClr>
            </a:solidFill>
            <a:prstDash val="solid"/>
            <a:miter lim="800000"/>
          </a:ln>
          <a:effectLst>
            <a:outerShdw blurRad="50800" dist="38100" dir="2700000" algn="tl" rotWithShape="0">
              <a:prstClr val="black">
                <a:alpha val="40000"/>
              </a:prstClr>
            </a:outerShdw>
          </a:effectLst>
        </p:spPr>
        <p:txBody>
          <a:bodyPr lIns="108000" tIns="612000" rIns="108000" bIns="0" rtlCol="0" anchor="t"/>
          <a:lstStyle/>
          <a:p>
            <a:pPr marL="342900" indent="-342900" defTabSz="457200">
              <a:lnSpc>
                <a:spcPct val="120000"/>
              </a:lnSpc>
              <a:spcAft>
                <a:spcPts val="1200"/>
              </a:spcAft>
              <a:buClr>
                <a:srgbClr val="961318"/>
              </a:buClr>
              <a:buFont typeface="Wingdings" panose="05000000000000000000" pitchFamily="2" charset="2"/>
              <a:buChar char="p"/>
            </a:pPr>
            <a:r>
              <a:rPr lang="zh-CN" altLang="en-US" sz="2400" i="1" dirty="0"/>
              <a:t>土地市场降温与地方政府债务风险</a:t>
            </a:r>
            <a:r>
              <a:rPr lang="en-US" altLang="zh-CN" sz="2400" i="1" dirty="0"/>
              <a:t>:  </a:t>
            </a:r>
            <a:r>
              <a:rPr lang="zh-CN" altLang="en-US" sz="2400" i="1" dirty="0"/>
              <a:t>来自区县级数据的证据  周佳音 陆 毅*（数量经济技术经济研究，</a:t>
            </a:r>
            <a:r>
              <a:rPr lang="en-US" altLang="zh-CN" sz="2400" i="1" dirty="0"/>
              <a:t>2024</a:t>
            </a:r>
            <a:r>
              <a:rPr lang="zh-CN" altLang="en-US" sz="2400" i="1" dirty="0"/>
              <a:t>）</a:t>
            </a:r>
            <a:endParaRPr lang="en-US" altLang="zh-CN" sz="2400" i="1" dirty="0"/>
          </a:p>
          <a:p>
            <a:pPr marL="342900" indent="-342900" defTabSz="457200">
              <a:lnSpc>
                <a:spcPct val="120000"/>
              </a:lnSpc>
              <a:spcAft>
                <a:spcPts val="1200"/>
              </a:spcAft>
              <a:buClr>
                <a:srgbClr val="961318"/>
              </a:buClr>
              <a:buFont typeface="Wingdings" panose="05000000000000000000" pitchFamily="2" charset="2"/>
              <a:buChar char="p"/>
            </a:pPr>
            <a:r>
              <a:rPr lang="zh-CN" altLang="en-US" sz="2400" i="1" dirty="0"/>
              <a:t>扶贫政策的经济增长效应</a:t>
            </a:r>
            <a:r>
              <a:rPr lang="en-US" altLang="zh-CN" sz="2400" i="1" dirty="0"/>
              <a:t>:  </a:t>
            </a:r>
            <a:r>
              <a:rPr lang="zh-CN" altLang="en-US" sz="2400" i="1" dirty="0"/>
              <a:t>来自光伏产业扶贫的证据  江鸿泽 梁平汉*（数量经济技术经济研究，</a:t>
            </a:r>
            <a:r>
              <a:rPr lang="en-US" altLang="zh-CN" sz="2400" i="1" dirty="0"/>
              <a:t>2024</a:t>
            </a:r>
            <a:r>
              <a:rPr lang="zh-CN" altLang="en-US" sz="2400" i="1" dirty="0"/>
              <a:t>）</a:t>
            </a:r>
            <a:endParaRPr lang="en-US" altLang="zh-CN" sz="2400" i="1" dirty="0"/>
          </a:p>
          <a:p>
            <a:pPr marL="342900" indent="-342900" defTabSz="457200">
              <a:lnSpc>
                <a:spcPct val="120000"/>
              </a:lnSpc>
              <a:spcAft>
                <a:spcPts val="1200"/>
              </a:spcAft>
              <a:buClr>
                <a:srgbClr val="961318"/>
              </a:buClr>
              <a:buFont typeface="Wingdings" panose="05000000000000000000" pitchFamily="2" charset="2"/>
              <a:buChar char="p"/>
            </a:pPr>
            <a:r>
              <a:rPr lang="en-US" altLang="zh-CN" sz="2400" i="1" dirty="0"/>
              <a:t>Stimulating Housing Markets  DAVID BERGER, NICHOLAS TURNER, and ERIC ZWICK∗</a:t>
            </a:r>
            <a:r>
              <a:rPr lang="zh-CN" altLang="en-US" sz="2400" i="1" dirty="0"/>
              <a:t>（</a:t>
            </a:r>
            <a:r>
              <a:rPr lang="en-US" altLang="zh-CN" sz="2400" i="1" dirty="0"/>
              <a:t>The Journal of Finance</a:t>
            </a:r>
            <a:r>
              <a:rPr lang="zh-CN" altLang="en-US" sz="2400" i="1" dirty="0"/>
              <a:t>，</a:t>
            </a:r>
            <a:r>
              <a:rPr lang="en-US" altLang="zh-CN" sz="2400" i="1" dirty="0"/>
              <a:t>2020</a:t>
            </a:r>
            <a:r>
              <a:rPr lang="zh-CN" altLang="en-US" sz="2400" i="1" dirty="0"/>
              <a:t>）</a:t>
            </a:r>
            <a:endParaRPr lang="en-US" altLang="zh-CN" sz="2400" i="1" dirty="0"/>
          </a:p>
          <a:p>
            <a:pPr marL="342900" indent="-342900" defTabSz="457200">
              <a:lnSpc>
                <a:spcPct val="120000"/>
              </a:lnSpc>
              <a:spcAft>
                <a:spcPts val="1200"/>
              </a:spcAft>
              <a:buClr>
                <a:srgbClr val="961318"/>
              </a:buClr>
              <a:buFont typeface="Wingdings" panose="05000000000000000000" pitchFamily="2" charset="2"/>
              <a:buChar char="p"/>
            </a:pPr>
            <a:r>
              <a:rPr lang="zh-CN" altLang="en-US" sz="2400" i="1" dirty="0"/>
              <a:t>公共数据开放能否拓展资本跨区域流动距离  </a:t>
            </a:r>
            <a:r>
              <a:rPr lang="en-US" altLang="zh-CN" sz="2400" i="1" dirty="0"/>
              <a:t>—— </a:t>
            </a:r>
            <a:r>
              <a:rPr lang="zh-CN" altLang="en-US" sz="2400" i="1" dirty="0"/>
              <a:t>基 于 异 地 并 购 视 角  蓝发钦</a:t>
            </a:r>
            <a:r>
              <a:rPr lang="en-US" altLang="zh-CN" sz="2400" i="1" dirty="0"/>
              <a:t>, </a:t>
            </a:r>
            <a:r>
              <a:rPr lang="zh-CN" altLang="en-US" sz="2400" i="1" dirty="0"/>
              <a:t>胡晓敏</a:t>
            </a:r>
            <a:r>
              <a:rPr lang="en-US" altLang="zh-CN" sz="2400" i="1" dirty="0"/>
              <a:t>, </a:t>
            </a:r>
            <a:r>
              <a:rPr lang="zh-CN" altLang="en-US" sz="2400" i="1" dirty="0"/>
              <a:t>徐卓琳（中国工业经济，</a:t>
            </a:r>
            <a:r>
              <a:rPr lang="en-US" altLang="zh-CN" sz="2400" i="1" dirty="0"/>
              <a:t>2024</a:t>
            </a:r>
            <a:r>
              <a:rPr lang="zh-CN" altLang="en-US" sz="2400" i="1" dirty="0"/>
              <a:t>）</a:t>
            </a:r>
            <a:endParaRPr lang="en-US" altLang="zh-CN" sz="2400" i="1" dirty="0"/>
          </a:p>
        </p:txBody>
      </p:sp>
    </p:spTree>
    <p:extLst>
      <p:ext uri="{BB962C8B-B14F-4D97-AF65-F5344CB8AC3E}">
        <p14:creationId xmlns:p14="http://schemas.microsoft.com/office/powerpoint/2010/main" val="419385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8EAF9-B3A1-1E76-9843-E4C821409A82}"/>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026E9B40-F335-B49D-1721-576CD0901B72}"/>
              </a:ext>
            </a:extLst>
          </p:cNvPr>
          <p:cNvSpPr/>
          <p:nvPr/>
        </p:nvSpPr>
        <p:spPr>
          <a:xfrm>
            <a:off x="-11747" y="1383983"/>
            <a:ext cx="12215495" cy="4090035"/>
          </a:xfrm>
          <a:prstGeom prst="rect">
            <a:avLst/>
          </a:prstGeom>
          <a:solidFill>
            <a:srgbClr val="961318">
              <a:alpha val="85000"/>
            </a:srgbClr>
          </a:solidFill>
          <a:ln w="12700" cap="flat" cmpd="sng" algn="ctr">
            <a:noFill/>
            <a:prstDash val="solid"/>
            <a:miter lim="800000"/>
          </a:ln>
          <a:effectLst/>
        </p:spPr>
        <p:txBody>
          <a:bodyPr rtlCol="0" anchor="ctr"/>
          <a:lstStyle/>
          <a:p>
            <a:pPr algn="ctr">
              <a:defRPr/>
            </a:pPr>
            <a:endParaRPr lang="zh-CN" altLang="en-US" kern="0" dirty="0">
              <a:solidFill>
                <a:srgbClr val="FFFFFF"/>
              </a:solidFill>
              <a:latin typeface="Arial" panose="020B0604020202020204"/>
              <a:ea typeface="微软雅黑" panose="020B0503020204020204" charset="-122"/>
              <a:cs typeface="+mn-ea"/>
              <a:sym typeface="+mn-lt"/>
            </a:endParaRPr>
          </a:p>
        </p:txBody>
      </p:sp>
      <p:sp>
        <p:nvSpPr>
          <p:cNvPr id="7" name="Rectangle 9">
            <a:extLst>
              <a:ext uri="{FF2B5EF4-FFF2-40B4-BE49-F238E27FC236}">
                <a16:creationId xmlns:a16="http://schemas.microsoft.com/office/drawing/2014/main" id="{8995E408-C98A-0B97-F3C1-51790FA20022}"/>
              </a:ext>
            </a:extLst>
          </p:cNvPr>
          <p:cNvSpPr/>
          <p:nvPr/>
        </p:nvSpPr>
        <p:spPr>
          <a:xfrm>
            <a:off x="3432000" y="2205000"/>
            <a:ext cx="5328000" cy="2448000"/>
          </a:xfrm>
          <a:prstGeom prst="rect">
            <a:avLst/>
          </a:prstGeom>
        </p:spPr>
        <p:txBody>
          <a:bodyPr wrap="square">
            <a:noAutofit/>
          </a:bodyPr>
          <a:lstStyle/>
          <a:p>
            <a:pPr algn="ctr">
              <a:lnSpc>
                <a:spcPct val="150000"/>
              </a:lnSpc>
            </a:pPr>
            <a:r>
              <a:rPr lang="en-US" altLang="zh-CN" sz="9600" b="1" dirty="0">
                <a:solidFill>
                  <a:prstClr val="white"/>
                </a:solidFill>
                <a:latin typeface="微软雅黑" panose="020B0503020204020204" charset="-122"/>
                <a:ea typeface="微软雅黑" panose="020B0503020204020204" charset="-122"/>
                <a:cs typeface="阿里巴巴普惠体 B" panose="00020600040101010101" pitchFamily="18" charset="-122"/>
              </a:rPr>
              <a:t>Thanks</a:t>
            </a:r>
            <a:r>
              <a:rPr lang="zh-CN" altLang="en-US" sz="9600" b="1" dirty="0">
                <a:solidFill>
                  <a:prstClr val="white"/>
                </a:solidFill>
                <a:latin typeface="微软雅黑" panose="020B0503020204020204" charset="-122"/>
                <a:ea typeface="微软雅黑" panose="020B0503020204020204" charset="-122"/>
                <a:cs typeface="阿里巴巴普惠体 B" panose="00020600040101010101" pitchFamily="18" charset="-122"/>
              </a:rPr>
              <a:t>！</a:t>
            </a:r>
            <a:endParaRPr lang="en-US" altLang="zh-CN" sz="9600" b="1" dirty="0">
              <a:solidFill>
                <a:prstClr val="white"/>
              </a:solidFill>
              <a:latin typeface="微软雅黑" panose="020B0503020204020204" charset="-122"/>
              <a:ea typeface="微软雅黑" panose="020B0503020204020204" charset="-122"/>
              <a:cs typeface="阿里巴巴普惠体 B" panose="00020600040101010101" pitchFamily="18" charset="-122"/>
            </a:endParaRPr>
          </a:p>
        </p:txBody>
      </p:sp>
      <p:pic>
        <p:nvPicPr>
          <p:cNvPr id="11" name="图片 10" descr="校徽 左右 红色">
            <a:extLst>
              <a:ext uri="{FF2B5EF4-FFF2-40B4-BE49-F238E27FC236}">
                <a16:creationId xmlns:a16="http://schemas.microsoft.com/office/drawing/2014/main" id="{2559DC75-4E0D-A893-CD14-BE1509B55BA3}"/>
              </a:ext>
            </a:extLst>
          </p:cNvPr>
          <p:cNvPicPr>
            <a:picLocks noChangeAspect="1"/>
          </p:cNvPicPr>
          <p:nvPr/>
        </p:nvPicPr>
        <p:blipFill>
          <a:blip r:embed="rId2"/>
          <a:stretch>
            <a:fillRect/>
          </a:stretch>
        </p:blipFill>
        <p:spPr>
          <a:xfrm>
            <a:off x="176467" y="97068"/>
            <a:ext cx="3732438" cy="813434"/>
          </a:xfrm>
          <a:prstGeom prst="rect">
            <a:avLst/>
          </a:prstGeom>
        </p:spPr>
      </p:pic>
    </p:spTree>
    <p:extLst>
      <p:ext uri="{BB962C8B-B14F-4D97-AF65-F5344CB8AC3E}">
        <p14:creationId xmlns:p14="http://schemas.microsoft.com/office/powerpoint/2010/main" val="4621160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00dd180a-db4a-469a-b40a-450751c175c2"/>
  <p:tag name="COMMONDATA" val="eyJoZGlkIjoiYzQ4MGJjMTVlN2VlZmZmNmM1ZTAyYzQyN2Q1YmNjMW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TotalTime>
  <Words>997</Words>
  <Application>Microsoft Office PowerPoint</Application>
  <PresentationFormat>宽屏</PresentationFormat>
  <Paragraphs>110</Paragraphs>
  <Slides>15</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6" baseType="lpstr">
      <vt:lpstr>等线</vt:lpstr>
      <vt:lpstr>黑体</vt:lpstr>
      <vt:lpstr>华文行楷</vt:lpstr>
      <vt:lpstr>微软雅黑</vt:lpstr>
      <vt:lpstr>Arial</vt:lpstr>
      <vt:lpstr>Calibri</vt:lpstr>
      <vt:lpstr>Cambria Math</vt:lpstr>
      <vt:lpstr>Wingdings</vt:lpstr>
      <vt:lpstr>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小诺 李</cp:lastModifiedBy>
  <cp:revision>100</cp:revision>
  <dcterms:created xsi:type="dcterms:W3CDTF">2020-08-06T01:38:00Z</dcterms:created>
  <dcterms:modified xsi:type="dcterms:W3CDTF">2025-01-02T07:31:28Z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E80EF44FC1354B5E9F33063E76F25DC6_13</vt:lpwstr>
  </property>
  <property fmtid="{D5CDD505-2E9C-101B-9397-08002B2CF9AE}" pid="3" name="KSOProductBuildVer">
    <vt:lpwstr>2052-11.1.0.13703</vt:lpwstr>
  </property>
</Properties>
</file>