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  <p:sldMasterId id="214748365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5143500" cx="9144000"/>
  <p:notesSz cx="6858000" cy="9144000"/>
  <p:embeddedFontLst>
    <p:embeddedFont>
      <p:font typeface="Open Sans Light"/>
      <p:regular r:id="rId41"/>
      <p:bold r:id="rId42"/>
      <p:italic r:id="rId43"/>
      <p:boldItalic r:id="rId44"/>
    </p:embeddedFont>
    <p:embeddedFont>
      <p:font typeface="Encode Sans Condensed Thin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  <p:embeddedFont>
      <p:font typeface="Encode Sans Condense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gVqchCBiGUNrFEAvVjNrygMcU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AECAB7-35E4-4C8C-98B5-30428597E0B2}">
  <a:tblStyle styleId="{B4AECAB7-35E4-4C8C-98B5-30428597E0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BB8D15-E23B-41BD-B524-3C806442C6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E91066B-0AE8-4D39-AAEB-D4199980B89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font" Target="fonts/OpenSansLight-bold.fntdata"/><Relationship Id="rId41" Type="http://schemas.openxmlformats.org/officeDocument/2006/relationships/font" Target="fonts/OpenSansLight-regular.fntdata"/><Relationship Id="rId44" Type="http://schemas.openxmlformats.org/officeDocument/2006/relationships/font" Target="fonts/OpenSansLight-boldItalic.fntdata"/><Relationship Id="rId43" Type="http://schemas.openxmlformats.org/officeDocument/2006/relationships/font" Target="fonts/OpenSansLight-italic.fntdata"/><Relationship Id="rId46" Type="http://schemas.openxmlformats.org/officeDocument/2006/relationships/font" Target="fonts/EncodeSansCondensedThin-bold.fntdata"/><Relationship Id="rId45" Type="http://schemas.openxmlformats.org/officeDocument/2006/relationships/font" Target="fonts/EncodeSansCondensed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EncodeSansCondensed-regular.fntdata"/><Relationship Id="rId50" Type="http://schemas.openxmlformats.org/officeDocument/2006/relationships/font" Target="fonts/OpenSans-boldItalic.fntdata"/><Relationship Id="rId53" Type="http://customschemas.google.com/relationships/presentationmetadata" Target="metadata"/><Relationship Id="rId52" Type="http://schemas.openxmlformats.org/officeDocument/2006/relationships/font" Target="fonts/EncodeSansCondensed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3660ff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df3660ffc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3660ff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df3660ffca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3660ffc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df3660ffca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3660ffc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df3660ffca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f3660ffc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df3660ffca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f3660ffc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df3660ffca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3660ff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df3660ffca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f3660ffc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df3660ffca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3660ffc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df3660ffca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d9d8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df2d9d858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f3660f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df3660ff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3660ff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df3660ffc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3660ff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df3660ffc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3660ff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Kennedy, Stefan, et al. "Fact or factitious? Contextualized opinion spam detection."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arXiv:2010.15296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(2020).</a:t>
            </a:r>
            <a:endParaRPr/>
          </a:p>
        </p:txBody>
      </p:sp>
      <p:sp>
        <p:nvSpPr>
          <p:cNvPr id="312" name="Google Shape;312;gdf3660ffca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3660ff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Kennedy, Stefan, et al. "Fact or factitious? Contextualized opinion spam detection."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arXiv:2010.15296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(2020).</a:t>
            </a:r>
            <a:endParaRPr/>
          </a:p>
        </p:txBody>
      </p:sp>
      <p:sp>
        <p:nvSpPr>
          <p:cNvPr id="319" name="Google Shape;319;gdf3660ffca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3660ff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df3660ffca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3660ff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df3660ffca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6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64" name="Google Shape;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>
            <p:ph idx="2" type="chart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460375" y="381608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1"/>
          <p:cNvSpPr txBox="1"/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25" name="Google Shape;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>
            <p:ph idx="2" type="chart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42" name="Google Shape;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0"/>
          <p:cNvSpPr txBox="1"/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47" name="Google Shape;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2"/>
          <p:cNvSpPr/>
          <p:nvPr>
            <p:ph idx="2" type="chart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"/>
          <p:cNvSpPr txBox="1"/>
          <p:nvPr>
            <p:ph type="title"/>
          </p:nvPr>
        </p:nvSpPr>
        <p:spPr>
          <a:xfrm>
            <a:off x="460375" y="369733"/>
            <a:ext cx="8172210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Opinion Spam Detection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022154" y="3362950"/>
            <a:ext cx="44511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 sz="2700">
                <a:latin typeface="Encode Sans Condensed"/>
                <a:ea typeface="Encode Sans Condensed"/>
                <a:cs typeface="Encode Sans Condensed"/>
                <a:sym typeface="Encode Sans Condensed"/>
              </a:rPr>
              <a:t>Team</a:t>
            </a:r>
            <a:r>
              <a:rPr lang="en-US" sz="2700">
                <a:latin typeface="Encode Sans Condensed"/>
                <a:ea typeface="Encode Sans Condensed"/>
                <a:cs typeface="Encode Sans Condensed"/>
                <a:sym typeface="Encode Sans Condensed"/>
              </a:rPr>
              <a:t> 5 </a:t>
            </a:r>
            <a:endParaRPr sz="270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Sijin Huang, Minzhi Qu, Guanchen Zhao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3660ffca_1_0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Feature Selection</a:t>
            </a:r>
            <a:endParaRPr/>
          </a:p>
        </p:txBody>
      </p:sp>
      <p:pic>
        <p:nvPicPr>
          <p:cNvPr id="155" name="Google Shape;155;gdf3660ffc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00" y="1562900"/>
            <a:ext cx="7391601" cy="30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359" y="1802218"/>
            <a:ext cx="6097105" cy="215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96" y="2125526"/>
            <a:ext cx="5854514" cy="263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4939646" y="1231381"/>
            <a:ext cx="3103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[‘like’, ‘well’, ‘amaze’, ‘large’]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5440112" y="856390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Words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4675695" y="1231381"/>
            <a:ext cx="3844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[‘disappoint’, ‘small’, ‘dry’, ‘smoke’]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5440112" y="856390"/>
            <a:ext cx="1963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Negative Words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29" y="2146268"/>
            <a:ext cx="5938887" cy="262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4546476" y="2783494"/>
            <a:ext cx="3844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[‘disappoint’, ‘small’, ‘dry’, ‘smoke’]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4546476" y="2202418"/>
            <a:ext cx="2191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Negative Reviews: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381933" y="2202418"/>
            <a:ext cx="2079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Reviews: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81933" y="2783494"/>
            <a:ext cx="3103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[‘like’, ‘well’, ‘amaze’, ‘large’]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381932" y="3226442"/>
            <a:ext cx="40366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[‘room service’, ‘recommend hotel’,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‘staff friendly’, ‘highly recommend’]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4546476" y="3226441"/>
            <a:ext cx="35237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[‘hard rock’, ‘customer service’,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‘front desk’, ‘even tough’]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386445" y="3945646"/>
            <a:ext cx="36150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[‘within walking distance’,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‘staff friendly helpful’,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‘would definitely recommend’]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4546476" y="3945646"/>
            <a:ext cx="34243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[‘front desk staff’,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‘would definitely recommend’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‘hard rock hotel’,]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116" y="1990674"/>
            <a:ext cx="5171575" cy="157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420" y="3488221"/>
            <a:ext cx="5171575" cy="15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Sentiment Classifier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50" y="2748906"/>
            <a:ext cx="4299803" cy="1339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/>
          <p:nvPr/>
        </p:nvSpPr>
        <p:spPr>
          <a:xfrm>
            <a:off x="819425" y="1670859"/>
            <a:ext cx="279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NLTK sentiment classifier: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{negative index, neutral index,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positive index, compound}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5952" y="1530001"/>
            <a:ext cx="3961649" cy="260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Sentiment Classifier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47925" y="1761825"/>
            <a:ext cx="421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Classifier = 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{negative index, positive index,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negative word count, positive word count}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69" y="2683803"/>
            <a:ext cx="5070835" cy="159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5" y="1134460"/>
            <a:ext cx="6837765" cy="347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3660ffca_2_0"/>
          <p:cNvSpPr txBox="1"/>
          <p:nvPr>
            <p:ph idx="1" type="body"/>
          </p:nvPr>
        </p:nvSpPr>
        <p:spPr>
          <a:xfrm>
            <a:off x="543023" y="17417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Long Short Term Memory networks – usually just called “LSTMs” – are a special kind of RNN, capable of learning long-term dependencies.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Long short term memory networks is widely used in the field of natural language processing, such as text generation and machine translation.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2000"/>
          </a:p>
        </p:txBody>
      </p:sp>
      <p:sp>
        <p:nvSpPr>
          <p:cNvPr id="228" name="Google Shape;228;gdf3660ffca_2_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b="0"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LSTM</a:t>
            </a:r>
            <a:endParaRPr b="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47922" y="187717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Data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Preprocess &amp; Feature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Model Design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LR, LSTM &amp; Bert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Model Comparison</a:t>
            </a:r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f3660ffca_2_5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b="0"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Prepare the data</a:t>
            </a:r>
            <a:endParaRPr b="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234" name="Google Shape;234;gdf3660ffca_2_51"/>
          <p:cNvSpPr txBox="1"/>
          <p:nvPr>
            <p:ph idx="1" type="body"/>
          </p:nvPr>
        </p:nvSpPr>
        <p:spPr>
          <a:xfrm>
            <a:off x="460374" y="1713625"/>
            <a:ext cx="47376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Data set: review text after preprocessing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Longest Length: 154</a:t>
            </a:r>
            <a:endParaRPr b="0" sz="15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1500"/>
          </a:p>
        </p:txBody>
      </p:sp>
      <p:pic>
        <p:nvPicPr>
          <p:cNvPr id="235" name="Google Shape;235;gdf3660ffca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650" y="2818575"/>
            <a:ext cx="5331674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df3660ffca_2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24" y="238625"/>
            <a:ext cx="3641227" cy="227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f3660ffca_2_7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b="0"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Prepare the data</a:t>
            </a:r>
            <a:endParaRPr b="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242" name="Google Shape;242;gdf3660ffca_2_70"/>
          <p:cNvSpPr txBox="1"/>
          <p:nvPr>
            <p:ph idx="1" type="body"/>
          </p:nvPr>
        </p:nvSpPr>
        <p:spPr>
          <a:xfrm>
            <a:off x="460375" y="3024600"/>
            <a:ext cx="69795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Tokenizer: </a:t>
            </a:r>
            <a:r>
              <a:rPr b="0" lang="en-US" sz="1500"/>
              <a:t>quantize text, or to convert text into a sequence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texts_to_sequences: </a:t>
            </a:r>
            <a:r>
              <a:rPr b="0" lang="en-US" sz="1500"/>
              <a:t>Convert text to sequence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pad_sequences: </a:t>
            </a:r>
            <a:r>
              <a:rPr b="0" lang="en-US" sz="1500"/>
              <a:t>convert the sequence into a new sequence of the same length after filling.</a:t>
            </a:r>
            <a:endParaRPr b="0" sz="15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1500"/>
          </a:p>
        </p:txBody>
      </p:sp>
      <p:pic>
        <p:nvPicPr>
          <p:cNvPr id="243" name="Google Shape;243;gdf3660ffca_2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400" y="551775"/>
            <a:ext cx="5276651" cy="20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3660ffca_2_85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b="0"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Prepare the data</a:t>
            </a:r>
            <a:endParaRPr b="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249" name="Google Shape;249;gdf3660ffca_2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800" y="1619250"/>
            <a:ext cx="6931751" cy="2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f3660ffca_2_62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b="0" lang="en-US">
                <a:latin typeface="Encode Sans Condensed"/>
                <a:ea typeface="Encode Sans Condensed"/>
                <a:cs typeface="Encode Sans Condensed"/>
                <a:sym typeface="Encode Sans Condensed"/>
              </a:rPr>
              <a:t>Model</a:t>
            </a:r>
            <a:endParaRPr b="0"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255" name="Google Shape;255;gdf3660ffca_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75" y="1581352"/>
            <a:ext cx="7520701" cy="29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df3660ffca_2_62"/>
          <p:cNvSpPr txBox="1"/>
          <p:nvPr/>
        </p:nvSpPr>
        <p:spPr>
          <a:xfrm>
            <a:off x="5611400" y="4834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BATCH_SIZE=20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EPOCHS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MAX_LEN = 154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f3660ffca_2_5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Output</a:t>
            </a:r>
            <a:endParaRPr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262" name="Google Shape;262;gdf3660ffca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25" y="1755224"/>
            <a:ext cx="6991224" cy="2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f3660ffca_2_1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Accuracy</a:t>
            </a:r>
            <a:endParaRPr/>
          </a:p>
        </p:txBody>
      </p:sp>
      <p:pic>
        <p:nvPicPr>
          <p:cNvPr id="268" name="Google Shape;268;gdf3660ffca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75" y="440308"/>
            <a:ext cx="59436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df3660ffca_2_10"/>
          <p:cNvSpPr txBox="1"/>
          <p:nvPr/>
        </p:nvSpPr>
        <p:spPr>
          <a:xfrm>
            <a:off x="565375" y="3670700"/>
            <a:ext cx="69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&gt;"/>
            </a:pPr>
            <a:r>
              <a:rPr lang="en-US"/>
              <a:t>T</a:t>
            </a:r>
            <a:r>
              <a:rPr lang="en-US"/>
              <a:t>he accuracy rate is gradually rising, and finally close to 88%.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gdf3660ffca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450" y="154925"/>
            <a:ext cx="1609525" cy="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3660ffca_2_15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Loss</a:t>
            </a:r>
            <a:endParaRPr/>
          </a:p>
        </p:txBody>
      </p:sp>
      <p:pic>
        <p:nvPicPr>
          <p:cNvPr id="276" name="Google Shape;276;gdf3660ffca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25" y="1703533"/>
            <a:ext cx="59436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df3660ffca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200" y="1310250"/>
            <a:ext cx="1609525" cy="5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f2d9d8589_0_0"/>
          <p:cNvSpPr txBox="1"/>
          <p:nvPr>
            <p:ph idx="1" type="body"/>
          </p:nvPr>
        </p:nvSpPr>
        <p:spPr>
          <a:xfrm>
            <a:off x="209674" y="1492425"/>
            <a:ext cx="47376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&gt;"/>
            </a:pPr>
            <a:r>
              <a:rPr b="0" lang="en-US" sz="1500"/>
              <a:t>BERT is a transformers model pretrained on a large corpus in a self-supervised fashion.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Bert learns an inner representation that can then be used to extract features useful for downstream tasks.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We fine tune the pretrained model on OpSpam dataset to learn classification features.</a:t>
            </a:r>
            <a:endParaRPr b="0" sz="15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1500"/>
          </a:p>
        </p:txBody>
      </p:sp>
      <p:sp>
        <p:nvSpPr>
          <p:cNvPr id="283" name="Google Shape;283;gdf2d9d8589_0_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BERT</a:t>
            </a:r>
            <a:endParaRPr/>
          </a:p>
        </p:txBody>
      </p:sp>
      <p:pic>
        <p:nvPicPr>
          <p:cNvPr id="284" name="Google Shape;284;gdf2d9d85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238" y="158350"/>
            <a:ext cx="38766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f3660ffca_0_0"/>
          <p:cNvSpPr txBox="1"/>
          <p:nvPr>
            <p:ph idx="1" type="body"/>
          </p:nvPr>
        </p:nvSpPr>
        <p:spPr>
          <a:xfrm>
            <a:off x="209675" y="1492425"/>
            <a:ext cx="40569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Tokenize the text using the same process as pretraining, adding [CLS] and [SEP] to the sentence.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The output embedding of 1st item could represent the </a:t>
            </a:r>
            <a:r>
              <a:rPr b="0" lang="en-US" sz="1500"/>
              <a:t>semantic</a:t>
            </a:r>
            <a:r>
              <a:rPr b="0" lang="en-US" sz="1500"/>
              <a:t> meaning of the whole sentence, which could be used for classification.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We stack two FC layers with dropout and BN as the classifier. Cross entropy loss is used for training.</a:t>
            </a:r>
            <a:endParaRPr b="0" sz="15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1500"/>
          </a:p>
        </p:txBody>
      </p:sp>
      <p:sp>
        <p:nvSpPr>
          <p:cNvPr id="290" name="Google Shape;290;gdf3660ffca_0_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BERT</a:t>
            </a:r>
            <a:endParaRPr/>
          </a:p>
        </p:txBody>
      </p:sp>
      <p:pic>
        <p:nvPicPr>
          <p:cNvPr id="291" name="Google Shape;291;gdf3660ffca_0_0"/>
          <p:cNvPicPr preferRelativeResize="0"/>
          <p:nvPr/>
        </p:nvPicPr>
        <p:blipFill rotWithShape="1">
          <a:blip r:embed="rId3">
            <a:alphaModFix/>
          </a:blip>
          <a:srcRect b="0" l="0" r="0" t="19165"/>
          <a:stretch/>
        </p:blipFill>
        <p:spPr>
          <a:xfrm>
            <a:off x="5097075" y="1679900"/>
            <a:ext cx="3730575" cy="34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df3660ffca_0_0"/>
          <p:cNvSpPr txBox="1"/>
          <p:nvPr/>
        </p:nvSpPr>
        <p:spPr>
          <a:xfrm>
            <a:off x="5204725" y="1301050"/>
            <a:ext cx="867900" cy="338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</a:rPr>
              <a:t>Dense(256)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293" name="Google Shape;293;gdf3660ffca_0_0"/>
          <p:cNvSpPr txBox="1"/>
          <p:nvPr/>
        </p:nvSpPr>
        <p:spPr>
          <a:xfrm>
            <a:off x="5204725" y="922200"/>
            <a:ext cx="867900" cy="338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</a:rPr>
              <a:t>Dropout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294" name="Google Shape;294;gdf3660ffca_0_0"/>
          <p:cNvSpPr txBox="1"/>
          <p:nvPr/>
        </p:nvSpPr>
        <p:spPr>
          <a:xfrm>
            <a:off x="5204725" y="543350"/>
            <a:ext cx="867900" cy="338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</a:rPr>
              <a:t>Dense(2)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295" name="Google Shape;295;gdf3660ffca_0_0"/>
          <p:cNvSpPr txBox="1"/>
          <p:nvPr/>
        </p:nvSpPr>
        <p:spPr>
          <a:xfrm>
            <a:off x="5204725" y="164500"/>
            <a:ext cx="867900" cy="338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</a:rPr>
              <a:t>softmax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3660ffca_0_12"/>
          <p:cNvSpPr txBox="1"/>
          <p:nvPr>
            <p:ph idx="1" type="body"/>
          </p:nvPr>
        </p:nvSpPr>
        <p:spPr>
          <a:xfrm>
            <a:off x="209674" y="1492425"/>
            <a:ext cx="47376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&gt;"/>
            </a:pPr>
            <a:r>
              <a:rPr b="0" lang="en-US" sz="1500"/>
              <a:t>lr = 1e-5, 10 </a:t>
            </a:r>
            <a:r>
              <a:rPr b="0" lang="en-US" sz="1500"/>
              <a:t>epochs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Took 17 min for training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Training set acc = 99.77%</a:t>
            </a:r>
            <a:endParaRPr b="0" sz="1500"/>
          </a:p>
          <a:p>
            <a:pPr indent="-3111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&gt;"/>
            </a:pPr>
            <a:r>
              <a:rPr b="0" lang="en-US" sz="1500"/>
              <a:t>Validation set acc = 91.56%</a:t>
            </a:r>
            <a:endParaRPr b="0" sz="15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sz="1500"/>
          </a:p>
        </p:txBody>
      </p:sp>
      <p:sp>
        <p:nvSpPr>
          <p:cNvPr id="301" name="Google Shape;301;gdf3660ffca_0_12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BERT</a:t>
            </a:r>
            <a:endParaRPr/>
          </a:p>
        </p:txBody>
      </p:sp>
      <p:pic>
        <p:nvPicPr>
          <p:cNvPr id="302" name="Google Shape;302;gdf3660ffc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725" y="750949"/>
            <a:ext cx="4236451" cy="28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id="99" name="Google Shape;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667" y="1594215"/>
            <a:ext cx="6664913" cy="291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3660ffca_0_19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Model Performance Comparison</a:t>
            </a:r>
            <a:endParaRPr/>
          </a:p>
        </p:txBody>
      </p:sp>
      <p:sp>
        <p:nvSpPr>
          <p:cNvPr id="308" name="Google Shape;308;gdf3660ffca_0_19"/>
          <p:cNvSpPr/>
          <p:nvPr/>
        </p:nvSpPr>
        <p:spPr>
          <a:xfrm>
            <a:off x="337575" y="1717675"/>
            <a:ext cx="3531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LR model has the best interpretability, and achieves an acceptable accuracy with the shortest training time. It also shows the effectiveness of lexical features for spam detection.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LSTM and Bert can achieve good results without heavy human designed features, shows the capability of neural networks to capture semantic information.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&gt; Bert has a slightly better performance than LSTM, proves that with more parameters and pretrained linguistic knowledge, Bert </a:t>
            </a: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better semantic meaning capture capability. But its training time is the longest.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9" name="Google Shape;309;gdf3660ffca_0_19"/>
          <p:cNvGraphicFramePr/>
          <p:nvPr/>
        </p:nvGraphicFramePr>
        <p:xfrm>
          <a:off x="4314250" y="185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{D6BB8D15-E23B-41BD-B524-3C806442C60A}</a:tableStyleId>
              </a:tblPr>
              <a:tblGrid>
                <a:gridCol w="1194900"/>
                <a:gridCol w="1194900"/>
                <a:gridCol w="1194900"/>
                <a:gridCol w="1194900"/>
              </a:tblGrid>
              <a:tr h="58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Training Acc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Val Acc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Training Time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90.31%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84.68%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0.1min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LSTM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95.58%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88.28%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2.5min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BERT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99.77%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91.56%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17min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f3660ffca_0_27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Comparison with related research </a:t>
            </a:r>
            <a:endParaRPr/>
          </a:p>
        </p:txBody>
      </p:sp>
      <p:sp>
        <p:nvSpPr>
          <p:cNvPr id="315" name="Google Shape;315;gdf3660ffca_0_27"/>
          <p:cNvSpPr/>
          <p:nvPr/>
        </p:nvSpPr>
        <p:spPr>
          <a:xfrm>
            <a:off x="337575" y="1717675"/>
            <a:ext cx="3531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Kennedy et al. reported several non-neural and neural models performance on OpSpam dataset.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results demonstrate a match to the reported performance.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6" name="Google Shape;316;gdf3660ffca_0_27"/>
          <p:cNvGraphicFramePr/>
          <p:nvPr/>
        </p:nvGraphicFramePr>
        <p:xfrm>
          <a:off x="4336575" y="18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{FE91066B-0AE8-4D39-AAEB-D4199980B89D}</a:tableStyleId>
              </a:tblPr>
              <a:tblGrid>
                <a:gridCol w="1511625"/>
                <a:gridCol w="1511625"/>
                <a:gridCol w="1511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Model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Performance(Paper)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Performance(Ours)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LR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85.6%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</a:rPr>
                        <a:t>84.68%</a:t>
                      </a:r>
                      <a:endParaRPr sz="1000">
                        <a:solidFill>
                          <a:srgbClr val="222222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LSTM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87.6%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88.28%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Bert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89.1%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91.56%</a:t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3660ffca_0_35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 Individual Contribution</a:t>
            </a:r>
            <a:endParaRPr/>
          </a:p>
        </p:txBody>
      </p:sp>
      <p:sp>
        <p:nvSpPr>
          <p:cNvPr id="322" name="Google Shape;322;gdf3660ffca_0_35"/>
          <p:cNvSpPr/>
          <p:nvPr/>
        </p:nvSpPr>
        <p:spPr>
          <a:xfrm>
            <a:off x="675975" y="1717675"/>
            <a:ext cx="3531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Minzhi Qu: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analysis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 extraction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gdf3660ffca_0_35"/>
          <p:cNvSpPr/>
          <p:nvPr/>
        </p:nvSpPr>
        <p:spPr>
          <a:xfrm>
            <a:off x="2836650" y="1717675"/>
            <a:ext cx="27786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Sijin Huang: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reorganizing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Bert Model establishment and training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gdf3660ffca_0_35"/>
          <p:cNvSpPr/>
          <p:nvPr/>
        </p:nvSpPr>
        <p:spPr>
          <a:xfrm>
            <a:off x="5460800" y="1717675"/>
            <a:ext cx="3531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Guanchen Zhao: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 Models Planning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LSTM Model training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3660ffca_0_43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Dataset </a:t>
            </a:r>
            <a:r>
              <a:rPr lang="en-US"/>
              <a:t>Reorganization</a:t>
            </a:r>
            <a:endParaRPr/>
          </a:p>
        </p:txBody>
      </p:sp>
      <p:graphicFrame>
        <p:nvGraphicFramePr>
          <p:cNvPr id="105" name="Google Shape;105;gdf3660ffca_0_43"/>
          <p:cNvGraphicFramePr/>
          <p:nvPr/>
        </p:nvGraphicFramePr>
        <p:xfrm>
          <a:off x="437238" y="17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{B4AECAB7-35E4-4C8C-98B5-30428597E0B2}</a:tableStyleId>
              </a:tblPr>
              <a:tblGrid>
                <a:gridCol w="3658675"/>
                <a:gridCol w="638050"/>
                <a:gridCol w="561975"/>
                <a:gridCol w="939725"/>
                <a:gridCol w="785875"/>
                <a:gridCol w="289625"/>
                <a:gridCol w="1395575"/>
              </a:tblGrid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text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is_truthful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polarity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hotel_name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source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fold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filename</a:t>
                      </a:r>
                      <a:endParaRPr b="1"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Millennium Hotel Knickerbocker sounds fine,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knickerbocker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MTurk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d_knickerbocker_15.txt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After a one night stay at the Millennium Knickerbocker Hotel 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knickerbocker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MTurk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d_knickerbocker_2.txt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 was very unsatisfied with my stay at the Allegro. The front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allegro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MTurk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d_allegro_3.txt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Hilton Chicago is one of the best Hotels I have ever had the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positive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hilton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MTurk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d_hilton_19.txt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InterContinental Chicago Hotel is one of the finest hotels I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positive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intercontinental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MTurk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d_intercontinental_6.txt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Me, My sister and my best friend all went to stay here in the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james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t_james_14.txt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Let me start by saying we are seasoned travelers who take 5-6 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ambassador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t_ambassador_7.txt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 loved this hotel and would definitely come back. Initially we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positive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monaco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TripAdvisor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t_monaco_9.txt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My husband and I decided to take a trip to Chicago at the last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positive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conrad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TripAdvisor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t_conrad_14.txt</a:t>
                      </a:r>
                      <a:endParaRPr sz="1000"/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3660ffca_1_6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Dataset Division</a:t>
            </a:r>
            <a:endParaRPr/>
          </a:p>
        </p:txBody>
      </p:sp>
      <p:pic>
        <p:nvPicPr>
          <p:cNvPr id="111" name="Google Shape;111;gdf3660ffc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0" y="2668737"/>
            <a:ext cx="7764325" cy="13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df3660ffca_1_6"/>
          <p:cNvSpPr/>
          <p:nvPr/>
        </p:nvSpPr>
        <p:spPr>
          <a:xfrm>
            <a:off x="536425" y="1586950"/>
            <a:ext cx="6165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leveraged sk-learn’s built-in train_test_split method to split training set and validation set as 80% and 20% respectively.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Preprocess</a:t>
            </a:r>
            <a:endParaRPr/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b="1" lang="en-US"/>
              <a:t>Data Cleaning</a:t>
            </a:r>
            <a:endParaRPr b="1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47922" y="2207117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</a:pPr>
            <a:r>
              <a:rPr b="0" lang="en-US"/>
              <a:t>TextStemmer: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Tokenize,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Remove number and punctuation,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Remove stopwords,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Stem words</a:t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4249915" y="1042598"/>
            <a:ext cx="4192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I've stayed at other hotels in Chicago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4598707" y="1785088"/>
            <a:ext cx="3148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[‘sta’, ‘oth’, ‘hotel’, ‘Chicago’]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24"/>
          <p:cNvCxnSpPr/>
          <p:nvPr/>
        </p:nvCxnSpPr>
        <p:spPr>
          <a:xfrm flipH="1">
            <a:off x="6346001" y="1440211"/>
            <a:ext cx="1" cy="30374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Preprocess</a:t>
            </a:r>
            <a:endParaRPr/>
          </a:p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60369" y="1579503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b="1" lang="en-US"/>
              <a:t>Data Cleaning</a:t>
            </a:r>
            <a:endParaRPr b="1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47922" y="2207117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</a:pPr>
            <a:r>
              <a:rPr b="0" lang="en-US"/>
              <a:t>TextLemmatizer: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Tokenize,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Remove numbers and punctuation,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	Remove stopwords,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lang="en-US">
                <a:solidFill>
                  <a:schemeClr val="accent2"/>
                </a:solidFill>
              </a:rPr>
              <a:t>	</a:t>
            </a:r>
            <a:r>
              <a:rPr b="0" lang="en-US">
                <a:solidFill>
                  <a:schemeClr val="accent6"/>
                </a:solidFill>
              </a:rPr>
              <a:t>Lemmatize words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249915" y="1042598"/>
            <a:ext cx="4192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I've stayed at other hotels in Chicago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4598707" y="1785088"/>
            <a:ext cx="3490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[‘stay’, ‘other’, ‘hotel’, ‘Chicago’]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 flipH="1">
            <a:off x="6346001" y="1440211"/>
            <a:ext cx="1" cy="30374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47872" y="2460567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</a:pPr>
            <a:r>
              <a:rPr b="0" lang="en-US"/>
              <a:t>TextVectorizer: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b="0" lang="en-US"/>
              <a:t>Calculate the most frequent words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en-US"/>
              <a:t>Construct feature vectors</a:t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4600972" y="989422"/>
            <a:ext cx="34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[‘stay’, ‘other’, ‘hotel’, ‘Chicago’]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6346001" y="1423323"/>
            <a:ext cx="0" cy="303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26"/>
          <p:cNvSpPr/>
          <p:nvPr/>
        </p:nvSpPr>
        <p:spPr>
          <a:xfrm>
            <a:off x="4291591" y="1697298"/>
            <a:ext cx="41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stay    room    recommend    Chicago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291591" y="2125596"/>
            <a:ext cx="38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[ 1          0                0                    1]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1795222" y="1676625"/>
            <a:ext cx="25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frequent words: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(benchmark)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Feature Selection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41" y="1633854"/>
            <a:ext cx="6853285" cy="303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2014-10-14T00:51:43Z</dcterms:created>
  <dc:creator>Alanya Cannon</dc:creator>
</cp:coreProperties>
</file>