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sldIdLst>
    <p:sldId id="259" r:id="rId3"/>
    <p:sldId id="260" r:id="rId4"/>
    <p:sldId id="261" r:id="rId5"/>
    <p:sldId id="274" r:id="rId6"/>
    <p:sldId id="284" r:id="rId7"/>
    <p:sldId id="285" r:id="rId8"/>
    <p:sldId id="262" r:id="rId9"/>
    <p:sldId id="286" r:id="rId10"/>
    <p:sldId id="288" r:id="rId11"/>
    <p:sldId id="289" r:id="rId12"/>
    <p:sldId id="287" r:id="rId13"/>
    <p:sldId id="265" r:id="rId14"/>
    <p:sldId id="290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3" autoAdjust="0"/>
    <p:restoredTop sz="94719"/>
  </p:normalViewPr>
  <p:slideViewPr>
    <p:cSldViewPr snapToGrid="0" snapToObjects="1" showGuides="1">
      <p:cViewPr varScale="1">
        <p:scale>
          <a:sx n="120" d="100"/>
          <a:sy n="120" d="100"/>
        </p:scale>
        <p:origin x="1576" y="184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375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4678" y="958608"/>
            <a:ext cx="7770494" cy="2641756"/>
          </a:xfrm>
        </p:spPr>
        <p:txBody>
          <a:bodyPr/>
          <a:lstStyle/>
          <a:p>
            <a:br>
              <a:rPr lang="en-US" b="0" dirty="0"/>
            </a:br>
            <a:br>
              <a:rPr lang="en-US" b="0" dirty="0"/>
            </a:br>
            <a:r>
              <a:rPr lang="en-US" sz="8000" b="0" dirty="0"/>
              <a:t>Bonanza</a:t>
            </a:r>
            <a:br>
              <a:rPr lang="en-US" sz="8000" b="0" dirty="0"/>
            </a:br>
            <a:br>
              <a:rPr lang="en-US" b="0" dirty="0"/>
            </a:br>
            <a:r>
              <a:rPr lang="en-US" sz="3200" b="0" dirty="0"/>
              <a:t>A Museum Inventory Management System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B80122-77F8-564E-A2EF-829B48EB9CB6}"/>
              </a:ext>
            </a:extLst>
          </p:cNvPr>
          <p:cNvSpPr txBox="1"/>
          <p:nvPr/>
        </p:nvSpPr>
        <p:spPr>
          <a:xfrm>
            <a:off x="671757" y="4518837"/>
            <a:ext cx="6133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Uni Sans Regular" pitchFamily="2" charset="77"/>
              </a:rPr>
              <a:t>Group</a:t>
            </a:r>
            <a:r>
              <a:rPr lang="zh-CN" altLang="en-US" sz="2000" dirty="0">
                <a:latin typeface="Uni Sans Regular" pitchFamily="2" charset="77"/>
              </a:rPr>
              <a:t> </a:t>
            </a:r>
            <a:r>
              <a:rPr lang="en-US" altLang="zh-CN" sz="2000" dirty="0">
                <a:latin typeface="Uni Sans Regular" pitchFamily="2" charset="77"/>
              </a:rPr>
              <a:t>3</a:t>
            </a:r>
            <a:r>
              <a:rPr lang="en-US" sz="2000" dirty="0">
                <a:latin typeface="Uni Sans Regular" pitchFamily="2" charset="77"/>
              </a:rPr>
              <a:t> :  </a:t>
            </a:r>
            <a:r>
              <a:rPr lang="en-US" sz="2000" dirty="0" err="1">
                <a:latin typeface="Uni Sans Regular" pitchFamily="2" charset="77"/>
              </a:rPr>
              <a:t>Guanchen</a:t>
            </a:r>
            <a:r>
              <a:rPr lang="en-US" sz="2000" dirty="0">
                <a:latin typeface="Uni Sans Regular" pitchFamily="2" charset="77"/>
              </a:rPr>
              <a:t> Zhao, </a:t>
            </a:r>
            <a:r>
              <a:rPr lang="zh-CN" altLang="en-US" sz="2000" dirty="0">
                <a:latin typeface="Uni Sans Regular" pitchFamily="2" charset="77"/>
              </a:rPr>
              <a:t> </a:t>
            </a:r>
            <a:r>
              <a:rPr lang="en-US" altLang="zh-CN" sz="2000" dirty="0" err="1">
                <a:latin typeface="Uni Sans Regular" pitchFamily="2" charset="77"/>
              </a:rPr>
              <a:t>Huicong</a:t>
            </a:r>
            <a:r>
              <a:rPr lang="en-US" altLang="zh-CN" sz="2000" dirty="0">
                <a:latin typeface="Uni Sans Regular" pitchFamily="2" charset="77"/>
              </a:rPr>
              <a:t> Jiang</a:t>
            </a:r>
            <a:endParaRPr lang="en-US" sz="2000" dirty="0">
              <a:latin typeface="Uni Sans Regular" pitchFamily="2" charset="77"/>
            </a:endParaRPr>
          </a:p>
          <a:p>
            <a:endParaRPr lang="en-US" sz="2000" dirty="0">
              <a:latin typeface="Uni Sans Regular" pitchFamily="2" charset="77"/>
            </a:endParaRPr>
          </a:p>
          <a:p>
            <a:r>
              <a:rPr lang="en-US" sz="2000" dirty="0">
                <a:latin typeface="Uni Sans Regular" pitchFamily="2" charset="77"/>
              </a:rPr>
              <a:t>December 10, 2021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EE6DE8-60FA-D94D-8BB6-AE7BA869D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372" y="308345"/>
            <a:ext cx="2336800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Code Architecture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Design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5C80E72-C91E-7548-9A0A-4A48C280A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796" y="2203597"/>
            <a:ext cx="44704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925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Sequence Diagram</a:t>
            </a:r>
            <a:br>
              <a:rPr lang="en-US" dirty="0"/>
            </a:b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Designs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7E052F0-08FF-5A4C-BEDA-CD0830900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818" y="2455402"/>
            <a:ext cx="5844363" cy="329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904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i="1" dirty="0"/>
              <a:t>Cross-Origin Resource Sharing (CORS)</a:t>
            </a:r>
          </a:p>
          <a:p>
            <a:pPr lvl="1"/>
            <a:r>
              <a:rPr lang="en-US" b="0" dirty="0"/>
              <a:t>Common problems in front-end and back-end separation projects</a:t>
            </a:r>
          </a:p>
          <a:p>
            <a:pPr lvl="1"/>
            <a:r>
              <a:rPr lang="en-US" b="0" dirty="0"/>
              <a:t>add (Access-Control-Allow-Origin: *) </a:t>
            </a:r>
          </a:p>
          <a:p>
            <a:r>
              <a:rPr lang="en-US" i="1" dirty="0"/>
              <a:t>Https</a:t>
            </a:r>
          </a:p>
          <a:p>
            <a:pPr lvl="1"/>
            <a:r>
              <a:rPr lang="en-US" b="0" i="1" dirty="0"/>
              <a:t>Message</a:t>
            </a:r>
            <a:r>
              <a:rPr lang="zh-CN" altLang="en-US" b="0" i="1" dirty="0"/>
              <a:t>：</a:t>
            </a:r>
            <a:r>
              <a:rPr lang="en-US" b="0" i="1" dirty="0"/>
              <a:t>This request has been blocked; the content must be served over HTTPS.</a:t>
            </a:r>
          </a:p>
          <a:p>
            <a:pPr lvl="1"/>
            <a:r>
              <a:rPr lang="en-US" b="0" dirty="0"/>
              <a:t>Use Load balance and certificate service provided by </a:t>
            </a:r>
            <a:r>
              <a:rPr lang="en-US" b="0" dirty="0" err="1"/>
              <a:t>aws</a:t>
            </a:r>
            <a:r>
              <a:rPr lang="en-US" b="0" dirty="0"/>
              <a:t>.</a:t>
            </a:r>
          </a:p>
          <a:p>
            <a:r>
              <a:rPr lang="en-US" i="1" dirty="0"/>
              <a:t>Combine</a:t>
            </a:r>
            <a:r>
              <a:rPr lang="zh-CN" altLang="en-US" i="1" dirty="0"/>
              <a:t> </a:t>
            </a:r>
            <a:r>
              <a:rPr lang="en-US" altLang="zh-CN" i="1" dirty="0"/>
              <a:t>soap</a:t>
            </a:r>
            <a:r>
              <a:rPr lang="zh-CN" altLang="en-US" i="1" dirty="0"/>
              <a:t> </a:t>
            </a:r>
            <a:r>
              <a:rPr lang="en-US" altLang="zh-CN" i="1" dirty="0"/>
              <a:t>with</a:t>
            </a:r>
            <a:r>
              <a:rPr lang="zh-CN" altLang="en-US" i="1" dirty="0"/>
              <a:t> </a:t>
            </a:r>
            <a:r>
              <a:rPr lang="en-US" altLang="zh-CN" i="1" dirty="0"/>
              <a:t>restful</a:t>
            </a:r>
          </a:p>
          <a:p>
            <a:pPr lvl="1"/>
            <a:r>
              <a:rPr lang="en-US" b="0" dirty="0"/>
              <a:t>Using</a:t>
            </a:r>
            <a:r>
              <a:rPr lang="zh-CN" altLang="en-US" b="0" dirty="0"/>
              <a:t> </a:t>
            </a:r>
            <a:r>
              <a:rPr lang="en-US" altLang="zh-CN" b="0" dirty="0"/>
              <a:t>spring</a:t>
            </a:r>
            <a:r>
              <a:rPr lang="zh-CN" altLang="en-US" b="0" dirty="0"/>
              <a:t> </a:t>
            </a:r>
            <a:r>
              <a:rPr lang="en-US" altLang="zh-CN" b="0" dirty="0" err="1"/>
              <a:t>ws</a:t>
            </a:r>
            <a:endParaRPr lang="en-US" b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</a:p>
        </p:txBody>
      </p:sp>
    </p:spTree>
    <p:extLst>
      <p:ext uri="{BB962C8B-B14F-4D97-AF65-F5344CB8AC3E}">
        <p14:creationId xmlns:p14="http://schemas.microsoft.com/office/powerpoint/2010/main" val="3830179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i="1" dirty="0"/>
              <a:t>Microservice structure</a:t>
            </a:r>
          </a:p>
          <a:p>
            <a:pPr lvl="1"/>
            <a:r>
              <a:rPr lang="en-US" b="0" i="1" dirty="0"/>
              <a:t>Several service</a:t>
            </a:r>
          </a:p>
          <a:p>
            <a:r>
              <a:rPr lang="en-US" i="1" dirty="0"/>
              <a:t>More service</a:t>
            </a:r>
          </a:p>
          <a:p>
            <a:pPr lvl="1"/>
            <a:r>
              <a:rPr lang="en-US" b="0" dirty="0"/>
              <a:t>AWS Pinpoint and SNS</a:t>
            </a:r>
          </a:p>
          <a:p>
            <a:r>
              <a:rPr lang="en-US" i="1" dirty="0"/>
              <a:t>Application notice</a:t>
            </a:r>
          </a:p>
          <a:p>
            <a:pPr lvl="1"/>
            <a:r>
              <a:rPr lang="en-US" b="0" dirty="0"/>
              <a:t>Mobile app</a:t>
            </a:r>
          </a:p>
          <a:p>
            <a:pPr lvl="1"/>
            <a:endParaRPr lang="en-US" b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</a:t>
            </a:r>
          </a:p>
        </p:txBody>
      </p:sp>
    </p:spTree>
    <p:extLst>
      <p:ext uri="{BB962C8B-B14F-4D97-AF65-F5344CB8AC3E}">
        <p14:creationId xmlns:p14="http://schemas.microsoft.com/office/powerpoint/2010/main" val="3191638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79669" y="2729107"/>
            <a:ext cx="8184662" cy="1607956"/>
          </a:xfrm>
        </p:spPr>
        <p:txBody>
          <a:bodyPr/>
          <a:lstStyle/>
          <a:p>
            <a:pPr algn="ctr"/>
            <a:r>
              <a:rPr lang="en-US" sz="3200" dirty="0"/>
              <a:t>Demo</a:t>
            </a:r>
            <a:r>
              <a:rPr lang="zh-CN" altLang="en-US" sz="3200" dirty="0"/>
              <a:t> </a:t>
            </a:r>
            <a:r>
              <a:rPr lang="en-US" altLang="zh-CN" sz="3200" dirty="0"/>
              <a:t>Time</a:t>
            </a:r>
            <a:r>
              <a:rPr lang="zh-CN" altLang="en-US" sz="3200" dirty="0"/>
              <a:t>！</a:t>
            </a:r>
            <a:endParaRPr lang="en-US" sz="32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1934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0363" y="1736726"/>
            <a:ext cx="8345152" cy="4525852"/>
          </a:xfrm>
        </p:spPr>
        <p:txBody>
          <a:bodyPr/>
          <a:lstStyle/>
          <a:p>
            <a:r>
              <a:rPr lang="en-US" dirty="0"/>
              <a:t>Overview </a:t>
            </a:r>
          </a:p>
          <a:p>
            <a:r>
              <a:rPr lang="en-US" dirty="0"/>
              <a:t>Feature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Architectural Design</a:t>
            </a:r>
          </a:p>
          <a:p>
            <a:r>
              <a:rPr lang="en-US" dirty="0"/>
              <a:t>Restful and Soap</a:t>
            </a:r>
          </a:p>
          <a:p>
            <a:r>
              <a:rPr lang="en-US" dirty="0"/>
              <a:t>UML Designs</a:t>
            </a:r>
          </a:p>
          <a:p>
            <a:r>
              <a:rPr lang="en-US" dirty="0"/>
              <a:t>Service Composition Scenarios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Prototype/Demo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909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objective </a:t>
            </a:r>
          </a:p>
          <a:p>
            <a:pPr marL="400050" lvl="1" indent="0">
              <a:buNone/>
            </a:pPr>
            <a:r>
              <a:rPr lang="en-US" dirty="0"/>
              <a:t>Managing collections through this system will greatly improve the efficiency of the museum and make it easier for tourists to visit.</a:t>
            </a:r>
          </a:p>
          <a:p>
            <a:pPr marL="400050" lvl="1" indent="0">
              <a:buNone/>
            </a:pPr>
            <a:endParaRPr lang="en-US" dirty="0"/>
          </a:p>
          <a:p>
            <a:r>
              <a:rPr lang="en-US" dirty="0"/>
              <a:t>target audience</a:t>
            </a:r>
          </a:p>
          <a:p>
            <a:pPr marL="400050" lvl="1" indent="0">
              <a:buNone/>
            </a:pPr>
            <a:r>
              <a:rPr lang="en-US" dirty="0"/>
              <a:t>- Museum custodian</a:t>
            </a:r>
          </a:p>
          <a:p>
            <a:pPr marL="400050" lvl="1" indent="0">
              <a:buNone/>
            </a:pPr>
            <a:r>
              <a:rPr lang="en-US" dirty="0"/>
              <a:t>- Tourist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</p:spTree>
    <p:extLst>
      <p:ext uri="{BB962C8B-B14F-4D97-AF65-F5344CB8AC3E}">
        <p14:creationId xmlns:p14="http://schemas.microsoft.com/office/powerpoint/2010/main" val="287692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i="1" dirty="0"/>
              <a:t>Front-end and back-end separation architecture</a:t>
            </a:r>
          </a:p>
          <a:p>
            <a:pPr lvl="1"/>
            <a:r>
              <a:rPr lang="en-US" b="0" dirty="0"/>
              <a:t>Frond-end: React</a:t>
            </a:r>
          </a:p>
          <a:p>
            <a:pPr lvl="1"/>
            <a:r>
              <a:rPr lang="en-US" b="0" dirty="0"/>
              <a:t>Back-end: Spring-Boot</a:t>
            </a:r>
            <a:endParaRPr lang="en-US" i="1" dirty="0"/>
          </a:p>
          <a:p>
            <a:r>
              <a:rPr lang="en-US" i="1" dirty="0"/>
              <a:t>Authentication</a:t>
            </a:r>
          </a:p>
          <a:p>
            <a:pPr lvl="1"/>
            <a:r>
              <a:rPr lang="en-US" b="0" dirty="0"/>
              <a:t>After the user logs in, the authentication token will be returned to the user, which is required to be carried in the header of subsequent requests.</a:t>
            </a:r>
          </a:p>
          <a:p>
            <a:r>
              <a:rPr lang="en-US" i="1" dirty="0"/>
              <a:t>Redis</a:t>
            </a:r>
          </a:p>
          <a:p>
            <a:pPr marL="457200" lvl="1" indent="0">
              <a:buNone/>
            </a:pPr>
            <a:r>
              <a:rPr lang="en-US" b="0" dirty="0"/>
              <a:t>We have access to the Redis to provide us with the caching service.</a:t>
            </a:r>
          </a:p>
          <a:p>
            <a:pPr lvl="1"/>
            <a:endParaRPr lang="en-US" b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</a:t>
            </a:r>
          </a:p>
        </p:txBody>
      </p:sp>
    </p:spTree>
    <p:extLst>
      <p:ext uri="{BB962C8B-B14F-4D97-AF65-F5344CB8AC3E}">
        <p14:creationId xmlns:p14="http://schemas.microsoft.com/office/powerpoint/2010/main" val="386539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i="1" dirty="0"/>
              <a:t>Https</a:t>
            </a:r>
          </a:p>
          <a:p>
            <a:pPr lvl="1"/>
            <a:r>
              <a:rPr lang="en-US" b="0" dirty="0"/>
              <a:t>use the domain and the certificate service provided by </a:t>
            </a:r>
            <a:r>
              <a:rPr lang="en-US" b="0" dirty="0" err="1"/>
              <a:t>aws</a:t>
            </a:r>
            <a:r>
              <a:rPr lang="en-US" b="0" dirty="0"/>
              <a:t>.</a:t>
            </a:r>
            <a:endParaRPr lang="en-US" i="1" dirty="0"/>
          </a:p>
          <a:p>
            <a:r>
              <a:rPr lang="en-US" i="1" dirty="0"/>
              <a:t>Soap and Restful</a:t>
            </a:r>
          </a:p>
          <a:p>
            <a:pPr lvl="1"/>
            <a:r>
              <a:rPr lang="en-US" b="0" dirty="0"/>
              <a:t>We combine restful service with soap service. The framework is spring boot and spring WS. </a:t>
            </a:r>
            <a:endParaRPr lang="en-US" b="0" i="1" dirty="0"/>
          </a:p>
          <a:p>
            <a:r>
              <a:rPr lang="en-US" i="1" dirty="0"/>
              <a:t>Data encryption</a:t>
            </a:r>
          </a:p>
          <a:p>
            <a:pPr lvl="1"/>
            <a:r>
              <a:rPr lang="en-US" b="0" dirty="0"/>
              <a:t>We use md5 + salt to encrypt sensitive information, such as passwords.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</a:t>
            </a:r>
          </a:p>
        </p:txBody>
      </p:sp>
    </p:spTree>
    <p:extLst>
      <p:ext uri="{BB962C8B-B14F-4D97-AF65-F5344CB8AC3E}">
        <p14:creationId xmlns:p14="http://schemas.microsoft.com/office/powerpoint/2010/main" val="103588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i="1" dirty="0"/>
              <a:t>Single page application</a:t>
            </a:r>
          </a:p>
          <a:p>
            <a:pPr lvl="1"/>
            <a:r>
              <a:rPr lang="en-US" b="0" dirty="0"/>
              <a:t>There is only one html file in the entire application, and the transformation of web content depends entirely on the change of the front-end DOM tree.	</a:t>
            </a:r>
            <a:endParaRPr lang="en-US" b="0" i="1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</a:t>
            </a:r>
          </a:p>
        </p:txBody>
      </p:sp>
    </p:spTree>
    <p:extLst>
      <p:ext uri="{BB962C8B-B14F-4D97-AF65-F5344CB8AC3E}">
        <p14:creationId xmlns:p14="http://schemas.microsoft.com/office/powerpoint/2010/main" val="3662499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i="1" dirty="0"/>
              <a:t>Back-end</a:t>
            </a:r>
            <a:endParaRPr lang="en-US" dirty="0"/>
          </a:p>
          <a:p>
            <a:pPr lvl="1"/>
            <a:r>
              <a:rPr lang="en-US" b="0" dirty="0"/>
              <a:t>AWS Elastic Beanstalk and AWS EC2.</a:t>
            </a:r>
          </a:p>
          <a:p>
            <a:r>
              <a:rPr lang="en-US" i="1" dirty="0"/>
              <a:t>Front-end</a:t>
            </a:r>
            <a:endParaRPr lang="en-US" dirty="0"/>
          </a:p>
          <a:p>
            <a:pPr lvl="1"/>
            <a:r>
              <a:rPr lang="en-US" b="0" dirty="0"/>
              <a:t>AWS Amplify and Google App Engine.</a:t>
            </a:r>
          </a:p>
          <a:p>
            <a:r>
              <a:rPr lang="en-US" i="1" dirty="0"/>
              <a:t>Database</a:t>
            </a:r>
            <a:endParaRPr lang="en-US" dirty="0"/>
          </a:p>
          <a:p>
            <a:pPr lvl="1"/>
            <a:r>
              <a:rPr lang="en-US" b="0" dirty="0"/>
              <a:t>RDS on Google Cloud Platform and RDS on AWS.</a:t>
            </a:r>
          </a:p>
          <a:p>
            <a:r>
              <a:rPr lang="en-US" i="1" dirty="0"/>
              <a:t>Redis</a:t>
            </a:r>
            <a:endParaRPr lang="en-US" dirty="0"/>
          </a:p>
          <a:p>
            <a:pPr lvl="1"/>
            <a:r>
              <a:rPr lang="en-US" b="0" dirty="0"/>
              <a:t>AWS EC2.</a:t>
            </a:r>
            <a:br>
              <a:rPr lang="en-US" dirty="0"/>
            </a:b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01094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  <a:p>
            <a:pPr lvl="1" fontAlgn="base"/>
            <a:r>
              <a:rPr lang="en-US" b="0" dirty="0"/>
              <a:t>Login: contains login, register and logout.</a:t>
            </a:r>
          </a:p>
          <a:p>
            <a:pPr lvl="1" fontAlgn="base"/>
            <a:r>
              <a:rPr lang="en-US" b="0" dirty="0"/>
              <a:t>User: contains add, update, delete and page list with search.</a:t>
            </a:r>
          </a:p>
          <a:p>
            <a:pPr lvl="1" fontAlgn="base"/>
            <a:r>
              <a:rPr lang="en-US" b="0" dirty="0"/>
              <a:t>Inventory: contains add, update, delete and page list with search.</a:t>
            </a:r>
          </a:p>
          <a:p>
            <a:pPr lvl="1" fontAlgn="base"/>
            <a:r>
              <a:rPr lang="en-US" b="0" dirty="0"/>
              <a:t>Subscribe: contains add, update, cancel and page list with search.</a:t>
            </a:r>
          </a:p>
          <a:p>
            <a:pPr lvl="1" fontAlgn="base"/>
            <a:r>
              <a:rPr lang="en-US" b="0" dirty="0"/>
              <a:t>Appointment:  contains add, update, cancel and page list with search.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Design</a:t>
            </a:r>
          </a:p>
        </p:txBody>
      </p:sp>
    </p:spTree>
    <p:extLst>
      <p:ext uri="{BB962C8B-B14F-4D97-AF65-F5344CB8AC3E}">
        <p14:creationId xmlns:p14="http://schemas.microsoft.com/office/powerpoint/2010/main" val="208116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Service Architecture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Design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42F0324-1E86-CB4A-9DA7-42D9B419A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81" y="2254396"/>
            <a:ext cx="6184605" cy="423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9585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</TotalTime>
  <Words>397</Words>
  <Application>Microsoft Macintosh PowerPoint</Application>
  <PresentationFormat>On-screen Show (4:3)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Encode Sans Normal Black</vt:lpstr>
      <vt:lpstr>Uni Sans Regular</vt:lpstr>
      <vt:lpstr>Arial</vt:lpstr>
      <vt:lpstr>Lucida Grande</vt:lpstr>
      <vt:lpstr>Open Sans</vt:lpstr>
      <vt:lpstr>Open Sans Light</vt:lpstr>
      <vt:lpstr>Custom Design</vt:lpstr>
      <vt:lpstr>1_Custom Design</vt:lpstr>
      <vt:lpstr>  Bonanza  A Museum Inventory Management System</vt:lpstr>
      <vt:lpstr>Outline</vt:lpstr>
      <vt:lpstr>Overview </vt:lpstr>
      <vt:lpstr>Feature </vt:lpstr>
      <vt:lpstr>Feature </vt:lpstr>
      <vt:lpstr>Feature </vt:lpstr>
      <vt:lpstr>Deployment</vt:lpstr>
      <vt:lpstr>Architectural Design</vt:lpstr>
      <vt:lpstr>Architectural Design</vt:lpstr>
      <vt:lpstr>Architectural Design</vt:lpstr>
      <vt:lpstr>UML Designs</vt:lpstr>
      <vt:lpstr>Challenges </vt:lpstr>
      <vt:lpstr>Future work 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zhao guanchen</cp:lastModifiedBy>
  <cp:revision>152</cp:revision>
  <cp:lastPrinted>2016-02-10T20:19:12Z</cp:lastPrinted>
  <dcterms:created xsi:type="dcterms:W3CDTF">2014-10-14T00:51:43Z</dcterms:created>
  <dcterms:modified xsi:type="dcterms:W3CDTF">2021-12-11T04:51:08Z</dcterms:modified>
</cp:coreProperties>
</file>