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76" r:id="rId3"/>
    <p:sldId id="258" r:id="rId4"/>
    <p:sldId id="281" r:id="rId5"/>
    <p:sldId id="277" r:id="rId6"/>
    <p:sldId id="285" r:id="rId7"/>
    <p:sldId id="308" r:id="rId8"/>
    <p:sldId id="278" r:id="rId9"/>
    <p:sldId id="306" r:id="rId10"/>
    <p:sldId id="307" r:id="rId11"/>
    <p:sldId id="309" r:id="rId12"/>
    <p:sldId id="279" r:id="rId13"/>
    <p:sldId id="310" r:id="rId14"/>
    <p:sldId id="29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1">
          <p15:clr>
            <a:srgbClr val="A4A3A4"/>
          </p15:clr>
        </p15:guide>
        <p15:guide id="2" pos="38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479"/>
    <a:srgbClr val="353332"/>
    <a:srgbClr val="E2A52A"/>
    <a:srgbClr val="B3672E"/>
    <a:srgbClr val="F1F1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364"/>
  </p:normalViewPr>
  <p:slideViewPr>
    <p:cSldViewPr snapToGrid="0" snapToObjects="1">
      <p:cViewPr varScale="1">
        <p:scale>
          <a:sx n="107" d="100"/>
          <a:sy n="107" d="100"/>
        </p:scale>
        <p:origin x="152" y="56"/>
      </p:cViewPr>
      <p:guideLst>
        <p:guide orient="horz" pos="2131"/>
        <p:guide pos="38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思源宋体" panose="02020700000000000000" pitchFamily="18" charset="-122"/>
              </a:rPr>
              <a:t>2023/5/23</a:t>
            </a:fld>
            <a:endParaRPr lang="zh-CN" altLang="en-US">
              <a:latin typeface="思源宋体" panose="02020700000000000000" pitchFamily="18"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700000000000000" pitchFamily="18" charset="-122"/>
              <a:ea typeface="思源宋体" panose="02020700000000000000" pitchFamily="18"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思源宋体" panose="02020700000000000000" pitchFamily="18" charset="-122"/>
              </a:rPr>
              <a:t>‹#›</a:t>
            </a:fld>
            <a:endParaRPr lang="zh-CN" altLang="en-US">
              <a:latin typeface="思源宋体" panose="02020700000000000000" pitchFamily="18"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700000000000000" pitchFamily="18" charset="-122"/>
                <a:ea typeface="思源宋体" panose="02020700000000000000" pitchFamily="18" charset="-122"/>
              </a:defRPr>
            </a:lvl1pPr>
          </a:lstStyle>
          <a:p>
            <a:fld id="{A7134490-0C2D-2B4F-96CD-FBAA30B37B68}" type="datetimeFigureOut">
              <a:rPr kumimoji="1" lang="zh-CN" altLang="en-US" smtClean="0"/>
              <a:t>2023/5/23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700000000000000" pitchFamily="18" charset="-122"/>
                <a:ea typeface="思源宋体" panose="02020700000000000000" pitchFamily="18"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700000000000000" pitchFamily="18" charset="-122"/>
                <a:ea typeface="思源宋体" panose="02020700000000000000" pitchFamily="18" charset="-122"/>
              </a:defRPr>
            </a:lvl1pPr>
          </a:lstStyle>
          <a:p>
            <a:fld id="{A14B3D49-67FE-2C44-9577-FA96E26F411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1pPr>
    <a:lvl2pPr marL="4572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2pPr>
    <a:lvl3pPr marL="9144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3pPr>
    <a:lvl4pPr marL="13716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4pPr>
    <a:lvl5pPr marL="1828800" algn="l" defTabSz="914400" rtl="0" eaLnBrk="1" latinLnBrk="0" hangingPunct="1">
      <a:defRPr sz="1200" kern="1200">
        <a:solidFill>
          <a:schemeClr val="tx1"/>
        </a:solidFill>
        <a:latin typeface="思源宋体" panose="02020700000000000000" pitchFamily="18" charset="-122"/>
        <a:ea typeface="思源宋体" panose="02020700000000000000"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4B3D49-67FE-2C44-9577-FA96E26F4114}" type="slidenum">
              <a:rPr kumimoji="1" lang="zh-CN" altLang="en-US" smtClean="0"/>
              <a:t>14</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77C241D-AC9F-D04C-B8E7-06824AAFC641}" type="datetimeFigureOut">
              <a:rPr kumimoji="1" lang="zh-CN" altLang="en-US" smtClean="0"/>
              <a:t>2023/5/23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16937E3-A2DC-3941-A06D-AD2FC383E8DC}" type="slidenum">
              <a:rPr kumimoji="1" lang="zh-CN" altLang="en-US" smtClean="0"/>
              <a:t>‹#›</a:t>
            </a:fld>
            <a:endParaRPr kumimoji="1" lang="zh-CN" alt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panose="02020700000000000000" pitchFamily="18" charset="-122"/>
                <a:ea typeface="思源宋体" panose="02020700000000000000" pitchFamily="18" charset="-122"/>
              </a:defRPr>
            </a:lvl1pPr>
          </a:lstStyle>
          <a:p>
            <a:fld id="{977C241D-AC9F-D04C-B8E7-06824AAFC641}" type="datetimeFigureOut">
              <a:rPr kumimoji="1" lang="zh-CN" altLang="en-US" smtClean="0"/>
              <a:t>2023/5/23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panose="02020700000000000000" pitchFamily="18" charset="-122"/>
                <a:ea typeface="思源宋体" panose="02020700000000000000" pitchFamily="18" charset="-122"/>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panose="02020700000000000000" pitchFamily="18" charset="-122"/>
                <a:ea typeface="思源宋体" panose="02020700000000000000" pitchFamily="18" charset="-122"/>
              </a:defRPr>
            </a:lvl1pPr>
          </a:lstStyle>
          <a:p>
            <a:fld id="{916937E3-A2DC-3941-A06D-AD2FC383E8D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txStyles>
    <p:titleStyle>
      <a:lvl1pPr algn="l" defTabSz="914400" rtl="0" eaLnBrk="1" latinLnBrk="0" hangingPunct="1">
        <a:lnSpc>
          <a:spcPct val="90000"/>
        </a:lnSpc>
        <a:spcBef>
          <a:spcPct val="0"/>
        </a:spcBef>
        <a:buNone/>
        <a:defRPr sz="4400" kern="1200">
          <a:solidFill>
            <a:schemeClr val="tx1"/>
          </a:solidFill>
          <a:latin typeface="思源宋体" panose="02020700000000000000" pitchFamily="18" charset="-122"/>
          <a:ea typeface="思源宋体" panose="020207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思源宋体" panose="02020700000000000000" pitchFamily="18" charset="-122"/>
          <a:ea typeface="思源宋体" panose="02020700000000000000" pitchFamily="18"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思源宋体" panose="02020700000000000000" pitchFamily="18" charset="-122"/>
          <a:ea typeface="思源宋体" panose="020207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思源宋体" panose="02020700000000000000" pitchFamily="18" charset="-122"/>
          <a:ea typeface="思源宋体" panose="020207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思源宋体" panose="02020700000000000000" pitchFamily="18" charset="-122"/>
          <a:ea typeface="思源宋体" panose="020207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sz="5400" dirty="0">
                <a:solidFill>
                  <a:schemeClr val="tx1">
                    <a:lumMod val="65000"/>
                    <a:lumOff val="35000"/>
                  </a:schemeClr>
                </a:solidFill>
                <a:cs typeface="+mn-ea"/>
                <a:sym typeface="+mn-lt"/>
              </a:rPr>
              <a:t>课程知识回顾与整理</a:t>
            </a:r>
          </a:p>
        </p:txBody>
      </p:sp>
      <p:sp>
        <p:nvSpPr>
          <p:cNvPr id="9" name="文本框 8"/>
          <p:cNvSpPr txBox="1"/>
          <p:nvPr/>
        </p:nvSpPr>
        <p:spPr>
          <a:xfrm>
            <a:off x="5754471" y="3865086"/>
            <a:ext cx="1107440" cy="369332"/>
          </a:xfrm>
          <a:prstGeom prst="rect">
            <a:avLst/>
          </a:prstGeom>
          <a:noFill/>
        </p:spPr>
        <p:txBody>
          <a:bodyPr wrap="square" rtlCol="0">
            <a:spAutoFit/>
          </a:bodyPr>
          <a:lstStyle/>
          <a:p>
            <a:r>
              <a:rPr lang="zh-CN" altLang="en-US" dirty="0">
                <a:solidFill>
                  <a:schemeClr val="tx1">
                    <a:lumMod val="50000"/>
                    <a:lumOff val="50000"/>
                  </a:schemeClr>
                </a:solidFill>
              </a:rPr>
              <a:t>查找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pic>
        <p:nvPicPr>
          <p:cNvPr id="3" name="图片 2">
            <a:extLst>
              <a:ext uri="{FF2B5EF4-FFF2-40B4-BE49-F238E27FC236}">
                <a16:creationId xmlns:a16="http://schemas.microsoft.com/office/drawing/2014/main" id="{A15EAA02-DDC5-6343-7899-2433064FDFE6}"/>
              </a:ext>
            </a:extLst>
          </p:cNvPr>
          <p:cNvPicPr>
            <a:picLocks noChangeAspect="1"/>
          </p:cNvPicPr>
          <p:nvPr/>
        </p:nvPicPr>
        <p:blipFill rotWithShape="1">
          <a:blip r:embed="rId2"/>
          <a:srcRect b="19654"/>
          <a:stretch/>
        </p:blipFill>
        <p:spPr>
          <a:xfrm>
            <a:off x="700723" y="833120"/>
            <a:ext cx="7112000" cy="5510151"/>
          </a:xfrm>
          <a:prstGeom prst="rect">
            <a:avLst/>
          </a:prstGeom>
        </p:spPr>
      </p:pic>
      <p:pic>
        <p:nvPicPr>
          <p:cNvPr id="5" name="图片 4">
            <a:extLst>
              <a:ext uri="{FF2B5EF4-FFF2-40B4-BE49-F238E27FC236}">
                <a16:creationId xmlns:a16="http://schemas.microsoft.com/office/drawing/2014/main" id="{A824FBB8-1E32-C6C9-2BE4-0BE5634B7073}"/>
              </a:ext>
            </a:extLst>
          </p:cNvPr>
          <p:cNvPicPr>
            <a:picLocks noChangeAspect="1"/>
          </p:cNvPicPr>
          <p:nvPr/>
        </p:nvPicPr>
        <p:blipFill>
          <a:blip r:embed="rId3"/>
          <a:stretch>
            <a:fillRect/>
          </a:stretch>
        </p:blipFill>
        <p:spPr>
          <a:xfrm>
            <a:off x="8100453" y="4571842"/>
            <a:ext cx="3923809" cy="1771429"/>
          </a:xfrm>
          <a:prstGeom prst="rect">
            <a:avLst/>
          </a:prstGeom>
        </p:spPr>
      </p:pic>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121793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pic>
        <p:nvPicPr>
          <p:cNvPr id="4" name="图片 3">
            <a:extLst>
              <a:ext uri="{FF2B5EF4-FFF2-40B4-BE49-F238E27FC236}">
                <a16:creationId xmlns:a16="http://schemas.microsoft.com/office/drawing/2014/main" id="{1BF0674C-17B7-9459-E955-3FBA37AFCE59}"/>
              </a:ext>
            </a:extLst>
          </p:cNvPr>
          <p:cNvPicPr>
            <a:picLocks noChangeAspect="1"/>
          </p:cNvPicPr>
          <p:nvPr/>
        </p:nvPicPr>
        <p:blipFill>
          <a:blip r:embed="rId2"/>
          <a:stretch>
            <a:fillRect/>
          </a:stretch>
        </p:blipFill>
        <p:spPr>
          <a:xfrm>
            <a:off x="875660" y="1981489"/>
            <a:ext cx="10180325" cy="3633849"/>
          </a:xfrm>
          <a:prstGeom prst="rect">
            <a:avLst/>
          </a:prstGeom>
        </p:spPr>
      </p:pic>
    </p:spTree>
    <p:extLst>
      <p:ext uri="{BB962C8B-B14F-4D97-AF65-F5344CB8AC3E}">
        <p14:creationId xmlns:p14="http://schemas.microsoft.com/office/powerpoint/2010/main" val="1649567691"/>
      </p:ext>
    </p:extLst>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2" name="文本框 11"/>
          <p:cNvSpPr txBox="1"/>
          <p:nvPr/>
        </p:nvSpPr>
        <p:spPr>
          <a:xfrm>
            <a:off x="4361140" y="4221225"/>
            <a:ext cx="3279724" cy="245110"/>
          </a:xfrm>
          <a:prstGeom prst="rect">
            <a:avLst/>
          </a:prstGeom>
          <a:noFill/>
        </p:spPr>
        <p:txBody>
          <a:bodyPr wrap="square" rtlCol="0">
            <a:spAutoFit/>
          </a:bodyPr>
          <a:lstStyle/>
          <a:p>
            <a:pPr algn="dist"/>
            <a:r>
              <a:rPr lang="en-US" altLang="zh-CN" sz="1000" b="1" dirty="0">
                <a:solidFill>
                  <a:schemeClr val="tx1">
                    <a:lumMod val="95000"/>
                    <a:lumOff val="5000"/>
                  </a:schemeClr>
                </a:solidFill>
                <a:cs typeface="+mn-ea"/>
                <a:sym typeface="+mn-lt"/>
              </a:rPr>
              <a:t>ADD YOUR TITLE HERE</a:t>
            </a:r>
            <a:endParaRPr kumimoji="1" lang="en-US" altLang="zh-CN" sz="1000" b="1" dirty="0">
              <a:solidFill>
                <a:schemeClr val="tx1">
                  <a:lumMod val="95000"/>
                  <a:lumOff val="5000"/>
                </a:schemeClr>
              </a:solidFill>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04</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dirty="0">
                <a:solidFill>
                  <a:schemeClr val="tx1">
                    <a:lumMod val="75000"/>
                    <a:lumOff val="25000"/>
                  </a:schemeClr>
                </a:solidFill>
                <a:cs typeface="+mn-ea"/>
                <a:sym typeface="+mn-lt"/>
              </a:rPr>
              <a:t>总结</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par>
                          <p:cTn id="11" fill="hold">
                            <p:stCondLst>
                              <p:cond delay="2000"/>
                            </p:stCondLst>
                            <p:childTnLst>
                              <p:par>
                                <p:cTn id="12" presetID="5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strVal val="#ppt_w*0.70"/>
                                          </p:val>
                                        </p:tav>
                                        <p:tav tm="100000">
                                          <p:val>
                                            <p:strVal val="#ppt_w"/>
                                          </p:val>
                                        </p:tav>
                                      </p:tavLst>
                                    </p:anim>
                                    <p:anim calcmode="lin" valueType="num">
                                      <p:cBhvr>
                                        <p:cTn id="15" dur="1000" fill="hold"/>
                                        <p:tgtEl>
                                          <p:spTgt spid="12"/>
                                        </p:tgtEl>
                                        <p:attrNameLst>
                                          <p:attrName>ppt_h</p:attrName>
                                        </p:attrNameLst>
                                      </p:cBhvr>
                                      <p:tavLst>
                                        <p:tav tm="0">
                                          <p:val>
                                            <p:strVal val="#ppt_h"/>
                                          </p:val>
                                        </p:tav>
                                        <p:tav tm="100000">
                                          <p:val>
                                            <p:strVal val="#ppt_h"/>
                                          </p:val>
                                        </p:tav>
                                      </p:tavLst>
                                    </p:anim>
                                    <p:animEffect transition="in" filter="fade">
                                      <p:cBhvr>
                                        <p:cTn id="16" dur="1000"/>
                                        <p:tgtEl>
                                          <p:spTgt spid="12"/>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1000" fill="hold"/>
                                        <p:tgtEl>
                                          <p:spTgt spid="24"/>
                                        </p:tgtEl>
                                        <p:attrNameLst>
                                          <p:attrName>ppt_w</p:attrName>
                                        </p:attrNameLst>
                                      </p:cBhvr>
                                      <p:tavLst>
                                        <p:tav tm="0">
                                          <p:val>
                                            <p:strVal val="#ppt_w*0.70"/>
                                          </p:val>
                                        </p:tav>
                                        <p:tav tm="100000">
                                          <p:val>
                                            <p:strVal val="#ppt_w"/>
                                          </p:val>
                                        </p:tav>
                                      </p:tavLst>
                                    </p:anim>
                                    <p:anim calcmode="lin" valueType="num">
                                      <p:cBhvr>
                                        <p:cTn id="20" dur="1000" fill="hold"/>
                                        <p:tgtEl>
                                          <p:spTgt spid="24"/>
                                        </p:tgtEl>
                                        <p:attrNameLst>
                                          <p:attrName>ppt_h</p:attrName>
                                        </p:attrNameLst>
                                      </p:cBhvr>
                                      <p:tavLst>
                                        <p:tav tm="0">
                                          <p:val>
                                            <p:strVal val="#ppt_h"/>
                                          </p:val>
                                        </p:tav>
                                        <p:tav tm="100000">
                                          <p:val>
                                            <p:strVal val="#ppt_h"/>
                                          </p:val>
                                        </p:tav>
                                      </p:tavLst>
                                    </p:anim>
                                    <p:animEffect transition="in" filter="fade">
                                      <p:cBhvr>
                                        <p:cTn id="21" dur="1000"/>
                                        <p:tgtEl>
                                          <p:spTgt spid="24"/>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1000" fill="hold"/>
                                        <p:tgtEl>
                                          <p:spTgt spid="11"/>
                                        </p:tgtEl>
                                        <p:attrNameLst>
                                          <p:attrName>ppt_w</p:attrName>
                                        </p:attrNameLst>
                                      </p:cBhvr>
                                      <p:tavLst>
                                        <p:tav tm="0">
                                          <p:val>
                                            <p:strVal val="#ppt_w*0.70"/>
                                          </p:val>
                                        </p:tav>
                                        <p:tav tm="100000">
                                          <p:val>
                                            <p:strVal val="#ppt_w"/>
                                          </p:val>
                                        </p:tav>
                                      </p:tavLst>
                                    </p:anim>
                                    <p:anim calcmode="lin" valueType="num">
                                      <p:cBhvr>
                                        <p:cTn id="25" dur="1000" fill="hold"/>
                                        <p:tgtEl>
                                          <p:spTgt spid="11"/>
                                        </p:tgtEl>
                                        <p:attrNameLst>
                                          <p:attrName>ppt_h</p:attrName>
                                        </p:attrNameLst>
                                      </p:cBhvr>
                                      <p:tavLst>
                                        <p:tav tm="0">
                                          <p:val>
                                            <p:strVal val="#ppt_h"/>
                                          </p:val>
                                        </p:tav>
                                        <p:tav tm="100000">
                                          <p:val>
                                            <p:strVal val="#ppt_h"/>
                                          </p:val>
                                        </p:tav>
                                      </p:tavLst>
                                    </p:anim>
                                    <p:animEffect transition="in" filter="fade">
                                      <p:cBhvr>
                                        <p:cTn id="2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2" grpId="0"/>
      <p:bldP spid="13" grpId="0"/>
      <p:bldP spid="24" grpId="0" bldLvl="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121793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pic>
        <p:nvPicPr>
          <p:cNvPr id="4" name="图片 3">
            <a:extLst>
              <a:ext uri="{FF2B5EF4-FFF2-40B4-BE49-F238E27FC236}">
                <a16:creationId xmlns:a16="http://schemas.microsoft.com/office/drawing/2014/main" id="{4999AE53-DF76-7478-462C-054920D3B491}"/>
              </a:ext>
            </a:extLst>
          </p:cNvPr>
          <p:cNvPicPr>
            <a:picLocks noChangeAspect="1"/>
          </p:cNvPicPr>
          <p:nvPr/>
        </p:nvPicPr>
        <p:blipFill>
          <a:blip r:embed="rId2"/>
          <a:stretch>
            <a:fillRect/>
          </a:stretch>
        </p:blipFill>
        <p:spPr>
          <a:xfrm>
            <a:off x="879676" y="2154129"/>
            <a:ext cx="10726180" cy="3047876"/>
          </a:xfrm>
          <a:prstGeom prst="rect">
            <a:avLst/>
          </a:prstGeom>
        </p:spPr>
      </p:pic>
    </p:spTree>
    <p:extLst>
      <p:ext uri="{BB962C8B-B14F-4D97-AF65-F5344CB8AC3E}">
        <p14:creationId xmlns:p14="http://schemas.microsoft.com/office/powerpoint/2010/main" val="3248538462"/>
      </p:ext>
    </p:extLst>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39" y="863816"/>
            <a:ext cx="9030032" cy="599418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4810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3238500" y="3247390"/>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57" name="文本框 13"/>
          <p:cNvSpPr txBox="1"/>
          <p:nvPr userDrawn="1"/>
        </p:nvSpPr>
        <p:spPr>
          <a:xfrm>
            <a:off x="2042160" y="2768600"/>
            <a:ext cx="8107045" cy="922020"/>
          </a:xfrm>
          <a:prstGeom prst="rect">
            <a:avLst/>
          </a:prstGeom>
          <a:noFill/>
          <a:ln w="9525">
            <a:noFill/>
          </a:ln>
        </p:spPr>
        <p:txBody>
          <a:bodyPr wrap="square" anchor="t">
            <a:spAutoFit/>
          </a:bodyPr>
          <a:lstStyle/>
          <a:p>
            <a:pPr algn="dist"/>
            <a:r>
              <a:rPr lang="zh-CN" altLang="en-US" sz="5400" dirty="0">
                <a:solidFill>
                  <a:schemeClr val="tx1">
                    <a:lumMod val="65000"/>
                    <a:lumOff val="35000"/>
                  </a:schemeClr>
                </a:solidFill>
                <a:cs typeface="+mn-ea"/>
                <a:sym typeface="+mn-lt"/>
              </a:rPr>
              <a:t>感谢聆听</a:t>
            </a:r>
          </a:p>
        </p:txBody>
      </p:sp>
      <p:sp>
        <p:nvSpPr>
          <p:cNvPr id="25" name="mortarboard_182327"/>
          <p:cNvSpPr>
            <a:spLocks noChangeAspect="1"/>
          </p:cNvSpPr>
          <p:nvPr/>
        </p:nvSpPr>
        <p:spPr bwMode="auto">
          <a:xfrm>
            <a:off x="5617581" y="1777256"/>
            <a:ext cx="956840" cy="891670"/>
          </a:xfrm>
          <a:custGeom>
            <a:avLst/>
            <a:gdLst>
              <a:gd name="connsiteX0" fmla="*/ 455711 w 607639"/>
              <a:gd name="connsiteY0" fmla="*/ 515659 h 566254"/>
              <a:gd name="connsiteX1" fmla="*/ 465873 w 607639"/>
              <a:gd name="connsiteY1" fmla="*/ 525796 h 566254"/>
              <a:gd name="connsiteX2" fmla="*/ 465873 w 607639"/>
              <a:gd name="connsiteY2" fmla="*/ 556117 h 566254"/>
              <a:gd name="connsiteX3" fmla="*/ 455711 w 607639"/>
              <a:gd name="connsiteY3" fmla="*/ 566254 h 566254"/>
              <a:gd name="connsiteX4" fmla="*/ 445550 w 607639"/>
              <a:gd name="connsiteY4" fmla="*/ 556117 h 566254"/>
              <a:gd name="connsiteX5" fmla="*/ 445550 w 607639"/>
              <a:gd name="connsiteY5" fmla="*/ 525796 h 566254"/>
              <a:gd name="connsiteX6" fmla="*/ 455711 w 607639"/>
              <a:gd name="connsiteY6" fmla="*/ 515659 h 566254"/>
              <a:gd name="connsiteX7" fmla="*/ 483639 w 607639"/>
              <a:gd name="connsiteY7" fmla="*/ 505931 h 566254"/>
              <a:gd name="connsiteX8" fmla="*/ 495939 w 607639"/>
              <a:gd name="connsiteY8" fmla="*/ 513305 h 566254"/>
              <a:gd name="connsiteX9" fmla="*/ 506010 w 607639"/>
              <a:gd name="connsiteY9" fmla="*/ 553728 h 566254"/>
              <a:gd name="connsiteX10" fmla="*/ 498702 w 607639"/>
              <a:gd name="connsiteY10" fmla="*/ 565988 h 566254"/>
              <a:gd name="connsiteX11" fmla="*/ 496206 w 607639"/>
              <a:gd name="connsiteY11" fmla="*/ 566254 h 566254"/>
              <a:gd name="connsiteX12" fmla="*/ 486402 w 607639"/>
              <a:gd name="connsiteY12" fmla="*/ 558614 h 566254"/>
              <a:gd name="connsiteX13" fmla="*/ 476242 w 607639"/>
              <a:gd name="connsiteY13" fmla="*/ 518191 h 566254"/>
              <a:gd name="connsiteX14" fmla="*/ 483639 w 607639"/>
              <a:gd name="connsiteY14" fmla="*/ 505931 h 566254"/>
              <a:gd name="connsiteX15" fmla="*/ 427732 w 607639"/>
              <a:gd name="connsiteY15" fmla="*/ 505931 h 566254"/>
              <a:gd name="connsiteX16" fmla="*/ 435113 w 607639"/>
              <a:gd name="connsiteY16" fmla="*/ 518191 h 566254"/>
              <a:gd name="connsiteX17" fmla="*/ 424975 w 607639"/>
              <a:gd name="connsiteY17" fmla="*/ 558614 h 566254"/>
              <a:gd name="connsiteX18" fmla="*/ 415192 w 607639"/>
              <a:gd name="connsiteY18" fmla="*/ 566254 h 566254"/>
              <a:gd name="connsiteX19" fmla="*/ 412702 w 607639"/>
              <a:gd name="connsiteY19" fmla="*/ 565988 h 566254"/>
              <a:gd name="connsiteX20" fmla="*/ 405410 w 607639"/>
              <a:gd name="connsiteY20" fmla="*/ 553728 h 566254"/>
              <a:gd name="connsiteX21" fmla="*/ 415459 w 607639"/>
              <a:gd name="connsiteY21" fmla="*/ 513305 h 566254"/>
              <a:gd name="connsiteX22" fmla="*/ 427732 w 607639"/>
              <a:gd name="connsiteY22" fmla="*/ 505931 h 566254"/>
              <a:gd name="connsiteX23" fmla="*/ 455707 w 607639"/>
              <a:gd name="connsiteY23" fmla="*/ 465128 h 566254"/>
              <a:gd name="connsiteX24" fmla="*/ 445560 w 607639"/>
              <a:gd name="connsiteY24" fmla="*/ 475260 h 566254"/>
              <a:gd name="connsiteX25" fmla="*/ 455707 w 607639"/>
              <a:gd name="connsiteY25" fmla="*/ 485392 h 566254"/>
              <a:gd name="connsiteX26" fmla="*/ 465853 w 607639"/>
              <a:gd name="connsiteY26" fmla="*/ 475260 h 566254"/>
              <a:gd name="connsiteX27" fmla="*/ 455707 w 607639"/>
              <a:gd name="connsiteY27" fmla="*/ 465128 h 566254"/>
              <a:gd name="connsiteX28" fmla="*/ 111408 w 607639"/>
              <a:gd name="connsiteY28" fmla="*/ 252803 h 566254"/>
              <a:gd name="connsiteX29" fmla="*/ 121467 w 607639"/>
              <a:gd name="connsiteY29" fmla="*/ 262935 h 566254"/>
              <a:gd name="connsiteX30" fmla="*/ 121467 w 607639"/>
              <a:gd name="connsiteY30" fmla="*/ 331636 h 566254"/>
              <a:gd name="connsiteX31" fmla="*/ 293705 w 607639"/>
              <a:gd name="connsiteY31" fmla="*/ 424334 h 566254"/>
              <a:gd name="connsiteX32" fmla="*/ 293705 w 607639"/>
              <a:gd name="connsiteY32" fmla="*/ 333680 h 566254"/>
              <a:gd name="connsiteX33" fmla="*/ 303764 w 607639"/>
              <a:gd name="connsiteY33" fmla="*/ 323548 h 566254"/>
              <a:gd name="connsiteX34" fmla="*/ 313911 w 607639"/>
              <a:gd name="connsiteY34" fmla="*/ 333680 h 566254"/>
              <a:gd name="connsiteX35" fmla="*/ 313911 w 607639"/>
              <a:gd name="connsiteY35" fmla="*/ 424422 h 566254"/>
              <a:gd name="connsiteX36" fmla="*/ 410668 w 607639"/>
              <a:gd name="connsiteY36" fmla="*/ 402381 h 566254"/>
              <a:gd name="connsiteX37" fmla="*/ 424287 w 607639"/>
              <a:gd name="connsiteY37" fmla="*/ 407003 h 566254"/>
              <a:gd name="connsiteX38" fmla="*/ 419658 w 607639"/>
              <a:gd name="connsiteY38" fmla="*/ 420512 h 566254"/>
              <a:gd name="connsiteX39" fmla="*/ 303764 w 607639"/>
              <a:gd name="connsiteY39" fmla="*/ 444953 h 566254"/>
              <a:gd name="connsiteX40" fmla="*/ 101973 w 607639"/>
              <a:gd name="connsiteY40" fmla="*/ 337502 h 566254"/>
              <a:gd name="connsiteX41" fmla="*/ 101261 w 607639"/>
              <a:gd name="connsiteY41" fmla="*/ 333680 h 566254"/>
              <a:gd name="connsiteX42" fmla="*/ 101261 w 607639"/>
              <a:gd name="connsiteY42" fmla="*/ 262935 h 566254"/>
              <a:gd name="connsiteX43" fmla="*/ 111408 w 607639"/>
              <a:gd name="connsiteY43" fmla="*/ 252803 h 566254"/>
              <a:gd name="connsiteX44" fmla="*/ 10147 w 607639"/>
              <a:gd name="connsiteY44" fmla="*/ 151682 h 566254"/>
              <a:gd name="connsiteX45" fmla="*/ 20294 w 607639"/>
              <a:gd name="connsiteY45" fmla="*/ 161814 h 566254"/>
              <a:gd name="connsiteX46" fmla="*/ 20294 w 607639"/>
              <a:gd name="connsiteY46" fmla="*/ 165191 h 566254"/>
              <a:gd name="connsiteX47" fmla="*/ 303787 w 607639"/>
              <a:gd name="connsiteY47" fmla="*/ 282333 h 566254"/>
              <a:gd name="connsiteX48" fmla="*/ 411310 w 607639"/>
              <a:gd name="connsiteY48" fmla="*/ 237894 h 566254"/>
              <a:gd name="connsiteX49" fmla="*/ 424573 w 607639"/>
              <a:gd name="connsiteY49" fmla="*/ 243405 h 566254"/>
              <a:gd name="connsiteX50" fmla="*/ 419054 w 607639"/>
              <a:gd name="connsiteY50" fmla="*/ 256559 h 566254"/>
              <a:gd name="connsiteX51" fmla="*/ 307704 w 607639"/>
              <a:gd name="connsiteY51" fmla="*/ 302598 h 566254"/>
              <a:gd name="connsiteX52" fmla="*/ 303787 w 607639"/>
              <a:gd name="connsiteY52" fmla="*/ 303398 h 566254"/>
              <a:gd name="connsiteX53" fmla="*/ 299960 w 607639"/>
              <a:gd name="connsiteY53" fmla="*/ 302598 h 566254"/>
              <a:gd name="connsiteX54" fmla="*/ 6231 w 607639"/>
              <a:gd name="connsiteY54" fmla="*/ 181278 h 566254"/>
              <a:gd name="connsiteX55" fmla="*/ 0 w 607639"/>
              <a:gd name="connsiteY55" fmla="*/ 171946 h 566254"/>
              <a:gd name="connsiteX56" fmla="*/ 0 w 607639"/>
              <a:gd name="connsiteY56" fmla="*/ 161814 h 566254"/>
              <a:gd name="connsiteX57" fmla="*/ 10147 w 607639"/>
              <a:gd name="connsiteY57" fmla="*/ 151682 h 566254"/>
              <a:gd name="connsiteX58" fmla="*/ 303775 w 607639"/>
              <a:gd name="connsiteY58" fmla="*/ 121342 h 566254"/>
              <a:gd name="connsiteX59" fmla="*/ 283571 w 607639"/>
              <a:gd name="connsiteY59" fmla="*/ 131474 h 566254"/>
              <a:gd name="connsiteX60" fmla="*/ 303775 w 607639"/>
              <a:gd name="connsiteY60" fmla="*/ 141517 h 566254"/>
              <a:gd name="connsiteX61" fmla="*/ 324068 w 607639"/>
              <a:gd name="connsiteY61" fmla="*/ 131474 h 566254"/>
              <a:gd name="connsiteX62" fmla="*/ 303775 w 607639"/>
              <a:gd name="connsiteY62" fmla="*/ 121342 h 566254"/>
              <a:gd name="connsiteX63" fmla="*/ 299948 w 607639"/>
              <a:gd name="connsiteY63" fmla="*/ 732 h 566254"/>
              <a:gd name="connsiteX64" fmla="*/ 307691 w 607639"/>
              <a:gd name="connsiteY64" fmla="*/ 732 h 566254"/>
              <a:gd name="connsiteX65" fmla="*/ 601320 w 607639"/>
              <a:gd name="connsiteY65" fmla="*/ 122142 h 566254"/>
              <a:gd name="connsiteX66" fmla="*/ 607639 w 607639"/>
              <a:gd name="connsiteY66" fmla="*/ 131474 h 566254"/>
              <a:gd name="connsiteX67" fmla="*/ 601320 w 607639"/>
              <a:gd name="connsiteY67" fmla="*/ 140806 h 566254"/>
              <a:gd name="connsiteX68" fmla="*/ 465853 w 607639"/>
              <a:gd name="connsiteY68" fmla="*/ 196801 h 566254"/>
              <a:gd name="connsiteX69" fmla="*/ 465853 w 607639"/>
              <a:gd name="connsiteY69" fmla="*/ 215021 h 566254"/>
              <a:gd name="connsiteX70" fmla="*/ 587346 w 607639"/>
              <a:gd name="connsiteY70" fmla="*/ 165159 h 566254"/>
              <a:gd name="connsiteX71" fmla="*/ 587346 w 607639"/>
              <a:gd name="connsiteY71" fmla="*/ 161782 h 566254"/>
              <a:gd name="connsiteX72" fmla="*/ 597493 w 607639"/>
              <a:gd name="connsiteY72" fmla="*/ 151650 h 566254"/>
              <a:gd name="connsiteX73" fmla="*/ 607639 w 607639"/>
              <a:gd name="connsiteY73" fmla="*/ 161782 h 566254"/>
              <a:gd name="connsiteX74" fmla="*/ 607639 w 607639"/>
              <a:gd name="connsiteY74" fmla="*/ 171914 h 566254"/>
              <a:gd name="connsiteX75" fmla="*/ 601320 w 607639"/>
              <a:gd name="connsiteY75" fmla="*/ 181247 h 566254"/>
              <a:gd name="connsiteX76" fmla="*/ 465853 w 607639"/>
              <a:gd name="connsiteY76" fmla="*/ 236974 h 566254"/>
              <a:gd name="connsiteX77" fmla="*/ 465853 w 607639"/>
              <a:gd name="connsiteY77" fmla="*/ 362383 h 566254"/>
              <a:gd name="connsiteX78" fmla="*/ 486058 w 607639"/>
              <a:gd name="connsiteY78" fmla="*/ 331808 h 566254"/>
              <a:gd name="connsiteX79" fmla="*/ 486058 w 607639"/>
              <a:gd name="connsiteY79" fmla="*/ 262927 h 566254"/>
              <a:gd name="connsiteX80" fmla="*/ 496205 w 607639"/>
              <a:gd name="connsiteY80" fmla="*/ 252795 h 566254"/>
              <a:gd name="connsiteX81" fmla="*/ 506351 w 607639"/>
              <a:gd name="connsiteY81" fmla="*/ 262927 h 566254"/>
              <a:gd name="connsiteX82" fmla="*/ 506351 w 607639"/>
              <a:gd name="connsiteY82" fmla="*/ 333675 h 566254"/>
              <a:gd name="connsiteX83" fmla="*/ 505817 w 607639"/>
              <a:gd name="connsiteY83" fmla="*/ 336963 h 566254"/>
              <a:gd name="connsiteX84" fmla="*/ 465853 w 607639"/>
              <a:gd name="connsiteY84" fmla="*/ 389402 h 566254"/>
              <a:gd name="connsiteX85" fmla="*/ 465853 w 607639"/>
              <a:gd name="connsiteY85" fmla="*/ 446818 h 566254"/>
              <a:gd name="connsiteX86" fmla="*/ 486058 w 607639"/>
              <a:gd name="connsiteY86" fmla="*/ 475260 h 566254"/>
              <a:gd name="connsiteX87" fmla="*/ 455707 w 607639"/>
              <a:gd name="connsiteY87" fmla="*/ 505568 h 566254"/>
              <a:gd name="connsiteX88" fmla="*/ 425356 w 607639"/>
              <a:gd name="connsiteY88" fmla="*/ 475260 h 566254"/>
              <a:gd name="connsiteX89" fmla="*/ 445560 w 607639"/>
              <a:gd name="connsiteY89" fmla="*/ 446818 h 566254"/>
              <a:gd name="connsiteX90" fmla="*/ 445560 w 607639"/>
              <a:gd name="connsiteY90" fmla="*/ 230041 h 566254"/>
              <a:gd name="connsiteX91" fmla="*/ 445560 w 607639"/>
              <a:gd name="connsiteY91" fmla="*/ 197689 h 566254"/>
              <a:gd name="connsiteX92" fmla="*/ 330031 w 607639"/>
              <a:gd name="connsiteY92" fmla="*/ 154583 h 566254"/>
              <a:gd name="connsiteX93" fmla="*/ 303775 w 607639"/>
              <a:gd name="connsiteY93" fmla="*/ 161782 h 566254"/>
              <a:gd name="connsiteX94" fmla="*/ 263277 w 607639"/>
              <a:gd name="connsiteY94" fmla="*/ 131474 h 566254"/>
              <a:gd name="connsiteX95" fmla="*/ 303775 w 607639"/>
              <a:gd name="connsiteY95" fmla="*/ 101077 h 566254"/>
              <a:gd name="connsiteX96" fmla="*/ 344272 w 607639"/>
              <a:gd name="connsiteY96" fmla="*/ 131474 h 566254"/>
              <a:gd name="connsiteX97" fmla="*/ 343382 w 607639"/>
              <a:gd name="connsiteY97" fmla="*/ 137962 h 566254"/>
              <a:gd name="connsiteX98" fmla="*/ 454728 w 607639"/>
              <a:gd name="connsiteY98" fmla="*/ 179469 h 566254"/>
              <a:gd name="connsiteX99" fmla="*/ 570969 w 607639"/>
              <a:gd name="connsiteY99" fmla="*/ 131474 h 566254"/>
              <a:gd name="connsiteX100" fmla="*/ 303775 w 607639"/>
              <a:gd name="connsiteY100" fmla="*/ 20997 h 566254"/>
              <a:gd name="connsiteX101" fmla="*/ 36581 w 607639"/>
              <a:gd name="connsiteY101" fmla="*/ 131474 h 566254"/>
              <a:gd name="connsiteX102" fmla="*/ 303775 w 607639"/>
              <a:gd name="connsiteY102" fmla="*/ 241862 h 566254"/>
              <a:gd name="connsiteX103" fmla="*/ 406131 w 607639"/>
              <a:gd name="connsiteY103" fmla="*/ 199556 h 566254"/>
              <a:gd name="connsiteX104" fmla="*/ 419393 w 607639"/>
              <a:gd name="connsiteY104" fmla="*/ 205066 h 566254"/>
              <a:gd name="connsiteX105" fmla="*/ 413874 w 607639"/>
              <a:gd name="connsiteY105" fmla="*/ 218220 h 566254"/>
              <a:gd name="connsiteX106" fmla="*/ 307691 w 607639"/>
              <a:gd name="connsiteY106" fmla="*/ 262127 h 566254"/>
              <a:gd name="connsiteX107" fmla="*/ 303775 w 607639"/>
              <a:gd name="connsiteY107" fmla="*/ 262927 h 566254"/>
              <a:gd name="connsiteX108" fmla="*/ 299948 w 607639"/>
              <a:gd name="connsiteY108" fmla="*/ 262127 h 566254"/>
              <a:gd name="connsiteX109" fmla="*/ 6230 w 607639"/>
              <a:gd name="connsiteY109" fmla="*/ 140806 h 566254"/>
              <a:gd name="connsiteX110" fmla="*/ 0 w 607639"/>
              <a:gd name="connsiteY110" fmla="*/ 131474 h 566254"/>
              <a:gd name="connsiteX111" fmla="*/ 6230 w 607639"/>
              <a:gd name="connsiteY111" fmla="*/ 122142 h 56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07639" h="566254">
                <a:moveTo>
                  <a:pt x="455711" y="515659"/>
                </a:moveTo>
                <a:cubicBezTo>
                  <a:pt x="461327" y="515659"/>
                  <a:pt x="465873" y="520194"/>
                  <a:pt x="465873" y="525796"/>
                </a:cubicBezTo>
                <a:lnTo>
                  <a:pt x="465873" y="556117"/>
                </a:lnTo>
                <a:cubicBezTo>
                  <a:pt x="465873" y="561719"/>
                  <a:pt x="461327" y="566254"/>
                  <a:pt x="455711" y="566254"/>
                </a:cubicBezTo>
                <a:cubicBezTo>
                  <a:pt x="450096" y="566254"/>
                  <a:pt x="445550" y="561719"/>
                  <a:pt x="445550" y="556117"/>
                </a:cubicBezTo>
                <a:lnTo>
                  <a:pt x="445550" y="525796"/>
                </a:lnTo>
                <a:cubicBezTo>
                  <a:pt x="445550" y="520194"/>
                  <a:pt x="450096" y="515659"/>
                  <a:pt x="455711" y="515659"/>
                </a:cubicBezTo>
                <a:close/>
                <a:moveTo>
                  <a:pt x="483639" y="505931"/>
                </a:moveTo>
                <a:cubicBezTo>
                  <a:pt x="489076" y="504509"/>
                  <a:pt x="494513" y="507885"/>
                  <a:pt x="495939" y="513305"/>
                </a:cubicBezTo>
                <a:lnTo>
                  <a:pt x="506010" y="553728"/>
                </a:lnTo>
                <a:cubicBezTo>
                  <a:pt x="507436" y="559147"/>
                  <a:pt x="504138" y="564566"/>
                  <a:pt x="498702" y="565988"/>
                </a:cubicBezTo>
                <a:cubicBezTo>
                  <a:pt x="497811" y="566165"/>
                  <a:pt x="497008" y="566254"/>
                  <a:pt x="496206" y="566254"/>
                </a:cubicBezTo>
                <a:cubicBezTo>
                  <a:pt x="491661" y="566254"/>
                  <a:pt x="487561" y="563234"/>
                  <a:pt x="486402" y="558614"/>
                </a:cubicBezTo>
                <a:lnTo>
                  <a:pt x="476242" y="518191"/>
                </a:lnTo>
                <a:cubicBezTo>
                  <a:pt x="474905" y="512772"/>
                  <a:pt x="478203" y="507263"/>
                  <a:pt x="483639" y="505931"/>
                </a:cubicBezTo>
                <a:close/>
                <a:moveTo>
                  <a:pt x="427732" y="505931"/>
                </a:moveTo>
                <a:cubicBezTo>
                  <a:pt x="433156" y="507263"/>
                  <a:pt x="436447" y="512772"/>
                  <a:pt x="435113" y="518191"/>
                </a:cubicBezTo>
                <a:lnTo>
                  <a:pt x="424975" y="558614"/>
                </a:lnTo>
                <a:cubicBezTo>
                  <a:pt x="423819" y="563234"/>
                  <a:pt x="419728" y="566254"/>
                  <a:pt x="415192" y="566254"/>
                </a:cubicBezTo>
                <a:cubicBezTo>
                  <a:pt x="414392" y="566254"/>
                  <a:pt x="413591" y="566165"/>
                  <a:pt x="412702" y="565988"/>
                </a:cubicBezTo>
                <a:cubicBezTo>
                  <a:pt x="407277" y="564566"/>
                  <a:pt x="403987" y="559147"/>
                  <a:pt x="405410" y="553728"/>
                </a:cubicBezTo>
                <a:lnTo>
                  <a:pt x="415459" y="513305"/>
                </a:lnTo>
                <a:cubicBezTo>
                  <a:pt x="416793" y="507885"/>
                  <a:pt x="422307" y="504509"/>
                  <a:pt x="427732" y="505931"/>
                </a:cubicBezTo>
                <a:close/>
                <a:moveTo>
                  <a:pt x="455707" y="465128"/>
                </a:moveTo>
                <a:cubicBezTo>
                  <a:pt x="450100" y="465128"/>
                  <a:pt x="445560" y="469660"/>
                  <a:pt x="445560" y="475260"/>
                </a:cubicBezTo>
                <a:cubicBezTo>
                  <a:pt x="445560" y="480859"/>
                  <a:pt x="450100" y="485392"/>
                  <a:pt x="455707" y="485392"/>
                </a:cubicBezTo>
                <a:cubicBezTo>
                  <a:pt x="461314" y="485392"/>
                  <a:pt x="465853" y="480859"/>
                  <a:pt x="465853" y="475260"/>
                </a:cubicBezTo>
                <a:cubicBezTo>
                  <a:pt x="465853" y="469660"/>
                  <a:pt x="461314" y="465128"/>
                  <a:pt x="455707" y="465128"/>
                </a:cubicBezTo>
                <a:close/>
                <a:moveTo>
                  <a:pt x="111408" y="252803"/>
                </a:moveTo>
                <a:cubicBezTo>
                  <a:pt x="116927" y="252803"/>
                  <a:pt x="121467" y="257335"/>
                  <a:pt x="121467" y="262935"/>
                </a:cubicBezTo>
                <a:lnTo>
                  <a:pt x="121467" y="331636"/>
                </a:lnTo>
                <a:cubicBezTo>
                  <a:pt x="127341" y="344256"/>
                  <a:pt x="167931" y="420334"/>
                  <a:pt x="293705" y="424334"/>
                </a:cubicBezTo>
                <a:lnTo>
                  <a:pt x="293705" y="333680"/>
                </a:lnTo>
                <a:cubicBezTo>
                  <a:pt x="293705" y="328081"/>
                  <a:pt x="298245" y="323548"/>
                  <a:pt x="303764" y="323548"/>
                </a:cubicBezTo>
                <a:cubicBezTo>
                  <a:pt x="309372" y="323548"/>
                  <a:pt x="313911" y="328081"/>
                  <a:pt x="313911" y="333680"/>
                </a:cubicBezTo>
                <a:lnTo>
                  <a:pt x="313911" y="424422"/>
                </a:lnTo>
                <a:cubicBezTo>
                  <a:pt x="359397" y="422911"/>
                  <a:pt x="391441" y="411891"/>
                  <a:pt x="410668" y="402381"/>
                </a:cubicBezTo>
                <a:cubicBezTo>
                  <a:pt x="415741" y="399893"/>
                  <a:pt x="421794" y="401937"/>
                  <a:pt x="424287" y="407003"/>
                </a:cubicBezTo>
                <a:cubicBezTo>
                  <a:pt x="426779" y="411980"/>
                  <a:pt x="424732" y="418023"/>
                  <a:pt x="419658" y="420512"/>
                </a:cubicBezTo>
                <a:cubicBezTo>
                  <a:pt x="397138" y="431621"/>
                  <a:pt x="358684" y="444953"/>
                  <a:pt x="303764" y="444953"/>
                </a:cubicBezTo>
                <a:cubicBezTo>
                  <a:pt x="146835" y="444953"/>
                  <a:pt x="103753" y="341857"/>
                  <a:pt x="101973" y="337502"/>
                </a:cubicBezTo>
                <a:cubicBezTo>
                  <a:pt x="101528" y="336257"/>
                  <a:pt x="101261" y="335013"/>
                  <a:pt x="101261" y="333680"/>
                </a:cubicBezTo>
                <a:lnTo>
                  <a:pt x="101261" y="262935"/>
                </a:lnTo>
                <a:cubicBezTo>
                  <a:pt x="101261" y="257335"/>
                  <a:pt x="105801" y="252803"/>
                  <a:pt x="111408" y="252803"/>
                </a:cubicBezTo>
                <a:close/>
                <a:moveTo>
                  <a:pt x="10147" y="151682"/>
                </a:moveTo>
                <a:cubicBezTo>
                  <a:pt x="15754" y="151682"/>
                  <a:pt x="20294" y="156215"/>
                  <a:pt x="20294" y="161814"/>
                </a:cubicBezTo>
                <a:lnTo>
                  <a:pt x="20294" y="165191"/>
                </a:lnTo>
                <a:lnTo>
                  <a:pt x="303787" y="282333"/>
                </a:lnTo>
                <a:lnTo>
                  <a:pt x="411310" y="237894"/>
                </a:lnTo>
                <a:cubicBezTo>
                  <a:pt x="416473" y="235761"/>
                  <a:pt x="422436" y="238250"/>
                  <a:pt x="424573" y="243405"/>
                </a:cubicBezTo>
                <a:cubicBezTo>
                  <a:pt x="426709" y="248560"/>
                  <a:pt x="424217" y="254426"/>
                  <a:pt x="419054" y="256559"/>
                </a:cubicBezTo>
                <a:lnTo>
                  <a:pt x="307704" y="302598"/>
                </a:lnTo>
                <a:cubicBezTo>
                  <a:pt x="306458" y="303131"/>
                  <a:pt x="305123" y="303398"/>
                  <a:pt x="303787" y="303398"/>
                </a:cubicBezTo>
                <a:cubicBezTo>
                  <a:pt x="302541" y="303398"/>
                  <a:pt x="301206" y="303131"/>
                  <a:pt x="299960" y="302598"/>
                </a:cubicBezTo>
                <a:lnTo>
                  <a:pt x="6231" y="181278"/>
                </a:lnTo>
                <a:cubicBezTo>
                  <a:pt x="2492" y="179679"/>
                  <a:pt x="0" y="176035"/>
                  <a:pt x="0" y="171946"/>
                </a:cubicBezTo>
                <a:lnTo>
                  <a:pt x="0" y="161814"/>
                </a:lnTo>
                <a:cubicBezTo>
                  <a:pt x="0" y="156215"/>
                  <a:pt x="4539" y="151682"/>
                  <a:pt x="10147" y="151682"/>
                </a:cubicBezTo>
                <a:close/>
                <a:moveTo>
                  <a:pt x="303775" y="121342"/>
                </a:moveTo>
                <a:cubicBezTo>
                  <a:pt x="291403" y="121342"/>
                  <a:pt x="283571" y="127297"/>
                  <a:pt x="283571" y="131474"/>
                </a:cubicBezTo>
                <a:cubicBezTo>
                  <a:pt x="283571" y="135563"/>
                  <a:pt x="291403" y="141517"/>
                  <a:pt x="303775" y="141517"/>
                </a:cubicBezTo>
                <a:cubicBezTo>
                  <a:pt x="316147" y="141517"/>
                  <a:pt x="324068" y="135563"/>
                  <a:pt x="324068" y="131474"/>
                </a:cubicBezTo>
                <a:cubicBezTo>
                  <a:pt x="324068" y="127297"/>
                  <a:pt x="316147" y="121342"/>
                  <a:pt x="303775" y="121342"/>
                </a:cubicBezTo>
                <a:close/>
                <a:moveTo>
                  <a:pt x="299948" y="732"/>
                </a:moveTo>
                <a:cubicBezTo>
                  <a:pt x="302440" y="-245"/>
                  <a:pt x="305199" y="-245"/>
                  <a:pt x="307691" y="732"/>
                </a:cubicBezTo>
                <a:lnTo>
                  <a:pt x="601320" y="122142"/>
                </a:lnTo>
                <a:cubicBezTo>
                  <a:pt x="605147" y="123653"/>
                  <a:pt x="607639" y="127386"/>
                  <a:pt x="607639" y="131474"/>
                </a:cubicBezTo>
                <a:cubicBezTo>
                  <a:pt x="607639" y="135563"/>
                  <a:pt x="605147" y="139207"/>
                  <a:pt x="601320" y="140806"/>
                </a:cubicBezTo>
                <a:lnTo>
                  <a:pt x="465853" y="196801"/>
                </a:lnTo>
                <a:lnTo>
                  <a:pt x="465853" y="215021"/>
                </a:lnTo>
                <a:lnTo>
                  <a:pt x="587346" y="165159"/>
                </a:lnTo>
                <a:lnTo>
                  <a:pt x="587346" y="161782"/>
                </a:lnTo>
                <a:cubicBezTo>
                  <a:pt x="587346" y="156183"/>
                  <a:pt x="591885" y="151650"/>
                  <a:pt x="597493" y="151650"/>
                </a:cubicBezTo>
                <a:cubicBezTo>
                  <a:pt x="603100" y="151650"/>
                  <a:pt x="607639" y="156183"/>
                  <a:pt x="607639" y="161782"/>
                </a:cubicBezTo>
                <a:lnTo>
                  <a:pt x="607639" y="171914"/>
                </a:lnTo>
                <a:cubicBezTo>
                  <a:pt x="607639" y="176003"/>
                  <a:pt x="605147" y="179647"/>
                  <a:pt x="601320" y="181247"/>
                </a:cubicBezTo>
                <a:lnTo>
                  <a:pt x="465853" y="236974"/>
                </a:lnTo>
                <a:lnTo>
                  <a:pt x="465853" y="362383"/>
                </a:lnTo>
                <a:cubicBezTo>
                  <a:pt x="478225" y="349318"/>
                  <a:pt x="484367" y="336075"/>
                  <a:pt x="486058" y="331808"/>
                </a:cubicBezTo>
                <a:lnTo>
                  <a:pt x="486058" y="262927"/>
                </a:lnTo>
                <a:cubicBezTo>
                  <a:pt x="486058" y="257327"/>
                  <a:pt x="490597" y="252795"/>
                  <a:pt x="496205" y="252795"/>
                </a:cubicBezTo>
                <a:cubicBezTo>
                  <a:pt x="501812" y="252795"/>
                  <a:pt x="506351" y="257327"/>
                  <a:pt x="506351" y="262927"/>
                </a:cubicBezTo>
                <a:lnTo>
                  <a:pt x="506351" y="333675"/>
                </a:lnTo>
                <a:cubicBezTo>
                  <a:pt x="506351" y="334830"/>
                  <a:pt x="506173" y="335897"/>
                  <a:pt x="505817" y="336963"/>
                </a:cubicBezTo>
                <a:cubicBezTo>
                  <a:pt x="505372" y="338297"/>
                  <a:pt x="494869" y="367449"/>
                  <a:pt x="465853" y="389402"/>
                </a:cubicBezTo>
                <a:lnTo>
                  <a:pt x="465853" y="446818"/>
                </a:lnTo>
                <a:cubicBezTo>
                  <a:pt x="477602" y="450996"/>
                  <a:pt x="486058" y="462106"/>
                  <a:pt x="486058" y="475260"/>
                </a:cubicBezTo>
                <a:cubicBezTo>
                  <a:pt x="486058" y="491969"/>
                  <a:pt x="472440" y="505568"/>
                  <a:pt x="455707" y="505568"/>
                </a:cubicBezTo>
                <a:cubicBezTo>
                  <a:pt x="438974" y="505568"/>
                  <a:pt x="425356" y="491969"/>
                  <a:pt x="425356" y="475260"/>
                </a:cubicBezTo>
                <a:cubicBezTo>
                  <a:pt x="425356" y="462106"/>
                  <a:pt x="433812" y="450996"/>
                  <a:pt x="445560" y="446818"/>
                </a:cubicBezTo>
                <a:lnTo>
                  <a:pt x="445560" y="230041"/>
                </a:lnTo>
                <a:lnTo>
                  <a:pt x="445560" y="197689"/>
                </a:lnTo>
                <a:lnTo>
                  <a:pt x="330031" y="154583"/>
                </a:lnTo>
                <a:cubicBezTo>
                  <a:pt x="323000" y="159027"/>
                  <a:pt x="313921" y="161782"/>
                  <a:pt x="303775" y="161782"/>
                </a:cubicBezTo>
                <a:cubicBezTo>
                  <a:pt x="281079" y="161782"/>
                  <a:pt x="263277" y="148450"/>
                  <a:pt x="263277" y="131474"/>
                </a:cubicBezTo>
                <a:cubicBezTo>
                  <a:pt x="263277" y="114409"/>
                  <a:pt x="281079" y="101077"/>
                  <a:pt x="303775" y="101077"/>
                </a:cubicBezTo>
                <a:cubicBezTo>
                  <a:pt x="326560" y="101077"/>
                  <a:pt x="344272" y="114409"/>
                  <a:pt x="344272" y="131474"/>
                </a:cubicBezTo>
                <a:cubicBezTo>
                  <a:pt x="344272" y="133696"/>
                  <a:pt x="343916" y="135829"/>
                  <a:pt x="343382" y="137962"/>
                </a:cubicBezTo>
                <a:lnTo>
                  <a:pt x="454728" y="179469"/>
                </a:lnTo>
                <a:lnTo>
                  <a:pt x="570969" y="131474"/>
                </a:lnTo>
                <a:lnTo>
                  <a:pt x="303775" y="20997"/>
                </a:lnTo>
                <a:lnTo>
                  <a:pt x="36581" y="131474"/>
                </a:lnTo>
                <a:lnTo>
                  <a:pt x="303775" y="241862"/>
                </a:lnTo>
                <a:lnTo>
                  <a:pt x="406131" y="199556"/>
                </a:lnTo>
                <a:cubicBezTo>
                  <a:pt x="411293" y="197423"/>
                  <a:pt x="417257" y="199911"/>
                  <a:pt x="419393" y="205066"/>
                </a:cubicBezTo>
                <a:cubicBezTo>
                  <a:pt x="421529" y="210221"/>
                  <a:pt x="419037" y="216176"/>
                  <a:pt x="413874" y="218220"/>
                </a:cubicBezTo>
                <a:lnTo>
                  <a:pt x="307691" y="262127"/>
                </a:lnTo>
                <a:cubicBezTo>
                  <a:pt x="306445" y="262660"/>
                  <a:pt x="305110" y="262927"/>
                  <a:pt x="303775" y="262927"/>
                </a:cubicBezTo>
                <a:cubicBezTo>
                  <a:pt x="302529" y="262927"/>
                  <a:pt x="301194" y="262660"/>
                  <a:pt x="299948" y="262127"/>
                </a:cubicBezTo>
                <a:lnTo>
                  <a:pt x="6230" y="140806"/>
                </a:lnTo>
                <a:cubicBezTo>
                  <a:pt x="2492" y="139207"/>
                  <a:pt x="0" y="135563"/>
                  <a:pt x="0" y="131474"/>
                </a:cubicBezTo>
                <a:cubicBezTo>
                  <a:pt x="0" y="127386"/>
                  <a:pt x="2492" y="123653"/>
                  <a:pt x="6230" y="122142"/>
                </a:cubicBezTo>
                <a:close/>
              </a:path>
            </a:pathLst>
          </a:custGeom>
          <a:solidFill>
            <a:schemeClr val="tx1">
              <a:lumMod val="65000"/>
              <a:lumOff val="35000"/>
            </a:schemeClr>
          </a:solidFill>
          <a:ln>
            <a:noFill/>
          </a:ln>
        </p:spPr>
        <p:txBody>
          <a:bodyPr/>
          <a:lstStyle/>
          <a:p>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anim calcmode="lin" valueType="num">
                                      <p:cBhvr>
                                        <p:cTn id="8" dur="1000" fill="hold"/>
                                        <p:tgtEl>
                                          <p:spTgt spid="2057"/>
                                        </p:tgtEl>
                                        <p:attrNameLst>
                                          <p:attrName>ppt_x</p:attrName>
                                        </p:attrNameLst>
                                      </p:cBhvr>
                                      <p:tavLst>
                                        <p:tav tm="0">
                                          <p:val>
                                            <p:strVal val="#ppt_x"/>
                                          </p:val>
                                        </p:tav>
                                        <p:tav tm="100000">
                                          <p:val>
                                            <p:strVal val="#ppt_x"/>
                                          </p:val>
                                        </p:tav>
                                      </p:tavLst>
                                    </p:anim>
                                    <p:anim calcmode="lin" valueType="num">
                                      <p:cBhvr>
                                        <p:cTn id="9" dur="1000" fill="hold"/>
                                        <p:tgtEl>
                                          <p:spTgt spid="205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 presetClass="entr" presetSubtype="16"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ox(in)">
                                      <p:cBhvr>
                                        <p:cTn id="13"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034" y="863816"/>
            <a:ext cx="9030032" cy="59941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892538" cy="312131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951203"/>
            <a:ext cx="2344024" cy="1906797"/>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9988" y="3794372"/>
            <a:ext cx="1172012" cy="2313661"/>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81505" y="0"/>
            <a:ext cx="710495" cy="1858217"/>
          </a:xfrm>
          <a:prstGeom prst="rect">
            <a:avLst/>
          </a:prstGeom>
        </p:spPr>
      </p:pic>
      <p:grpSp>
        <p:nvGrpSpPr>
          <p:cNvPr id="3" name="组合 2"/>
          <p:cNvGrpSpPr/>
          <p:nvPr/>
        </p:nvGrpSpPr>
        <p:grpSpPr>
          <a:xfrm>
            <a:off x="1356995" y="956945"/>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4" name="矩形 23"/>
          <p:cNvSpPr/>
          <p:nvPr/>
        </p:nvSpPr>
        <p:spPr>
          <a:xfrm>
            <a:off x="5730240" y="1858010"/>
            <a:ext cx="1265555"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a:off x="4612098" y="1151374"/>
            <a:ext cx="3200214" cy="1069845"/>
          </a:xfrm>
          <a:prstGeom prst="rect">
            <a:avLst/>
          </a:prstGeom>
        </p:spPr>
        <p:txBody>
          <a:bodyPr vert="horz" wrap="square">
            <a:spAutoFit/>
          </a:bodyPr>
          <a:lstStyle/>
          <a:p>
            <a:pPr algn="dist">
              <a:lnSpc>
                <a:spcPct val="150000"/>
              </a:lnSpc>
            </a:pPr>
            <a:r>
              <a:rPr lang="zh-CN" altLang="en-US" sz="4800" dirty="0">
                <a:solidFill>
                  <a:srgbClr val="353332"/>
                </a:solidFill>
                <a:cs typeface="+mn-ea"/>
                <a:sym typeface="+mn-lt"/>
              </a:rPr>
              <a:t>目录</a:t>
            </a:r>
            <a:r>
              <a:rPr lang="en-US" altLang="zh-CN" sz="2400" dirty="0">
                <a:solidFill>
                  <a:srgbClr val="353332"/>
                </a:solidFill>
                <a:cs typeface="+mn-ea"/>
                <a:sym typeface="+mn-lt"/>
              </a:rPr>
              <a:t>/</a:t>
            </a:r>
            <a:r>
              <a:rPr lang="en-US" altLang="zh-CN" sz="2000" dirty="0">
                <a:solidFill>
                  <a:srgbClr val="353332"/>
                </a:solidFill>
                <a:cs typeface="+mn-ea"/>
                <a:sym typeface="+mn-lt"/>
              </a:rPr>
              <a:t>CONTENTS</a:t>
            </a:r>
          </a:p>
        </p:txBody>
      </p:sp>
      <p:grpSp>
        <p:nvGrpSpPr>
          <p:cNvPr id="21" name="组合 20"/>
          <p:cNvGrpSpPr/>
          <p:nvPr/>
        </p:nvGrpSpPr>
        <p:grpSpPr>
          <a:xfrm>
            <a:off x="2492207" y="2906030"/>
            <a:ext cx="3627924" cy="730973"/>
            <a:chOff x="2162007" y="1632855"/>
            <a:chExt cx="3627924" cy="730973"/>
          </a:xfrm>
        </p:grpSpPr>
        <p:sp>
          <p:nvSpPr>
            <p:cNvPr id="23" name="菱形 22"/>
            <p:cNvSpPr/>
            <p:nvPr/>
          </p:nvSpPr>
          <p:spPr>
            <a:xfrm>
              <a:off x="2162007" y="1793495"/>
              <a:ext cx="569633" cy="570333"/>
            </a:xfrm>
            <a:prstGeom prst="diamond">
              <a:avLst/>
            </a:prstGeom>
            <a:solidFill>
              <a:srgbClr val="B3672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28" name="文本框 27"/>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1</a:t>
              </a:r>
            </a:p>
          </p:txBody>
        </p:sp>
        <p:sp>
          <p:nvSpPr>
            <p:cNvPr id="29" name="文本框 28"/>
            <p:cNvSpPr txBox="1"/>
            <p:nvPr/>
          </p:nvSpPr>
          <p:spPr>
            <a:xfrm>
              <a:off x="2731949" y="1632855"/>
              <a:ext cx="3057982" cy="581057"/>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查找概论</a:t>
              </a:r>
            </a:p>
          </p:txBody>
        </p:sp>
      </p:grpSp>
      <p:grpSp>
        <p:nvGrpSpPr>
          <p:cNvPr id="30" name="组合 29"/>
          <p:cNvGrpSpPr/>
          <p:nvPr/>
        </p:nvGrpSpPr>
        <p:grpSpPr>
          <a:xfrm>
            <a:off x="2492207" y="3727575"/>
            <a:ext cx="3627615" cy="701273"/>
            <a:chOff x="2162007" y="1662555"/>
            <a:chExt cx="3627615" cy="701273"/>
          </a:xfrm>
        </p:grpSpPr>
        <p:sp>
          <p:nvSpPr>
            <p:cNvPr id="31" name="菱形 30"/>
            <p:cNvSpPr/>
            <p:nvPr/>
          </p:nvSpPr>
          <p:spPr>
            <a:xfrm>
              <a:off x="2162007" y="1793495"/>
              <a:ext cx="569633" cy="570333"/>
            </a:xfrm>
            <a:prstGeom prst="diamond">
              <a:avLst/>
            </a:prstGeom>
            <a:solidFill>
              <a:srgbClr val="E2A52A"/>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2" name="文本框 3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3</a:t>
              </a:r>
            </a:p>
          </p:txBody>
        </p:sp>
        <p:sp>
          <p:nvSpPr>
            <p:cNvPr id="33" name="文本框 32"/>
            <p:cNvSpPr txBox="1"/>
            <p:nvPr/>
          </p:nvSpPr>
          <p:spPr>
            <a:xfrm>
              <a:off x="2731640" y="1662555"/>
              <a:ext cx="3057982" cy="581057"/>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有序表查找</a:t>
              </a:r>
            </a:p>
          </p:txBody>
        </p:sp>
      </p:grpSp>
      <p:grpSp>
        <p:nvGrpSpPr>
          <p:cNvPr id="34" name="组合 33"/>
          <p:cNvGrpSpPr/>
          <p:nvPr/>
        </p:nvGrpSpPr>
        <p:grpSpPr>
          <a:xfrm>
            <a:off x="6140282" y="2905690"/>
            <a:ext cx="3637140" cy="727503"/>
            <a:chOff x="2162007" y="1636325"/>
            <a:chExt cx="3637140" cy="727503"/>
          </a:xfrm>
        </p:grpSpPr>
        <p:sp>
          <p:nvSpPr>
            <p:cNvPr id="35" name="菱形 34"/>
            <p:cNvSpPr/>
            <p:nvPr/>
          </p:nvSpPr>
          <p:spPr>
            <a:xfrm>
              <a:off x="2162007" y="1793495"/>
              <a:ext cx="569633" cy="570333"/>
            </a:xfrm>
            <a:prstGeom prst="diamond">
              <a:avLst/>
            </a:prstGeom>
            <a:solidFill>
              <a:srgbClr val="9A947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36" name="文本框 35"/>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2</a:t>
              </a:r>
            </a:p>
          </p:txBody>
        </p:sp>
        <p:sp>
          <p:nvSpPr>
            <p:cNvPr id="37" name="文本框 36"/>
            <p:cNvSpPr txBox="1"/>
            <p:nvPr/>
          </p:nvSpPr>
          <p:spPr>
            <a:xfrm>
              <a:off x="2741165" y="1636325"/>
              <a:ext cx="3057982" cy="581057"/>
            </a:xfrm>
            <a:prstGeom prst="rect">
              <a:avLst/>
            </a:prstGeom>
            <a:noFill/>
          </p:spPr>
          <p:txBody>
            <a:bodyPr wrap="square" rtlCol="0">
              <a:spAutoFit/>
            </a:bodyPr>
            <a:lstStyle/>
            <a:p>
              <a:pPr>
                <a:lnSpc>
                  <a:spcPct val="150000"/>
                </a:lnSpc>
              </a:pPr>
              <a:r>
                <a:rPr lang="zh-CN" altLang="en-US" sz="2400" b="1" dirty="0">
                  <a:solidFill>
                    <a:schemeClr val="tx1">
                      <a:lumMod val="75000"/>
                      <a:lumOff val="25000"/>
                    </a:schemeClr>
                  </a:solidFill>
                  <a:cs typeface="+mn-ea"/>
                  <a:sym typeface="+mn-lt"/>
                </a:rPr>
                <a:t>顺序表查找</a:t>
              </a:r>
            </a:p>
          </p:txBody>
        </p:sp>
      </p:grpSp>
      <p:grpSp>
        <p:nvGrpSpPr>
          <p:cNvPr id="38" name="组合 37"/>
          <p:cNvGrpSpPr/>
          <p:nvPr/>
        </p:nvGrpSpPr>
        <p:grpSpPr>
          <a:xfrm>
            <a:off x="6149807" y="3894710"/>
            <a:ext cx="3375660" cy="570333"/>
            <a:chOff x="2171532" y="1812545"/>
            <a:chExt cx="3375660" cy="570333"/>
          </a:xfrm>
        </p:grpSpPr>
        <p:sp>
          <p:nvSpPr>
            <p:cNvPr id="41" name="菱形 40"/>
            <p:cNvSpPr/>
            <p:nvPr/>
          </p:nvSpPr>
          <p:spPr>
            <a:xfrm>
              <a:off x="2171532" y="1812545"/>
              <a:ext cx="569633" cy="570333"/>
            </a:xfrm>
            <a:prstGeom prst="diamond">
              <a:avLst/>
            </a:prstGeom>
            <a:solidFill>
              <a:srgbClr val="35333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cs typeface="+mn-ea"/>
                <a:sym typeface="+mn-lt"/>
              </a:endParaRPr>
            </a:p>
          </p:txBody>
        </p:sp>
        <p:sp>
          <p:nvSpPr>
            <p:cNvPr id="42" name="文本框 41"/>
            <p:cNvSpPr txBox="1"/>
            <p:nvPr/>
          </p:nvSpPr>
          <p:spPr>
            <a:xfrm>
              <a:off x="2269258" y="1848008"/>
              <a:ext cx="355528" cy="461665"/>
            </a:xfrm>
            <a:prstGeom prst="rect">
              <a:avLst/>
            </a:prstGeom>
            <a:noFill/>
          </p:spPr>
          <p:txBody>
            <a:bodyPr wrap="square" rtlCol="0">
              <a:spAutoFit/>
            </a:bodyPr>
            <a:lstStyle/>
            <a:p>
              <a:r>
                <a:rPr lang="en-US" altLang="zh-CN" sz="2400" dirty="0">
                  <a:solidFill>
                    <a:schemeClr val="bg1"/>
                  </a:solidFill>
                  <a:cs typeface="+mn-ea"/>
                  <a:sym typeface="+mn-lt"/>
                </a:rPr>
                <a:t>4</a:t>
              </a:r>
            </a:p>
          </p:txBody>
        </p:sp>
        <p:sp>
          <p:nvSpPr>
            <p:cNvPr id="43" name="文本框 42"/>
            <p:cNvSpPr txBox="1"/>
            <p:nvPr/>
          </p:nvSpPr>
          <p:spPr>
            <a:xfrm>
              <a:off x="2770972" y="1848105"/>
              <a:ext cx="2776220" cy="460375"/>
            </a:xfrm>
            <a:prstGeom prst="rect">
              <a:avLst/>
            </a:prstGeom>
            <a:noFill/>
          </p:spPr>
          <p:txBody>
            <a:bodyPr wrap="square" rtlCol="0">
              <a:spAutoFit/>
            </a:bodyPr>
            <a:lstStyle/>
            <a:p>
              <a:r>
                <a:rPr lang="zh-CN" altLang="en-US" sz="2400" b="1" dirty="0">
                  <a:solidFill>
                    <a:schemeClr val="tx1">
                      <a:lumMod val="75000"/>
                      <a:lumOff val="25000"/>
                    </a:schemeClr>
                  </a:solidFill>
                  <a:cs typeface="+mn-ea"/>
                  <a:sym typeface="+mn-lt"/>
                </a:rPr>
                <a:t>总结</a:t>
              </a:r>
              <a:endParaRPr lang="zh-CN" sz="2400" b="1" dirty="0">
                <a:solidFill>
                  <a:schemeClr val="tx1">
                    <a:lumMod val="75000"/>
                    <a:lumOff val="25000"/>
                  </a:schemeClr>
                </a:solidFill>
                <a:cs typeface="+mn-ea"/>
                <a:sym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1000" fill="hold"/>
                                        <p:tgtEl>
                                          <p:spTgt spid="21"/>
                                        </p:tgtEl>
                                        <p:attrNameLst>
                                          <p:attrName>ppt_w</p:attrName>
                                        </p:attrNameLst>
                                      </p:cBhvr>
                                      <p:tavLst>
                                        <p:tav tm="0">
                                          <p:val>
                                            <p:strVal val="#ppt_w*0.70"/>
                                          </p:val>
                                        </p:tav>
                                        <p:tav tm="100000">
                                          <p:val>
                                            <p:strVal val="#ppt_w"/>
                                          </p:val>
                                        </p:tav>
                                      </p:tavLst>
                                    </p:anim>
                                    <p:anim calcmode="lin" valueType="num">
                                      <p:cBhvr>
                                        <p:cTn id="12" dur="1000" fill="hold"/>
                                        <p:tgtEl>
                                          <p:spTgt spid="21"/>
                                        </p:tgtEl>
                                        <p:attrNameLst>
                                          <p:attrName>ppt_h</p:attrName>
                                        </p:attrNameLst>
                                      </p:cBhvr>
                                      <p:tavLst>
                                        <p:tav tm="0">
                                          <p:val>
                                            <p:strVal val="#ppt_h"/>
                                          </p:val>
                                        </p:tav>
                                        <p:tav tm="100000">
                                          <p:val>
                                            <p:strVal val="#ppt_h"/>
                                          </p:val>
                                        </p:tav>
                                      </p:tavLst>
                                    </p:anim>
                                    <p:animEffect transition="in" filter="fade">
                                      <p:cBhvr>
                                        <p:cTn id="13" dur="1000"/>
                                        <p:tgtEl>
                                          <p:spTgt spid="21"/>
                                        </p:tgtEl>
                                      </p:cBhvr>
                                    </p:animEffect>
                                  </p:childTnLst>
                                </p:cTn>
                              </p:par>
                              <p:par>
                                <p:cTn id="14" presetID="55"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1000" fill="hold"/>
                                        <p:tgtEl>
                                          <p:spTgt spid="30"/>
                                        </p:tgtEl>
                                        <p:attrNameLst>
                                          <p:attrName>ppt_w</p:attrName>
                                        </p:attrNameLst>
                                      </p:cBhvr>
                                      <p:tavLst>
                                        <p:tav tm="0">
                                          <p:val>
                                            <p:strVal val="#ppt_w*0.70"/>
                                          </p:val>
                                        </p:tav>
                                        <p:tav tm="100000">
                                          <p:val>
                                            <p:strVal val="#ppt_w"/>
                                          </p:val>
                                        </p:tav>
                                      </p:tavLst>
                                    </p:anim>
                                    <p:anim calcmode="lin" valueType="num">
                                      <p:cBhvr>
                                        <p:cTn id="17" dur="1000" fill="hold"/>
                                        <p:tgtEl>
                                          <p:spTgt spid="30"/>
                                        </p:tgtEl>
                                        <p:attrNameLst>
                                          <p:attrName>ppt_h</p:attrName>
                                        </p:attrNameLst>
                                      </p:cBhvr>
                                      <p:tavLst>
                                        <p:tav tm="0">
                                          <p:val>
                                            <p:strVal val="#ppt_h"/>
                                          </p:val>
                                        </p:tav>
                                        <p:tav tm="100000">
                                          <p:val>
                                            <p:strVal val="#ppt_h"/>
                                          </p:val>
                                        </p:tav>
                                      </p:tavLst>
                                    </p:anim>
                                    <p:animEffect transition="in" filter="fade">
                                      <p:cBhvr>
                                        <p:cTn id="18" dur="1000"/>
                                        <p:tgtEl>
                                          <p:spTgt spid="30"/>
                                        </p:tgtEl>
                                      </p:cBhvr>
                                    </p:animEffect>
                                  </p:childTnLst>
                                </p:cTn>
                              </p:par>
                              <p:par>
                                <p:cTn id="19" presetID="55"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1000" fill="hold"/>
                                        <p:tgtEl>
                                          <p:spTgt spid="34"/>
                                        </p:tgtEl>
                                        <p:attrNameLst>
                                          <p:attrName>ppt_w</p:attrName>
                                        </p:attrNameLst>
                                      </p:cBhvr>
                                      <p:tavLst>
                                        <p:tav tm="0">
                                          <p:val>
                                            <p:strVal val="#ppt_w*0.70"/>
                                          </p:val>
                                        </p:tav>
                                        <p:tav tm="100000">
                                          <p:val>
                                            <p:strVal val="#ppt_w"/>
                                          </p:val>
                                        </p:tav>
                                      </p:tavLst>
                                    </p:anim>
                                    <p:anim calcmode="lin" valueType="num">
                                      <p:cBhvr>
                                        <p:cTn id="22" dur="1000" fill="hold"/>
                                        <p:tgtEl>
                                          <p:spTgt spid="34"/>
                                        </p:tgtEl>
                                        <p:attrNameLst>
                                          <p:attrName>ppt_h</p:attrName>
                                        </p:attrNameLst>
                                      </p:cBhvr>
                                      <p:tavLst>
                                        <p:tav tm="0">
                                          <p:val>
                                            <p:strVal val="#ppt_h"/>
                                          </p:val>
                                        </p:tav>
                                        <p:tav tm="100000">
                                          <p:val>
                                            <p:strVal val="#ppt_h"/>
                                          </p:val>
                                        </p:tav>
                                      </p:tavLst>
                                    </p:anim>
                                    <p:animEffect transition="in" filter="fade">
                                      <p:cBhvr>
                                        <p:cTn id="23" dur="1000"/>
                                        <p:tgtEl>
                                          <p:spTgt spid="34"/>
                                        </p:tgtEl>
                                      </p:cBhvr>
                                    </p:animEffect>
                                  </p:childTnLst>
                                </p:cTn>
                              </p:par>
                              <p:par>
                                <p:cTn id="24" presetID="55"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1000" fill="hold"/>
                                        <p:tgtEl>
                                          <p:spTgt spid="38"/>
                                        </p:tgtEl>
                                        <p:attrNameLst>
                                          <p:attrName>ppt_w</p:attrName>
                                        </p:attrNameLst>
                                      </p:cBhvr>
                                      <p:tavLst>
                                        <p:tav tm="0">
                                          <p:val>
                                            <p:strVal val="#ppt_w*0.70"/>
                                          </p:val>
                                        </p:tav>
                                        <p:tav tm="100000">
                                          <p:val>
                                            <p:strVal val="#ppt_w"/>
                                          </p:val>
                                        </p:tav>
                                      </p:tavLst>
                                    </p:anim>
                                    <p:anim calcmode="lin" valueType="num">
                                      <p:cBhvr>
                                        <p:cTn id="27" dur="1000" fill="hold"/>
                                        <p:tgtEl>
                                          <p:spTgt spid="38"/>
                                        </p:tgtEl>
                                        <p:attrNameLst>
                                          <p:attrName>ppt_h</p:attrName>
                                        </p:attrNameLst>
                                      </p:cBhvr>
                                      <p:tavLst>
                                        <p:tav tm="0">
                                          <p:val>
                                            <p:strVal val="#ppt_h"/>
                                          </p:val>
                                        </p:tav>
                                        <p:tav tm="100000">
                                          <p:val>
                                            <p:strVal val="#ppt_h"/>
                                          </p:val>
                                        </p:tav>
                                      </p:tavLst>
                                    </p:anim>
                                    <p:animEffect transition="in" filter="fade">
                                      <p:cBhvr>
                                        <p:cTn id="28"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7886"/>
          </a:xfrm>
          <a:prstGeom prst="rect">
            <a:avLst/>
          </a:prstGeom>
          <a:noFill/>
        </p:spPr>
        <p:txBody>
          <a:bodyPr wrap="square" rtlCol="0">
            <a:spAutoFit/>
          </a:bodyPr>
          <a:lstStyle/>
          <a:p>
            <a:pPr algn="ctr"/>
            <a:r>
              <a:rPr kumimoji="1" lang="en-US" altLang="zh-CN" sz="4000">
                <a:solidFill>
                  <a:schemeClr val="bg1"/>
                </a:solidFill>
                <a:cs typeface="+mn-ea"/>
                <a:sym typeface="+mn-lt"/>
              </a:rPr>
              <a:t>01</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08406"/>
            <a:ext cx="3855244" cy="743986"/>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查找概论</a:t>
            </a:r>
            <a:endParaRPr kumimoji="1" lang="en-US" altLang="zh-CN" sz="3200" b="1" dirty="0">
              <a:solidFill>
                <a:schemeClr val="tx1">
                  <a:lumMod val="75000"/>
                  <a:lumOff val="25000"/>
                </a:schemeClr>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p:bldP spid="24"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619092" y="536912"/>
            <a:ext cx="10354945" cy="4801314"/>
          </a:xfrm>
          <a:prstGeom prst="rect">
            <a:avLst/>
          </a:prstGeom>
          <a:noFill/>
        </p:spPr>
        <p:txBody>
          <a:bodyPr wrap="square" rtlCol="0">
            <a:spAutoFit/>
          </a:bodyPr>
          <a:lstStyle/>
          <a:p>
            <a:r>
              <a:rPr lang="zh-CN" altLang="en-US" dirty="0"/>
              <a:t>只要打开电脑，就会涉及到查找技术。如炒股软件中查股票信息、硬盘文件中找照片、在光盘中搜</a:t>
            </a:r>
            <a:r>
              <a:rPr lang="en-US" altLang="zh-CN" dirty="0"/>
              <a:t>DVD</a:t>
            </a:r>
            <a:r>
              <a:rPr lang="zh-CN" altLang="en-US" dirty="0"/>
              <a:t>，甚至玩游戏时在内存中查找攻击力、魅力值等数据修改用来作弊等，都要涉及到查找。当然，在互联网上查找信息就更加是家常便饭。所有这些需要被查的数据所在的集合，我们给它一个统称叫查找表。  </a:t>
            </a:r>
            <a:endParaRPr lang="en-US" altLang="zh-CN" dirty="0"/>
          </a:p>
          <a:p>
            <a:r>
              <a:rPr lang="zh-CN" altLang="en-US" dirty="0"/>
              <a:t>查找表（</a:t>
            </a:r>
            <a:r>
              <a:rPr lang="en-US" altLang="zh-CN" dirty="0"/>
              <a:t>Search Table</a:t>
            </a:r>
            <a:r>
              <a:rPr lang="zh-CN" altLang="en-US" dirty="0"/>
              <a:t>）是由同一类型的数据元素（或记录）构成的集合。例如下图就是一个查找表。  关键字（</a:t>
            </a:r>
            <a:r>
              <a:rPr lang="en-US" altLang="zh-CN" dirty="0"/>
              <a:t>Key</a:t>
            </a:r>
            <a:r>
              <a:rPr lang="zh-CN" altLang="en-US" dirty="0"/>
              <a:t>）是数据元素中某个数据项的值，又称为键值，用它可以标识一个数据元素。也可以标识一个记录的某个数据项（字段），我们称为关键码，如下图中①和②所示。  </a:t>
            </a:r>
            <a:endParaRPr lang="en-US" altLang="zh-CN" dirty="0"/>
          </a:p>
          <a:p>
            <a:r>
              <a:rPr lang="zh-CN" altLang="en-US" dirty="0"/>
              <a:t>若此关键字可以唯一地标识一个记录，则称此关键字为主关键字（</a:t>
            </a:r>
            <a:r>
              <a:rPr lang="en-US" altLang="zh-CN" dirty="0"/>
              <a:t>Primary Key</a:t>
            </a:r>
            <a:r>
              <a:rPr lang="zh-CN" altLang="en-US" dirty="0"/>
              <a:t>）。注意这也就意味着，对不同的记录，其主关键字均不相同。主关键字所在的数据项称为主关键码，如下图中③和④所示。  </a:t>
            </a:r>
            <a:endParaRPr lang="en-US" altLang="zh-CN" dirty="0"/>
          </a:p>
          <a:p>
            <a:r>
              <a:rPr lang="zh-CN" altLang="en-US" dirty="0"/>
              <a:t>那么对于那些可以识别多个数据元素（或记录）的关键字，我们称为次关键字（</a:t>
            </a:r>
            <a:r>
              <a:rPr lang="en-US" altLang="zh-CN" dirty="0"/>
              <a:t>Secondary Key</a:t>
            </a:r>
            <a:r>
              <a:rPr lang="zh-CN" altLang="en-US" dirty="0"/>
              <a:t>）。次关键字也可以理解为是不以唯标识一个数据元素（或记录）的关键字，它对应的数据项就是次关键码。</a:t>
            </a:r>
            <a:endParaRPr lang="en-US" altLang="zh-CN" dirty="0"/>
          </a:p>
          <a:p>
            <a:endParaRPr lang="en-US" altLang="zh-CN" dirty="0"/>
          </a:p>
          <a:p>
            <a:endParaRPr lang="en-US" altLang="zh-CN" dirty="0"/>
          </a:p>
          <a:p>
            <a:endParaRPr lang="en-US" altLang="zh-CN" dirty="0"/>
          </a:p>
          <a:p>
            <a:endParaRPr lang="en-US" altLang="zh-CN" dirty="0"/>
          </a:p>
        </p:txBody>
      </p:sp>
      <p:pic>
        <p:nvPicPr>
          <p:cNvPr id="1026" name="Picture 2" descr="在这里插入图片描述">
            <a:extLst>
              <a:ext uri="{FF2B5EF4-FFF2-40B4-BE49-F238E27FC236}">
                <a16:creationId xmlns:a16="http://schemas.microsoft.com/office/drawing/2014/main" id="{41328BA4-518A-119F-5D44-BC1EC1BB8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614" y="3999963"/>
            <a:ext cx="4686300" cy="26765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CD178F3E-0C83-490E-02E7-895F1333C4D6}"/>
              </a:ext>
            </a:extLst>
          </p:cNvPr>
          <p:cNvSpPr txBox="1"/>
          <p:nvPr/>
        </p:nvSpPr>
        <p:spPr>
          <a:xfrm>
            <a:off x="450215" y="5015060"/>
            <a:ext cx="5837522" cy="646331"/>
          </a:xfrm>
          <a:prstGeom prst="rect">
            <a:avLst/>
          </a:prstGeom>
          <a:noFill/>
        </p:spPr>
        <p:txBody>
          <a:bodyPr wrap="square">
            <a:spAutoFit/>
          </a:bodyPr>
          <a:lstStyle/>
          <a:p>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查找（</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Searching</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）就是根据给定的某个值，在查找表中确定一个其关键字等于给定值的数据元素（或记录）。</a:t>
            </a:r>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02</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顺序表查找</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10" name="文本框 9"/>
          <p:cNvSpPr txBox="1"/>
          <p:nvPr/>
        </p:nvSpPr>
        <p:spPr>
          <a:xfrm>
            <a:off x="906145" y="874094"/>
            <a:ext cx="9271635" cy="7571303"/>
          </a:xfrm>
          <a:prstGeom prst="rect">
            <a:avLst/>
          </a:prstGeom>
          <a:noFill/>
        </p:spPr>
        <p:txBody>
          <a:bodyPr wrap="square" rtlCol="0">
            <a:spAutoFit/>
          </a:bodyPr>
          <a:lstStyle/>
          <a:p>
            <a:r>
              <a:rPr lang="zh-CN" altLang="en-US" dirty="0"/>
              <a:t>顺序查找（</a:t>
            </a:r>
            <a:r>
              <a:rPr lang="en-US" altLang="zh-CN" dirty="0"/>
              <a:t>Sequential Search</a:t>
            </a:r>
            <a:r>
              <a:rPr lang="zh-CN" altLang="en-US" dirty="0"/>
              <a:t>）又叫线性查找，是最基本的查找技术，它的查找过程是：从表中第一个（或最后一个）记录开始，逐个进行记录的关键字和给定值比较，若某个记录的关键字和给定值相等，则查找成功，找到所查的记录</a:t>
            </a:r>
            <a:r>
              <a:rPr lang="en-US" altLang="zh-CN" dirty="0"/>
              <a:t>;</a:t>
            </a:r>
            <a:r>
              <a:rPr lang="zh-CN" altLang="en-US" dirty="0"/>
              <a:t>如果直到最后一个（或第一个）记录，其关键字和给定值比较都不等时，则表中没有所查的记录，查找不成功。</a:t>
            </a:r>
            <a:endParaRPr lang="en-US" altLang="zh-CN" dirty="0"/>
          </a:p>
          <a:p>
            <a:endParaRPr lang="en-US" altLang="zh-CN" dirty="0"/>
          </a:p>
          <a:p>
            <a:r>
              <a:rPr lang="zh-CN" altLang="en-US" dirty="0"/>
              <a:t>顺序查找的算法实现如下：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这段代码非常简单，就是在数组</a:t>
            </a:r>
            <a:r>
              <a:rPr lang="en-US" altLang="zh-CN" dirty="0"/>
              <a:t>a</a:t>
            </a:r>
            <a:r>
              <a:rPr lang="zh-CN" altLang="en-US" dirty="0"/>
              <a:t>（注意元素值从下标 </a:t>
            </a:r>
            <a:r>
              <a:rPr lang="en-US" altLang="zh-CN" dirty="0"/>
              <a:t>1 </a:t>
            </a:r>
            <a:r>
              <a:rPr lang="zh-CN" altLang="en-US" dirty="0"/>
              <a:t>开始）中查看有没有关键字（</a:t>
            </a:r>
            <a:r>
              <a:rPr lang="en-US" altLang="zh-CN" dirty="0"/>
              <a:t>key</a:t>
            </a:r>
            <a:r>
              <a:rPr lang="zh-CN" altLang="en-US" dirty="0"/>
              <a:t>），当你需要查找复杂表结构的记录时，只需要把数组</a:t>
            </a:r>
            <a:r>
              <a:rPr lang="en-US" altLang="zh-CN" dirty="0"/>
              <a:t>a</a:t>
            </a:r>
            <a:r>
              <a:rPr lang="zh-CN" altLang="en-US" dirty="0"/>
              <a:t>与关键字</a:t>
            </a:r>
            <a:r>
              <a:rPr lang="en-US" altLang="zh-CN" dirty="0"/>
              <a:t>key</a:t>
            </a:r>
            <a:r>
              <a:rPr lang="zh-CN" altLang="en-US" dirty="0"/>
              <a:t>定义成你需要的表结构和数据类型即可。</a:t>
            </a: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720636DE-456B-CFE5-5F96-57A4B74AD062}"/>
              </a:ext>
            </a:extLst>
          </p:cNvPr>
          <p:cNvPicPr>
            <a:picLocks noChangeAspect="1"/>
          </p:cNvPicPr>
          <p:nvPr/>
        </p:nvPicPr>
        <p:blipFill>
          <a:blip r:embed="rId2"/>
          <a:stretch>
            <a:fillRect/>
          </a:stretch>
        </p:blipFill>
        <p:spPr>
          <a:xfrm>
            <a:off x="1019810" y="2649122"/>
            <a:ext cx="6355548" cy="2992951"/>
          </a:xfrm>
          <a:prstGeom prst="rect">
            <a:avLst/>
          </a:prstGeom>
        </p:spPr>
      </p:pic>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121793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0" name="文本框 9"/>
          <p:cNvSpPr txBox="1"/>
          <p:nvPr/>
        </p:nvSpPr>
        <p:spPr>
          <a:xfrm>
            <a:off x="820738" y="959886"/>
            <a:ext cx="9271635" cy="58785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到这里并非足够完美，因为每次循环时都需要对</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i</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是否越界，即是否小于等于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n</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作判断。事实上，还可以有更好一点的办法，设置一个哨兵，可以解决不需要每次让</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i</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n</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作比较。看下面的改进后的顺序查找算法代码。</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此时代码是从尾部开始查找，由于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a[0]=key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，也就是说，如果在</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i</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中有</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key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则返回</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i</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值，查找成功。否则一定在最终的</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处等于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key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，此时返回的是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，即说明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a[1]~a[n]</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中没有关键字</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key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，查找失败。</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latin typeface="微软雅黑"/>
              <a:ea typeface="微软雅黑"/>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这种在查找方向的尽头放置 “哨兵” 免去了在查找过程中每一次比较后都要判断查找位置是否越界的小技巧，看似与原先差别不大，但在总数据较多时，效率提高很大，是非常好的编码技巧。当然，“哨兵” 也不一定就一定要在数组开始， 也可以在末端。</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微软雅黑"/>
              <a:ea typeface="微软雅黑"/>
              <a:cs typeface="+mn-cs"/>
              <a:sym typeface="+mn-ea"/>
            </a:endParaRPr>
          </a:p>
        </p:txBody>
      </p:sp>
      <p:pic>
        <p:nvPicPr>
          <p:cNvPr id="3" name="图片 2">
            <a:extLst>
              <a:ext uri="{FF2B5EF4-FFF2-40B4-BE49-F238E27FC236}">
                <a16:creationId xmlns:a16="http://schemas.microsoft.com/office/drawing/2014/main" id="{C4CE21DB-9E33-66AD-9122-040C9CD0D782}"/>
              </a:ext>
            </a:extLst>
          </p:cNvPr>
          <p:cNvPicPr>
            <a:picLocks noChangeAspect="1"/>
          </p:cNvPicPr>
          <p:nvPr/>
        </p:nvPicPr>
        <p:blipFill>
          <a:blip r:embed="rId2"/>
          <a:stretch>
            <a:fillRect/>
          </a:stretch>
        </p:blipFill>
        <p:spPr>
          <a:xfrm>
            <a:off x="964565" y="1892369"/>
            <a:ext cx="4771429" cy="2628571"/>
          </a:xfrm>
          <a:prstGeom prst="rect">
            <a:avLst/>
          </a:prstGeom>
        </p:spPr>
      </p:pic>
    </p:spTree>
    <p:extLst>
      <p:ext uri="{BB962C8B-B14F-4D97-AF65-F5344CB8AC3E}">
        <p14:creationId xmlns:p14="http://schemas.microsoft.com/office/powerpoint/2010/main" val="721601799"/>
      </p:ext>
    </p:extLst>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624" y="4076660"/>
            <a:ext cx="1936376" cy="2781340"/>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179925" cy="3387048"/>
          </a:xfrm>
          <a:prstGeom prst="rect">
            <a:avLst/>
          </a:prstGeom>
        </p:spPr>
      </p:pic>
      <p:grpSp>
        <p:nvGrpSpPr>
          <p:cNvPr id="5" name="组合 4"/>
          <p:cNvGrpSpPr/>
          <p:nvPr/>
        </p:nvGrpSpPr>
        <p:grpSpPr>
          <a:xfrm>
            <a:off x="1356995" y="963930"/>
            <a:ext cx="9495155" cy="4930140"/>
            <a:chOff x="671" y="1077"/>
            <a:chExt cx="17888" cy="8646"/>
          </a:xfrm>
        </p:grpSpPr>
        <p:sp>
          <p:nvSpPr>
            <p:cNvPr id="17" name="矩形 16"/>
            <p:cNvSpPr/>
            <p:nvPr/>
          </p:nvSpPr>
          <p:spPr>
            <a:xfrm>
              <a:off x="671" y="1077"/>
              <a:ext cx="17888" cy="8646"/>
            </a:xfrm>
            <a:prstGeom prst="rect">
              <a:avLst/>
            </a:prstGeom>
            <a:solidFill>
              <a:schemeClr val="bg1">
                <a:alpha val="4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a:off x="1341" y="1589"/>
              <a:ext cx="16515" cy="7621"/>
            </a:xfrm>
            <a:prstGeom prst="rect">
              <a:avLst/>
            </a:prstGeom>
            <a:solidFill>
              <a:schemeClr val="bg1">
                <a:alpha val="96000"/>
              </a:schemeClr>
            </a:solid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37" name="任意形状 36"/>
          <p:cNvSpPr/>
          <p:nvPr/>
        </p:nvSpPr>
        <p:spPr>
          <a:xfrm>
            <a:off x="5048885" y="2263775"/>
            <a:ext cx="1751330" cy="1165225"/>
          </a:xfrm>
          <a:custGeom>
            <a:avLst/>
            <a:gdLst>
              <a:gd name="connsiteX0" fmla="*/ 67 w 3890860"/>
              <a:gd name="connsiteY0" fmla="*/ 1524481 h 3192281"/>
              <a:gd name="connsiteX1" fmla="*/ 2223314 w 3890860"/>
              <a:gd name="connsiteY1" fmla="*/ 481 h 3192281"/>
              <a:gd name="connsiteX2" fmla="*/ 3890750 w 3890860"/>
              <a:gd name="connsiteY2" fmla="*/ 1381046 h 3192281"/>
              <a:gd name="connsiteX3" fmla="*/ 2295032 w 3890860"/>
              <a:gd name="connsiteY3" fmla="*/ 3191917 h 3192281"/>
              <a:gd name="connsiteX4" fmla="*/ 67 w 3890860"/>
              <a:gd name="connsiteY4" fmla="*/ 1524481 h 319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860" h="3192281">
                <a:moveTo>
                  <a:pt x="67" y="1524481"/>
                </a:moveTo>
                <a:cubicBezTo>
                  <a:pt x="-11886" y="992575"/>
                  <a:pt x="1574867" y="24387"/>
                  <a:pt x="2223314" y="481"/>
                </a:cubicBezTo>
                <a:cubicBezTo>
                  <a:pt x="2871761" y="-23425"/>
                  <a:pt x="3878797" y="849140"/>
                  <a:pt x="3890750" y="1381046"/>
                </a:cubicBezTo>
                <a:cubicBezTo>
                  <a:pt x="3902703" y="1912952"/>
                  <a:pt x="2943479" y="3168011"/>
                  <a:pt x="2295032" y="3191917"/>
                </a:cubicBezTo>
                <a:cubicBezTo>
                  <a:pt x="1646585" y="3215823"/>
                  <a:pt x="12020" y="2056387"/>
                  <a:pt x="67" y="1524481"/>
                </a:cubicBezTo>
                <a:close/>
              </a:path>
            </a:pathLst>
          </a:custGeom>
          <a:solidFill>
            <a:srgbClr val="E2A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3" name="文本框 12"/>
          <p:cNvSpPr txBox="1"/>
          <p:nvPr/>
        </p:nvSpPr>
        <p:spPr>
          <a:xfrm>
            <a:off x="5498588" y="2579855"/>
            <a:ext cx="1005165" cy="706755"/>
          </a:xfrm>
          <a:prstGeom prst="rect">
            <a:avLst/>
          </a:prstGeom>
          <a:noFill/>
        </p:spPr>
        <p:txBody>
          <a:bodyPr wrap="square" rtlCol="0">
            <a:spAutoFit/>
          </a:bodyPr>
          <a:lstStyle/>
          <a:p>
            <a:pPr algn="ctr"/>
            <a:r>
              <a:rPr kumimoji="1" lang="en-US" altLang="zh-CN" sz="4000">
                <a:solidFill>
                  <a:schemeClr val="bg1"/>
                </a:solidFill>
                <a:cs typeface="+mn-ea"/>
                <a:sym typeface="+mn-lt"/>
              </a:rPr>
              <a:t>03</a:t>
            </a:r>
            <a:endParaRPr kumimoji="1" lang="zh-CN" altLang="en-US" sz="4000" dirty="0">
              <a:solidFill>
                <a:schemeClr val="bg1"/>
              </a:solidFill>
              <a:cs typeface="+mn-ea"/>
              <a:sym typeface="+mn-lt"/>
            </a:endParaRPr>
          </a:p>
        </p:txBody>
      </p:sp>
      <p:sp>
        <p:nvSpPr>
          <p:cNvPr id="24" name="矩形 23"/>
          <p:cNvSpPr/>
          <p:nvPr/>
        </p:nvSpPr>
        <p:spPr>
          <a:xfrm>
            <a:off x="3238500" y="3641725"/>
            <a:ext cx="57150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4073380" y="3428726"/>
            <a:ext cx="3855244" cy="743986"/>
          </a:xfrm>
          <a:prstGeom prst="rect">
            <a:avLst/>
          </a:prstGeom>
          <a:noFill/>
        </p:spPr>
        <p:txBody>
          <a:bodyPr wrap="square" rtlCol="0">
            <a:spAutoFit/>
          </a:bodyPr>
          <a:lstStyle/>
          <a:p>
            <a:pPr algn="ctr">
              <a:lnSpc>
                <a:spcPct val="150000"/>
              </a:lnSpc>
            </a:pPr>
            <a:r>
              <a:rPr lang="zh-CN" altLang="en-US" sz="3200" b="1" dirty="0">
                <a:solidFill>
                  <a:schemeClr val="tx1">
                    <a:lumMod val="75000"/>
                    <a:lumOff val="25000"/>
                  </a:schemeClr>
                </a:solidFill>
                <a:cs typeface="+mn-ea"/>
                <a:sym typeface="+mn-lt"/>
              </a:rPr>
              <a:t>有序表查找</a:t>
            </a:r>
            <a:endParaRPr kumimoji="1" lang="zh-CN" altLang="en-US" sz="3200" dirty="0">
              <a:solidFill>
                <a:srgbClr val="353332"/>
              </a:solidFill>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strVal val="#ppt_w*0.70"/>
                                          </p:val>
                                        </p:tav>
                                        <p:tav tm="100000">
                                          <p:val>
                                            <p:strVal val="#ppt_w"/>
                                          </p:val>
                                        </p:tav>
                                      </p:tavLst>
                                    </p:anim>
                                    <p:anim calcmode="lin" valueType="num">
                                      <p:cBhvr>
                                        <p:cTn id="14" dur="1000" fill="hold"/>
                                        <p:tgtEl>
                                          <p:spTgt spid="24"/>
                                        </p:tgtEl>
                                        <p:attrNameLst>
                                          <p:attrName>ppt_h</p:attrName>
                                        </p:attrNameLst>
                                      </p:cBhvr>
                                      <p:tavLst>
                                        <p:tav tm="0">
                                          <p:val>
                                            <p:strVal val="#ppt_h"/>
                                          </p:val>
                                        </p:tav>
                                        <p:tav tm="100000">
                                          <p:val>
                                            <p:strVal val="#ppt_h"/>
                                          </p:val>
                                        </p:tav>
                                      </p:tavLst>
                                    </p:anim>
                                    <p:animEffect transition="in" filter="fade">
                                      <p:cBhvr>
                                        <p:cTn id="15" dur="1000"/>
                                        <p:tgtEl>
                                          <p:spTgt spid="24"/>
                                        </p:tgtEl>
                                      </p:cBhvr>
                                    </p:animEffect>
                                  </p:childTnLst>
                                </p:cTn>
                              </p:par>
                              <p:par>
                                <p:cTn id="16" presetID="55"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strVal val="#ppt_w*0.70"/>
                                          </p:val>
                                        </p:tav>
                                        <p:tav tm="100000">
                                          <p:val>
                                            <p:strVal val="#ppt_w"/>
                                          </p:val>
                                        </p:tav>
                                      </p:tavLst>
                                    </p:anim>
                                    <p:anim calcmode="lin" valueType="num">
                                      <p:cBhvr>
                                        <p:cTn id="19" dur="1000" fill="hold"/>
                                        <p:tgtEl>
                                          <p:spTgt spid="11"/>
                                        </p:tgtEl>
                                        <p:attrNameLst>
                                          <p:attrName>ppt_h</p:attrName>
                                        </p:attrNameLst>
                                      </p:cBhvr>
                                      <p:tavLst>
                                        <p:tav tm="0">
                                          <p:val>
                                            <p:strVal val="#ppt_h"/>
                                          </p:val>
                                        </p:tav>
                                        <p:tav tm="100000">
                                          <p:val>
                                            <p:strVal val="#ppt_h"/>
                                          </p:val>
                                        </p:tav>
                                      </p:tavLst>
                                    </p:anim>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13" grpId="0"/>
      <p:bldP spid="24" grpId="0" bldLvl="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B"/>
        </a:solidFill>
        <a:effectLst/>
      </p:bgPr>
    </p:bg>
    <p:spTree>
      <p:nvGrpSpPr>
        <p:cNvPr id="1" name=""/>
        <p:cNvGrpSpPr/>
        <p:nvPr/>
      </p:nvGrpSpPr>
      <p:grpSpPr>
        <a:xfrm>
          <a:off x="0" y="0"/>
          <a:ext cx="0" cy="0"/>
          <a:chOff x="0" y="0"/>
          <a:chExt cx="0" cy="0"/>
        </a:xfrm>
      </p:grpSpPr>
      <p:sp>
        <p:nvSpPr>
          <p:cNvPr id="24" name="矩形 23"/>
          <p:cNvSpPr/>
          <p:nvPr/>
        </p:nvSpPr>
        <p:spPr>
          <a:xfrm>
            <a:off x="450215" y="280035"/>
            <a:ext cx="1028700" cy="363855"/>
          </a:xfrm>
          <a:prstGeom prst="rect">
            <a:avLst/>
          </a:prstGeom>
          <a:solidFill>
            <a:srgbClr val="EDDD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966" name="Rectangle 6"/>
          <p:cNvSpPr/>
          <p:nvPr/>
        </p:nvSpPr>
        <p:spPr>
          <a:xfrm>
            <a:off x="10429875" y="280035"/>
            <a:ext cx="1251585" cy="947420"/>
          </a:xfrm>
          <a:prstGeom prst="rect">
            <a:avLst/>
          </a:prstGeom>
          <a:solidFill>
            <a:srgbClr val="B3672E"/>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defTabSz="1217930" eaLnBrk="1" hangingPunct="1">
              <a:lnSpc>
                <a:spcPct val="100000"/>
              </a:lnSpc>
              <a:spcBef>
                <a:spcPct val="0"/>
              </a:spcBef>
              <a:buNone/>
            </a:pPr>
            <a:endParaRPr lang="en-US" altLang="zh-CN" dirty="0">
              <a:solidFill>
                <a:schemeClr val="bg1"/>
              </a:solidFill>
              <a:cs typeface="+mn-ea"/>
              <a:sym typeface="+mn-lt"/>
            </a:endParaRPr>
          </a:p>
        </p:txBody>
      </p:sp>
      <p:cxnSp>
        <p:nvCxnSpPr>
          <p:cNvPr id="39943" name="Shape 21"/>
          <p:cNvCxnSpPr/>
          <p:nvPr/>
        </p:nvCxnSpPr>
        <p:spPr>
          <a:xfrm rot="5400000">
            <a:off x="10539730" y="1117600"/>
            <a:ext cx="406400" cy="626110"/>
          </a:xfrm>
          <a:prstGeom prst="bentConnector2">
            <a:avLst/>
          </a:prstGeom>
          <a:ln w="9525" cap="flat" cmpd="sng">
            <a:solidFill>
              <a:srgbClr val="ADBACA"/>
            </a:solidFill>
            <a:prstDash val="solid"/>
            <a:miter/>
            <a:headEnd type="none" w="med" len="med"/>
            <a:tailEnd type="oval" w="med" len="med"/>
          </a:ln>
        </p:spPr>
      </p:cxnSp>
      <p:sp>
        <p:nvSpPr>
          <p:cNvPr id="40985" name="Freeform 101"/>
          <p:cNvSpPr>
            <a:spLocks noEditPoints="1"/>
          </p:cNvSpPr>
          <p:nvPr/>
        </p:nvSpPr>
        <p:spPr>
          <a:xfrm>
            <a:off x="10766108" y="540703"/>
            <a:ext cx="577850" cy="534987"/>
          </a:xfrm>
          <a:custGeom>
            <a:avLst/>
            <a:gdLst/>
            <a:ahLst/>
            <a:cxnLst>
              <a:cxn ang="0">
                <a:pos x="331414" y="305707"/>
              </a:cxn>
              <a:cxn ang="0">
                <a:pos x="348410" y="373642"/>
              </a:cxn>
              <a:cxn ang="0">
                <a:pos x="297423" y="424593"/>
              </a:cxn>
              <a:cxn ang="0">
                <a:pos x="229440" y="450068"/>
              </a:cxn>
              <a:cxn ang="0">
                <a:pos x="152960" y="450068"/>
              </a:cxn>
              <a:cxn ang="0">
                <a:pos x="93476" y="424593"/>
              </a:cxn>
              <a:cxn ang="0">
                <a:pos x="33991" y="373642"/>
              </a:cxn>
              <a:cxn ang="0">
                <a:pos x="50987" y="305707"/>
              </a:cxn>
              <a:cxn ang="0">
                <a:pos x="0" y="237772"/>
              </a:cxn>
              <a:cxn ang="0">
                <a:pos x="59485" y="195313"/>
              </a:cxn>
              <a:cxn ang="0">
                <a:pos x="33991" y="152853"/>
              </a:cxn>
              <a:cxn ang="0">
                <a:pos x="127467" y="135870"/>
              </a:cxn>
              <a:cxn ang="0">
                <a:pos x="161458" y="67935"/>
              </a:cxn>
              <a:cxn ang="0">
                <a:pos x="237938" y="127378"/>
              </a:cxn>
              <a:cxn ang="0">
                <a:pos x="297423" y="101902"/>
              </a:cxn>
              <a:cxn ang="0">
                <a:pos x="348410" y="161345"/>
              </a:cxn>
              <a:cxn ang="0">
                <a:pos x="382401" y="229280"/>
              </a:cxn>
              <a:cxn ang="0">
                <a:pos x="195449" y="186821"/>
              </a:cxn>
              <a:cxn ang="0">
                <a:pos x="271929" y="263248"/>
              </a:cxn>
              <a:cxn ang="0">
                <a:pos x="535361" y="135870"/>
              </a:cxn>
              <a:cxn ang="0">
                <a:pos x="543859" y="203805"/>
              </a:cxn>
              <a:cxn ang="0">
                <a:pos x="467379" y="186821"/>
              </a:cxn>
              <a:cxn ang="0">
                <a:pos x="390899" y="203805"/>
              </a:cxn>
              <a:cxn ang="0">
                <a:pos x="390899" y="135870"/>
              </a:cxn>
              <a:cxn ang="0">
                <a:pos x="390899" y="76427"/>
              </a:cxn>
              <a:cxn ang="0">
                <a:pos x="390899" y="16984"/>
              </a:cxn>
              <a:cxn ang="0">
                <a:pos x="467379" y="33967"/>
              </a:cxn>
              <a:cxn ang="0">
                <a:pos x="501370" y="0"/>
              </a:cxn>
              <a:cxn ang="0">
                <a:pos x="526863" y="59443"/>
              </a:cxn>
              <a:cxn ang="0">
                <a:pos x="577850" y="127378"/>
              </a:cxn>
              <a:cxn ang="0">
                <a:pos x="526863" y="467052"/>
              </a:cxn>
              <a:cxn ang="0">
                <a:pos x="501370" y="534987"/>
              </a:cxn>
              <a:cxn ang="0">
                <a:pos x="458881" y="501020"/>
              </a:cxn>
              <a:cxn ang="0">
                <a:pos x="382401" y="509511"/>
              </a:cxn>
              <a:cxn ang="0">
                <a:pos x="348410" y="441577"/>
              </a:cxn>
              <a:cxn ang="0">
                <a:pos x="399396" y="373642"/>
              </a:cxn>
              <a:cxn ang="0">
                <a:pos x="424890" y="305707"/>
              </a:cxn>
              <a:cxn ang="0">
                <a:pos x="475876" y="339674"/>
              </a:cxn>
              <a:cxn ang="0">
                <a:pos x="543859" y="331182"/>
              </a:cxn>
              <a:cxn ang="0">
                <a:pos x="535361" y="390625"/>
              </a:cxn>
              <a:cxn ang="0">
                <a:pos x="467379" y="67935"/>
              </a:cxn>
              <a:cxn ang="0">
                <a:pos x="501370" y="110394"/>
              </a:cxn>
              <a:cxn ang="0">
                <a:pos x="424890" y="416101"/>
              </a:cxn>
              <a:cxn ang="0">
                <a:pos x="467379" y="382134"/>
              </a:cxn>
            </a:cxnLst>
            <a:rect l="0" t="0" r="0" b="0"/>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alpha val="100000"/>
            </a:schemeClr>
          </a:solidFill>
          <a:ln w="9525">
            <a:noFill/>
          </a:ln>
        </p:spPr>
        <p:txBody>
          <a:bodyPr/>
          <a:lstStyle/>
          <a:p>
            <a:endParaRPr lang="zh-CN" altLang="en-US" sz="1600">
              <a:solidFill>
                <a:schemeClr val="bg1"/>
              </a:solidFill>
              <a:cs typeface="+mn-ea"/>
              <a:sym typeface="+mn-lt"/>
            </a:endParaRPr>
          </a:p>
        </p:txBody>
      </p:sp>
      <p:sp>
        <p:nvSpPr>
          <p:cNvPr id="10" name="文本框 9"/>
          <p:cNvSpPr txBox="1"/>
          <p:nvPr/>
        </p:nvSpPr>
        <p:spPr>
          <a:xfrm>
            <a:off x="848042" y="960488"/>
            <a:ext cx="9271635" cy="2431435"/>
          </a:xfrm>
          <a:prstGeom prst="rect">
            <a:avLst/>
          </a:prstGeom>
          <a:noFill/>
        </p:spPr>
        <p:txBody>
          <a:bodyPr wrap="square" rtlCol="0">
            <a:spAutoFit/>
          </a:bodyPr>
          <a:lstStyle/>
          <a:p>
            <a:r>
              <a:rPr lang="zh-CN" altLang="en-US" sz="2400" b="1" dirty="0"/>
              <a:t>折半查找</a:t>
            </a:r>
            <a:endParaRPr lang="en-US" altLang="zh-CN" sz="2400" b="1" dirty="0"/>
          </a:p>
          <a:p>
            <a:r>
              <a:rPr lang="zh-CN" altLang="en-US" sz="1600" dirty="0">
                <a:sym typeface="+mn-ea"/>
              </a:rPr>
              <a:t>折半查找（</a:t>
            </a:r>
            <a:r>
              <a:rPr lang="en-US" altLang="zh-CN" sz="1600" dirty="0">
                <a:sym typeface="+mn-ea"/>
              </a:rPr>
              <a:t>Binary Search</a:t>
            </a:r>
            <a:r>
              <a:rPr lang="zh-CN" altLang="en-US" sz="1600" dirty="0">
                <a:sym typeface="+mn-ea"/>
              </a:rPr>
              <a:t>）技术，又称为二分查找。它的前提是线性表中的记录必须是关键码有序（通常从小到大有序），线性表必须采用顺序存储。折半查找的基本思想是：在有序表中，取中间记录作为比较对象，若给定值与中间记录的关键字相等，则查找成功；若给定值小于中间记录的关键字，则在中间记录的左半区继续查找；若给定值大于中间记录的关键字，则在中间记录的右半区继续查找。不断重复上述过程，直到查找成功，或所有查找区域无记录，查找失败为止。</a:t>
            </a:r>
            <a:endParaRPr lang="en-US" altLang="zh-CN" sz="1600" dirty="0">
              <a:sym typeface="+mn-ea"/>
            </a:endParaRPr>
          </a:p>
          <a:p>
            <a:endParaRPr lang="en-US" altLang="zh-CN" sz="1600" dirty="0">
              <a:sym typeface="+mn-ea"/>
            </a:endParaRPr>
          </a:p>
          <a:p>
            <a:r>
              <a:rPr lang="zh-CN" altLang="en-US" sz="1600" dirty="0">
                <a:sym typeface="+mn-ea"/>
              </a:rPr>
              <a:t>假设我们现在有这样一个有序表数组 </a:t>
            </a:r>
            <a:r>
              <a:rPr lang="en-US" altLang="zh-CN" sz="1600" dirty="0">
                <a:sym typeface="+mn-ea"/>
              </a:rPr>
              <a:t>{0,1,16,24,35,47,59,62,73,88,99}</a:t>
            </a:r>
            <a:r>
              <a:rPr lang="zh-CN" altLang="en-US" sz="1600" dirty="0">
                <a:sym typeface="+mn-ea"/>
              </a:rPr>
              <a:t>， 除 </a:t>
            </a:r>
            <a:r>
              <a:rPr lang="en-US" altLang="zh-CN" sz="1600" dirty="0">
                <a:sym typeface="+mn-ea"/>
              </a:rPr>
              <a:t>0 </a:t>
            </a:r>
            <a:r>
              <a:rPr lang="zh-CN" altLang="en-US" sz="1600" dirty="0">
                <a:sym typeface="+mn-ea"/>
              </a:rPr>
              <a:t>下标外共 </a:t>
            </a:r>
            <a:r>
              <a:rPr lang="en-US" altLang="zh-CN" sz="1600" dirty="0">
                <a:sym typeface="+mn-ea"/>
              </a:rPr>
              <a:t>10 </a:t>
            </a:r>
            <a:r>
              <a:rPr lang="zh-CN" altLang="en-US" sz="1600" dirty="0">
                <a:sym typeface="+mn-ea"/>
              </a:rPr>
              <a:t>个数字。对它进行查找是否存在 </a:t>
            </a:r>
            <a:r>
              <a:rPr lang="en-US" altLang="zh-CN" sz="1600" dirty="0">
                <a:sym typeface="+mn-ea"/>
              </a:rPr>
              <a:t>62 </a:t>
            </a:r>
            <a:r>
              <a:rPr lang="zh-CN" altLang="en-US" sz="1600" dirty="0">
                <a:sym typeface="+mn-ea"/>
              </a:rPr>
              <a:t>这个数。我们来看折半查找的算法是如何工作的。</a:t>
            </a:r>
          </a:p>
        </p:txBody>
      </p:sp>
      <p:pic>
        <p:nvPicPr>
          <p:cNvPr id="3" name="图片 2">
            <a:extLst>
              <a:ext uri="{FF2B5EF4-FFF2-40B4-BE49-F238E27FC236}">
                <a16:creationId xmlns:a16="http://schemas.microsoft.com/office/drawing/2014/main" id="{E643A4A7-F3AC-32D3-6D40-CF2D101267F9}"/>
              </a:ext>
            </a:extLst>
          </p:cNvPr>
          <p:cNvPicPr>
            <a:picLocks noChangeAspect="1"/>
          </p:cNvPicPr>
          <p:nvPr/>
        </p:nvPicPr>
        <p:blipFill>
          <a:blip r:embed="rId2"/>
          <a:stretch>
            <a:fillRect/>
          </a:stretch>
        </p:blipFill>
        <p:spPr>
          <a:xfrm>
            <a:off x="1335839" y="3466078"/>
            <a:ext cx="4613936" cy="3295669"/>
          </a:xfrm>
          <a:prstGeom prst="rect">
            <a:avLst/>
          </a:prstGeom>
        </p:spPr>
      </p:pic>
    </p:spTree>
  </p:cSld>
  <p:clrMapOvr>
    <a:masterClrMapping/>
  </p:clrMapOvr>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Effect transition="in" filter="blinds(horizontal)">
                                      <p:cBhvr>
                                        <p:cTn id="7" dur="500"/>
                                        <p:tgtEl>
                                          <p:spTgt spid="40966"/>
                                        </p:tgtEl>
                                      </p:cBhvr>
                                    </p:animEffect>
                                  </p:childTnLst>
                                </p:cTn>
                              </p:par>
                              <p:par>
                                <p:cTn id="8" presetID="3" presetClass="entr" presetSubtype="10" fill="hold" nodeType="withEffect">
                                  <p:stCondLst>
                                    <p:cond delay="0"/>
                                  </p:stCondLst>
                                  <p:childTnLst>
                                    <p:set>
                                      <p:cBhvr>
                                        <p:cTn id="9" dur="1" fill="hold">
                                          <p:stCondLst>
                                            <p:cond delay="0"/>
                                          </p:stCondLst>
                                        </p:cTn>
                                        <p:tgtEl>
                                          <p:spTgt spid="39943"/>
                                        </p:tgtEl>
                                        <p:attrNameLst>
                                          <p:attrName>style.visibility</p:attrName>
                                        </p:attrNameLst>
                                      </p:cBhvr>
                                      <p:to>
                                        <p:strVal val="visible"/>
                                      </p:to>
                                    </p:set>
                                    <p:animEffect transition="in" filter="blinds(horizontal)">
                                      <p:cBhvr>
                                        <p:cTn id="10" dur="500"/>
                                        <p:tgtEl>
                                          <p:spTgt spid="39943"/>
                                        </p:tgtEl>
                                      </p:cBhvr>
                                    </p:animEffect>
                                  </p:childTnLst>
                                </p:cTn>
                              </p:par>
                              <p:par>
                                <p:cTn id="11" presetID="3" presetClass="entr" presetSubtype="10" fill="hold" nodeType="withEffect">
                                  <p:stCondLst>
                                    <p:cond delay="0"/>
                                  </p:stCondLst>
                                  <p:childTnLst>
                                    <p:set>
                                      <p:cBhvr>
                                        <p:cTn id="12" dur="1" fill="hold">
                                          <p:stCondLst>
                                            <p:cond delay="0"/>
                                          </p:stCondLst>
                                        </p:cTn>
                                        <p:tgtEl>
                                          <p:spTgt spid="40985"/>
                                        </p:tgtEl>
                                        <p:attrNameLst>
                                          <p:attrName>style.visibility</p:attrName>
                                        </p:attrNameLst>
                                      </p:cBhvr>
                                      <p:to>
                                        <p:strVal val="visible"/>
                                      </p:to>
                                    </p:set>
                                    <p:animEffect transition="in" filter="blinds(horizontal)">
                                      <p:cBhvr>
                                        <p:cTn id="13" dur="500"/>
                                        <p:tgtEl>
                                          <p:spTgt spid="40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b15ke0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896</Words>
  <Application>Microsoft Office PowerPoint</Application>
  <PresentationFormat>宽屏</PresentationFormat>
  <Paragraphs>67</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思源宋体</vt:lpstr>
      <vt:lpstr>微软雅黑</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_</Manager>
  <Company>_</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user</dc:creator>
  <cp:keywords>——</cp:keywords>
  <dc:description>_</dc:description>
  <cp:lastModifiedBy>孙照海</cp:lastModifiedBy>
  <cp:revision>41</cp:revision>
  <dcterms:created xsi:type="dcterms:W3CDTF">2020-11-01T08:54:00Z</dcterms:created>
  <dcterms:modified xsi:type="dcterms:W3CDTF">2023-05-23T16:17:50Z</dcterms:modified>
  <cp:category>_</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5D03BDF585DD4FDE92374971BBE09BE8</vt:lpwstr>
  </property>
</Properties>
</file>