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58" r:id="rId4"/>
    <p:sldId id="281" r:id="rId5"/>
    <p:sldId id="277" r:id="rId6"/>
    <p:sldId id="285" r:id="rId7"/>
    <p:sldId id="278" r:id="rId8"/>
    <p:sldId id="306" r:id="rId9"/>
    <p:sldId id="307" r:id="rId10"/>
    <p:sldId id="319" r:id="rId11"/>
    <p:sldId id="324" r:id="rId12"/>
    <p:sldId id="320" r:id="rId13"/>
    <p:sldId id="322" r:id="rId14"/>
    <p:sldId id="321" r:id="rId15"/>
    <p:sldId id="323" r:id="rId16"/>
    <p:sldId id="330" r:id="rId17"/>
    <p:sldId id="29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479"/>
    <a:srgbClr val="353332"/>
    <a:srgbClr val="E2A52A"/>
    <a:srgbClr val="B3672E"/>
    <a:srgbClr val="F1F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364"/>
  </p:normalViewPr>
  <p:slideViewPr>
    <p:cSldViewPr snapToGrid="0" snapToObjects="1">
      <p:cViewPr varScale="1">
        <p:scale>
          <a:sx n="152" d="100"/>
          <a:sy n="152" d="100"/>
        </p:scale>
        <p:origin x="61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pitchFamily="18" charset="-122"/>
              </a:rPr>
              <a:t>2023/5/8</a:t>
            </a:fld>
            <a:endParaRPr lang="zh-CN" altLang="en-US">
              <a:latin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pitchFamily="18" charset="-122"/>
              </a:rPr>
              <a:t>‹#›</a:t>
            </a:fld>
            <a:endParaRPr lang="zh-CN" altLang="en-US">
              <a:latin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7134490-0C2D-2B4F-96CD-FBAA30B37B68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A14B3D49-67FE-2C44-9577-FA96E26F41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B3D49-67FE-2C44-9577-FA96E26F411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77C241D-AC9F-D04C-B8E7-06824AAFC641}" type="datetimeFigureOut">
              <a:rPr kumimoji="1" lang="zh-CN" altLang="en-US" smtClean="0"/>
              <a:t>2023/5/8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</a:defRPr>
            </a:lvl1pPr>
          </a:lstStyle>
          <a:p>
            <a:fld id="{916937E3-A2DC-3941-A06D-AD2FC383E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4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经典算法设计技术研讨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21605" y="379412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分支界限法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145" y="1075690"/>
            <a:ext cx="9271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ym typeface="+mn-ea"/>
              </a:rPr>
              <a:t>这里简单介绍一下上下界的计算，取下面这么一组数据，已经按照单位价值排好了序。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若我们选取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物品：</a:t>
            </a:r>
            <a:r>
              <a:rPr lang="en-US" altLang="zh-CN" sz="1600">
                <a:sym typeface="+mn-ea"/>
              </a:rPr>
              <a:t>W=29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P=-16(</a:t>
            </a:r>
            <a:r>
              <a:rPr lang="zh-CN" altLang="en-US" sz="1600">
                <a:sym typeface="+mn-ea"/>
              </a:rPr>
              <a:t>记得取负号</a:t>
            </a:r>
            <a:r>
              <a:rPr lang="en-US" altLang="zh-CN" sz="1600">
                <a:sym typeface="+mn-ea"/>
              </a:rPr>
              <a:t>)</a:t>
            </a:r>
          </a:p>
          <a:p>
            <a:r>
              <a:rPr lang="zh-CN" altLang="en-US" sz="1600">
                <a:sym typeface="+mn-ea"/>
              </a:rPr>
              <a:t>若选取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物品，则</a:t>
            </a:r>
            <a:r>
              <a:rPr lang="en-US" altLang="zh-CN" sz="1600">
                <a:sym typeface="+mn-ea"/>
              </a:rPr>
              <a:t>W=37&gt;34(</a:t>
            </a:r>
            <a:r>
              <a:rPr lang="zh-CN" altLang="en-US" sz="1600">
                <a:sym typeface="+mn-ea"/>
              </a:rPr>
              <a:t>×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，若刚好能满足</a:t>
            </a:r>
            <a:r>
              <a:rPr lang="en-US" altLang="zh-CN" sz="1600">
                <a:sym typeface="+mn-ea"/>
              </a:rPr>
              <a:t>34</a:t>
            </a:r>
            <a:r>
              <a:rPr lang="zh-CN" altLang="en-US" sz="1600">
                <a:sym typeface="+mn-ea"/>
              </a:rPr>
              <a:t>，则切割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物品，则</a:t>
            </a:r>
            <a:r>
              <a:rPr lang="en-US" altLang="zh-CN" sz="1600">
                <a:sym typeface="+mn-ea"/>
              </a:rPr>
              <a:t>29+8*5/8=34</a:t>
            </a:r>
          </a:p>
          <a:p>
            <a:r>
              <a:rPr lang="en-US" altLang="zh-CN" sz="1600">
                <a:sym typeface="+mn-ea"/>
              </a:rPr>
              <a:t>P=-16-4*5/8=-18.5</a:t>
            </a:r>
            <a:r>
              <a:rPr lang="zh-CN" altLang="en-US" sz="1600">
                <a:sym typeface="+mn-ea"/>
              </a:rPr>
              <a:t>，取更大的下界，则</a:t>
            </a:r>
            <a:r>
              <a:rPr lang="en-US" altLang="zh-CN" sz="1600">
                <a:sym typeface="+mn-ea"/>
              </a:rPr>
              <a:t>P=-18</a:t>
            </a:r>
          </a:p>
          <a:p>
            <a:r>
              <a:rPr lang="zh-CN" altLang="en-US" sz="1600">
                <a:sym typeface="+mn-ea"/>
              </a:rPr>
              <a:t>而若不切割</a:t>
            </a: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物品，背包留有空位，则上界就为</a:t>
            </a:r>
            <a:r>
              <a:rPr lang="en-US" altLang="zh-CN" sz="1600">
                <a:sym typeface="+mn-ea"/>
              </a:rPr>
              <a:t>P=-16</a:t>
            </a:r>
            <a:r>
              <a:rPr lang="zh-CN" altLang="en-US" sz="1600">
                <a:sym typeface="+mn-ea"/>
              </a:rPr>
              <a:t>，具体如下图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5" y="1434465"/>
            <a:ext cx="5196840" cy="1143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95" y="3752215"/>
            <a:ext cx="5586095" cy="27165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04240"/>
            <a:ext cx="9385935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/>
              <a:t>算法步骤：</a:t>
            </a:r>
            <a:r>
              <a:rPr lang="zh-CN"/>
              <a:t>（采用</a:t>
            </a:r>
            <a:r>
              <a:rPr lang="zh-CN" altLang="en-US">
                <a:sym typeface="+mn-ea"/>
              </a:rPr>
              <a:t>队列式分支界限法</a:t>
            </a:r>
            <a:r>
              <a:rPr lang="zh-CN"/>
              <a:t>）</a:t>
            </a:r>
            <a:endParaRPr lang="zh-CN" b="1"/>
          </a:p>
          <a:p>
            <a:r>
              <a:rPr lang="zh-CN"/>
              <a:t>① 用一个队列存储活结点，初始为空</a:t>
            </a:r>
          </a:p>
          <a:p>
            <a:r>
              <a:rPr lang="zh-CN"/>
              <a:t>② </a:t>
            </a:r>
            <a:r>
              <a:rPr lang="en-US" altLang="zh-CN"/>
              <a:t>1</a:t>
            </a:r>
            <a:r>
              <a:rPr lang="zh-CN"/>
              <a:t>为当前扩展结点，其子结点左</a:t>
            </a:r>
            <a:r>
              <a:rPr lang="en-US" altLang="zh-CN"/>
              <a:t>2</a:t>
            </a:r>
            <a:r>
              <a:rPr lang="zh-CN"/>
              <a:t>为可行结点，右</a:t>
            </a:r>
            <a:r>
              <a:rPr lang="en-US" altLang="zh-CN"/>
              <a:t>2</a:t>
            </a:r>
            <a:r>
              <a:rPr lang="zh-CN" altLang="en-US"/>
              <a:t>结点不可行，舍弃，左</a:t>
            </a:r>
            <a:r>
              <a:rPr lang="en-US" altLang="zh-CN"/>
              <a:t>2</a:t>
            </a:r>
            <a:r>
              <a:rPr lang="zh-CN" altLang="en-US"/>
              <a:t>入队</a:t>
            </a:r>
            <a:r>
              <a:rPr lang="zh-CN"/>
              <a:t>，并舍弃</a:t>
            </a:r>
            <a:r>
              <a:rPr lang="en-US" altLang="zh-CN"/>
              <a:t>1</a:t>
            </a:r>
            <a:r>
              <a:rPr lang="zh-CN"/>
              <a:t>。</a:t>
            </a:r>
          </a:p>
          <a:p>
            <a:r>
              <a:rPr lang="zh-CN"/>
              <a:t>③ 按FIFO原则，下一扩展结点为左</a:t>
            </a:r>
            <a:r>
              <a:rPr lang="en-US" altLang="zh-CN"/>
              <a:t>2</a:t>
            </a:r>
            <a:r>
              <a:rPr lang="zh-CN"/>
              <a:t>，其子结点左</a:t>
            </a:r>
            <a:r>
              <a:rPr lang="en-US" altLang="zh-CN"/>
              <a:t>3</a:t>
            </a:r>
            <a:r>
              <a:rPr lang="zh-CN" altLang="en-US"/>
              <a:t>右</a:t>
            </a:r>
            <a:r>
              <a:rPr lang="en-US" altLang="zh-CN"/>
              <a:t>3</a:t>
            </a:r>
            <a:r>
              <a:rPr lang="zh-CN" altLang="en-US"/>
              <a:t>均为可行叶结点，获得两个可行解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。</a:t>
            </a:r>
            <a:endParaRPr lang="zh-CN"/>
          </a:p>
          <a:p>
            <a:r>
              <a:rPr lang="zh-CN"/>
              <a:t>④ 左</a:t>
            </a:r>
            <a:r>
              <a:rPr lang="en-US" altLang="zh-CN"/>
              <a:t>2</a:t>
            </a:r>
            <a:r>
              <a:rPr lang="zh-CN" altLang="en-US"/>
              <a:t>为最后一个扩展结点，出队后，队列为空，算法结束，最优解为</a:t>
            </a:r>
            <a:r>
              <a:rPr lang="en-US" altLang="zh-CN"/>
              <a:t>3</a:t>
            </a:r>
            <a:r>
              <a:rPr lang="zh-CN" altLang="en-US"/>
              <a:t>。</a:t>
            </a:r>
            <a:endParaRPr lang="zh-CN"/>
          </a:p>
          <a:p>
            <a:endParaRPr lang="zh-CN"/>
          </a:p>
          <a:p>
            <a:endParaRPr lang="zh-CN" sz="1600">
              <a:sym typeface="+mn-ea"/>
            </a:endParaRPr>
          </a:p>
        </p:txBody>
      </p:sp>
      <p:pic>
        <p:nvPicPr>
          <p:cNvPr id="2" name="图片 1" descr="扫描全能王 2021-05-29 15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90" y="3310890"/>
            <a:ext cx="5053965" cy="3286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04240"/>
            <a:ext cx="927163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/>
              <a:t>代码实现：</a:t>
            </a:r>
            <a:r>
              <a:rPr lang="zh-CN"/>
              <a:t>让我们用代码来理解一下。</a:t>
            </a:r>
          </a:p>
          <a:p>
            <a:r>
              <a:rPr lang="en-US" altLang="zh-CN"/>
              <a:t>//</a:t>
            </a:r>
            <a:r>
              <a:rPr lang="zh-CN" altLang="en-US"/>
              <a:t>这里的代码采取计算上界，作为最大值问题简单处理，没有按照前文介绍的上下界做法</a:t>
            </a:r>
          </a:p>
          <a:p>
            <a:r>
              <a:rPr lang="en-US" altLang="zh-CN"/>
              <a:t>//</a:t>
            </a:r>
            <a:r>
              <a:rPr lang="zh-CN" altLang="en-US"/>
              <a:t>来完成。</a:t>
            </a:r>
            <a:endParaRPr lang="zh-CN"/>
          </a:p>
          <a:p>
            <a:r>
              <a:rPr lang="zh-CN" sz="1600"/>
              <a:t>#include &lt;bits/stdc++.h&gt;</a:t>
            </a:r>
          </a:p>
          <a:p>
            <a:r>
              <a:rPr lang="zh-CN" sz="1600"/>
              <a:t>using namespace std;</a:t>
            </a:r>
          </a:p>
          <a:p>
            <a:r>
              <a:rPr lang="zh-CN" sz="1600"/>
              <a:t>  </a:t>
            </a:r>
          </a:p>
          <a:p>
            <a:r>
              <a:rPr lang="zh-CN" sz="1600"/>
              <a:t>struct Item</a:t>
            </a:r>
          </a:p>
          <a:p>
            <a:r>
              <a:rPr lang="zh-CN" sz="1600"/>
              <a:t>{</a:t>
            </a:r>
          </a:p>
          <a:p>
            <a:r>
              <a:rPr lang="zh-CN" sz="1600"/>
              <a:t>    float weight;//物品质量 </a:t>
            </a:r>
          </a:p>
          <a:p>
            <a:r>
              <a:rPr lang="zh-CN" sz="1600"/>
              <a:t>    int value;//物品价值 </a:t>
            </a:r>
          </a:p>
          <a:p>
            <a:r>
              <a:rPr lang="zh-CN" sz="1600"/>
              <a:t>};</a:t>
            </a:r>
          </a:p>
          <a:p>
            <a:r>
              <a:rPr lang="zh-CN" sz="1600"/>
              <a:t>  </a:t>
            </a:r>
          </a:p>
          <a:p>
            <a:r>
              <a:rPr lang="zh-CN" sz="1600"/>
              <a:t>//存储信息的结点 </a:t>
            </a:r>
          </a:p>
          <a:p>
            <a:r>
              <a:rPr lang="zh-CN" sz="1600"/>
              <a:t>struct Node</a:t>
            </a:r>
          </a:p>
          <a:p>
            <a:r>
              <a:rPr lang="zh-CN" sz="1600"/>
              <a:t>{</a:t>
            </a:r>
          </a:p>
          <a:p>
            <a:r>
              <a:rPr lang="zh-CN" sz="1600"/>
              <a:t>    //level：层级，用来指示装入哪个物品 </a:t>
            </a:r>
          </a:p>
          <a:p>
            <a:r>
              <a:rPr lang="zh-CN" sz="1600"/>
              <a:t> </a:t>
            </a:r>
            <a:r>
              <a:rPr lang="en-US" altLang="zh-CN" sz="1600"/>
              <a:t>   </a:t>
            </a:r>
            <a:r>
              <a:rPr lang="zh-CN" sz="1600"/>
              <a:t>//profit：目前装入的价值 </a:t>
            </a:r>
          </a:p>
          <a:p>
            <a:r>
              <a:rPr lang="en-US" altLang="zh-CN" sz="1600"/>
              <a:t>    </a:t>
            </a:r>
            <a:r>
              <a:rPr lang="zh-CN" sz="1600"/>
              <a:t>//bound：以该节点为根的子树能达到的价值上界</a:t>
            </a:r>
          </a:p>
          <a:p>
            <a:r>
              <a:rPr lang="zh-CN" sz="1600"/>
              <a:t>    int level, profit, bound;</a:t>
            </a:r>
          </a:p>
          <a:p>
            <a:r>
              <a:rPr lang="zh-CN" sz="1600"/>
              <a:t>    //目前装入的总重量 </a:t>
            </a:r>
          </a:p>
          <a:p>
            <a:r>
              <a:rPr lang="zh-CN" sz="1600"/>
              <a:t> </a:t>
            </a:r>
            <a:r>
              <a:rPr lang="en-US" altLang="zh-CN" sz="1600"/>
              <a:t>   </a:t>
            </a:r>
            <a:r>
              <a:rPr lang="zh-CN" sz="1600"/>
              <a:t>float weight;</a:t>
            </a:r>
          </a:p>
          <a:p>
            <a:r>
              <a:rPr lang="zh-CN" sz="1600"/>
              <a:t>};</a:t>
            </a:r>
          </a:p>
          <a:p>
            <a:r>
              <a:rPr lang="zh-CN"/>
              <a:t>  </a:t>
            </a:r>
          </a:p>
          <a:p>
            <a:endParaRPr lang="zh-CN"/>
          </a:p>
          <a:p>
            <a:endParaRPr lang="zh-CN" sz="1600"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04240"/>
            <a:ext cx="92716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/>
              <a:t>bool cmp(Item a, Item b)//单位价值排序 </a:t>
            </a:r>
          </a:p>
          <a:p>
            <a:r>
              <a:rPr lang="zh-CN" sz="1400"/>
              <a:t>{</a:t>
            </a:r>
          </a:p>
          <a:p>
            <a:r>
              <a:rPr lang="zh-CN" sz="1400"/>
              <a:t>    double r1 = (double)a.value / a.weight;//单位价值</a:t>
            </a:r>
          </a:p>
          <a:p>
            <a:r>
              <a:rPr lang="zh-CN" sz="1400"/>
              <a:t>    double r2 = (double)b.value / b.weight;</a:t>
            </a:r>
          </a:p>
          <a:p>
            <a:r>
              <a:rPr lang="zh-CN" sz="1400"/>
              <a:t>    return r1 &gt; r2;//降序排列 </a:t>
            </a:r>
          </a:p>
          <a:p>
            <a:r>
              <a:rPr lang="zh-CN" sz="1400"/>
              <a:t>}</a:t>
            </a:r>
          </a:p>
          <a:p>
            <a:r>
              <a:rPr lang="zh-CN" sz="1400"/>
              <a:t>  </a:t>
            </a:r>
          </a:p>
          <a:p>
            <a:r>
              <a:rPr lang="zh-CN" sz="1400"/>
              <a:t>//返回以u为根的子树中的利润边界，主要使用贪心算法来寻找最大利润的上限值。</a:t>
            </a:r>
          </a:p>
          <a:p>
            <a:r>
              <a:rPr lang="zh-CN" sz="1400"/>
              <a:t>int bound(Node u, int n, int W, Item arr[])</a:t>
            </a:r>
          </a:p>
          <a:p>
            <a:r>
              <a:rPr lang="zh-CN" sz="1400"/>
              <a:t>{</a:t>
            </a:r>
          </a:p>
          <a:p>
            <a:r>
              <a:rPr lang="zh-CN" sz="1400"/>
              <a:t>    if (u.weight &gt;= W)</a:t>
            </a:r>
            <a:r>
              <a:rPr lang="zh-CN" sz="1400">
                <a:sym typeface="+mn-ea"/>
              </a:rPr>
              <a:t>//如果该物品重量大于背包重量，返回0</a:t>
            </a:r>
            <a:endParaRPr lang="zh-CN" sz="1400"/>
          </a:p>
          <a:p>
            <a:r>
              <a:rPr lang="zh-CN" sz="1400"/>
              <a:t>        return 0;</a:t>
            </a:r>
          </a:p>
          <a:p>
            <a:r>
              <a:rPr lang="zh-CN" sz="1400"/>
              <a:t>   </a:t>
            </a:r>
            <a:r>
              <a:rPr lang="en-US" altLang="zh-CN" sz="1400"/>
              <a:t> </a:t>
            </a:r>
            <a:r>
              <a:rPr lang="zh-CN" sz="1400"/>
              <a:t>int profit_bound = u.profit;</a:t>
            </a:r>
            <a:r>
              <a:rPr lang="zh-CN" sz="1400">
                <a:sym typeface="+mn-ea"/>
              </a:rPr>
              <a:t>//通过当前利润初始化利润的界限 </a:t>
            </a:r>
            <a:endParaRPr lang="zh-CN" sz="1400"/>
          </a:p>
          <a:p>
            <a:r>
              <a:rPr lang="en-US" altLang="zh-CN" sz="1400"/>
              <a:t>    </a:t>
            </a:r>
            <a:r>
              <a:rPr lang="zh-CN" sz="1400"/>
              <a:t>int j = u.level + 1;</a:t>
            </a:r>
            <a:r>
              <a:rPr lang="zh-CN" sz="1400">
                <a:sym typeface="+mn-ea"/>
              </a:rPr>
              <a:t>//j总比当前层级多</a:t>
            </a:r>
            <a:r>
              <a:rPr lang="en-US" altLang="zh-CN" sz="1400">
                <a:sym typeface="+mn-ea"/>
              </a:rPr>
              <a:t>1</a:t>
            </a:r>
            <a:endParaRPr lang="zh-CN" sz="1400"/>
          </a:p>
          <a:p>
            <a:r>
              <a:rPr lang="zh-CN" sz="1400"/>
              <a:t>    int totweight = u.weight;</a:t>
            </a:r>
          </a:p>
          <a:p>
            <a:r>
              <a:rPr lang="zh-CN" sz="1400"/>
              <a:t> </a:t>
            </a:r>
            <a:r>
              <a:rPr lang="en-US" altLang="zh-CN" sz="1400"/>
              <a:t>   </a:t>
            </a:r>
            <a:r>
              <a:rPr lang="zh-CN" sz="1400">
                <a:sym typeface="+mn-ea"/>
              </a:rPr>
              <a:t>// while循环，当物品索引小于n且累计重量小于总重量</a:t>
            </a:r>
            <a:endParaRPr lang="zh-CN" sz="1400"/>
          </a:p>
          <a:p>
            <a:r>
              <a:rPr lang="zh-CN" sz="1400"/>
              <a:t>    while ((j &lt; n) &amp;&amp; (totweight + arr[j].weight &lt;= W))</a:t>
            </a:r>
          </a:p>
          <a:p>
            <a:r>
              <a:rPr lang="zh-CN" sz="1400"/>
              <a:t>    {</a:t>
            </a:r>
          </a:p>
          <a:p>
            <a:r>
              <a:rPr lang="zh-CN" sz="1400"/>
              <a:t>        totweight    += arr[j].weight;</a:t>
            </a:r>
          </a:p>
          <a:p>
            <a:r>
              <a:rPr lang="zh-CN" sz="1400"/>
              <a:t>        profit_bound += arr[j].value;</a:t>
            </a:r>
          </a:p>
          <a:p>
            <a:r>
              <a:rPr lang="zh-CN" sz="1400"/>
              <a:t>        j++;</a:t>
            </a:r>
          </a:p>
          <a:p>
            <a:r>
              <a:rPr lang="zh-CN" sz="1400"/>
              <a:t>    }</a:t>
            </a:r>
          </a:p>
          <a:p>
            <a:r>
              <a:rPr lang="zh-CN" sz="1400"/>
              <a:t>  </a:t>
            </a:r>
          </a:p>
          <a:p>
            <a:r>
              <a:rPr lang="zh-CN" sz="1400"/>
              <a:t>    if (j &lt; n)</a:t>
            </a:r>
            <a:r>
              <a:rPr lang="zh-CN" sz="1400">
                <a:sym typeface="+mn-ea"/>
              </a:rPr>
              <a:t>//如果</a:t>
            </a:r>
            <a:r>
              <a:rPr lang="en-US" altLang="zh-CN" sz="1400">
                <a:sym typeface="+mn-ea"/>
              </a:rPr>
              <a:t>j</a:t>
            </a:r>
            <a:r>
              <a:rPr lang="zh-CN" sz="1400">
                <a:sym typeface="+mn-ea"/>
              </a:rPr>
              <a:t>不是n，则包括最后一项的部分内容为利润的上限值</a:t>
            </a:r>
            <a:endParaRPr lang="zh-CN" sz="1400"/>
          </a:p>
          <a:p>
            <a:r>
              <a:rPr lang="zh-CN" sz="1400"/>
              <a:t>    profit_bound += (W - totweight) * arr[j].value/arr[j].weight;</a:t>
            </a:r>
          </a:p>
          <a:p>
            <a:r>
              <a:rPr lang="zh-CN" sz="1400"/>
              <a:t>    return profit_bound;</a:t>
            </a:r>
          </a:p>
          <a:p>
            <a:r>
              <a:rPr lang="zh-CN" sz="1400"/>
              <a:t>}</a:t>
            </a:r>
          </a:p>
          <a:p>
            <a:endParaRPr lang="zh-CN" sz="1400"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04240"/>
            <a:ext cx="927163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200">
                <a:sym typeface="+mn-ea"/>
              </a:rPr>
              <a:t>int knapsack(int W, Item arr[], int n)//返回值是背包容量为W时最大利润的函数</a:t>
            </a:r>
          </a:p>
          <a:p>
            <a:r>
              <a:rPr lang="zh-CN" sz="1200">
                <a:sym typeface="+mn-ea"/>
              </a:rPr>
              <a:t>{</a:t>
            </a:r>
          </a:p>
          <a:p>
            <a:r>
              <a:rPr lang="zh-CN" sz="1200">
                <a:sym typeface="+mn-ea"/>
              </a:rPr>
              <a:t>    sort(arr, arr + n, cmp);//按照单位价值排序 </a:t>
            </a:r>
          </a:p>
          <a:p>
            <a:r>
              <a:rPr lang="zh-CN" sz="1200">
                <a:sym typeface="+mn-ea"/>
              </a:rPr>
              <a:t>    queue&lt;Node&gt; Q;//建队来遍历结点</a:t>
            </a:r>
          </a:p>
          <a:p>
            <a:r>
              <a:rPr lang="zh-CN" sz="1200">
                <a:sym typeface="+mn-ea"/>
              </a:rPr>
              <a:t>    Node u, v;</a:t>
            </a:r>
          </a:p>
          <a:p>
            <a:r>
              <a:rPr lang="zh-CN" sz="1200">
                <a:sym typeface="+mn-ea"/>
              </a:rPr>
              <a:t>    u.level = -1; //开始时的空节点 </a:t>
            </a:r>
          </a:p>
          <a:p>
            <a:r>
              <a:rPr lang="zh-CN" sz="1200">
                <a:sym typeface="+mn-ea"/>
              </a:rPr>
              <a:t>    u.profit = u.weight = 0;</a:t>
            </a:r>
          </a:p>
          <a:p>
            <a:r>
              <a:rPr lang="zh-CN" sz="1200">
                <a:sym typeface="+mn-ea"/>
              </a:rPr>
              <a:t>    Q.push(u);</a:t>
            </a:r>
          </a:p>
          <a:p>
            <a:r>
              <a:rPr lang="zh-CN" sz="1200">
                <a:sym typeface="+mn-ea"/>
              </a:rPr>
              <a:t>    int maxProfit = 0;//逐一从决策树中提取一个物品，计算被提取物品的所有子物品的利润，并继续保存最大利润</a:t>
            </a:r>
          </a:p>
          <a:p>
            <a:r>
              <a:rPr lang="zh-CN" sz="1200">
                <a:sym typeface="+mn-ea"/>
              </a:rPr>
              <a:t>    while (!Q.empty())</a:t>
            </a:r>
          </a:p>
          <a:p>
            <a:r>
              <a:rPr lang="zh-CN" sz="1200">
                <a:sym typeface="+mn-ea"/>
              </a:rPr>
              <a:t>    {</a:t>
            </a:r>
            <a:r>
              <a:rPr lang="en-US" altLang="zh-CN" sz="1200">
                <a:sym typeface="+mn-ea"/>
              </a:rPr>
              <a:t>   </a:t>
            </a:r>
            <a:r>
              <a:rPr lang="zh-CN" sz="1200">
                <a:sym typeface="+mn-ea"/>
              </a:rPr>
              <a:t>u = Q.front();//出队</a:t>
            </a:r>
          </a:p>
          <a:p>
            <a:r>
              <a:rPr lang="zh-CN" sz="1200">
                <a:sym typeface="+mn-ea"/>
              </a:rPr>
              <a:t>        Q.pop();</a:t>
            </a:r>
          </a:p>
          <a:p>
            <a:r>
              <a:rPr lang="zh-CN" sz="1200">
                <a:sym typeface="+mn-ea"/>
              </a:rPr>
              <a:t>        if (u.level == -1)//如果是初始结点，层级设为0</a:t>
            </a:r>
          </a:p>
          <a:p>
            <a:r>
              <a:rPr lang="zh-CN" sz="1200">
                <a:sym typeface="+mn-ea"/>
              </a:rPr>
              <a:t>            v.level = 0;</a:t>
            </a:r>
          </a:p>
          <a:p>
            <a:r>
              <a:rPr lang="zh-CN" sz="1200">
                <a:sym typeface="+mn-ea"/>
              </a:rPr>
              <a:t>        if (u.level == n-1) //如果下一级为空</a:t>
            </a:r>
          </a:p>
          <a:p>
            <a:r>
              <a:rPr lang="zh-CN" sz="1200">
                <a:sym typeface="+mn-ea"/>
              </a:rPr>
              <a:t>            </a:t>
            </a:r>
            <a:r>
              <a:rPr lang="en-US" altLang="zh-CN" sz="1200">
                <a:sym typeface="+mn-ea"/>
              </a:rPr>
              <a:t>break</a:t>
            </a:r>
            <a:r>
              <a:rPr lang="zh-CN" sz="1200">
                <a:sym typeface="+mn-ea"/>
              </a:rPr>
              <a:t>;</a:t>
            </a:r>
          </a:p>
          <a:p>
            <a:r>
              <a:rPr lang="zh-CN" sz="1200">
                <a:sym typeface="+mn-ea"/>
              </a:rPr>
              <a:t>        v.level = u.level + 1;//如果不是最后一级，则增加层级，并计算子节点的利润。</a:t>
            </a:r>
          </a:p>
          <a:p>
            <a:r>
              <a:rPr lang="zh-CN" sz="1200">
                <a:sym typeface="+mn-ea"/>
              </a:rPr>
              <a:t>        v.weight = u.weight + arr[v.level].weight;//将当前物品的重量和价值加到当前层级的树结点上 </a:t>
            </a:r>
          </a:p>
          <a:p>
            <a:r>
              <a:rPr lang="zh-CN" sz="1200">
                <a:sym typeface="+mn-ea"/>
              </a:rPr>
              <a:t>        v.profit = u.profit + arr[v.level].value;</a:t>
            </a:r>
          </a:p>
          <a:p>
            <a:r>
              <a:rPr lang="zh-CN" sz="1200">
                <a:sym typeface="+mn-ea"/>
              </a:rPr>
              <a:t>        if (v.weight &lt;= W &amp;&amp; v.profit &gt; maxProfit)//如果累计重量小于W，且利润大于之前的利润，则更新maxprofit</a:t>
            </a:r>
          </a:p>
          <a:p>
            <a:r>
              <a:rPr lang="zh-CN" sz="1200">
                <a:sym typeface="+mn-ea"/>
              </a:rPr>
              <a:t>            maxProfit = v.profit;</a:t>
            </a:r>
          </a:p>
          <a:p>
            <a:r>
              <a:rPr lang="zh-CN" sz="1200">
                <a:sym typeface="+mn-ea"/>
              </a:rPr>
              <a:t>        v.bound = bound(v, n, W, arr);//获取利润的上限，以决定是否将v添加到Q中</a:t>
            </a:r>
          </a:p>
          <a:p>
            <a:r>
              <a:rPr lang="zh-CN" sz="1200">
                <a:sym typeface="+mn-ea"/>
              </a:rPr>
              <a:t>        if (v.bound &gt; maxProfit)//如果边界值大于最大利润，则入队</a:t>
            </a:r>
          </a:p>
          <a:p>
            <a:r>
              <a:rPr lang="zh-CN" sz="1200">
                <a:sym typeface="+mn-ea"/>
              </a:rPr>
              <a:t>            Q.push(v);</a:t>
            </a:r>
          </a:p>
          <a:p>
            <a:r>
              <a:rPr lang="zh-CN" sz="1200">
                <a:sym typeface="+mn-ea"/>
              </a:rPr>
              <a:t>        v.weight = u.weight;//重复上述操作，但不添加该物品到背包中，即另一种可能性</a:t>
            </a:r>
          </a:p>
          <a:p>
            <a:r>
              <a:rPr lang="zh-CN" sz="1200">
                <a:sym typeface="+mn-ea"/>
              </a:rPr>
              <a:t>        v.profit = u.profit;</a:t>
            </a:r>
          </a:p>
          <a:p>
            <a:r>
              <a:rPr lang="zh-CN" sz="1200">
                <a:sym typeface="+mn-ea"/>
              </a:rPr>
              <a:t>        v.bound = bound(v, n, W, arr);</a:t>
            </a:r>
          </a:p>
          <a:p>
            <a:r>
              <a:rPr lang="zh-CN" sz="1200">
                <a:sym typeface="+mn-ea"/>
              </a:rPr>
              <a:t>        if (v.bound &gt; maxProfit)</a:t>
            </a:r>
          </a:p>
          <a:p>
            <a:r>
              <a:rPr lang="zh-CN" sz="1200">
                <a:sym typeface="+mn-ea"/>
              </a:rPr>
              <a:t>            Q.push(v);</a:t>
            </a:r>
          </a:p>
          <a:p>
            <a:r>
              <a:rPr lang="zh-CN" sz="1200">
                <a:sym typeface="+mn-ea"/>
              </a:rPr>
              <a:t>    }</a:t>
            </a:r>
          </a:p>
          <a:p>
            <a:r>
              <a:rPr lang="zh-CN" sz="1200">
                <a:sym typeface="+mn-ea"/>
              </a:rPr>
              <a:t>    return maxProfit;}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04240"/>
            <a:ext cx="9271635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>
                <a:sym typeface="+mn-ea"/>
              </a:rPr>
              <a:t>int main()</a:t>
            </a:r>
          </a:p>
          <a:p>
            <a:r>
              <a:rPr lang="zh-CN" sz="1600">
                <a:sym typeface="+mn-ea"/>
              </a:rPr>
              <a:t>{</a:t>
            </a:r>
          </a:p>
          <a:p>
            <a:r>
              <a:rPr lang="zh-CN" sz="1600">
                <a:sym typeface="+mn-ea"/>
              </a:rPr>
              <a:t>    int W;   //背包重量 </a:t>
            </a:r>
          </a:p>
          <a:p>
            <a:r>
              <a:rPr lang="zh-CN" sz="1600">
                <a:sym typeface="+mn-ea"/>
              </a:rPr>
              <a:t>    cin&gt;&gt;W;</a:t>
            </a:r>
          </a:p>
          <a:p>
            <a:r>
              <a:rPr lang="zh-CN" sz="1600">
                <a:sym typeface="+mn-ea"/>
              </a:rPr>
              <a:t>    int n;   //物品数目 </a:t>
            </a:r>
          </a:p>
          <a:p>
            <a:r>
              <a:rPr lang="zh-CN" sz="1600">
                <a:sym typeface="+mn-ea"/>
              </a:rPr>
              <a:t>    cin&gt;&gt;n;</a:t>
            </a:r>
          </a:p>
          <a:p>
            <a:r>
              <a:rPr lang="zh-CN" sz="1600">
                <a:sym typeface="+mn-ea"/>
              </a:rPr>
              <a:t>    Item* arr=new Item[n]; </a:t>
            </a:r>
          </a:p>
          <a:p>
            <a:r>
              <a:rPr lang="zh-CN" sz="1600">
                <a:sym typeface="+mn-ea"/>
              </a:rPr>
              <a:t>    for(int i=0;i&lt;n;i++){</a:t>
            </a:r>
          </a:p>
          <a:p>
            <a:r>
              <a:rPr lang="zh-CN" sz="1600">
                <a:sym typeface="+mn-ea"/>
              </a:rPr>
              <a:t>    	cin&gt;&gt;arr[i].weight&gt;&gt;arr[i].value;</a:t>
            </a:r>
          </a:p>
          <a:p>
            <a:r>
              <a:rPr lang="zh-CN" sz="1600">
                <a:sym typeface="+mn-ea"/>
              </a:rPr>
              <a:t>	} </a:t>
            </a:r>
          </a:p>
          <a:p>
            <a:r>
              <a:rPr lang="zh-CN" sz="1600">
                <a:sym typeface="+mn-ea"/>
              </a:rPr>
              <a:t>    cout &lt;&lt; "最大利润是："&lt;&lt; knapsack(W, arr, n);</a:t>
            </a:r>
          </a:p>
          <a:p>
            <a:r>
              <a:rPr lang="zh-CN" sz="1600">
                <a:sym typeface="+mn-ea"/>
              </a:rPr>
              <a:t>    return 0;</a:t>
            </a:r>
          </a:p>
          <a:p>
            <a:r>
              <a:rPr lang="zh-CN" sz="1600">
                <a:sym typeface="+mn-ea"/>
              </a:rPr>
              <a:t>}</a:t>
            </a:r>
          </a:p>
          <a:p>
            <a:endParaRPr lang="zh-CN" sz="1600">
              <a:sym typeface="+mn-ea"/>
            </a:endParaRPr>
          </a:p>
          <a:p>
            <a:endParaRPr lang="zh-CN" b="1">
              <a:sym typeface="+mn-ea"/>
            </a:endParaRPr>
          </a:p>
          <a:p>
            <a:r>
              <a:rPr lang="zh-CN" b="1">
                <a:sym typeface="+mn-ea"/>
              </a:rPr>
              <a:t>性能分析：</a:t>
            </a:r>
            <a:r>
              <a:rPr lang="zh-CN">
                <a:sym typeface="+mn-ea"/>
              </a:rPr>
              <a:t>单看前文代码，由于在knapsack函数的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中还调用了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函数，而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中也含有一个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函数，所以它的时间复杂度为</a:t>
            </a:r>
            <a:r>
              <a:rPr lang="en-US" altLang="zh-CN">
                <a:sym typeface="+mn-ea"/>
              </a:rPr>
              <a:t>O(n^2)</a:t>
            </a:r>
            <a:r>
              <a:rPr lang="zh-CN" altLang="en-US">
                <a:sym typeface="+mn-ea"/>
              </a:rPr>
              <a:t>。</a:t>
            </a:r>
          </a:p>
          <a:p>
            <a:endParaRPr lang="zh-CN" b="1">
              <a:sym typeface="+mn-ea"/>
            </a:endParaRPr>
          </a:p>
          <a:p>
            <a:endParaRPr lang="zh-CN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1414145"/>
            <a:ext cx="3145790" cy="22720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参考文献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5660" y="969645"/>
            <a:ext cx="9271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ym typeface="+mn-ea"/>
              </a:rPr>
              <a:t>   </a:t>
            </a:r>
            <a:r>
              <a:rPr lang="zh-CN" b="1">
                <a:sym typeface="+mn-ea"/>
              </a:rPr>
              <a:t>百度百科</a:t>
            </a:r>
          </a:p>
          <a:p>
            <a:r>
              <a:rPr lang="zh-CN" b="1">
                <a:sym typeface="+mn-ea"/>
              </a:rPr>
              <a:t>《算法设计与分析导论》</a:t>
            </a:r>
            <a:r>
              <a:rPr lang="en-US" altLang="zh-CN" b="1">
                <a:sym typeface="+mn-ea"/>
              </a:rPr>
              <a:t>—— 李家同</a:t>
            </a:r>
          </a:p>
          <a:p>
            <a:endParaRPr lang="zh-CN" b="1"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39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4810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3238500" y="3247390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795" y="2699385"/>
            <a:ext cx="81070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en-US" altLang="zh-CN" sz="4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THANKS FOR WHATCHING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34" y="863816"/>
            <a:ext cx="9030032" cy="5994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2538" cy="3121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203"/>
            <a:ext cx="2344024" cy="19067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88" y="3794372"/>
            <a:ext cx="1172012" cy="2313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505" y="0"/>
            <a:ext cx="710495" cy="185821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356995" y="956945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5730240" y="1858010"/>
            <a:ext cx="1265555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12098" y="115137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rgbClr val="353332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rgbClr val="353332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rgbClr val="353332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492207" y="2906030"/>
            <a:ext cx="3627924" cy="730973"/>
            <a:chOff x="2162007" y="1632855"/>
            <a:chExt cx="3627924" cy="730973"/>
          </a:xfrm>
        </p:grpSpPr>
        <p:sp>
          <p:nvSpPr>
            <p:cNvPr id="23" name="菱形 22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B3672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31949" y="163285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概述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92207" y="3727575"/>
            <a:ext cx="3627615" cy="701273"/>
            <a:chOff x="2162007" y="1662555"/>
            <a:chExt cx="3627615" cy="701273"/>
          </a:xfrm>
        </p:grpSpPr>
        <p:sp>
          <p:nvSpPr>
            <p:cNvPr id="31" name="菱形 30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E2A52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31640" y="166255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应用举例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0282" y="2905690"/>
            <a:ext cx="3637140" cy="727503"/>
            <a:chOff x="2162007" y="1636325"/>
            <a:chExt cx="3637140" cy="727503"/>
          </a:xfrm>
        </p:grpSpPr>
        <p:sp>
          <p:nvSpPr>
            <p:cNvPr id="35" name="菱形 34"/>
            <p:cNvSpPr/>
            <p:nvPr/>
          </p:nvSpPr>
          <p:spPr>
            <a:xfrm>
              <a:off x="2162007" y="1793495"/>
              <a:ext cx="569633" cy="570333"/>
            </a:xfrm>
            <a:prstGeom prst="diamond">
              <a:avLst/>
            </a:prstGeom>
            <a:solidFill>
              <a:srgbClr val="9A94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741165" y="1636325"/>
              <a:ext cx="305798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应用实例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49807" y="3894710"/>
            <a:ext cx="3375660" cy="570333"/>
            <a:chOff x="2171532" y="1812545"/>
            <a:chExt cx="3375660" cy="570333"/>
          </a:xfrm>
        </p:grpSpPr>
        <p:sp>
          <p:nvSpPr>
            <p:cNvPr id="41" name="菱形 40"/>
            <p:cNvSpPr/>
            <p:nvPr/>
          </p:nvSpPr>
          <p:spPr>
            <a:xfrm>
              <a:off x="2171532" y="1812545"/>
              <a:ext cx="569633" cy="570333"/>
            </a:xfrm>
            <a:prstGeom prst="diamond">
              <a:avLst/>
            </a:prstGeom>
            <a:solidFill>
              <a:srgbClr val="35333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69258" y="1848008"/>
              <a:ext cx="355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770972" y="1848105"/>
              <a:ext cx="277622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求解过程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0840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概述</a:t>
            </a:r>
            <a:endParaRPr kumimoji="1"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/>
      <p:bldP spid="2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11734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5660" y="774065"/>
            <a:ext cx="93033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求解目标：</a:t>
            </a:r>
            <a:r>
              <a:rPr lang="zh-CN" altLang="en-US"/>
              <a:t>分支界限法的求解目标则是找出满足约束条件的一个解，或是在满足约束条件的解中找出在某种意义下的最优解。</a:t>
            </a:r>
          </a:p>
          <a:p>
            <a:r>
              <a:rPr lang="zh-CN" altLang="en-US" b="1"/>
              <a:t>搜索方式：</a:t>
            </a:r>
            <a:r>
              <a:rPr lang="zh-CN" altLang="en-US"/>
              <a:t>以广度优先或以最小耗费优先的方式搜索解空间树。分支界限法常以广度优先或以最小耗费（最大效益）优先的方式搜索问题的解空间树。</a:t>
            </a:r>
          </a:p>
          <a:p>
            <a:r>
              <a:rPr lang="zh-CN" altLang="en-US"/>
              <a:t>在分支界限法中，每一个活结点只有一次机会成为扩展结点。活结点一旦成为扩展结点，就一次性产生其所有儿子结点。在这些儿子结点中，导致不可行解或导致非最优解的儿子结点被舍弃，其余儿子结点被加入活结点表中。此后，从活结点表中取下一结点成为当前扩展结点，并重复上述结点扩展过程。这个过程一直持续到找到所需的解或活结点表为空时为止。分支界限一般也分为两种，一种是队列式分支界限法，另一种是优先队列式分支界限法。</a:t>
            </a:r>
          </a:p>
          <a:p>
            <a:r>
              <a:rPr lang="zh-CN" altLang="en-US"/>
              <a:t>说人话，就是把所有结果变成一棵解空间树，从根结点到每个叶子结点都是一种结果，从中取最优解。</a:t>
            </a:r>
          </a:p>
          <a:p>
            <a:r>
              <a:rPr lang="zh-CN" altLang="en-US"/>
              <a:t>具体内容会在后面的算法思想部分具体阐述。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应用实例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应用实例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145" y="1075690"/>
            <a:ext cx="927163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作为一种经典算法，分支界限法可以用于用于许多NP难题，例如</a:t>
            </a:r>
          </a:p>
          <a:p>
            <a:r>
              <a:rPr lang="en-US" altLang="zh-CN"/>
              <a:t>1</a:t>
            </a:r>
            <a:r>
              <a:rPr lang="zh-CN" altLang="en-US"/>
              <a:t>）旅行商问题（TSP）</a:t>
            </a:r>
          </a:p>
          <a:p>
            <a:r>
              <a:rPr lang="zh-CN" altLang="en-US" sz="1400"/>
              <a:t>假设有一个旅行商人要拜访n个城市，他必须选择所要走的路径，路径的限制是每个城市只能拜访一次，而且最后要回到原来出发的城市。路径的选择目标是要求得的路径路程为所有路径之中的最小值。</a:t>
            </a:r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01</a:t>
            </a:r>
            <a:r>
              <a:rPr lang="zh-CN" altLang="en-US"/>
              <a:t>背包问题</a:t>
            </a:r>
            <a:r>
              <a:rPr lang="en-US" altLang="zh-CN"/>
              <a:t> </a:t>
            </a:r>
          </a:p>
          <a:p>
            <a:r>
              <a:rPr lang="zh-CN" altLang="en-US" sz="1400"/>
              <a:t>给定n个重量为​</a:t>
            </a:r>
            <a:r>
              <a:rPr lang="en-US" altLang="zh-CN" sz="1400"/>
              <a:t>w1,w2,w3...wn</a:t>
            </a:r>
            <a:r>
              <a:rPr lang="zh-CN" altLang="en-US" sz="1400"/>
              <a:t>的物品和容量为C的背包，求这个物品中一个最有价值的子集，使得在满足背包的容量的前提下，包内的总价值最大。</a:t>
            </a:r>
          </a:p>
          <a:p>
            <a:r>
              <a:rPr lang="en-US" altLang="zh-CN"/>
              <a:t>3</a:t>
            </a:r>
            <a:r>
              <a:rPr lang="zh-CN" altLang="en-US"/>
              <a:t>）二次分配问题(QAP)</a:t>
            </a:r>
            <a:r>
              <a:rPr lang="en-US" altLang="zh-CN"/>
              <a:t> </a:t>
            </a:r>
          </a:p>
          <a:p>
            <a:r>
              <a:rPr lang="en-US" altLang="zh-CN" sz="1400"/>
              <a:t>许多问题</a:t>
            </a:r>
            <a:r>
              <a:rPr lang="zh-CN" altLang="en-US" sz="1400"/>
              <a:t>像</a:t>
            </a:r>
            <a:r>
              <a:rPr lang="en-US" altLang="zh-CN" sz="1400"/>
              <a:t>集成电路布线、工厂位置布局、打字机键盘设计、作业调度问题等等，都可形式化为二次分配问题</a:t>
            </a:r>
            <a:r>
              <a:rPr lang="zh-CN" altLang="en-US" sz="1400"/>
              <a:t>，如已知有n个位置和n家工厂，对于相对应的位置，距离是确定的，而对应的工厂之间，运输量是确定的，现在要将</a:t>
            </a:r>
            <a:r>
              <a:rPr lang="en-US" altLang="zh-CN" sz="1400"/>
              <a:t>n</a:t>
            </a:r>
            <a:r>
              <a:rPr lang="zh-CN" altLang="en-US" sz="1400"/>
              <a:t>家工厂建设在</a:t>
            </a:r>
            <a:r>
              <a:rPr lang="en-US" altLang="zh-CN" sz="1400"/>
              <a:t>n</a:t>
            </a:r>
            <a:r>
              <a:rPr lang="zh-CN" altLang="en-US" sz="1400"/>
              <a:t>个位置上，以最小化距离之和乘以相应的运输量，也可认为是距离最小运输量最大。</a:t>
            </a:r>
          </a:p>
          <a:p>
            <a:r>
              <a:rPr lang="en-US" altLang="zh-CN"/>
              <a:t>4</a:t>
            </a:r>
            <a:r>
              <a:rPr lang="zh-CN" altLang="en-US"/>
              <a:t>）流水车间调度</a:t>
            </a:r>
          </a:p>
          <a:p>
            <a:r>
              <a:rPr lang="zh-CN" altLang="en-US" sz="1400"/>
              <a:t>有n台机器和m个作业，每个作业正好包含n个操作。作业的第i个操作必须在第i个机器上执行，没有机器可以同时执行一项以上的操作。每个作业的每个操作有确定的执行时间。一项作业中的操作必须按照指定的顺序执行，第一个操作在第一台机器上执行，然后（当第一个操作完成时）在第二台机器上执行第二个操作，依此类推，直到第n个操作。作业可以按任何顺序执行。问题定义意味着作业顺序对于每台机器都是完全相同的。问题在于确定最佳布置，实现最短全部作业完成的时间。</a:t>
            </a:r>
          </a:p>
          <a:p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最大可满足性问题（MAX-SAT）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最近邻居搜索（NNS）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624" y="4076660"/>
            <a:ext cx="1936376" cy="27813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9925" cy="33870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356995" y="963930"/>
            <a:ext cx="9495155" cy="4930140"/>
            <a:chOff x="671" y="1077"/>
            <a:chExt cx="17888" cy="8646"/>
          </a:xfrm>
        </p:grpSpPr>
        <p:sp>
          <p:nvSpPr>
            <p:cNvPr id="17" name="矩形 16"/>
            <p:cNvSpPr/>
            <p:nvPr/>
          </p:nvSpPr>
          <p:spPr>
            <a:xfrm>
              <a:off x="671" y="1077"/>
              <a:ext cx="17888" cy="86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41" y="1589"/>
              <a:ext cx="16515" cy="7621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 w="254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任意形状 36"/>
          <p:cNvSpPr/>
          <p:nvPr/>
        </p:nvSpPr>
        <p:spPr>
          <a:xfrm>
            <a:off x="5048885" y="2263775"/>
            <a:ext cx="1751330" cy="1165225"/>
          </a:xfrm>
          <a:custGeom>
            <a:avLst/>
            <a:gdLst>
              <a:gd name="connsiteX0" fmla="*/ 67 w 3890860"/>
              <a:gd name="connsiteY0" fmla="*/ 1524481 h 3192281"/>
              <a:gd name="connsiteX1" fmla="*/ 2223314 w 3890860"/>
              <a:gd name="connsiteY1" fmla="*/ 481 h 3192281"/>
              <a:gd name="connsiteX2" fmla="*/ 3890750 w 3890860"/>
              <a:gd name="connsiteY2" fmla="*/ 1381046 h 3192281"/>
              <a:gd name="connsiteX3" fmla="*/ 2295032 w 3890860"/>
              <a:gd name="connsiteY3" fmla="*/ 3191917 h 3192281"/>
              <a:gd name="connsiteX4" fmla="*/ 67 w 3890860"/>
              <a:gd name="connsiteY4" fmla="*/ 1524481 h 319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860" h="3192281">
                <a:moveTo>
                  <a:pt x="67" y="1524481"/>
                </a:moveTo>
                <a:cubicBezTo>
                  <a:pt x="-11886" y="992575"/>
                  <a:pt x="1574867" y="24387"/>
                  <a:pt x="2223314" y="481"/>
                </a:cubicBezTo>
                <a:cubicBezTo>
                  <a:pt x="2871761" y="-23425"/>
                  <a:pt x="3878797" y="849140"/>
                  <a:pt x="3890750" y="1381046"/>
                </a:cubicBezTo>
                <a:cubicBezTo>
                  <a:pt x="3902703" y="1912952"/>
                  <a:pt x="2943479" y="3168011"/>
                  <a:pt x="2295032" y="3191917"/>
                </a:cubicBezTo>
                <a:cubicBezTo>
                  <a:pt x="1646585" y="3215823"/>
                  <a:pt x="12020" y="2056387"/>
                  <a:pt x="67" y="1524481"/>
                </a:cubicBezTo>
                <a:close/>
              </a:path>
            </a:pathLst>
          </a:custGeom>
          <a:solidFill>
            <a:srgbClr val="E2A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8588" y="2579855"/>
            <a:ext cx="100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kumimoji="1"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38500" y="3641725"/>
            <a:ext cx="57150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3380" y="3428726"/>
            <a:ext cx="385524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3200" dirty="0">
              <a:solidFill>
                <a:srgbClr val="35333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3" grpId="0"/>
      <p:bldP spid="24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145" y="1075690"/>
            <a:ext cx="927163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我们以最简单的</a:t>
            </a:r>
            <a:r>
              <a:rPr lang="en-US" altLang="zh-CN"/>
              <a:t>01</a:t>
            </a:r>
            <a:r>
              <a:rPr lang="zh-CN" altLang="en-US"/>
              <a:t>背包，来详细阐述分支界限法。</a:t>
            </a:r>
          </a:p>
          <a:p>
            <a:r>
              <a:rPr lang="en-US" altLang="zh-CN" b="1">
                <a:sym typeface="+mn-ea"/>
              </a:rPr>
              <a:t>P1048[NOIP2005 普及组] 采药</a:t>
            </a:r>
          </a:p>
          <a:p>
            <a:r>
              <a:rPr lang="en-US" altLang="zh-CN" sz="1600">
                <a:sym typeface="+mn-ea"/>
              </a:rPr>
              <a:t>题目描述</a:t>
            </a:r>
          </a:p>
          <a:p>
            <a:r>
              <a:rPr lang="en-US" altLang="zh-CN" sz="1600">
                <a:sym typeface="+mn-ea"/>
              </a:rPr>
              <a:t>辰辰是个天资聪颖的孩子，他的梦想是成为世界上最伟大的医师。为此，他想拜附近最有威望的医师为师。医师为了判断他的资质，给他出了一个难题。医师把他带到一个到处都是草药的山洞里对他说：“孩子，这个山洞里有一些不同的草药，采每一株都需要一些时间，每一株也有它自身的价值。我会给你一段时间，在这段时间里，你可以采到一些草药。如果你是一个聪明的孩子，你应该可以让采到的草药的总价值最大。”</a:t>
            </a:r>
          </a:p>
          <a:p>
            <a:r>
              <a:rPr lang="en-US" altLang="zh-CN" sz="1600">
                <a:sym typeface="+mn-ea"/>
              </a:rPr>
              <a:t>如果你是辰辰，你能完成这个任务吗？</a:t>
            </a: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输入格式</a:t>
            </a:r>
          </a:p>
          <a:p>
            <a:r>
              <a:rPr lang="en-US" altLang="zh-CN" sz="1600">
                <a:sym typeface="+mn-ea"/>
              </a:rPr>
              <a:t>第一行有2个整数T（1≤T≤1000</a:t>
            </a:r>
            <a:r>
              <a:rPr lang="zh-CN" altLang="en-US" sz="1600">
                <a:sym typeface="+mn-ea"/>
              </a:rPr>
              <a:t>）</a:t>
            </a:r>
            <a:r>
              <a:rPr lang="en-US" altLang="zh-CN" sz="1600">
                <a:sym typeface="+mn-ea"/>
              </a:rPr>
              <a:t>和M（1≤M≤100</a:t>
            </a:r>
            <a:r>
              <a:rPr lang="zh-CN" altLang="en-US" sz="1600">
                <a:sym typeface="+mn-ea"/>
              </a:rPr>
              <a:t>），</a:t>
            </a:r>
            <a:r>
              <a:rPr lang="en-US" altLang="zh-CN" sz="1600">
                <a:sym typeface="+mn-ea"/>
              </a:rPr>
              <a:t>用一个空格隔开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T代表总共能够用来采药的时间，M代表山洞里的草药的数目。</a:t>
            </a:r>
          </a:p>
          <a:p>
            <a:r>
              <a:rPr lang="en-US" altLang="zh-CN" sz="1600">
                <a:sym typeface="+mn-ea"/>
              </a:rPr>
              <a:t>接下来的M行每行包括两个在1到100之间（包括1和100）的整数，分别表示采摘某株草药的时间和这株草药的价值。</a:t>
            </a: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输出格式</a:t>
            </a:r>
          </a:p>
          <a:p>
            <a:r>
              <a:rPr lang="en-US" altLang="zh-CN" sz="1600">
                <a:sym typeface="+mn-ea"/>
              </a:rPr>
              <a:t>输出在规定的时间内可以采到的草药的最大总价值。</a:t>
            </a:r>
          </a:p>
          <a:p>
            <a:r>
              <a:rPr lang="zh-CN" altLang="en-US" sz="1600">
                <a:sym typeface="+mn-ea"/>
              </a:rPr>
              <a:t>输入：</a:t>
            </a:r>
            <a:r>
              <a:rPr lang="en-US" altLang="zh-CN" sz="1600">
                <a:sym typeface="+mn-ea"/>
              </a:rPr>
              <a:t>70 3         </a:t>
            </a:r>
            <a:r>
              <a:rPr lang="zh-CN" altLang="en-US" sz="1600">
                <a:sym typeface="+mn-ea"/>
              </a:rPr>
              <a:t>输出：</a:t>
            </a:r>
            <a:r>
              <a:rPr lang="en-US" altLang="zh-CN" sz="1600">
                <a:sym typeface="+mn-ea"/>
              </a:rPr>
              <a:t>3</a:t>
            </a:r>
          </a:p>
          <a:p>
            <a:r>
              <a:rPr lang="en-US" altLang="zh-CN" sz="1600">
                <a:sym typeface="+mn-ea"/>
              </a:rPr>
              <a:t>          71 100</a:t>
            </a:r>
          </a:p>
          <a:p>
            <a:r>
              <a:rPr lang="en-US" altLang="zh-CN" sz="1600">
                <a:sym typeface="+mn-ea"/>
              </a:rPr>
              <a:t>          69 1</a:t>
            </a:r>
          </a:p>
          <a:p>
            <a:r>
              <a:rPr lang="en-US" altLang="zh-CN" sz="1600">
                <a:sym typeface="+mn-ea"/>
              </a:rPr>
              <a:t>          1 2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0215" y="280035"/>
            <a:ext cx="1028700" cy="363855"/>
          </a:xfrm>
          <a:prstGeom prst="rect">
            <a:avLst/>
          </a:prstGeom>
          <a:solidFill>
            <a:srgbClr val="EDD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5660" y="220980"/>
            <a:ext cx="32035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应用举例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966" name="Rectangle 6"/>
          <p:cNvSpPr/>
          <p:nvPr/>
        </p:nvSpPr>
        <p:spPr>
          <a:xfrm>
            <a:off x="10429875" y="280035"/>
            <a:ext cx="1251585" cy="947420"/>
          </a:xfrm>
          <a:prstGeom prst="rect">
            <a:avLst/>
          </a:prstGeom>
          <a:solidFill>
            <a:srgbClr val="B3672E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121793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43" name="Shape 21"/>
          <p:cNvCxnSpPr/>
          <p:nvPr/>
        </p:nvCxnSpPr>
        <p:spPr>
          <a:xfrm rot="5400000">
            <a:off x="10539730" y="1117600"/>
            <a:ext cx="406400" cy="626110"/>
          </a:xfrm>
          <a:prstGeom prst="bentConnector2">
            <a:avLst/>
          </a:prstGeom>
          <a:ln w="9525" cap="flat" cmpd="sng">
            <a:solidFill>
              <a:srgbClr val="ADBACA"/>
            </a:solidFill>
            <a:prstDash val="solid"/>
            <a:miter/>
            <a:headEnd type="none" w="med" len="med"/>
            <a:tailEnd type="oval" w="med" len="med"/>
          </a:ln>
        </p:spPr>
      </p:cxnSp>
      <p:sp>
        <p:nvSpPr>
          <p:cNvPr id="40985" name="Freeform 101"/>
          <p:cNvSpPr>
            <a:spLocks noEditPoints="1"/>
          </p:cNvSpPr>
          <p:nvPr/>
        </p:nvSpPr>
        <p:spPr>
          <a:xfrm>
            <a:off x="10766108" y="540703"/>
            <a:ext cx="577850" cy="534987"/>
          </a:xfrm>
          <a:custGeom>
            <a:avLst/>
            <a:gdLst/>
            <a:ahLst/>
            <a:cxnLst>
              <a:cxn ang="0">
                <a:pos x="331414" y="305707"/>
              </a:cxn>
              <a:cxn ang="0">
                <a:pos x="348410" y="373642"/>
              </a:cxn>
              <a:cxn ang="0">
                <a:pos x="297423" y="424593"/>
              </a:cxn>
              <a:cxn ang="0">
                <a:pos x="229440" y="450068"/>
              </a:cxn>
              <a:cxn ang="0">
                <a:pos x="152960" y="450068"/>
              </a:cxn>
              <a:cxn ang="0">
                <a:pos x="93476" y="424593"/>
              </a:cxn>
              <a:cxn ang="0">
                <a:pos x="33991" y="373642"/>
              </a:cxn>
              <a:cxn ang="0">
                <a:pos x="50987" y="305707"/>
              </a:cxn>
              <a:cxn ang="0">
                <a:pos x="0" y="237772"/>
              </a:cxn>
              <a:cxn ang="0">
                <a:pos x="59485" y="195313"/>
              </a:cxn>
              <a:cxn ang="0">
                <a:pos x="33991" y="152853"/>
              </a:cxn>
              <a:cxn ang="0">
                <a:pos x="127467" y="135870"/>
              </a:cxn>
              <a:cxn ang="0">
                <a:pos x="161458" y="67935"/>
              </a:cxn>
              <a:cxn ang="0">
                <a:pos x="237938" y="127378"/>
              </a:cxn>
              <a:cxn ang="0">
                <a:pos x="297423" y="101902"/>
              </a:cxn>
              <a:cxn ang="0">
                <a:pos x="348410" y="161345"/>
              </a:cxn>
              <a:cxn ang="0">
                <a:pos x="382401" y="229280"/>
              </a:cxn>
              <a:cxn ang="0">
                <a:pos x="195449" y="186821"/>
              </a:cxn>
              <a:cxn ang="0">
                <a:pos x="271929" y="263248"/>
              </a:cxn>
              <a:cxn ang="0">
                <a:pos x="535361" y="135870"/>
              </a:cxn>
              <a:cxn ang="0">
                <a:pos x="543859" y="203805"/>
              </a:cxn>
              <a:cxn ang="0">
                <a:pos x="467379" y="186821"/>
              </a:cxn>
              <a:cxn ang="0">
                <a:pos x="390899" y="203805"/>
              </a:cxn>
              <a:cxn ang="0">
                <a:pos x="390899" y="135870"/>
              </a:cxn>
              <a:cxn ang="0">
                <a:pos x="390899" y="76427"/>
              </a:cxn>
              <a:cxn ang="0">
                <a:pos x="390899" y="16984"/>
              </a:cxn>
              <a:cxn ang="0">
                <a:pos x="467379" y="33967"/>
              </a:cxn>
              <a:cxn ang="0">
                <a:pos x="501370" y="0"/>
              </a:cxn>
              <a:cxn ang="0">
                <a:pos x="526863" y="59443"/>
              </a:cxn>
              <a:cxn ang="0">
                <a:pos x="577850" y="127378"/>
              </a:cxn>
              <a:cxn ang="0">
                <a:pos x="526863" y="467052"/>
              </a:cxn>
              <a:cxn ang="0">
                <a:pos x="501370" y="534987"/>
              </a:cxn>
              <a:cxn ang="0">
                <a:pos x="458881" y="501020"/>
              </a:cxn>
              <a:cxn ang="0">
                <a:pos x="382401" y="509511"/>
              </a:cxn>
              <a:cxn ang="0">
                <a:pos x="348410" y="441577"/>
              </a:cxn>
              <a:cxn ang="0">
                <a:pos x="399396" y="373642"/>
              </a:cxn>
              <a:cxn ang="0">
                <a:pos x="424890" y="305707"/>
              </a:cxn>
              <a:cxn ang="0">
                <a:pos x="475876" y="339674"/>
              </a:cxn>
              <a:cxn ang="0">
                <a:pos x="543859" y="331182"/>
              </a:cxn>
              <a:cxn ang="0">
                <a:pos x="535361" y="390625"/>
              </a:cxn>
              <a:cxn ang="0">
                <a:pos x="467379" y="67935"/>
              </a:cxn>
              <a:cxn ang="0">
                <a:pos x="501370" y="110394"/>
              </a:cxn>
              <a:cxn ang="0">
                <a:pos x="424890" y="416101"/>
              </a:cxn>
              <a:cxn ang="0">
                <a:pos x="467379" y="382134"/>
              </a:cxn>
            </a:cxnLst>
            <a:rect l="0" t="0" r="0" b="0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145" y="1075690"/>
            <a:ext cx="66230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b="1"/>
              <a:t>算法思想：</a:t>
            </a:r>
            <a:r>
              <a:rPr lang="zh-CN" sz="1600"/>
              <a:t>按照《算法设计与分析导论》一书，最初的</a:t>
            </a:r>
            <a:r>
              <a:rPr lang="en-US" altLang="zh-CN" sz="1600"/>
              <a:t>01</a:t>
            </a:r>
            <a:r>
              <a:rPr lang="zh-CN" altLang="en-US" sz="1600"/>
              <a:t>背包问题是求最大值问题，即获得最大价值，不能使用分支界限策略解决该问题，原因是书上定义构建一颗树后，分支界限是通过找最短路径到叶结点获得最优解的，因此我们需要将其修改为最小值问题，在其前面最大价值前添加负号，就能转换为最小值。</a:t>
            </a:r>
          </a:p>
          <a:p>
            <a:r>
              <a:rPr lang="zh-CN" altLang="en-US" sz="1600"/>
              <a:t>任何分支界限策略都需要一个分支机制，这个机制如右图，第一个分支将所有的解划分为两组，左边</a:t>
            </a:r>
            <a:r>
              <a:rPr lang="en-US" altLang="zh-CN" sz="1600"/>
              <a:t>A1</a:t>
            </a:r>
            <a:r>
              <a:rPr lang="zh-CN" altLang="en-US" sz="1600"/>
              <a:t>是选择该物品塞入背包，右边</a:t>
            </a:r>
            <a:r>
              <a:rPr lang="en-US" altLang="zh-CN" sz="1600"/>
              <a:t>A2</a:t>
            </a:r>
            <a:r>
              <a:rPr lang="zh-CN" altLang="en-US" sz="1600"/>
              <a:t>则是选择不把该物品塞入背包，如此重复，当列举完</a:t>
            </a:r>
            <a:r>
              <a:rPr lang="en-US" altLang="zh-CN" sz="1600"/>
              <a:t>n</a:t>
            </a:r>
            <a:r>
              <a:rPr lang="zh-CN" altLang="en-US" sz="1600"/>
              <a:t>个物品就能找到可行解，即最大值。</a:t>
            </a:r>
          </a:p>
          <a:p>
            <a:r>
              <a:rPr lang="zh-CN" altLang="en-US" sz="1600"/>
              <a:t>那么我们如何知道自己找到了可行解？并且以较小的代价获得？这里就需要用到所谓的扩展结点，我们希望找到一个较小的上界，如果知道找出的这个上界不能再小了时（已等于下界），就不再扩展这个结点，即不再遍历它的子结点。不扩展的条件为：</a:t>
            </a:r>
          </a:p>
          <a:p>
            <a:r>
              <a:rPr lang="zh-CN" altLang="en-US" b="1"/>
              <a:t>①这个结点本身表示一个不可行解。（如重量超过背包容量）</a:t>
            </a:r>
          </a:p>
          <a:p>
            <a:r>
              <a:rPr lang="zh-CN" altLang="en-US" b="1"/>
              <a:t>②这个结点的下界大于或等于当前找出的最小上界。</a:t>
            </a:r>
          </a:p>
          <a:p>
            <a:r>
              <a:rPr lang="zh-CN" altLang="en-US" b="1"/>
              <a:t>③这个结点的下界等于上界。</a:t>
            </a:r>
          </a:p>
          <a:p>
            <a:endParaRPr lang="zh-CN" sz="1600" b="1">
              <a:sym typeface="+mn-ea"/>
            </a:endParaRPr>
          </a:p>
        </p:txBody>
      </p:sp>
      <p:pic>
        <p:nvPicPr>
          <p:cNvPr id="2" name="图片 1" descr="graph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41285" y="1785620"/>
            <a:ext cx="3940175" cy="3940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81,&quot;width&quot;:5381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15ke0y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2321</Words>
  <Application>Microsoft Office PowerPoint</Application>
  <PresentationFormat>宽屏</PresentationFormat>
  <Paragraphs>182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思源宋体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_</Manager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</dc:title>
  <dc:creator>user</dc:creator>
  <cp:keywords>——</cp:keywords>
  <dc:description>_</dc:description>
  <cp:lastModifiedBy>孙照海</cp:lastModifiedBy>
  <cp:revision>45</cp:revision>
  <dcterms:created xsi:type="dcterms:W3CDTF">2020-11-01T08:54:00Z</dcterms:created>
  <dcterms:modified xsi:type="dcterms:W3CDTF">2023-05-08T14:40:09Z</dcterms:modified>
  <cp:category>_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761D0514859F469EBE28D3E90229C575</vt:lpwstr>
  </property>
</Properties>
</file>