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76" r:id="rId4"/>
    <p:sldId id="258" r:id="rId5"/>
    <p:sldId id="281" r:id="rId6"/>
    <p:sldId id="277" r:id="rId7"/>
    <p:sldId id="305" r:id="rId8"/>
    <p:sldId id="329" r:id="rId9"/>
    <p:sldId id="324" r:id="rId10"/>
    <p:sldId id="328" r:id="rId11"/>
    <p:sldId id="278" r:id="rId12"/>
    <p:sldId id="327" r:id="rId13"/>
    <p:sldId id="325" r:id="rId14"/>
    <p:sldId id="279" r:id="rId15"/>
    <p:sldId id="337" r:id="rId16"/>
    <p:sldId id="29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479"/>
    <a:srgbClr val="353332"/>
    <a:srgbClr val="E2A52A"/>
    <a:srgbClr val="B3672E"/>
    <a:srgbClr val="F1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364"/>
  </p:normalViewPr>
  <p:slideViewPr>
    <p:cSldViewPr snapToGrid="0" snapToObjects="1">
      <p:cViewPr varScale="1">
        <p:scale>
          <a:sx n="83" d="100"/>
          <a:sy n="83" d="100"/>
        </p:scale>
        <p:origin x="126" y="534"/>
      </p:cViewPr>
      <p:guideLst>
        <p:guide orient="horz" pos="2155"/>
        <p:guide pos="3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pitchFamily="18" charset="-122"/>
              <a:ea typeface="思源宋体" panose="02020700000000000000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思源宋体" panose="02020700000000000000" pitchFamily="18" charset="-122"/>
              </a:rPr>
            </a:fld>
            <a:endParaRPr lang="zh-CN" altLang="en-US">
              <a:latin typeface="思源宋体" panose="02020700000000000000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pitchFamily="18" charset="-122"/>
              <a:ea typeface="思源宋体" panose="02020700000000000000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思源宋体" panose="02020700000000000000" pitchFamily="18" charset="-122"/>
              </a:rPr>
            </a:fld>
            <a:endParaRPr lang="zh-CN" altLang="en-US">
              <a:latin typeface="思源宋体" panose="02020700000000000000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A7134490-0C2D-2B4F-96CD-FBAA30B37B6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A14B3D49-67FE-2C44-9577-FA96E26F411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977C241D-AC9F-D04C-B8E7-06824AAFC6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916937E3-A2DC-3941-A06D-AD2FC383E8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39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4810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238500" y="3247390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7" name="文本框 13"/>
          <p:cNvSpPr txBox="1"/>
          <p:nvPr userDrawn="1"/>
        </p:nvSpPr>
        <p:spPr>
          <a:xfrm>
            <a:off x="2042160" y="2768600"/>
            <a:ext cx="81070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sz="5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图结构研讨</a:t>
            </a:r>
            <a:endParaRPr lang="zh-CN" sz="5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32"/>
          <p:cNvSpPr txBox="1"/>
          <p:nvPr userDrawn="1"/>
        </p:nvSpPr>
        <p:spPr>
          <a:xfrm>
            <a:off x="2789555" y="3837940"/>
            <a:ext cx="6592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eaLnBrk="1" hangingPunct="1">
              <a:buFont typeface="Arial" panose="020B0604020202020204" pitchFamily="34" charset="0"/>
              <a:buNone/>
            </a:pPr>
            <a:r>
              <a: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欧拉路径问题</a:t>
            </a:r>
            <a:endParaRPr 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428726"/>
            <a:ext cx="38552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求解过程</a:t>
            </a:r>
            <a:endParaRPr kumimoji="1" lang="zh-CN" altLang="en-US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13" grpId="0"/>
      <p:bldP spid="24" grpId="0" bldLvl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求解过程</a:t>
            </a:r>
            <a:endParaRPr kumimoji="1" 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0215" y="774065"/>
            <a:ext cx="1069276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大致了解欧拉路径问题后，给出其应用问题：</a:t>
            </a:r>
            <a:endParaRPr lang="zh-CN" altLang="en-US" sz="1600"/>
          </a:p>
          <a:p>
            <a:r>
              <a:rPr lang="zh-CN" altLang="en-US" sz="1600" b="1"/>
              <a:t>重新安排行程</a:t>
            </a:r>
            <a:endParaRPr lang="zh-CN" altLang="en-US" sz="1600" b="1"/>
          </a:p>
          <a:p>
            <a:r>
              <a:rPr lang="zh-CN" altLang="en-US" sz="1600"/>
              <a:t>给定一个机票的字符串二维数组 [from, to]，子数组中的两个成员分别表示飞机出发和降落的机场地点，对该行程进行重新规划排序。所有这些机票都属于一个从 JFK（肯尼迪国际机场）出发的先生，所以该行程必须从 JFK 开始。</a:t>
            </a:r>
            <a:endParaRPr lang="zh-CN" altLang="en-US" sz="1600"/>
          </a:p>
          <a:p>
            <a:r>
              <a:rPr lang="zh-CN" altLang="en-US" sz="1600"/>
              <a:t>提示：</a:t>
            </a:r>
            <a:endParaRPr lang="zh-CN" altLang="en-US" sz="1600"/>
          </a:p>
          <a:p>
            <a:r>
              <a:rPr lang="zh-CN" altLang="en-US" sz="1600"/>
              <a:t>如果存在多种有效的行程，请你按字符自然排序返回最小的行程组合。例如，行程 ["JFK", "LGA"] 与 ["JFK", "LGB"] 相比就更小，排序更靠前</a:t>
            </a:r>
            <a:endParaRPr lang="zh-CN" altLang="en-US" sz="1600"/>
          </a:p>
          <a:p>
            <a:r>
              <a:rPr lang="zh-CN" altLang="en-US" sz="1600"/>
              <a:t>所有的机场都用三个大写字母表示（机场代码）。</a:t>
            </a:r>
            <a:endParaRPr lang="zh-CN" altLang="en-US" sz="1600"/>
          </a:p>
          <a:p>
            <a:r>
              <a:rPr lang="zh-CN" altLang="en-US" sz="1600"/>
              <a:t>假定所有机票至少存在一种合理的行程。</a:t>
            </a:r>
            <a:endParaRPr lang="zh-CN" altLang="en-US" sz="1600"/>
          </a:p>
          <a:p>
            <a:r>
              <a:rPr lang="zh-CN" altLang="en-US" sz="1600"/>
              <a:t>所有的机票必须都用一次 且 只能用一次。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输入：[["MUC", "LHR"], ["JFK", "MUC"], ["SFO", "SJC"], ["LHR", "SFO"]]</a:t>
            </a:r>
            <a:endParaRPr lang="zh-CN" altLang="en-US" sz="1600"/>
          </a:p>
          <a:p>
            <a:r>
              <a:rPr lang="zh-CN" altLang="en-US" sz="1600"/>
              <a:t>输出：["JFK", "MUC", "LHR", "SFO", "SJC"]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输入：[["JFK","SFO"],["JFK","ATL"],["SFO","ATL"],["ATL","JFK"],["ATL","SFO"]]</a:t>
            </a:r>
            <a:endParaRPr lang="zh-CN" altLang="en-US" sz="1600"/>
          </a:p>
          <a:p>
            <a:r>
              <a:rPr lang="zh-CN" altLang="en-US" sz="1600"/>
              <a:t>输出：["JFK","ATL","JFK","SFO","ATL","SFO"]</a:t>
            </a:r>
            <a:endParaRPr lang="zh-CN" altLang="en-US" sz="1600"/>
          </a:p>
          <a:p>
            <a:r>
              <a:rPr lang="zh-CN" altLang="en-US" sz="1600"/>
              <a:t>解释：另一种有效的行程是 ["JFK","SFO","ATL","JFK","ATL","SFO"]。但是它自然排序更大更靠后。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求解过程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0215" y="774065"/>
            <a:ext cx="10692765" cy="5569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具体求解思想：对于此题，我们可以理解成</a:t>
            </a:r>
            <a:r>
              <a:rPr sz="1600"/>
              <a:t>给定一个n个点m条边的图，要求从指定的顶点出发，经过所有的边恰好一次（可以理解为给定起点的「一笔画」问题），使得路径的字典序最小。</a:t>
            </a:r>
            <a:endParaRPr sz="1600"/>
          </a:p>
          <a:p>
            <a:r>
              <a:rPr lang="zh-CN" altLang="en-US" sz="1600"/>
              <a:t>利用</a:t>
            </a:r>
            <a:r>
              <a:rPr lang="zh-CN" altLang="en-US" sz="1600">
                <a:sym typeface="+mn-ea"/>
              </a:rPr>
              <a:t>Hierholzer算法</a:t>
            </a:r>
            <a:r>
              <a:rPr lang="zh-CN" altLang="en-US" sz="1600"/>
              <a:t>给出实现代码</a:t>
            </a:r>
            <a:endParaRPr lang="zh-CN" altLang="en-US" sz="1600"/>
          </a:p>
          <a:p>
            <a:r>
              <a:rPr lang="zh-CN" altLang="en-US" sz="1400"/>
              <a:t>class Solution {</a:t>
            </a:r>
            <a:endParaRPr lang="zh-CN" altLang="en-US" sz="1400"/>
          </a:p>
          <a:p>
            <a:r>
              <a:rPr lang="zh-CN" altLang="en-US" sz="1400"/>
              <a:t>public:</a:t>
            </a:r>
            <a:endParaRPr lang="zh-CN" altLang="en-US" sz="1400"/>
          </a:p>
          <a:p>
            <a:r>
              <a:rPr lang="zh-CN" altLang="en-US" sz="1400"/>
              <a:t>    unordered_map&lt;string, priority_queue&lt;string, vector&lt;string&gt;, std::greater&lt;string&gt;&gt;&gt; vec;</a:t>
            </a:r>
            <a:endParaRPr lang="zh-CN" altLang="en-US" sz="1400"/>
          </a:p>
          <a:p>
            <a:r>
              <a:rPr lang="zh-CN" altLang="en-US" sz="1400"/>
              <a:t>    vector&lt;string&gt; stk;</a:t>
            </a:r>
            <a:endParaRPr lang="zh-CN" altLang="en-US" sz="1400"/>
          </a:p>
          <a:p>
            <a:r>
              <a:rPr lang="zh-CN" altLang="en-US" sz="1400"/>
              <a:t>    void dfs(const string&amp; curr) {</a:t>
            </a:r>
            <a:endParaRPr lang="zh-CN" altLang="en-US" sz="1400"/>
          </a:p>
          <a:p>
            <a:r>
              <a:rPr lang="zh-CN" altLang="en-US" sz="1400"/>
              <a:t>        while (vec.count(curr) &amp;&amp; vec[curr].size() &gt; 0) {</a:t>
            </a:r>
            <a:endParaRPr lang="zh-CN" altLang="en-US" sz="1400"/>
          </a:p>
          <a:p>
            <a:r>
              <a:rPr lang="zh-CN" altLang="en-US" sz="1400"/>
              <a:t>            string tmp = vec[curr].top();</a:t>
            </a:r>
            <a:endParaRPr lang="zh-CN" altLang="en-US" sz="1400"/>
          </a:p>
          <a:p>
            <a:r>
              <a:rPr lang="zh-CN" altLang="en-US" sz="1400"/>
              <a:t>            vec[curr].pop();</a:t>
            </a:r>
            <a:endParaRPr lang="zh-CN" altLang="en-US" sz="1400"/>
          </a:p>
          <a:p>
            <a:r>
              <a:rPr lang="zh-CN" altLang="en-US" sz="1400"/>
              <a:t>            dfs(move(tmp));</a:t>
            </a:r>
            <a:endParaRPr lang="zh-CN" altLang="en-US" sz="1400"/>
          </a:p>
          <a:p>
            <a:r>
              <a:rPr lang="zh-CN" altLang="en-US" sz="1400"/>
              <a:t>        }</a:t>
            </a:r>
            <a:endParaRPr lang="zh-CN" altLang="en-US" sz="1400"/>
          </a:p>
          <a:p>
            <a:r>
              <a:rPr lang="zh-CN" altLang="en-US" sz="1400"/>
              <a:t>        stk.emplace_back(curr);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    vector&lt;string&gt; findItinerary(vector&lt;vector&lt;string&gt;&gt;&amp; tickets) {</a:t>
            </a:r>
            <a:endParaRPr lang="zh-CN" altLang="en-US" sz="1400"/>
          </a:p>
          <a:p>
            <a:r>
              <a:rPr lang="zh-CN" altLang="en-US" sz="1400"/>
              <a:t>        for (auto&amp; it : tickets) {</a:t>
            </a:r>
            <a:endParaRPr lang="zh-CN" altLang="en-US" sz="1400"/>
          </a:p>
          <a:p>
            <a:r>
              <a:rPr lang="zh-CN" altLang="en-US" sz="1400"/>
              <a:t>            vec[it[0]].emplace(it[1]);</a:t>
            </a:r>
            <a:endParaRPr lang="zh-CN" altLang="en-US" sz="1400"/>
          </a:p>
          <a:p>
            <a:r>
              <a:rPr lang="zh-CN" altLang="en-US" sz="1400"/>
              <a:t>        }</a:t>
            </a:r>
            <a:endParaRPr lang="zh-CN" altLang="en-US" sz="1400"/>
          </a:p>
          <a:p>
            <a:r>
              <a:rPr lang="zh-CN" altLang="en-US" sz="1400"/>
              <a:t>        dfs("JFK");</a:t>
            </a:r>
            <a:endParaRPr lang="zh-CN" altLang="en-US" sz="1400"/>
          </a:p>
          <a:p>
            <a:r>
              <a:rPr lang="zh-CN" altLang="en-US" sz="1400"/>
              <a:t>        reverse(stk.begin(), stk.end());</a:t>
            </a:r>
            <a:endParaRPr lang="zh-CN" altLang="en-US" sz="1400"/>
          </a:p>
          <a:p>
            <a:r>
              <a:rPr lang="zh-CN" altLang="en-US" sz="1400"/>
              <a:t>        return stk;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};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428726"/>
            <a:ext cx="38552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性能分析</a:t>
            </a:r>
            <a:endParaRPr kumimoji="1" lang="zh-CN" altLang="en-US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13" grpId="0"/>
      <p:bldP spid="24" grpId="0" bldLvl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性能分析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0215" y="774065"/>
            <a:ext cx="10692765" cy="5600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时间复杂度：O(mlogm)，其中 m是边的数量。对于每一条边我们需要O(logm)地删除它，最终的答案序列长度为 m+1</a:t>
            </a:r>
            <a:r>
              <a:rPr lang="zh-CN"/>
              <a:t>，</a:t>
            </a:r>
            <a:r>
              <a:t>而与n无关。</a:t>
            </a:r>
          </a:p>
          <a:p>
            <a:r>
              <a:t>空间复杂度：O(m)，其中 m是边的数量。我们需要存储每一条边。</a:t>
            </a:r>
          </a:p>
          <a:p>
            <a:endParaRPr sz="1600"/>
          </a:p>
          <a:p>
            <a:endParaRPr sz="1600"/>
          </a:p>
          <a:p>
            <a:endParaRPr sz="1600"/>
          </a:p>
          <a:p>
            <a:endParaRPr sz="1600"/>
          </a:p>
          <a:p>
            <a:endParaRPr sz="1600"/>
          </a:p>
          <a:p>
            <a:endParaRPr sz="1600"/>
          </a:p>
          <a:p>
            <a:endParaRPr sz="1600"/>
          </a:p>
          <a:p>
            <a:endParaRPr sz="1600"/>
          </a:p>
          <a:p>
            <a:endParaRPr sz="1600"/>
          </a:p>
          <a:p>
            <a:endParaRPr sz="1600"/>
          </a:p>
          <a:p>
            <a:endParaRPr sz="1600"/>
          </a:p>
          <a:p>
            <a:endParaRPr sz="1600"/>
          </a:p>
          <a:p>
            <a:endParaRPr lang="zh-CN" sz="1600"/>
          </a:p>
          <a:p>
            <a:r>
              <a:rPr lang="zh-CN" sz="1600"/>
              <a:t>题目及题解来源：</a:t>
            </a:r>
            <a:endParaRPr sz="1600"/>
          </a:p>
          <a:p>
            <a:r>
              <a:rPr sz="1600">
                <a:sym typeface="+mn-ea"/>
              </a:rPr>
              <a:t>作者：LeetCode-Solution</a:t>
            </a:r>
            <a:endParaRPr sz="1600"/>
          </a:p>
          <a:p>
            <a:r>
              <a:rPr sz="1600">
                <a:sym typeface="+mn-ea"/>
              </a:rPr>
              <a:t>链接：https://leetcode-cn.com/problems/reconstruct-itinerary/solution/zhong-xin-an-pai-xing-cheng-by-leetcode-solution/</a:t>
            </a:r>
            <a:endParaRPr sz="1600"/>
          </a:p>
          <a:p>
            <a:r>
              <a:rPr sz="1600">
                <a:sym typeface="+mn-ea"/>
              </a:rPr>
              <a:t>来源：力扣（LeetCode）</a:t>
            </a:r>
            <a:endParaRPr sz="1600"/>
          </a:p>
          <a:p>
            <a:endParaRPr lang="zh-CN" sz="1600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39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4810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238500" y="3247390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7" name="文本框 13"/>
          <p:cNvSpPr txBox="1"/>
          <p:nvPr userDrawn="1"/>
        </p:nvSpPr>
        <p:spPr>
          <a:xfrm>
            <a:off x="2042160" y="2768600"/>
            <a:ext cx="81070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4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THAKNS FOR WATCHING</a:t>
            </a:r>
            <a:endParaRPr lang="en-US" altLang="zh-CN" sz="48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34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56995" y="956945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730240" y="1858010"/>
            <a:ext cx="1265555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12098" y="1151374"/>
            <a:ext cx="3200214" cy="106984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800" dirty="0">
                <a:solidFill>
                  <a:srgbClr val="353332"/>
                </a:solidFill>
                <a:cs typeface="+mn-ea"/>
                <a:sym typeface="+mn-lt"/>
              </a:rPr>
              <a:t>目录</a:t>
            </a:r>
            <a:r>
              <a:rPr lang="en-US" altLang="zh-CN" sz="2400" dirty="0">
                <a:solidFill>
                  <a:srgbClr val="353332"/>
                </a:solidFill>
                <a:cs typeface="+mn-ea"/>
                <a:sym typeface="+mn-lt"/>
              </a:rPr>
              <a:t>/</a:t>
            </a:r>
            <a:r>
              <a:rPr lang="en-US" altLang="zh-CN" sz="2000" dirty="0">
                <a:solidFill>
                  <a:srgbClr val="353332"/>
                </a:solidFill>
                <a:cs typeface="+mn-ea"/>
                <a:sym typeface="+mn-lt"/>
              </a:rPr>
              <a:t>CONTENTS</a:t>
            </a:r>
            <a:endParaRPr lang="en-US" altLang="zh-CN" sz="2000" dirty="0">
              <a:solidFill>
                <a:srgbClr val="353332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492207" y="2906030"/>
            <a:ext cx="3627924" cy="730973"/>
            <a:chOff x="2162007" y="1632855"/>
            <a:chExt cx="3627924" cy="730973"/>
          </a:xfrm>
        </p:grpSpPr>
        <p:sp>
          <p:nvSpPr>
            <p:cNvPr id="23" name="菱形 22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B3672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31949" y="1632855"/>
              <a:ext cx="305798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欧拉路径问题概述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92207" y="3727575"/>
            <a:ext cx="3627615" cy="701273"/>
            <a:chOff x="2162007" y="1662555"/>
            <a:chExt cx="3627615" cy="701273"/>
          </a:xfrm>
        </p:grpSpPr>
        <p:sp>
          <p:nvSpPr>
            <p:cNvPr id="31" name="菱形 30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E2A52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731640" y="1662555"/>
              <a:ext cx="305798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解题过程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40282" y="2905690"/>
            <a:ext cx="3637140" cy="727503"/>
            <a:chOff x="2162007" y="1636325"/>
            <a:chExt cx="3637140" cy="727503"/>
          </a:xfrm>
        </p:grpSpPr>
        <p:sp>
          <p:nvSpPr>
            <p:cNvPr id="35" name="菱形 34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9A94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741165" y="1636325"/>
              <a:ext cx="305798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算法思想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49807" y="3894710"/>
            <a:ext cx="3375660" cy="848360"/>
            <a:chOff x="2171532" y="1812545"/>
            <a:chExt cx="3375660" cy="848360"/>
          </a:xfrm>
        </p:grpSpPr>
        <p:sp>
          <p:nvSpPr>
            <p:cNvPr id="41" name="菱形 40"/>
            <p:cNvSpPr/>
            <p:nvPr/>
          </p:nvSpPr>
          <p:spPr>
            <a:xfrm>
              <a:off x="2171532" y="1812545"/>
              <a:ext cx="569633" cy="570333"/>
            </a:xfrm>
            <a:prstGeom prst="diamond">
              <a:avLst/>
            </a:prstGeom>
            <a:solidFill>
              <a:srgbClr val="3533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770972" y="1830960"/>
              <a:ext cx="277622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性能分析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smtClean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428726"/>
            <a:ext cx="38552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3200" dirty="0">
                <a:solidFill>
                  <a:srgbClr val="353332"/>
                </a:solidFill>
                <a:cs typeface="+mn-ea"/>
                <a:sym typeface="+mn-lt"/>
              </a:rPr>
              <a:t>欧拉路径</a:t>
            </a:r>
            <a:r>
              <a:rPr kumimoji="1" lang="zh-CN" sz="3200" dirty="0">
                <a:solidFill>
                  <a:srgbClr val="353332"/>
                </a:solidFill>
                <a:cs typeface="+mn-ea"/>
                <a:sym typeface="+mn-lt"/>
              </a:rPr>
              <a:t>问题概述</a:t>
            </a:r>
            <a:endParaRPr kumimoji="1" lang="zh-CN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3" grpId="0"/>
      <p:bldP spid="24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欧拉路径</a:t>
            </a:r>
            <a:r>
              <a:rPr kumimoji="1" 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问题概述</a:t>
            </a:r>
            <a:endParaRPr kumimoji="1" 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0215" y="774065"/>
            <a:ext cx="1069276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欧拉路径问题源自于柯尼斯堡七桥问题，该问题是：当时东普鲁士柯尼斯堡（今日俄罗斯加里宁格勒）市区跨普列戈利亚河两岸，河中心有两个小岛。小岛与河的两岸有七条桥连接。在所有桥都只能走一遍的前提下，如何才能把这个地方所有的桥都走遍？欧拉在在他1736年发表的论文《柯尼斯堡的七桥》中不仅解决了七桥问题，也提出了一笔画定理（即欧拉路径）。</a:t>
            </a:r>
            <a:endParaRPr lang="zh-CN" altLang="en-US" sz="1600"/>
          </a:p>
          <a:p>
            <a:r>
              <a:rPr lang="zh-CN" altLang="en-US" sz="1600"/>
              <a:t>而欧拉路径问题，本质上就是</a:t>
            </a:r>
            <a:r>
              <a:rPr lang="zh-CN" altLang="en-US" sz="1600" b="1"/>
              <a:t>判断这个图是否能够遍历完所有的边而没有重复</a:t>
            </a:r>
            <a:r>
              <a:rPr lang="zh-CN" altLang="en-US" sz="1600"/>
              <a:t>，特别的，如果这个路径可以回到起点，称为欧拉回路。</a:t>
            </a:r>
            <a:endParaRPr lang="zh-CN" altLang="en-US" sz="1600"/>
          </a:p>
          <a:p>
            <a:r>
              <a:rPr lang="zh-CN" altLang="en-US" sz="1600"/>
              <a:t>抽象成数学问题表示如下：</a:t>
            </a:r>
            <a:endParaRPr lang="zh-CN" altLang="en-US" sz="1600"/>
          </a:p>
          <a:p>
            <a:r>
              <a:rPr lang="zh-CN" altLang="en-US" sz="1600"/>
              <a:t>欧拉路径：在一个图中，由i点出发，将每个边遍历一次最终到达j点的一条路径。</a:t>
            </a:r>
            <a:endParaRPr lang="zh-CN" altLang="en-US" sz="1600"/>
          </a:p>
          <a:p>
            <a:r>
              <a:rPr lang="zh-CN" altLang="en-US" sz="1600"/>
              <a:t>欧拉回路：i=j时的欧拉路径。</a:t>
            </a:r>
            <a:endParaRPr lang="zh-CN" altLang="en-US" sz="1600"/>
          </a:p>
          <a:p>
            <a:r>
              <a:rPr lang="zh-CN" altLang="en-US" sz="1600"/>
              <a:t>而满足欧拉路径或欧拉回路的充要条件为：</a:t>
            </a:r>
            <a:endParaRPr lang="zh-CN" altLang="en-US" sz="1600"/>
          </a:p>
          <a:p>
            <a:r>
              <a:rPr lang="en-US" altLang="zh-CN" sz="1600"/>
              <a:t>1</a:t>
            </a:r>
            <a:r>
              <a:rPr lang="zh-CN" altLang="en-US" sz="1600"/>
              <a:t>）连通的无向图 G 有欧拉路径的充要条件是：G 中奇顶点（连接的边数量为奇数的顶点）的数目等于0或者2。</a:t>
            </a:r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）连通的无向图 G 是欧拉环（存在欧拉回路）的充要条件是：G 中每个顶点的度都是偶数。</a:t>
            </a:r>
            <a:endParaRPr lang="zh-CN" altLang="en-US" sz="1600"/>
          </a:p>
          <a:p>
            <a:r>
              <a:rPr lang="en-US" altLang="zh-CN" sz="1600"/>
              <a:t>3</a:t>
            </a:r>
            <a:r>
              <a:rPr lang="zh-CN" altLang="en-US" sz="1600"/>
              <a:t>）连通的有向图</a:t>
            </a:r>
            <a:r>
              <a:rPr lang="en-US" altLang="zh-CN" sz="1600"/>
              <a:t> G </a:t>
            </a:r>
            <a:r>
              <a:rPr lang="zh-CN" altLang="en-US" sz="1600"/>
              <a:t>有欧拉路径的充要条件：由于起点和终点不同，那么起点的出度显然比它的入度少一，终点的入度显然比它的出度少一,而其他点的入度等于出度。</a:t>
            </a:r>
            <a:endParaRPr lang="zh-CN" altLang="en-US" sz="1600"/>
          </a:p>
          <a:p>
            <a:r>
              <a:rPr lang="en-US" altLang="zh-CN" sz="1600"/>
              <a:t>4</a:t>
            </a:r>
            <a:r>
              <a:rPr lang="zh-CN" altLang="en-US" sz="1600"/>
              <a:t>）</a:t>
            </a:r>
            <a:r>
              <a:rPr lang="zh-CN" altLang="en-US" sz="1600">
                <a:sym typeface="+mn-ea"/>
              </a:rPr>
              <a:t>连通的有向图 G 是欧拉环（存在欧拉回路）的充要条件是：所有点的入度等于出度，就存在一条欧拉回路。</a:t>
            </a:r>
            <a:endParaRPr lang="zh-CN" altLang="en-US" sz="1600">
              <a:sym typeface="+mn-ea"/>
            </a:endParaRPr>
          </a:p>
          <a:p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88300" y="4873625"/>
            <a:ext cx="2663190" cy="16948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77910" y="6511290"/>
            <a:ext cx="12839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柯尼斯堡七桥问题</a:t>
            </a:r>
            <a:endParaRPr lang="zh-CN" altLang="en-US" sz="1000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428726"/>
            <a:ext cx="38552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算法思想</a:t>
            </a:r>
            <a:endParaRPr kumimoji="1" lang="zh-CN" altLang="en-US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13" grpId="0"/>
      <p:bldP spid="24" grpId="0" bldLvl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算法思想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0215" y="774065"/>
            <a:ext cx="1069276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r>
              <a:rPr lang="zh-CN" altLang="en-US" b="1"/>
              <a:t>、Hierholzer 算法（逐步插入回路法）</a:t>
            </a:r>
            <a:endParaRPr lang="zh-CN" altLang="en-US" b="1"/>
          </a:p>
          <a:p>
            <a:r>
              <a:rPr lang="zh-CN" altLang="en-US"/>
              <a:t>在满足欧拉路径性质的子图中,加入一个环仍后可一笔画完成。而实现就是起点开始,DFS走到它所连接的点时删去这条边,顺着继续操作,结束时在一个栈中放入此时点的编号,最后倒序倒序输出即可。</a:t>
            </a:r>
            <a:endParaRPr lang="zh-CN" altLang="en-US"/>
          </a:p>
          <a:p>
            <a:r>
              <a:rPr lang="zh-CN" altLang="en-US"/>
              <a:t>通俗来讲，该算法分为以下步骤：</a:t>
            </a:r>
            <a:endParaRPr lang="zh-CN" altLang="en-US"/>
          </a:p>
          <a:p>
            <a:r>
              <a:rPr lang="en-US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>
                <a:sym typeface="+mn-ea"/>
              </a:rPr>
              <a:t>选择任一顶点为起点，遍历所有相邻边。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>
                <a:sym typeface="+mn-ea"/>
              </a:rPr>
              <a:t>深度搜索，访问相邻顶点。将经过的边都删除。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>
                <a:sym typeface="+mn-ea"/>
              </a:rPr>
              <a:t>如果当前顶点没有相邻边，则将顶点入栈。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4</a:t>
            </a:r>
            <a:r>
              <a:rPr lang="zh-CN" altLang="en-US">
                <a:sym typeface="+mn-ea"/>
              </a:rPr>
              <a:t>）</a:t>
            </a:r>
            <a:r>
              <a:rPr>
                <a:sym typeface="+mn-ea"/>
              </a:rPr>
              <a:t>栈中的顶点倒序输出，就是从起点出发的欧拉回路。</a:t>
            </a:r>
            <a:endParaRPr>
              <a:sym typeface="+mn-ea"/>
            </a:endParaRPr>
          </a:p>
          <a:p>
            <a:r>
              <a:rPr lang="zh-CN" altLang="en-US"/>
              <a:t>（当我们顺序地考虑该问题时，我们也许很难解决该问题，因为我们无法判断当前节点的哪一个分支是「死胡同」分支。不妨倒过来思考。我们注意到只有那个入度与出度差为 1 的节点会导致死胡同。而该节点必然是最后一个遍历到的节点。我们可以改变入栈的规则，当我们遍历完一个节点所连的所有节点后，我们才将该节点入栈（即逆序入栈）。对于当前节点而言，从它的每一个非「死胡同」分支出发进行深度优先搜索，都将会搜回到当前节点。而从它的「死胡同」分支出发进行深度优先搜索将不会搜回到当前节点。也就是说当前节点的死胡同分支将会优先于其他非「死胡同」分支入栈。）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DFS</a:t>
            </a:r>
            <a:r>
              <a:rPr lang="zh-CN" altLang="en-US"/>
              <a:t>：在搜索过程中，每当访问某个顶点</a:t>
            </a:r>
            <a:r>
              <a:rPr lang="en-US" altLang="zh-CN"/>
              <a:t>v</a:t>
            </a:r>
            <a:r>
              <a:rPr lang="zh-CN" altLang="en-US"/>
              <a:t>后，</a:t>
            </a:r>
            <a:r>
              <a:rPr lang="en-US" altLang="zh-CN"/>
              <a:t>DFS</a:t>
            </a:r>
            <a:r>
              <a:rPr lang="zh-CN" altLang="en-US"/>
              <a:t>会递归地访问它所有未被访问的相邻顶点。或者先访问</a:t>
            </a:r>
            <a:r>
              <a:rPr lang="en-US" altLang="zh-CN"/>
              <a:t>v</a:t>
            </a:r>
            <a:r>
              <a:rPr lang="zh-CN" altLang="en-US"/>
              <a:t>，把所有与</a:t>
            </a:r>
            <a:r>
              <a:rPr lang="en-US" altLang="zh-CN"/>
              <a:t>v</a:t>
            </a:r>
            <a:r>
              <a:rPr lang="zh-CN" altLang="en-US"/>
              <a:t>相关联的顶点的边存入栈中。弹出栈顶元素，栈顶元素代表的边所关联的另一个顶点就是下一个要被访问的元素，对该元素重复对</a:t>
            </a:r>
            <a:r>
              <a:rPr lang="en-US" altLang="zh-CN"/>
              <a:t>v</a:t>
            </a:r>
            <a:r>
              <a:rPr lang="zh-CN" altLang="en-US"/>
              <a:t>的操作。以此类推，直至栈中所有元素都被处理完毕。简而言之：一条路走到黑，直到无路可走的情况下，才会选择回头，然后重新选择一条路。可参考</a:t>
            </a:r>
            <a:r>
              <a:rPr lang="en-US" altLang="zh-CN"/>
              <a:t>CSDN</a:t>
            </a:r>
            <a:r>
              <a:rPr lang="zh-CN" altLang="en-US"/>
              <a:t>上</a:t>
            </a:r>
            <a:r>
              <a:rPr lang="en-US" altLang="zh-CN"/>
              <a:t>“</a:t>
            </a:r>
            <a:r>
              <a:rPr lang="zh-CN" altLang="en-US">
                <a:sym typeface="+mn-ea"/>
              </a:rPr>
              <a:t>【算法入门】深度优先搜索(DFS)</a:t>
            </a:r>
            <a:r>
              <a:rPr lang="en-US" altLang="zh-CN"/>
              <a:t>”</a:t>
            </a:r>
            <a:r>
              <a:rPr lang="zh-CN" altLang="en-US"/>
              <a:t>这篇文章理解）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算法思想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0215" y="774065"/>
            <a:ext cx="106927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r>
              <a:rPr lang="zh-CN" altLang="en-US" b="1"/>
              <a:t>、Hierholzer 算法（逐步插入回路法）大概步骤</a:t>
            </a:r>
            <a:endParaRPr lang="zh-CN" altLang="en-US" b="1"/>
          </a:p>
          <a:p>
            <a:r>
              <a:rPr lang="zh-CN" altLang="en-US"/>
              <a:t>void dfs(int i) { </a:t>
            </a:r>
            <a:endParaRPr lang="zh-CN" altLang="en-US"/>
          </a:p>
          <a:p>
            <a:r>
              <a:rPr lang="zh-CN" altLang="en-US"/>
              <a:t>    for(int j = 0; j &lt; maxn; j++) {</a:t>
            </a:r>
            <a:endParaRPr lang="zh-CN" altLang="en-US"/>
          </a:p>
          <a:p>
            <a:r>
              <a:rPr lang="zh-CN" altLang="en-US"/>
              <a:t>        if(G[i][j]) {</a:t>
            </a:r>
            <a:endParaRPr lang="zh-CN" altLang="en-US"/>
          </a:p>
          <a:p>
            <a:r>
              <a:rPr lang="zh-CN" altLang="en-US"/>
              <a:t>            G[i][j] = G[j][i] = 0; // 删边</a:t>
            </a:r>
            <a:endParaRPr lang="zh-CN" altLang="en-US"/>
          </a:p>
          <a:p>
            <a:r>
              <a:rPr lang="zh-CN" altLang="en-US"/>
              <a:t>            dfs(j);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res[n--] = i; //因为是回溯的时候存，所以倒着存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算法思想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0215" y="774065"/>
            <a:ext cx="1069276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r>
              <a:rPr lang="zh-CN" altLang="en-US" b="1"/>
              <a:t>、Fluery算法</a:t>
            </a:r>
            <a:endParaRPr lang="zh-CN" altLang="en-US" b="1"/>
          </a:p>
          <a:p>
            <a:r>
              <a:rPr lang="zh-CN" altLang="en-US"/>
              <a:t>首先我们了解一下桥的概念：设无向图G(V, E)为连通图，若边集E1⊆E，在图G中删除E1中所有的边后得到的子图是不连通的，而删除了E1的任一真子集后得到的子图是连通图，则称E1是G的一个割边集。若一条边构成一个割边集，则称该边为割边或桥。即代表这条边一旦被删除，这张图的连通块数量会增加。等价地说，一条边是一座桥当且仅当这条边不在任何环上。一张图可以有零或多座桥。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Fluery</a:t>
            </a:r>
            <a:r>
              <a:rPr lang="zh-CN" altLang="en-US"/>
              <a:t>的核心思想是：建立图形，任意选点，把</a:t>
            </a:r>
            <a:r>
              <a:rPr lang="en-US" altLang="zh-CN"/>
              <a:t>vi</a:t>
            </a:r>
            <a:r>
              <a:rPr lang="zh-CN" altLang="en-US"/>
              <a:t>的点对应的边设置为</a:t>
            </a:r>
            <a:r>
              <a:rPr lang="en-US" altLang="zh-CN"/>
              <a:t>ei+1</a:t>
            </a:r>
            <a:r>
              <a:rPr lang="zh-CN" altLang="en-US"/>
              <a:t>，结束条件是如果此时该点没有关联的边时算法结束，否则可以随意选择哪一条边走，若无别的边提供选择，否则不选择过桥。</a:t>
            </a:r>
            <a:endParaRPr lang="zh-CN" altLang="en-US"/>
          </a:p>
          <a:p>
            <a:r>
              <a:rPr lang="zh-CN" altLang="en-US"/>
              <a:t>大致步骤：</a:t>
            </a:r>
            <a:endParaRPr lang="zh-CN" altLang="en-US"/>
          </a:p>
          <a:p>
            <a:r>
              <a:rPr lang="zh-CN" altLang="en-US"/>
              <a:t>1）任意选取G中的一个点V0,令P0 ＝ V0。</a:t>
            </a:r>
            <a:endParaRPr lang="zh-CN" altLang="en-US"/>
          </a:p>
          <a:p>
            <a:r>
              <a:rPr lang="zh-CN" altLang="en-US"/>
              <a:t>2）假设沿pi = v0e1</a:t>
            </a:r>
            <a:r>
              <a:rPr lang="en-US" altLang="zh-CN"/>
              <a:t> </a:t>
            </a:r>
            <a:r>
              <a:rPr lang="zh-CN" altLang="en-US"/>
              <a:t>v1e2</a:t>
            </a:r>
            <a:r>
              <a:rPr lang="en-US" altLang="zh-CN"/>
              <a:t> </a:t>
            </a:r>
            <a:r>
              <a:rPr lang="zh-CN" altLang="en-US"/>
              <a:t>v2</a:t>
            </a:r>
            <a:r>
              <a:rPr lang="en-US" altLang="zh-CN"/>
              <a:t>e3 </a:t>
            </a:r>
            <a:r>
              <a:rPr lang="zh-CN" altLang="en-US"/>
              <a:t>......</a:t>
            </a:r>
            <a:r>
              <a:rPr lang="en-US" altLang="zh-CN"/>
              <a:t> </a:t>
            </a:r>
            <a:r>
              <a:rPr lang="zh-CN" altLang="en-US"/>
              <a:t>vi</a:t>
            </a:r>
            <a:r>
              <a:rPr lang="en-US" altLang="zh-CN"/>
              <a:t>ei+1</a:t>
            </a:r>
            <a:r>
              <a:rPr lang="zh-CN" altLang="en-US"/>
              <a:t>走到了点vi，按照下面的方法从E</a:t>
            </a:r>
            <a:r>
              <a:rPr lang="en-US" altLang="zh-CN"/>
              <a:t> -</a:t>
            </a:r>
            <a:r>
              <a:rPr lang="zh-CN" altLang="en-US"/>
              <a:t>｛e1,e2,...,ei｝中选取ei + 1:</a:t>
            </a:r>
            <a:endParaRPr lang="zh-CN" altLang="en-US"/>
          </a:p>
          <a:p>
            <a:r>
              <a:rPr lang="zh-CN" altLang="en-US"/>
              <a:t>a）ei + 1与vi关联。</a:t>
            </a:r>
            <a:endParaRPr lang="zh-CN" altLang="en-US"/>
          </a:p>
          <a:p>
            <a:r>
              <a:rPr lang="zh-CN" altLang="en-US"/>
              <a:t>b）除非无别的边可以选择，否则ei + 1不应该是Gi = G - {e1,e2,...,ei}中的桥。</a:t>
            </a:r>
            <a:endParaRPr lang="zh-CN" altLang="en-US"/>
          </a:p>
          <a:p>
            <a:r>
              <a:rPr lang="zh-CN" altLang="en-US"/>
              <a:t>3）当（2）不能再进行时算法停止。</a:t>
            </a:r>
            <a:endParaRPr lang="zh-CN" altLang="en-US"/>
          </a:p>
          <a:p>
            <a:r>
              <a:rPr lang="zh-CN" altLang="en-US"/>
              <a:t>可以证明的是，当算法停止时，所得到的简单回路pm = v0e1</a:t>
            </a:r>
            <a:r>
              <a:rPr lang="en-US" altLang="zh-CN"/>
              <a:t> </a:t>
            </a:r>
            <a:r>
              <a:rPr lang="zh-CN" altLang="en-US"/>
              <a:t>v1e2</a:t>
            </a:r>
            <a:r>
              <a:rPr lang="en-US" altLang="zh-CN"/>
              <a:t> </a:t>
            </a:r>
            <a:r>
              <a:rPr lang="zh-CN" altLang="en-US"/>
              <a:t>v2......emvm（vm == v0）为G中的一条欧拉回路。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算法思想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0215" y="774065"/>
            <a:ext cx="10692765" cy="6277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ym typeface="+mn-ea"/>
              </a:rPr>
              <a:t>2</a:t>
            </a:r>
            <a:r>
              <a:rPr lang="zh-CN" altLang="en-US" sz="1600" b="1">
                <a:sym typeface="+mn-ea"/>
              </a:rPr>
              <a:t>、Fluery算法大概步骤</a:t>
            </a:r>
            <a:endParaRPr lang="zh-CN" altLang="en-US" sz="1600" b="1">
              <a:sym typeface="+mn-ea"/>
            </a:endParaRPr>
          </a:p>
          <a:p>
            <a:r>
              <a:rPr lang="zh-CN" altLang="en-US" sz="1600"/>
              <a:t>void dfs(int x){</a:t>
            </a:r>
            <a:endParaRPr lang="zh-CN" altLang="en-US" sz="1600"/>
          </a:p>
          <a:p>
            <a:r>
              <a:rPr lang="zh-CN" altLang="en-US" sz="1600"/>
              <a:t>    s.push(x);</a:t>
            </a:r>
            <a:endParaRPr lang="zh-CN" altLang="en-US" sz="1600"/>
          </a:p>
          <a:p>
            <a:r>
              <a:rPr lang="zh-CN" altLang="en-US" sz="1600"/>
              <a:t>    for(int i=1;i&lt;=n;i++){</a:t>
            </a:r>
            <a:endParaRPr lang="zh-CN" altLang="en-US" sz="1600"/>
          </a:p>
          <a:p>
            <a:r>
              <a:rPr lang="zh-CN" altLang="en-US" sz="1600"/>
              <a:t>        if(map[x][i]&gt;0){</a:t>
            </a:r>
            <a:endParaRPr lang="zh-CN" altLang="en-US" sz="1600"/>
          </a:p>
          <a:p>
            <a:r>
              <a:rPr lang="zh-CN" altLang="en-US" sz="1600"/>
              <a:t>            map[i][x] = map[x][i] = 0;   //删除该边</a:t>
            </a:r>
            <a:endParaRPr lang="zh-CN" altLang="en-US" sz="1600"/>
          </a:p>
          <a:p>
            <a:r>
              <a:rPr lang="zh-CN" altLang="en-US" sz="1600"/>
              <a:t>            dfs(i);</a:t>
            </a:r>
            <a:endParaRPr lang="zh-CN" altLang="en-US" sz="1600"/>
          </a:p>
          <a:p>
            <a:r>
              <a:rPr lang="zh-CN" altLang="en-US" sz="1600"/>
              <a:t>            break;}}}</a:t>
            </a:r>
            <a:endParaRPr lang="zh-CN" altLang="en-US" sz="1600"/>
          </a:p>
          <a:p>
            <a:r>
              <a:rPr lang="zh-CN" altLang="en-US" sz="1600"/>
              <a:t>void Fleury(int v){</a:t>
            </a:r>
            <a:endParaRPr lang="zh-CN" altLang="en-US" sz="1600"/>
          </a:p>
          <a:p>
            <a:r>
              <a:rPr lang="zh-CN" altLang="en-US" sz="1600"/>
              <a:t>    while(!s.empty())</a:t>
            </a:r>
            <a:endParaRPr lang="zh-CN" altLang="en-US" sz="1600"/>
          </a:p>
          <a:p>
            <a:r>
              <a:rPr lang="zh-CN" altLang="en-US" sz="1600"/>
              <a:t>    s.pop();s.push(v);</a:t>
            </a:r>
            <a:endParaRPr lang="zh-CN" altLang="en-US" sz="1600"/>
          </a:p>
          <a:p>
            <a:r>
              <a:rPr lang="zh-CN" altLang="en-US" sz="1600"/>
              <a:t>    while(!s.empty()){</a:t>
            </a:r>
            <a:endParaRPr lang="zh-CN" altLang="en-US" sz="1600"/>
          </a:p>
          <a:p>
            <a:r>
              <a:rPr lang="zh-CN" altLang="en-US" sz="1600"/>
              <a:t>        int b = 0;</a:t>
            </a:r>
            <a:endParaRPr lang="zh-CN" altLang="en-US" sz="1600"/>
          </a:p>
          <a:p>
            <a:r>
              <a:rPr lang="zh-CN" altLang="en-US" sz="1600"/>
              <a:t>        for(int i=1;i&lt;=n;i++){if(map[s.top()][i]&gt;0){</a:t>
            </a:r>
            <a:endParaRPr lang="zh-CN" altLang="en-US" sz="1600"/>
          </a:p>
          <a:p>
            <a:r>
              <a:rPr lang="zh-CN" altLang="en-US" sz="1600"/>
              <a:t>                b = 1;break</a:t>
            </a:r>
            <a:r>
              <a:rPr lang="en-US" altLang="zh-CN" sz="1600"/>
              <a:t>;</a:t>
            </a:r>
            <a:r>
              <a:rPr lang="zh-CN" altLang="en-US" sz="1600"/>
              <a:t>}}</a:t>
            </a:r>
            <a:endParaRPr lang="zh-CN" altLang="en-US" sz="1600"/>
          </a:p>
          <a:p>
            <a:r>
              <a:rPr lang="zh-CN" altLang="en-US" sz="1600"/>
              <a:t>        if(b == 0){  //没有相关联的边</a:t>
            </a:r>
            <a:endParaRPr lang="zh-CN" altLang="en-US" sz="1600"/>
          </a:p>
          <a:p>
            <a:r>
              <a:rPr lang="zh-CN" altLang="en-US" sz="1600"/>
              <a:t>            path[cnt++] = s.top();</a:t>
            </a:r>
            <a:endParaRPr lang="zh-CN" altLang="en-US" sz="1600"/>
          </a:p>
          <a:p>
            <a:r>
              <a:rPr lang="zh-CN" altLang="en-US" sz="1600"/>
              <a:t>            s.pop();}</a:t>
            </a:r>
            <a:endParaRPr lang="zh-CN" altLang="en-US" sz="1600"/>
          </a:p>
          <a:p>
            <a:r>
              <a:rPr lang="zh-CN" altLang="en-US" sz="1600"/>
              <a:t>        else{int y = s.top();</a:t>
            </a:r>
            <a:endParaRPr lang="zh-CN" altLang="en-US" sz="1600"/>
          </a:p>
          <a:p>
            <a:r>
              <a:rPr lang="zh-CN" altLang="en-US" sz="1600"/>
              <a:t>            s.pop();</a:t>
            </a:r>
            <a:endParaRPr lang="zh-CN" altLang="en-US" sz="1600"/>
          </a:p>
          <a:p>
            <a:r>
              <a:rPr lang="zh-CN" altLang="en-US" sz="1600"/>
              <a:t>            dfs(y);   //如果存在边的话，就深度遍历</a:t>
            </a:r>
            <a:endParaRPr lang="zh-CN" altLang="en-US" sz="1600"/>
          </a:p>
          <a:p>
            <a:r>
              <a:rPr lang="zh-CN" altLang="en-US" sz="1600"/>
              <a:t>        }}</a:t>
            </a:r>
            <a:endParaRPr lang="zh-CN" altLang="en-US" sz="1600"/>
          </a:p>
          <a:p>
            <a:r>
              <a:rPr lang="zh-CN" altLang="en-US" sz="1600"/>
              <a:t>    cout&lt;&lt;endl;}</a:t>
            </a:r>
            <a:endParaRPr lang="zh-CN" altLang="en-US" sz="1600"/>
          </a:p>
          <a:p>
            <a:endParaRPr lang="zh-CN" altLang="en-US" sz="1600" b="1"/>
          </a:p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436,&quot;width&quot;:3828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b15ke0y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4219</Words>
  <Application>WPS 演示</Application>
  <PresentationFormat>宽屏</PresentationFormat>
  <Paragraphs>195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思源宋体</vt:lpstr>
      <vt:lpstr>Arial</vt:lpstr>
      <vt:lpstr>微软雅黑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_</Company>
  <LinksUpToDate>false</LinksUpToDate>
  <SharedDoc>false</SharedDoc>
  <HyperlinksChanged>false</HyperlinksChanged>
  <AppVersion>14.0000</AppVersion>
  <Manager>_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</dc:title>
  <dc:creator>user</dc:creator>
  <cp:keywords>——</cp:keywords>
  <dc:description>_</dc:description>
  <cp:category>_</cp:category>
  <cp:lastModifiedBy>夜语</cp:lastModifiedBy>
  <cp:revision>40</cp:revision>
  <dcterms:created xsi:type="dcterms:W3CDTF">2020-11-01T08:54:00Z</dcterms:created>
  <dcterms:modified xsi:type="dcterms:W3CDTF">2021-04-19T07:57:48Z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97F9A42267AC452990B1F4B1AF7B1C8F</vt:lpwstr>
  </property>
</Properties>
</file>