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76" r:id="rId4"/>
    <p:sldId id="258" r:id="rId5"/>
    <p:sldId id="281" r:id="rId6"/>
    <p:sldId id="277" r:id="rId7"/>
    <p:sldId id="285" r:id="rId8"/>
    <p:sldId id="303" r:id="rId9"/>
    <p:sldId id="304" r:id="rId10"/>
    <p:sldId id="305" r:id="rId11"/>
    <p:sldId id="306" r:id="rId12"/>
    <p:sldId id="307" r:id="rId13"/>
    <p:sldId id="308" r:id="rId14"/>
    <p:sldId id="311" r:id="rId15"/>
    <p:sldId id="312" r:id="rId16"/>
    <p:sldId id="314" r:id="rId17"/>
    <p:sldId id="315" r:id="rId18"/>
    <p:sldId id="316" r:id="rId19"/>
    <p:sldId id="317" r:id="rId20"/>
    <p:sldId id="319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479"/>
    <a:srgbClr val="353332"/>
    <a:srgbClr val="E2A52A"/>
    <a:srgbClr val="B3672E"/>
    <a:srgbClr val="F1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364"/>
  </p:normalViewPr>
  <p:slideViewPr>
    <p:cSldViewPr snapToGrid="0" snapToObjects="1">
      <p:cViewPr varScale="1">
        <p:scale>
          <a:sx n="83" d="100"/>
          <a:sy n="83" d="100"/>
        </p:scale>
        <p:origin x="126" y="534"/>
      </p:cViewPr>
      <p:guideLst>
        <p:guide orient="horz" pos="213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排序技术研讨</a:t>
            </a:r>
            <a:endParaRPr lang="zh-CN" sz="5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9140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算法步骤：</a:t>
            </a:r>
            <a:endParaRPr lang="zh-CN" b="1"/>
          </a:p>
          <a:p>
            <a:r>
              <a:rPr lang="en-US" altLang="zh-CN" sz="1400"/>
              <a:t>void headsort(int A[],int n){</a:t>
            </a:r>
            <a:endParaRPr lang="en-US" altLang="zh-CN" sz="1400"/>
          </a:p>
          <a:p>
            <a:r>
              <a:rPr lang="en-US" altLang="zh-CN" sz="1400"/>
              <a:t>int mval;</a:t>
            </a:r>
            <a:endParaRPr lang="en-US" altLang="zh-CN" sz="1400"/>
          </a:p>
          <a:p>
            <a:r>
              <a:rPr lang="en-US" altLang="zh-CN" sz="1400"/>
              <a:t>maxheap&lt;int,Comp&gt; H(A,n,n);//</a:t>
            </a:r>
            <a:r>
              <a:rPr lang="zh-CN" altLang="en-US" sz="1400"/>
              <a:t>建堆</a:t>
            </a:r>
            <a:endParaRPr lang="en-US" altLang="zh-CN" sz="1400"/>
          </a:p>
          <a:p>
            <a:r>
              <a:rPr lang="en-US" altLang="zh-CN" sz="1400"/>
              <a:t>for(int i=0;i&lt;n;i++)</a:t>
            </a:r>
            <a:endParaRPr lang="en-US" altLang="zh-CN" sz="1400"/>
          </a:p>
          <a:p>
            <a:r>
              <a:rPr lang="en-US" altLang="zh-CN" sz="1400"/>
              <a:t>H.removemax(mval);//</a:t>
            </a:r>
            <a:r>
              <a:rPr lang="zh-CN" altLang="en-US" sz="1400"/>
              <a:t>移除堆顶元素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zh-CN" altLang="en-US" b="1"/>
              <a:t>性能分析：</a:t>
            </a:r>
            <a:endParaRPr lang="zh-CN" altLang="en-US" b="1"/>
          </a:p>
          <a:p>
            <a:r>
              <a:rPr lang="zh-CN" altLang="en-US"/>
              <a:t>时间复杂度：建堆要用</a:t>
            </a:r>
            <a:r>
              <a:rPr lang="en-US" altLang="zh-CN"/>
              <a:t>O(n)</a:t>
            </a:r>
            <a:r>
              <a:rPr lang="zh-CN" altLang="en-US"/>
              <a:t>时间，并且</a:t>
            </a:r>
            <a:r>
              <a:rPr lang="en-US" altLang="zh-CN"/>
              <a:t>n</a:t>
            </a:r>
            <a:r>
              <a:rPr lang="zh-CN" altLang="en-US"/>
              <a:t>次取堆的最大元素要用</a:t>
            </a:r>
            <a:r>
              <a:rPr lang="en-US" altLang="zh-CN"/>
              <a:t>O(logn)</a:t>
            </a:r>
            <a:r>
              <a:rPr lang="zh-CN" altLang="en-US"/>
              <a:t>时间，因此时间代价为</a:t>
            </a:r>
            <a:r>
              <a:rPr lang="en-US" altLang="zh-CN"/>
              <a:t>O(nlogn)</a:t>
            </a:r>
            <a:endParaRPr lang="en-US" altLang="zh-CN"/>
          </a:p>
          <a:p>
            <a:r>
              <a:rPr lang="zh-CN" altLang="en-US"/>
              <a:t>空间复杂度：</a:t>
            </a:r>
            <a:r>
              <a:rPr lang="en-US" altLang="zh-CN"/>
              <a:t>O(n)</a:t>
            </a:r>
            <a:endParaRPr lang="en-US" altLang="zh-CN"/>
          </a:p>
          <a:p>
            <a:r>
              <a:rPr lang="zh-CN" altLang="en-US" b="1"/>
              <a:t>额外补充：</a:t>
            </a:r>
            <a:endParaRPr lang="en-US" altLang="zh-CN" b="1"/>
          </a:p>
          <a:p>
            <a:r>
              <a:rPr lang="zh-CN" altLang="en-US"/>
              <a:t>我们还可以用另一种堆排序，虽然时间复杂度相差不大，但也可以参考借。其核心思想为</a:t>
            </a:r>
            <a:endParaRPr lang="zh-CN" altLang="en-US"/>
          </a:p>
          <a:p>
            <a:r>
              <a:rPr lang="zh-CN" altLang="en-US"/>
              <a:t>从数组中取前 K 个数，构造一个最小值堆，从 K+1 位开始遍历数组，每一个数据都最小值堆的堆顶元素进行比较，如果大于堆顶元素，则不做任何处理，继续遍历下一元素；如果小于堆顶元素，则将这个元素替换掉堆顶元素，然后再堆化成一个最小值堆。遍历完成后，堆中的数据就是前 K 小的数据。</a:t>
            </a:r>
            <a:endParaRPr lang="zh-CN" altLang="en-US"/>
          </a:p>
          <a:p>
            <a:r>
              <a:rPr lang="zh-CN" altLang="en-US"/>
              <a:t>堆排序的</a:t>
            </a:r>
            <a:r>
              <a:rPr lang="zh-CN" altLang="en-US">
                <a:solidFill>
                  <a:srgbClr val="FF0000"/>
                </a:solidFill>
              </a:rPr>
              <a:t>优点</a:t>
            </a:r>
            <a:r>
              <a:rPr lang="zh-CN" altLang="en-US"/>
              <a:t>在于，在一个动态数组中求 Top K 元素时，我们可以使用堆，维护一个 K 大小的最小值堆，当有数据被添加到数组中时，就将它与堆顶元素比较，如果比堆顶元素小，则将这个元素替换掉堆顶元素，然后再堆化成一个最小值堆；如果比堆顶元素大，则不做处理。这样，每次求 Top K 问题的时间复杂度仅为 O(logK)。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4.</a:t>
            </a:r>
            <a:r>
              <a:rPr lang="zh-CN" altLang="en-US" b="1">
                <a:solidFill>
                  <a:srgbClr val="FF0000"/>
                </a:solidFill>
              </a:rPr>
              <a:t>快速排序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算法思想：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为了避免全局排序和堆排序中额外的操作，节省时间和空间，我们可以选择快速排序。快排利用了分治策略，降一个复杂的问题分解成两个或多个相似的问题，不断分解，直至更小的问题可以简单求解，求解子问题，将原问题的解为子问题的合并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/>
              <a:t>求解过程：</a:t>
            </a:r>
            <a:endParaRPr lang="zh-CN" altLang="en-US" b="1"/>
          </a:p>
          <a:p>
            <a:r>
              <a:rPr lang="zh-CN" altLang="en-US"/>
              <a:t>快排可以简单分为三步。</a:t>
            </a:r>
            <a:endParaRPr lang="zh-CN" altLang="en-US"/>
          </a:p>
          <a:p>
            <a:r>
              <a:rPr lang="zh-CN" altLang="en-US"/>
              <a:t>首先从序列中选取一个数作为基准数。</a:t>
            </a:r>
            <a:endParaRPr lang="zh-CN" altLang="en-US"/>
          </a:p>
          <a:p>
            <a:r>
              <a:rPr lang="zh-CN" altLang="en-US"/>
              <a:t>将比这个数大的数全部放到它的右边，把小于或者等于它的数全部放到它的左边。</a:t>
            </a:r>
            <a:endParaRPr lang="zh-CN" altLang="en-US"/>
          </a:p>
          <a:p>
            <a:r>
              <a:rPr lang="zh-CN" altLang="en-US"/>
              <a:t>然后分别对基准左右两边重复以上操作，直到数组完全排序。（</a:t>
            </a:r>
            <a:r>
              <a:rPr lang="zh-CN" altLang="en-US">
                <a:sym typeface="+mn-ea"/>
              </a:rPr>
              <a:t>基准可以每次都选择最左边的元素作为基准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4203065"/>
            <a:ext cx="3912870" cy="24809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774065"/>
            <a:ext cx="9423400" cy="10217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算法步骤：</a:t>
            </a:r>
            <a:endParaRPr lang="zh-CN" b="1"/>
          </a:p>
          <a:p>
            <a:r>
              <a:rPr lang="en-US" altLang="zh-CN" sz="1400"/>
              <a:t>void qsort(int A[],int i,int j){</a:t>
            </a:r>
            <a:endParaRPr lang="en-US" altLang="zh-CN" sz="1400"/>
          </a:p>
          <a:p>
            <a:r>
              <a:rPr lang="en-US" altLang="zh-CN" sz="1400"/>
              <a:t>if(j&lt;=i) return;//</a:t>
            </a:r>
            <a:r>
              <a:rPr lang="zh-CN" altLang="en-US" sz="1400"/>
              <a:t>不对下标为</a:t>
            </a:r>
            <a:r>
              <a:rPr lang="en-US" altLang="zh-CN" sz="1400"/>
              <a:t>0</a:t>
            </a:r>
            <a:r>
              <a:rPr lang="zh-CN" altLang="en-US" sz="1400"/>
              <a:t>或</a:t>
            </a:r>
            <a:r>
              <a:rPr lang="en-US" altLang="zh-CN" sz="1400"/>
              <a:t>1</a:t>
            </a:r>
            <a:r>
              <a:rPr lang="zh-CN" altLang="en-US" sz="1400"/>
              <a:t>元素排序</a:t>
            </a:r>
            <a:endParaRPr lang="en-US" altLang="zh-CN" sz="1400"/>
          </a:p>
          <a:p>
            <a:r>
              <a:rPr lang="en-US" altLang="zh-CN" sz="1400"/>
              <a:t>int pivotindex=findpivot(A,i,j);</a:t>
            </a:r>
            <a:endParaRPr lang="en-US" altLang="zh-CN" sz="1400"/>
          </a:p>
          <a:p>
            <a:r>
              <a:rPr lang="en-US" altLang="zh-CN" sz="1400"/>
              <a:t>swap(A,pivtindex,j);//</a:t>
            </a:r>
            <a:r>
              <a:rPr lang="zh-CN" altLang="en-US" sz="1400"/>
              <a:t>将</a:t>
            </a:r>
            <a:r>
              <a:rPr lang="en-US" altLang="zh-CN" sz="1400"/>
              <a:t>pivot</a:t>
            </a:r>
            <a:r>
              <a:rPr lang="zh-CN" altLang="en-US" sz="1400"/>
              <a:t>放到末尾，</a:t>
            </a:r>
            <a:r>
              <a:rPr lang="en-US" altLang="zh-CN" sz="1400"/>
              <a:t>k</a:t>
            </a:r>
            <a:r>
              <a:rPr lang="zh-CN" altLang="en-US" sz="1400"/>
              <a:t>是右区域第一个位置</a:t>
            </a:r>
            <a:endParaRPr lang="en-US" altLang="zh-CN" sz="1400"/>
          </a:p>
          <a:p>
            <a:r>
              <a:rPr lang="en-US" altLang="zh-CN" sz="1400"/>
              <a:t>int k=</a:t>
            </a:r>
            <a:r>
              <a:rPr lang="en-US" altLang="zh-CN" sz="1400">
                <a:sym typeface="+mn-ea"/>
              </a:rPr>
              <a:t>pivotindex&lt;int,Comp&gt;(A,i-1,j,A[j]);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swap(A,k,j);</a:t>
            </a:r>
            <a:endParaRPr lang="en-US" altLang="zh-CN" sz="1400"/>
          </a:p>
          <a:p>
            <a:r>
              <a:rPr lang="en-US" altLang="zh-CN" sz="1400"/>
              <a:t>qsort&lt;int,Comp&gt;(A,i,k-1);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qsort&lt;int,Comp&gt;(A,k+1,j);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zh-CN" sz="1400"/>
          </a:p>
          <a:p>
            <a:endParaRPr lang="en-US" altLang="zh-CN" sz="1400"/>
          </a:p>
          <a:p>
            <a:r>
              <a:rPr lang="en-US" altLang="zh-CN" sz="1400"/>
              <a:t>int findpiont(int A[],int i,int j){return (i+j)/2;}//</a:t>
            </a:r>
            <a:r>
              <a:rPr lang="zh-CN" altLang="en-US" sz="1400"/>
              <a:t>寻找合适的</a:t>
            </a:r>
            <a:r>
              <a:rPr lang="en-US" altLang="zh-CN" sz="1400"/>
              <a:t>pivot</a:t>
            </a:r>
            <a:r>
              <a:rPr lang="zh-CN" altLang="en-US" sz="1400"/>
              <a:t>（轴值，或称为基准）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int partition(int A[],int l,int r,int&amp; pivot){//</a:t>
            </a:r>
            <a:r>
              <a:rPr lang="zh-CN" altLang="en-US" sz="1400"/>
              <a:t>用来寻找多少个结点比轴值小，关键码值比轴值小的结点放到数组低端</a:t>
            </a:r>
            <a:endParaRPr lang="zh-CN" altLang="en-US" sz="1400"/>
          </a:p>
          <a:p>
            <a:r>
              <a:rPr lang="en-US" altLang="zh-CN" sz="1400"/>
              <a:t>//</a:t>
            </a:r>
            <a:r>
              <a:rPr lang="zh-CN" altLang="en-US" sz="1400"/>
              <a:t>大的放高端</a:t>
            </a:r>
            <a:endParaRPr lang="en-US" altLang="zh-CN" sz="1400"/>
          </a:p>
          <a:p>
            <a:r>
              <a:rPr lang="en-US" altLang="zh-CN" sz="1400"/>
              <a:t>do{while(Comp::lt(A[++l],pivot));//</a:t>
            </a:r>
            <a:r>
              <a:rPr lang="zh-CN" altLang="en-US" sz="1400"/>
              <a:t>交换记录直到数组两段下标相遇为止</a:t>
            </a:r>
            <a:endParaRPr lang="en-US" altLang="zh-CN" sz="1400"/>
          </a:p>
          <a:p>
            <a:r>
              <a:rPr lang="en-US" altLang="zh-CN" sz="1400"/>
              <a:t>while(r!=0)&amp;&amp;Comp:gt(A[--r],pivot);//l</a:t>
            </a:r>
            <a:r>
              <a:rPr lang="zh-CN" altLang="en-US" sz="1400"/>
              <a:t>向左</a:t>
            </a:r>
            <a:r>
              <a:rPr lang="en-US" altLang="zh-CN" sz="1400"/>
              <a:t>r</a:t>
            </a:r>
            <a:r>
              <a:rPr lang="zh-CN" altLang="en-US" sz="1400"/>
              <a:t>向右</a:t>
            </a:r>
            <a:endParaRPr lang="en-US" altLang="zh-CN" sz="1400"/>
          </a:p>
          <a:p>
            <a:r>
              <a:rPr lang="en-US" altLang="zh-CN" sz="1400"/>
              <a:t>swap(A,l,r);}while(l&lt;r);</a:t>
            </a:r>
            <a:endParaRPr lang="en-US" altLang="zh-CN" sz="1400"/>
          </a:p>
          <a:p>
            <a:r>
              <a:rPr lang="en-US" altLang="zh-CN" sz="1400"/>
              <a:t>swap(A,l,r);</a:t>
            </a:r>
            <a:endParaRPr lang="en-US" altLang="zh-CN" sz="1400"/>
          </a:p>
          <a:p>
            <a:r>
              <a:rPr lang="en-US" altLang="zh-CN" sz="1400"/>
              <a:t>return l;//</a:t>
            </a:r>
            <a:r>
              <a:rPr lang="zh-CN" altLang="en-US" sz="1400"/>
              <a:t>返回右边第一个位置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zh-CN" b="1">
                <a:sym typeface="+mn-ea"/>
              </a:rPr>
              <a:t>性能分析：</a:t>
            </a:r>
            <a:endParaRPr lang="zh-CN" b="1"/>
          </a:p>
          <a:p>
            <a:r>
              <a:rPr lang="zh-CN">
                <a:sym typeface="+mn-ea"/>
              </a:rPr>
              <a:t>时间复杂度：当轴值不能很好的分割数组时，即一个子数组中没有结点，另一个子数组中有</a:t>
            </a:r>
            <a:r>
              <a:rPr lang="en-US" altLang="zh-CN">
                <a:sym typeface="+mn-ea"/>
              </a:rPr>
              <a:t>n-1</a:t>
            </a:r>
            <a:r>
              <a:rPr lang="zh-CN" altLang="en-US">
                <a:sym typeface="+mn-ea"/>
              </a:rPr>
              <a:t>个结点，这种情况下处理的子问题只比原问题规模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，因此时间代价为</a:t>
            </a:r>
            <a:r>
              <a:rPr lang="en-US" altLang="zh-CN">
                <a:sym typeface="+mn-ea"/>
              </a:rPr>
              <a:t>O(n*n)</a:t>
            </a:r>
            <a:r>
              <a:rPr lang="zh-CN" altLang="en-US">
                <a:sym typeface="+mn-ea"/>
              </a:rPr>
              <a:t>。而在正常情况下，轴值能较好的分割数组，此时时间代价为</a:t>
            </a:r>
            <a:r>
              <a:rPr lang="en-US" altLang="zh-CN">
                <a:sym typeface="+mn-ea"/>
              </a:rPr>
              <a:t>O(nlogn)</a:t>
            </a:r>
            <a:endParaRPr lang="en-US" altLang="zh-CN"/>
          </a:p>
          <a:p>
            <a:r>
              <a:rPr lang="zh-CN" altLang="en-US"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</a:t>
            </a:r>
            <a:r>
              <a:rPr lang="en-US" altLang="zh-CN">
                <a:sym typeface="+mn-ea"/>
              </a:rPr>
              <a:t>nlogn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10401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5.</a:t>
            </a:r>
            <a:r>
              <a:rPr lang="zh-CN" altLang="en-US" b="1">
                <a:solidFill>
                  <a:srgbClr val="FF0000"/>
                </a:solidFill>
              </a:rPr>
              <a:t>快速选择法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算法思想：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本质上是基于快排对</a:t>
            </a:r>
            <a:r>
              <a:rPr lang="en-US" altLang="zh-CN">
                <a:solidFill>
                  <a:schemeClr val="tx1"/>
                </a:solidFill>
              </a:rPr>
              <a:t>TOP K</a:t>
            </a:r>
            <a:r>
              <a:rPr lang="zh-CN" altLang="en-US">
                <a:solidFill>
                  <a:schemeClr val="tx1"/>
                </a:solidFill>
              </a:rPr>
              <a:t>问题进行了优化，由于我们只需要</a:t>
            </a:r>
            <a:r>
              <a:rPr lang="en-US" altLang="zh-CN">
                <a:solidFill>
                  <a:schemeClr val="tx1"/>
                </a:solidFill>
              </a:rPr>
              <a:t>TOP K</a:t>
            </a:r>
            <a:r>
              <a:rPr lang="zh-CN" altLang="en-US">
                <a:solidFill>
                  <a:schemeClr val="tx1"/>
                </a:solidFill>
              </a:rPr>
              <a:t>，因此我们可以在每执行一次快排的时候，比较基准值是否在</a:t>
            </a:r>
            <a:r>
              <a:rPr lang="en-US" altLang="zh-CN">
                <a:solidFill>
                  <a:schemeClr val="tx1"/>
                </a:solidFill>
              </a:rPr>
              <a:t>n-k</a:t>
            </a:r>
            <a:r>
              <a:rPr lang="zh-CN" altLang="en-US">
                <a:solidFill>
                  <a:schemeClr val="tx1"/>
                </a:solidFill>
              </a:rPr>
              <a:t>位置上。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/>
              <a:t>求解过程：</a:t>
            </a:r>
            <a:endParaRPr lang="zh-CN" altLang="en-US" b="1"/>
          </a:p>
          <a:p>
            <a:r>
              <a:rPr lang="zh-CN" altLang="en-US"/>
              <a:t>如果小于 n-k ，则第 k 个最大值在基准值的右边，我们只需递归快排基准值右边的子序列即可；</a:t>
            </a:r>
            <a:endParaRPr lang="zh-CN" altLang="en-US"/>
          </a:p>
          <a:p>
            <a:r>
              <a:rPr lang="zh-CN" altLang="en-US"/>
              <a:t>如果大于 n-k ，则第 k 个最大值在基准值的做边，我们只需递归快排基准值左边的子序列即可；</a:t>
            </a:r>
            <a:endParaRPr lang="zh-CN" altLang="en-US"/>
          </a:p>
          <a:p>
            <a:r>
              <a:rPr lang="zh-CN" altLang="en-US"/>
              <a:t>如果等于 n-k ，则第 k 个最大值就是基准值</a:t>
            </a:r>
            <a:endParaRPr lang="zh-CN" altLang="en-US"/>
          </a:p>
          <a:p>
            <a:r>
              <a:rPr lang="zh-CN" altLang="en-US" b="1"/>
              <a:t>算法步骤：</a:t>
            </a:r>
            <a:endParaRPr lang="zh-CN" altLang="en-US" b="1"/>
          </a:p>
          <a:p>
            <a:r>
              <a:rPr lang="en-US" altLang="zh-CN" sz="1400"/>
              <a:t>void</a:t>
            </a:r>
            <a:r>
              <a:rPr lang="zh-CN" altLang="en-US" sz="1400"/>
              <a:t> findKth</a:t>
            </a:r>
            <a:r>
              <a:rPr lang="en-US" altLang="zh-CN" sz="1400"/>
              <a:t>smallest</a:t>
            </a:r>
            <a:r>
              <a:rPr lang="zh-CN" altLang="en-US" sz="1400"/>
              <a:t>(</a:t>
            </a:r>
            <a:r>
              <a:rPr lang="en-US" altLang="zh-CN" sz="1400"/>
              <a:t>int </a:t>
            </a:r>
            <a:r>
              <a:rPr lang="zh-CN" altLang="en-US" sz="1400"/>
              <a:t>nums</a:t>
            </a:r>
            <a:r>
              <a:rPr lang="en-US" altLang="zh-CN" sz="1400"/>
              <a:t>[]</a:t>
            </a:r>
            <a:r>
              <a:rPr lang="zh-CN" altLang="en-US" sz="1400"/>
              <a:t>, </a:t>
            </a:r>
            <a:r>
              <a:rPr lang="en-US" altLang="zh-CN" sz="1400"/>
              <a:t>int </a:t>
            </a:r>
            <a:r>
              <a:rPr lang="zh-CN" altLang="en-US" sz="1400"/>
              <a:t>k) {</a:t>
            </a:r>
            <a:endParaRPr lang="zh-CN" altLang="en-US" sz="1400"/>
          </a:p>
          <a:p>
            <a:r>
              <a:rPr lang="zh-CN" altLang="en-US" sz="1400"/>
              <a:t>    return quickSelect(nums, nums</a:t>
            </a:r>
            <a:r>
              <a:rPr lang="en-US" altLang="zh-CN" sz="1400"/>
              <a:t>+</a:t>
            </a:r>
            <a:r>
              <a:rPr lang="zh-CN" altLang="en-US" sz="1400"/>
              <a:t>k)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r>
              <a:rPr lang="en-US" altLang="zh-CN" sz="1400"/>
              <a:t>void</a:t>
            </a:r>
            <a:r>
              <a:rPr lang="zh-CN" altLang="en-US" sz="1400"/>
              <a:t> quickSelect 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 </a:t>
            </a:r>
            <a:r>
              <a:rPr lang="en-US" altLang="zh-CN" sz="1400"/>
              <a:t>int </a:t>
            </a:r>
            <a:r>
              <a:rPr lang="zh-CN" altLang="en-US" sz="1400"/>
              <a:t>k)  {</a:t>
            </a:r>
            <a:endParaRPr lang="zh-CN" altLang="en-US" sz="1400"/>
          </a:p>
          <a:p>
            <a:r>
              <a:rPr lang="zh-CN" altLang="en-US" sz="1400"/>
              <a:t>  return quick(arr, 0 , arr.length - 1, k)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void</a:t>
            </a:r>
            <a:r>
              <a:rPr lang="zh-CN" altLang="en-US" sz="1400">
                <a:sym typeface="+mn-ea"/>
              </a:rPr>
              <a:t> quick(</a:t>
            </a:r>
            <a:r>
              <a:rPr lang="en-US" altLang="zh-CN" sz="1400">
                <a:sym typeface="+mn-ea"/>
              </a:rPr>
              <a:t>int </a:t>
            </a:r>
            <a:r>
              <a:rPr lang="zh-CN" altLang="en-US" sz="1400">
                <a:sym typeface="+mn-ea"/>
              </a:rPr>
              <a:t>arr</a:t>
            </a:r>
            <a:r>
              <a:rPr lang="en-US" altLang="zh-CN" sz="1400">
                <a:sym typeface="+mn-ea"/>
              </a:rPr>
              <a:t>[]</a:t>
            </a:r>
            <a:r>
              <a:rPr lang="zh-CN" altLang="en-US" sz="1400">
                <a:sym typeface="+mn-ea"/>
              </a:rPr>
              <a:t>, </a:t>
            </a:r>
            <a:r>
              <a:rPr lang="en-US" altLang="zh-CN" sz="1400">
                <a:sym typeface="+mn-ea"/>
              </a:rPr>
              <a:t>int </a:t>
            </a:r>
            <a:r>
              <a:rPr lang="zh-CN" altLang="en-US" sz="1400">
                <a:sym typeface="+mn-ea"/>
              </a:rPr>
              <a:t>left, </a:t>
            </a:r>
            <a:r>
              <a:rPr lang="en-US" altLang="zh-CN" sz="1400">
                <a:sym typeface="+mn-ea"/>
              </a:rPr>
              <a:t>int </a:t>
            </a:r>
            <a:r>
              <a:rPr lang="zh-CN" altLang="en-US" sz="1400">
                <a:sym typeface="+mn-ea"/>
              </a:rPr>
              <a:t>right, </a:t>
            </a:r>
            <a:r>
              <a:rPr lang="en-US" altLang="zh-CN" sz="1400">
                <a:sym typeface="+mn-ea"/>
              </a:rPr>
              <a:t>int </a:t>
            </a:r>
            <a:r>
              <a:rPr lang="zh-CN" altLang="en-US" sz="1400">
                <a:sym typeface="+mn-ea"/>
              </a:rPr>
              <a:t>k) 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int</a:t>
            </a:r>
            <a:r>
              <a:rPr lang="zh-CN" altLang="en-US" sz="1400">
                <a:sym typeface="+mn-ea"/>
              </a:rPr>
              <a:t> index</a:t>
            </a:r>
            <a:r>
              <a:rPr lang="en-US" altLang="zh-CN" sz="1400">
                <a:sym typeface="+mn-ea"/>
              </a:rPr>
              <a:t>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if(left &lt; right) {// 划分数组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index = partition(arr, left, right) // Top k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if(k == index) 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 return arr[index]</a:t>
            </a:r>
            <a:r>
              <a:rPr lang="en-US" altLang="zh-CN" sz="1400">
                <a:sym typeface="+mn-ea"/>
              </a:rPr>
              <a:t>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} else if(k &lt; index) {// Top k 在左边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 return quick(arr, left, index-1, k)</a:t>
            </a:r>
            <a:r>
              <a:rPr lang="en-US" altLang="zh-CN" sz="1400">
                <a:sym typeface="+mn-ea"/>
              </a:rPr>
              <a:t>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} else {// Top k 在右边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 return quick(arr, index+1, right, k)</a:t>
            </a:r>
            <a:r>
              <a:rPr lang="en-US" altLang="zh-CN" sz="1400">
                <a:sym typeface="+mn-ea"/>
              </a:rPr>
              <a:t>;</a:t>
            </a:r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}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return arr[left]</a:t>
            </a:r>
            <a:r>
              <a:rPr lang="en-US" altLang="zh-CN" sz="1400">
                <a:sym typeface="+mn-ea"/>
              </a:rPr>
              <a:t>;</a:t>
            </a:r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774065"/>
            <a:ext cx="9735185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void</a:t>
            </a:r>
            <a:r>
              <a:rPr lang="zh-CN" altLang="en-US" sz="1400"/>
              <a:t> partition 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 </a:t>
            </a:r>
            <a:r>
              <a:rPr lang="en-US" altLang="zh-CN" sz="1400"/>
              <a:t>int </a:t>
            </a:r>
            <a:r>
              <a:rPr lang="zh-CN" altLang="en-US" sz="1400"/>
              <a:t>left,</a:t>
            </a:r>
            <a:r>
              <a:rPr lang="en-US" altLang="zh-CN" sz="1400"/>
              <a:t>int</a:t>
            </a:r>
            <a:r>
              <a:rPr lang="zh-CN" altLang="en-US" sz="1400"/>
              <a:t> right) {// 取中间项为基准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int</a:t>
            </a:r>
            <a:r>
              <a:rPr lang="zh-CN" altLang="en-US" sz="1400"/>
              <a:t> datum = arr[Math.floor(Math.random() * (right - left + 1)) + left</a:t>
            </a:r>
            <a:r>
              <a:rPr lang="en-US" altLang="zh-CN" sz="1400"/>
              <a:t>];</a:t>
            </a:r>
            <a:endParaRPr lang="zh-CN" altLang="en-US" sz="1400"/>
          </a:p>
          <a:p>
            <a:r>
              <a:rPr lang="zh-CN" altLang="en-US" sz="1400"/>
              <a:t>      i = left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  j = right</a:t>
            </a:r>
            <a:r>
              <a:rPr lang="en-US" altLang="zh-CN" sz="1400"/>
              <a:t>;</a:t>
            </a:r>
            <a:r>
              <a:rPr lang="zh-CN" altLang="en-US" sz="1400"/>
              <a:t>// 开始调整</a:t>
            </a:r>
            <a:endParaRPr lang="zh-CN" altLang="en-US" sz="1400"/>
          </a:p>
          <a:p>
            <a:r>
              <a:rPr lang="zh-CN" altLang="en-US" sz="1400"/>
              <a:t>  while(i &lt; j) {// 左指针右移</a:t>
            </a:r>
            <a:endParaRPr lang="zh-CN" altLang="en-US" sz="1400"/>
          </a:p>
          <a:p>
            <a:r>
              <a:rPr lang="zh-CN" altLang="en-US" sz="1400"/>
              <a:t>    while(arr[i] &lt; datum) { i++</a:t>
            </a:r>
            <a:r>
              <a:rPr lang="en-US" altLang="zh-CN" sz="1400"/>
              <a:t>;</a:t>
            </a:r>
            <a:r>
              <a:rPr lang="zh-CN" altLang="en-US" sz="1400"/>
              <a:t> }// 右指针左移</a:t>
            </a:r>
            <a:endParaRPr lang="zh-CN" altLang="en-US" sz="1400"/>
          </a:p>
          <a:p>
            <a:r>
              <a:rPr lang="zh-CN" altLang="en-US" sz="1400"/>
              <a:t>    while(arr[j] &gt; datum) { j--</a:t>
            </a:r>
            <a:r>
              <a:rPr lang="en-US" altLang="zh-CN" sz="1400"/>
              <a:t>;</a:t>
            </a:r>
            <a:r>
              <a:rPr lang="zh-CN" altLang="en-US" sz="1400"/>
              <a:t>}// 交换</a:t>
            </a:r>
            <a:endParaRPr lang="zh-CN" altLang="en-US" sz="1400"/>
          </a:p>
          <a:p>
            <a:r>
              <a:rPr lang="zh-CN" altLang="en-US" sz="1400"/>
              <a:t>    if(i &lt; j) swap(arr, i, j)</a:t>
            </a:r>
            <a:r>
              <a:rPr lang="en-US" altLang="zh-CN" sz="1400"/>
              <a:t>;</a:t>
            </a:r>
            <a:r>
              <a:rPr lang="zh-CN" altLang="en-US" sz="1400"/>
              <a:t>// 当数组中存在重复数据时，即都为datum，但位置不同，继续递增i，防止死循环</a:t>
            </a:r>
            <a:endParaRPr lang="zh-CN" altLang="en-US" sz="1400"/>
          </a:p>
          <a:p>
            <a:r>
              <a:rPr lang="zh-CN" altLang="en-US" sz="1400"/>
              <a:t>    if(arr[i] ==</a:t>
            </a:r>
            <a:r>
              <a:rPr lang="en-US" altLang="zh-CN" sz="1400"/>
              <a:t> </a:t>
            </a:r>
            <a:r>
              <a:rPr lang="zh-CN" altLang="en-US" sz="1400"/>
              <a:t>arr[j] &amp;&amp; i != j) { i++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sz="1400"/>
              <a:t>  }</a:t>
            </a:r>
            <a:endParaRPr lang="zh-CN" altLang="en-US" sz="1400"/>
          </a:p>
          <a:p>
            <a:r>
              <a:rPr lang="zh-CN" altLang="en-US" sz="1400"/>
              <a:t>  return i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r>
              <a:rPr lang="en-US" altLang="zh-CN" sz="1400"/>
              <a:t>void</a:t>
            </a:r>
            <a:r>
              <a:rPr lang="zh-CN" altLang="en-US" sz="1400"/>
              <a:t> swa</a:t>
            </a:r>
            <a:r>
              <a:rPr lang="en-US" altLang="zh-CN" sz="1400"/>
              <a:t>p</a:t>
            </a:r>
            <a:r>
              <a:rPr lang="zh-CN" altLang="en-US" sz="1400"/>
              <a:t> 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</a:t>
            </a:r>
            <a:r>
              <a:rPr lang="en-US" altLang="zh-CN" sz="1400"/>
              <a:t>int </a:t>
            </a:r>
            <a:r>
              <a:rPr lang="zh-CN" altLang="en-US" sz="1400"/>
              <a:t>i ,</a:t>
            </a:r>
            <a:r>
              <a:rPr lang="en-US" altLang="zh-CN" sz="1400"/>
              <a:t>int</a:t>
            </a:r>
            <a:r>
              <a:rPr lang="zh-CN" altLang="en-US" sz="1400"/>
              <a:t> j) {</a:t>
            </a:r>
            <a:r>
              <a:rPr lang="zh-CN" altLang="en-US" sz="1400">
                <a:sym typeface="+mn-ea"/>
              </a:rPr>
              <a:t>// 交换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int</a:t>
            </a:r>
            <a:r>
              <a:rPr lang="zh-CN" altLang="en-US" sz="1400"/>
              <a:t> temp = arr[i]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arr[i] = arr[j]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arr[j] = temp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/>
          </a:p>
          <a:p>
            <a:r>
              <a:rPr lang="zh-CN" b="1">
                <a:sym typeface="+mn-ea"/>
              </a:rPr>
              <a:t>性能分析：</a:t>
            </a:r>
            <a:endParaRPr lang="zh-CN" b="1"/>
          </a:p>
          <a:p>
            <a:r>
              <a:rPr>
                <a:sym typeface="+mn-ea"/>
              </a:rPr>
              <a:t>时间复杂度：平均时间复杂度O(n)，最坏情况时间复杂度为O(n</a:t>
            </a:r>
            <a:r>
              <a:rPr lang="en-US">
                <a:sym typeface="+mn-ea"/>
              </a:rPr>
              <a:t>*n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空间复杂度：O(1)</a:t>
            </a:r>
            <a:endParaRPr>
              <a:sym typeface="+mn-ea"/>
            </a:endParaRPr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6.</a:t>
            </a:r>
            <a:r>
              <a:rPr lang="zh-CN" altLang="en-US" b="1">
                <a:solidFill>
                  <a:srgbClr val="FF0000"/>
                </a:solidFill>
              </a:rPr>
              <a:t>中位数的中位数（BFPRT）算法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b="1">
                <a:solidFill>
                  <a:schemeClr val="tx1"/>
                </a:solidFill>
              </a:rPr>
              <a:t>算法思想</a:t>
            </a:r>
            <a:r>
              <a:rPr lang="zh-CN" b="1">
                <a:solidFill>
                  <a:schemeClr val="tx1"/>
                </a:solidFill>
              </a:rPr>
              <a:t>：</a:t>
            </a:r>
            <a:endParaRPr lang="zh-CN" b="1"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修改快速选择算法的主元选取方法，提高算法在最坏情况下的时间复杂度。在BFPTR算法中，仅仅是改变了快速选择算法中 Partion 中的基准值的选取，在快速选择算法中，我们可以选择第一个元素或者最后一个元素作为基准元，优化的可以选择随机一个元素作为基准元，而在 BFPTR 算法中，每次选择五分中位数的中位数作为基准元（</a:t>
            </a:r>
            <a:r>
              <a:rPr lang="zh-CN">
                <a:solidFill>
                  <a:schemeClr val="tx1"/>
                </a:solidFill>
              </a:rPr>
              <a:t>即</a:t>
            </a:r>
            <a:r>
              <a:rPr>
                <a:solidFill>
                  <a:schemeClr val="tx1"/>
                </a:solidFill>
              </a:rPr>
              <a:t>pivot），这样做的目的就是使得划分比较合理，从而避免了最坏情况的发生。</a:t>
            </a:r>
            <a:endParaRPr>
              <a:solidFill>
                <a:schemeClr val="tx1"/>
              </a:solidFill>
            </a:endParaRPr>
          </a:p>
          <a:p>
            <a:endParaRPr b="1">
              <a:solidFill>
                <a:schemeClr val="tx1"/>
              </a:solidFill>
            </a:endParaRPr>
          </a:p>
          <a:p>
            <a:r>
              <a:rPr lang="zh-CN" b="1">
                <a:solidFill>
                  <a:schemeClr val="tx1"/>
                </a:solidFill>
              </a:rPr>
              <a:t>求解过程</a:t>
            </a:r>
            <a:r>
              <a:rPr b="1">
                <a:solidFill>
                  <a:schemeClr val="tx1"/>
                </a:solidFill>
              </a:rPr>
              <a:t>：</a:t>
            </a:r>
            <a:endParaRPr b="1"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选取主元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将 n 个元素按顺序分为 n/5 个组，每组 5 个元素，若有剩余，舍去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对于这 n/5 个组中的每一组使用插入排序找到它们各自的中位数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对于上一步中找到的所有中位数，调用 BFPRT 算法求出它们的中位数，作为主元；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以主元为分界点，把小于主元的放在左边，大于主元的放在右边；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判断主元的位置与 k 的大小，有选择的对左边或右边递归</a:t>
            </a:r>
            <a:endParaRPr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920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b="1"/>
              <a:t>算法步骤：</a:t>
            </a:r>
            <a:endParaRPr lang="en-US" altLang="zh-CN" b="1"/>
          </a:p>
          <a:p>
            <a:pPr algn="l">
              <a:buClrTx/>
              <a:buSzTx/>
              <a:buFontTx/>
            </a:pPr>
            <a:r>
              <a:rPr lang="en-US" altLang="zh-CN" sz="1400"/>
              <a:t>void findKthsmallest(int nums[]</a:t>
            </a:r>
            <a:r>
              <a:rPr lang="en-US" altLang="zh-CN" sz="1400"/>
              <a:t>,int k) {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return nums[bfprt(nums, 0, nums, nums+</a:t>
            </a:r>
            <a:r>
              <a:rPr lang="en-US" altLang="zh-CN" sz="1400"/>
              <a:t>k)];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}</a:t>
            </a:r>
            <a:endParaRPr lang="en-US" altLang="zh-CN" sz="1400"/>
          </a:p>
          <a:p>
            <a:pPr algn="l">
              <a:buClrTx/>
              <a:buSzTx/>
              <a:buFontTx/>
            </a:pP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void bfprt(int arr[], int left , int </a:t>
            </a:r>
            <a:r>
              <a:rPr lang="en-US" altLang="zh-CN" sz="1400"/>
              <a:t>right, int k) {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int</a:t>
            </a:r>
            <a:r>
              <a:rPr lang="en-US" altLang="zh-CN" sz="1400"/>
              <a:t> index;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if(left &lt; right) {// 划分数组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index = partition(arr, left, right);// Top k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if(k == index) {return index;} 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else if(k &lt; index) {  return bfprt(arr, left, index-1, k);} </a:t>
            </a:r>
            <a:r>
              <a:rPr lang="en-US" altLang="zh-CN" sz="1400">
                <a:sym typeface="+mn-ea"/>
              </a:rPr>
              <a:t>// Top k 在左边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else {return bfprt(arr, index+1, right, k);}</a:t>
            </a:r>
            <a:r>
              <a:rPr lang="en-US" altLang="zh-CN" sz="1400">
                <a:sym typeface="+mn-ea"/>
              </a:rPr>
              <a:t>// Top k 在右边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}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return left;}</a:t>
            </a:r>
            <a:endParaRPr lang="en-US" altLang="zh-CN" sz="1400"/>
          </a:p>
          <a:p>
            <a:pPr algn="l">
              <a:buClrTx/>
              <a:buSzTx/>
              <a:buFontTx/>
            </a:pP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int partition(int arr[],int</a:t>
            </a:r>
            <a:r>
              <a:rPr lang="en-US" altLang="zh-CN" sz="1400"/>
              <a:t> left,int right)  {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int datum = arr[findMid(arr, left, right);]</a:t>
            </a:r>
            <a:r>
              <a:rPr lang="en-US" altLang="zh-CN" sz="1400">
                <a:sym typeface="+mn-ea"/>
              </a:rPr>
              <a:t>// 基准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  i = left;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  j = right;</a:t>
            </a:r>
            <a:r>
              <a:rPr lang="en-US" altLang="zh-CN" sz="1400">
                <a:sym typeface="+mn-ea"/>
              </a:rPr>
              <a:t>// 开始调整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while(i &lt; j) {</a:t>
            </a:r>
            <a:r>
              <a:rPr lang="en-US" altLang="zh-CN" sz="1400">
                <a:sym typeface="+mn-ea"/>
              </a:rPr>
              <a:t> while(arr[i] &lt; datum) { i++;} // 左指针右移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                    while(arr[j] &gt; datum) { j--;}</a:t>
            </a:r>
            <a:r>
              <a:rPr lang="en-US" altLang="zh-CN" sz="1400">
                <a:sym typeface="+mn-ea"/>
              </a:rPr>
              <a:t>// 右指针左移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                  if(i &lt; j) swap(arr, i, j);</a:t>
            </a:r>
            <a:r>
              <a:rPr lang="en-US" altLang="zh-CN" sz="1400">
                <a:sym typeface="+mn-ea"/>
              </a:rPr>
              <a:t>// 交换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// 当数组中存在重复数据时，即都为datum，但位置不同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 // 继续递增i，防止死循环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if(arr[i] == arr[j] &amp;&amp; i != j) {i++;}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}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  return i;}</a:t>
            </a:r>
            <a:endParaRPr lang="en-US" altLang="zh-CN" sz="1400"/>
          </a:p>
          <a:p>
            <a:pPr algn="l">
              <a:buClrTx/>
              <a:buSzTx/>
              <a:buFontTx/>
            </a:pPr>
            <a:endParaRPr lang="en-US" altLang="zh-CN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8924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/*数组 arr[left, right] 每五个元素作为一组，并计算每组的中位数，</a:t>
            </a:r>
            <a:endParaRPr lang="zh-CN" altLang="en-US" sz="1400"/>
          </a:p>
          <a:p>
            <a:r>
              <a:rPr lang="zh-CN" altLang="en-US" sz="1400"/>
              <a:t>最后返回这些中位数的中位数下标（即主元下标）。</a:t>
            </a:r>
            <a:endParaRPr lang="zh-CN" altLang="en-US" sz="1400"/>
          </a:p>
          <a:p>
            <a:r>
              <a:rPr lang="zh-CN" altLang="en-US" sz="1400"/>
              <a:t>末尾返回语句最后一个参数多加一个 1 的作用其实就是向上取整的意思，</a:t>
            </a:r>
            <a:endParaRPr lang="zh-CN" altLang="en-US" sz="1400"/>
          </a:p>
          <a:p>
            <a:r>
              <a:rPr lang="zh-CN" altLang="en-US" sz="1400"/>
              <a:t> 这样可以始终保持 k 大于 0。*/</a:t>
            </a:r>
            <a:endParaRPr lang="zh-CN" altLang="en-US" sz="1400"/>
          </a:p>
          <a:p>
            <a:r>
              <a:rPr lang="en-US" altLang="zh-CN" sz="1400"/>
              <a:t>int</a:t>
            </a:r>
            <a:r>
              <a:rPr lang="zh-CN" altLang="en-US" sz="1400"/>
              <a:t> findMid(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</a:t>
            </a:r>
            <a:r>
              <a:rPr lang="en-US" altLang="zh-CN" sz="1400"/>
              <a:t>int</a:t>
            </a:r>
            <a:r>
              <a:rPr lang="zh-CN" altLang="en-US" sz="1400"/>
              <a:t> left,</a:t>
            </a:r>
            <a:r>
              <a:rPr lang="en-US" altLang="zh-CN" sz="1400"/>
              <a:t>int</a:t>
            </a:r>
            <a:r>
              <a:rPr lang="zh-CN" altLang="en-US" sz="1400"/>
              <a:t> right) {</a:t>
            </a:r>
            <a:endParaRPr lang="zh-CN" altLang="en-US" sz="1400"/>
          </a:p>
          <a:p>
            <a:r>
              <a:rPr lang="zh-CN" altLang="en-US" sz="1400"/>
              <a:t>    if (right - left &lt; 5)</a:t>
            </a:r>
            <a:endParaRPr lang="zh-CN" altLang="en-US" sz="1400"/>
          </a:p>
          <a:p>
            <a:r>
              <a:rPr lang="zh-CN" altLang="en-US" sz="1400"/>
              <a:t>        return insertSort(arr, left, right);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int</a:t>
            </a:r>
            <a:r>
              <a:rPr lang="zh-CN" altLang="en-US" sz="1400"/>
              <a:t> n = left - 1;</a:t>
            </a:r>
            <a:endParaRPr lang="zh-CN" altLang="en-US" sz="1400"/>
          </a:p>
          <a:p>
            <a:r>
              <a:rPr lang="zh-CN" altLang="en-US" sz="1400"/>
              <a:t>    // 每五个作为一组，求出中位数，并把这些中位数全部依次移动到数组左边</a:t>
            </a:r>
            <a:endParaRPr lang="zh-CN" altLang="en-US" sz="1400"/>
          </a:p>
          <a:p>
            <a:r>
              <a:rPr lang="zh-CN" altLang="en-US" sz="1400"/>
              <a:t>    for (</a:t>
            </a:r>
            <a:r>
              <a:rPr lang="en-US" altLang="zh-CN" sz="1400"/>
              <a:t>int</a:t>
            </a:r>
            <a:r>
              <a:rPr lang="zh-CN" altLang="en-US" sz="1400"/>
              <a:t> i = left; i + 4 &lt;= right; i += 5)</a:t>
            </a:r>
            <a:endParaRPr lang="zh-CN" altLang="en-US" sz="1400"/>
          </a:p>
          <a:p>
            <a:r>
              <a:rPr lang="zh-CN" altLang="en-US" sz="1400"/>
              <a:t>    {</a:t>
            </a:r>
            <a:r>
              <a:rPr lang="en-US" altLang="zh-CN" sz="1400"/>
              <a:t> int </a:t>
            </a:r>
            <a:r>
              <a:rPr lang="zh-CN" altLang="en-US" sz="1400"/>
              <a:t>index = insertSort(arr, i, i + 4);</a:t>
            </a:r>
            <a:endParaRPr lang="zh-CN" altLang="en-US" sz="1400"/>
          </a:p>
          <a:p>
            <a:r>
              <a:rPr lang="zh-CN" altLang="en-US" sz="1400"/>
              <a:t>      swap(arr[++n], arr[index]);}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  </a:t>
            </a:r>
            <a:r>
              <a:rPr lang="zh-CN" altLang="en-US" sz="1400"/>
              <a:t>return findMid(arr, left, n);}</a:t>
            </a:r>
            <a:r>
              <a:rPr lang="zh-CN" altLang="en-US" sz="1400">
                <a:sym typeface="+mn-ea"/>
              </a:rPr>
              <a:t>// 利用 bfprt 得到这些中位数的中位数下标（即主元下标）</a:t>
            </a:r>
            <a:endParaRPr lang="zh-CN" altLang="en-US" sz="1400"/>
          </a:p>
          <a:p>
            <a:r>
              <a:rPr lang="en-US" altLang="zh-CN" sz="1400"/>
              <a:t>int</a:t>
            </a:r>
            <a:r>
              <a:rPr lang="zh-CN" altLang="en-US" sz="1400"/>
              <a:t> insertSort  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</a:t>
            </a:r>
            <a:r>
              <a:rPr lang="en-US" altLang="zh-CN" sz="1400"/>
              <a:t>int</a:t>
            </a:r>
            <a:r>
              <a:rPr lang="zh-CN" altLang="en-US" sz="1400"/>
              <a:t> left,</a:t>
            </a:r>
            <a:r>
              <a:rPr lang="en-US" altLang="zh-CN" sz="1400"/>
              <a:t>int</a:t>
            </a:r>
            <a:r>
              <a:rPr lang="zh-CN" altLang="en-US" sz="1400"/>
              <a:t> right) {</a:t>
            </a:r>
            <a:r>
              <a:rPr lang="zh-CN" altLang="en-US" sz="1400">
                <a:sym typeface="+mn-ea"/>
              </a:rPr>
              <a:t>/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对数组 arr[left, right] 进行插入排序，并返回 [left, right]的中位数。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int</a:t>
            </a:r>
            <a:r>
              <a:rPr lang="zh-CN" altLang="en-US" sz="1400"/>
              <a:t> temp, j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for (</a:t>
            </a:r>
            <a:r>
              <a:rPr lang="en-US" altLang="zh-CN" sz="1400"/>
              <a:t>int</a:t>
            </a:r>
            <a:r>
              <a:rPr lang="zh-CN" altLang="en-US" sz="1400"/>
              <a:t> i = left + 1; i &lt;= right; i++) {</a:t>
            </a:r>
            <a:endParaRPr lang="zh-CN" altLang="en-US" sz="1400"/>
          </a:p>
          <a:p>
            <a:r>
              <a:rPr lang="zh-CN" altLang="en-US" sz="1400"/>
              <a:t>        temp = arr[i];</a:t>
            </a:r>
            <a:endParaRPr lang="zh-CN" altLang="en-US" sz="1400"/>
          </a:p>
          <a:p>
            <a:r>
              <a:rPr lang="zh-CN" altLang="en-US" sz="1400"/>
              <a:t>        j = i - 1;</a:t>
            </a:r>
            <a:endParaRPr lang="zh-CN" altLang="en-US" sz="1400"/>
          </a:p>
          <a:p>
            <a:r>
              <a:rPr lang="zh-CN" altLang="en-US" sz="1400"/>
              <a:t>        while (j &gt;= left &amp;&amp; arr[j] &gt; temp)</a:t>
            </a:r>
            <a:endParaRPr lang="zh-CN" altLang="en-US" sz="1400"/>
          </a:p>
          <a:p>
            <a:r>
              <a:rPr lang="zh-CN" altLang="en-US" sz="1400"/>
              <a:t>        {arr[j + 1] = arr[j];j--;}</a:t>
            </a:r>
            <a:endParaRPr lang="zh-CN" altLang="en-US" sz="1400"/>
          </a:p>
          <a:p>
            <a:r>
              <a:rPr lang="zh-CN" altLang="en-US" sz="1400"/>
              <a:t>        arr[j + 1] = temp;}</a:t>
            </a:r>
            <a:endParaRPr lang="zh-CN" altLang="en-US" sz="1400"/>
          </a:p>
          <a:p>
            <a:r>
              <a:rPr lang="zh-CN" altLang="en-US" sz="1400"/>
              <a:t>    return ((right - left) &gt;&gt; 1) + left;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en-US" altLang="zh-CN" sz="1400"/>
              <a:t>void</a:t>
            </a:r>
            <a:r>
              <a:rPr lang="zh-CN" altLang="en-US" sz="1400"/>
              <a:t> swap (</a:t>
            </a:r>
            <a:r>
              <a:rPr lang="en-US" altLang="zh-CN" sz="1400"/>
              <a:t>int </a:t>
            </a:r>
            <a:r>
              <a:rPr lang="zh-CN" altLang="en-US" sz="1400"/>
              <a:t>arr</a:t>
            </a:r>
            <a:r>
              <a:rPr lang="en-US" altLang="zh-CN" sz="1400"/>
              <a:t>[]</a:t>
            </a:r>
            <a:r>
              <a:rPr lang="zh-CN" altLang="en-US" sz="1400"/>
              <a:t>,</a:t>
            </a:r>
            <a:r>
              <a:rPr lang="en-US" altLang="zh-CN" sz="1400"/>
              <a:t>int </a:t>
            </a:r>
            <a:r>
              <a:rPr lang="zh-CN" altLang="en-US" sz="1400"/>
              <a:t> i ,</a:t>
            </a:r>
            <a:r>
              <a:rPr lang="en-US" altLang="zh-CN" sz="1400"/>
              <a:t>int </a:t>
            </a:r>
            <a:r>
              <a:rPr lang="zh-CN" altLang="en-US" sz="1400"/>
              <a:t> j)  {</a:t>
            </a:r>
            <a:r>
              <a:rPr lang="zh-CN" altLang="en-US" sz="1400">
                <a:sym typeface="+mn-ea"/>
              </a:rPr>
              <a:t>// 交换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int</a:t>
            </a:r>
            <a:r>
              <a:rPr lang="zh-CN" altLang="en-US" sz="1400"/>
              <a:t> temp = arr[i]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arr[i] = arr[j]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arr[j] = temp</a:t>
            </a:r>
            <a:r>
              <a:rPr lang="en-US" altLang="zh-CN" sz="1400"/>
              <a:t>;</a:t>
            </a:r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性能分析：</a:t>
            </a:r>
            <a:endParaRPr lang="zh-CN" altLang="en-US" b="1"/>
          </a:p>
          <a:p>
            <a:r>
              <a:rPr lang="zh-CN" altLang="en-US"/>
              <a:t>时间复杂度：最坏时间复杂度为</a:t>
            </a:r>
            <a:r>
              <a:rPr lang="en-US" altLang="zh-CN"/>
              <a:t>O(n)</a:t>
            </a:r>
            <a:r>
              <a:rPr lang="zh-CN" altLang="en-US"/>
              <a:t>，</a:t>
            </a:r>
            <a:r>
              <a:rPr lang="en-US" altLang="zh-CN"/>
              <a:t>T(n)&lt;=T(n/5)+T(7n/10)+c*n</a:t>
            </a:r>
            <a:r>
              <a:rPr lang="zh-CN" altLang="en-US"/>
              <a:t>，若设</a:t>
            </a:r>
            <a:r>
              <a:rPr lang="en-US" altLang="zh-CN"/>
              <a:t>T(n)=t*n</a:t>
            </a:r>
            <a:r>
              <a:rPr lang="zh-CN" altLang="en-US"/>
              <a:t>，则有</a:t>
            </a:r>
            <a:endParaRPr lang="zh-CN" altLang="en-US"/>
          </a:p>
          <a:p>
            <a:r>
              <a:rPr lang="en-US" altLang="zh-CN"/>
              <a:t>t*n&lt;=t*n/5+t*7n/10+c*n----&gt;t&lt;=10c</a:t>
            </a:r>
            <a:r>
              <a:rPr lang="zh-CN" altLang="en-US"/>
              <a:t>，所以</a:t>
            </a:r>
            <a:r>
              <a:rPr lang="en-US" altLang="zh-CN"/>
              <a:t>T(n)=O(n)</a:t>
            </a:r>
            <a:endParaRPr lang="en-US" altLang="zh-CN"/>
          </a:p>
          <a:p>
            <a:r>
              <a:rPr lang="zh-CN" altLang="en-US"/>
              <a:t>空间复杂度：</a:t>
            </a:r>
            <a:r>
              <a:rPr>
                <a:sym typeface="+mn-ea"/>
              </a:rPr>
              <a:t>O(1)</a:t>
            </a:r>
            <a:endParaRPr>
              <a:sym typeface="+mn-ea"/>
            </a:endParaRPr>
          </a:p>
          <a:p>
            <a:r>
              <a:rPr lang="zh-CN" altLang="en-US" b="1"/>
              <a:t>额外补充：</a:t>
            </a:r>
            <a:endParaRPr lang="zh-CN" altLang="en-US" b="1"/>
          </a:p>
          <a:p>
            <a:r>
              <a:rPr lang="zh-CN" altLang="en-US"/>
              <a:t>之所以选择</a:t>
            </a:r>
            <a:r>
              <a:rPr lang="en-US" altLang="zh-CN"/>
              <a:t>5</a:t>
            </a:r>
            <a:r>
              <a:rPr lang="zh-CN" altLang="en-US"/>
              <a:t>作为分组，是因为对于奇数而言，中位数更容易计算，在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中选择，由于选用</a:t>
            </a:r>
            <a:r>
              <a:rPr lang="en-US" altLang="zh-CN"/>
              <a:t>3</a:t>
            </a:r>
            <a:r>
              <a:rPr lang="zh-CN" altLang="en-US"/>
              <a:t>，有素个数仍是</a:t>
            </a:r>
            <a:r>
              <a:rPr lang="en-US" altLang="zh-CN"/>
              <a:t>n</a:t>
            </a:r>
            <a:r>
              <a:rPr lang="zh-CN" altLang="en-US"/>
              <a:t>，选用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或者更大，在插入排序时耗时增加，常数</a:t>
            </a:r>
            <a:r>
              <a:rPr lang="en-US" altLang="zh-CN"/>
              <a:t>c</a:t>
            </a:r>
            <a:r>
              <a:rPr lang="zh-CN" altLang="en-US"/>
              <a:t>变大，因此得不偿失。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参考文献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735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https://github.com/sisterAn/JavaScript-Algorithms/issues/73</a:t>
            </a:r>
            <a:endParaRPr lang="zh-CN" altLang="en-US"/>
          </a:p>
          <a:p>
            <a:r>
              <a:rPr lang="zh-CN" altLang="en-US"/>
              <a:t>前端进阶算法10：别再说你不懂topk问题了</a:t>
            </a:r>
            <a:endParaRPr lang="zh-CN" altLang="en-US"/>
          </a:p>
          <a:p>
            <a:r>
              <a:rPr lang="zh-CN" altLang="en-US"/>
              <a:t>https://blog.csdn.net/z50L2O08e2u4afToR9A/article/details/82837278</a:t>
            </a:r>
            <a:endParaRPr lang="zh-CN" altLang="en-US"/>
          </a:p>
          <a:p>
            <a:r>
              <a:rPr lang="zh-CN" altLang="en-US"/>
              <a:t>拜托，面试别再问我TopK了！！！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49233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48972" y="28044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TOP K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问题实例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48972" y="403218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排序</a:t>
              </a:r>
              <a:r>
                <a:rPr kumimoji="1" lang="zh-CN" altLang="en-US" sz="2400" b="1" dirty="0">
                  <a:solidFill>
                    <a:srgbClr val="353332"/>
                  </a:solidFill>
                  <a:cs typeface="+mn-ea"/>
                  <a:sym typeface="+mn-lt"/>
                </a:rPr>
                <a:t>算法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的使用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感谢观看</a:t>
            </a:r>
            <a:endParaRPr lang="zh-CN" altLang="en-US" sz="5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0840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TOP K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问题实例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TOP 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问题实例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5660" y="774065"/>
            <a:ext cx="10474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什么是 Top K 问题？</a:t>
            </a:r>
          </a:p>
          <a:p>
            <a:r>
              <a:t>简单来说就是在一组数据里面找到频率出现最高的前 K 个数，或前 K 大（当然也可以是前 K 小）的数。</a:t>
            </a:r>
          </a:p>
          <a:p>
            <a:r>
              <a:rPr lang="zh-CN"/>
              <a:t>下题便是经典的</a:t>
            </a:r>
            <a:r>
              <a:rPr lang="en-US" altLang="zh-CN"/>
              <a:t>TOP K </a:t>
            </a:r>
            <a:r>
              <a:rPr lang="zh-CN" altLang="en-US"/>
              <a:t>问题。</a:t>
            </a:r>
            <a:endParaRPr lang="zh-CN" altLang="en-US"/>
          </a:p>
          <a:p>
            <a:r>
              <a:rPr b="1">
                <a:solidFill>
                  <a:schemeClr val="tx1"/>
                </a:solidFill>
              </a:rPr>
              <a:t>剑指 Offer 40. 最小的k个数</a:t>
            </a:r>
            <a:endParaRPr b="1">
              <a:solidFill>
                <a:schemeClr val="tx1"/>
              </a:solidFill>
            </a:endParaRPr>
          </a:p>
          <a:p>
            <a:r>
              <a:rPr b="1">
                <a:solidFill>
                  <a:schemeClr val="tx1"/>
                </a:solidFill>
              </a:rPr>
              <a:t>输入整数数组 arr ，找出其中最小的 k 个数。例如，输入4、5、1、6、2、7、3、8这8个数字，则最小的4个数字是1、2、3、4。</a:t>
            </a:r>
            <a:endParaRPr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1.</a:t>
            </a:r>
            <a:endParaRPr b="1">
              <a:solidFill>
                <a:schemeClr val="tx1"/>
              </a:solidFill>
            </a:endParaRPr>
          </a:p>
          <a:p>
            <a:r>
              <a:rPr b="1">
                <a:solidFill>
                  <a:schemeClr val="tx1"/>
                </a:solidFill>
              </a:rPr>
              <a:t>输入：arr = [3,2,1], k = 2</a:t>
            </a:r>
            <a:endParaRPr b="1">
              <a:solidFill>
                <a:schemeClr val="tx1"/>
              </a:solidFill>
            </a:endParaRPr>
          </a:p>
          <a:p>
            <a:r>
              <a:rPr b="1">
                <a:solidFill>
                  <a:schemeClr val="tx1"/>
                </a:solidFill>
              </a:rPr>
              <a:t>输出：[1,2] 或者 [2,1]</a:t>
            </a:r>
            <a:endParaRPr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2.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输入：arr = [0,1,2,1], k = 1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输出：[0]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/>
              <a:t>下面以</a:t>
            </a:r>
            <a:r>
              <a:rPr lang="zh-CN" altLang="en-US"/>
              <a:t>该题</a:t>
            </a:r>
            <a:r>
              <a:rPr lang="en-US"/>
              <a:t>为例，介绍 Top K 问题的解法</a:t>
            </a:r>
            <a:r>
              <a:rPr lang="zh-CN" altLang="en-US"/>
              <a:t>。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dirty="0">
                <a:solidFill>
                  <a:srgbClr val="353332"/>
                </a:solidFill>
                <a:cs typeface="+mn-ea"/>
                <a:sym typeface="+mn-lt"/>
              </a:rPr>
              <a:t>排序算法的使用</a:t>
            </a:r>
            <a:endParaRPr kumimoji="1" lang="zh-CN" altLang="en-US" sz="3200" b="1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全局排序</a:t>
            </a:r>
            <a:endParaRPr 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算法思想：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/>
              <a:t>直接利用</a:t>
            </a:r>
            <a:r>
              <a:rPr lang="en-US" altLang="zh-CN"/>
              <a:t>c++</a:t>
            </a:r>
            <a:r>
              <a:rPr lang="zh-CN" altLang="en-US"/>
              <a:t>头文件</a:t>
            </a:r>
            <a:r>
              <a:rPr lang="en-US" altLang="zh-CN"/>
              <a:t>algorithm</a:t>
            </a:r>
            <a:r>
              <a:rPr lang="zh-CN" altLang="en-US"/>
              <a:t>，利用</a:t>
            </a:r>
            <a:r>
              <a:rPr lang="en-US" altLang="zh-CN"/>
              <a:t>sort</a:t>
            </a:r>
            <a:r>
              <a:rPr lang="zh-CN" altLang="en-US"/>
              <a:t>函数给自动排序。</a:t>
            </a:r>
            <a:endParaRPr lang="zh-CN" altLang="en-US"/>
          </a:p>
          <a:p>
            <a:r>
              <a:rPr lang="zh-CN" altLang="en-US" b="1"/>
              <a:t>求解过程：</a:t>
            </a:r>
            <a:endParaRPr lang="zh-CN" altLang="en-US" b="1"/>
          </a:p>
          <a:p>
            <a:r>
              <a:rPr lang="zh-CN" altLang="en-US"/>
              <a:t>sort() 函数是基于快速排序实现，具体不再赘述，后面会提及快排。</a:t>
            </a:r>
            <a:endParaRPr lang="zh-CN" altLang="en-US"/>
          </a:p>
          <a:p>
            <a:r>
              <a:rPr lang="zh-CN" altLang="en-US" b="1"/>
              <a:t>算法步骤：</a:t>
            </a:r>
            <a:endParaRPr lang="zh-CN" altLang="en-US" b="1"/>
          </a:p>
          <a:p>
            <a:r>
              <a:rPr lang="en-US" altLang="zh-CN"/>
              <a:t>sort(arr,arr+n);</a:t>
            </a:r>
            <a:endParaRPr lang="en-US" altLang="zh-CN"/>
          </a:p>
          <a:p>
            <a:r>
              <a:rPr lang="en-US" altLang="zh-CN"/>
              <a:t>return arr[1,k];</a:t>
            </a:r>
            <a:endParaRPr lang="zh-CN" altLang="en-US"/>
          </a:p>
          <a:p>
            <a:r>
              <a:rPr lang="zh-CN" altLang="en-US" b="1"/>
              <a:t>性能分析：</a:t>
            </a:r>
            <a:endParaRPr lang="zh-CN" altLang="en-US" b="1"/>
          </a:p>
          <a:p>
            <a:r>
              <a:rPr lang="en-US" altLang="zh-CN"/>
              <a:t>O(n*lg(n))</a:t>
            </a:r>
            <a:endParaRPr lang="en-US" altLang="zh-CN"/>
          </a:p>
          <a:p>
            <a:r>
              <a:rPr lang="zh-CN" altLang="en-US" b="1"/>
              <a:t>额外补充：</a:t>
            </a:r>
            <a:endParaRPr lang="zh-CN" altLang="en-US" b="1"/>
          </a:p>
          <a:p>
            <a:r>
              <a:rPr lang="zh-CN" altLang="en-US"/>
              <a:t>这种排序问题在于，明明只需要局部排序，却对全部元素进行了排序，提升了时间复杂度，可以进一步优化。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zh-CN" altLang="en-US" b="1">
                <a:solidFill>
                  <a:srgbClr val="FF0000"/>
                </a:solidFill>
              </a:rPr>
              <a:t>冒泡排序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算法思想：</a:t>
            </a:r>
            <a:r>
              <a:rPr lang="zh-CN" altLang="en-US">
                <a:solidFill>
                  <a:schemeClr val="tx1"/>
                </a:solidFill>
              </a:rPr>
              <a:t>属于交换排序中比较简单的一种排序方法，对所有相邻记录的关键字值进行比较，如果逆顺（不符合顺序），则将其交换。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/>
              <a:t>求解过程：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422f5bd65527d5a1a76404946c51c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2251075"/>
            <a:ext cx="4104005" cy="31254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8770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算法步骤：</a:t>
            </a:r>
            <a:endParaRPr lang="zh-CN" altLang="en-US" b="1"/>
          </a:p>
          <a:p>
            <a:r>
              <a:rPr lang="en-US" altLang="zh-CN" sz="1400"/>
              <a:t>int</a:t>
            </a:r>
            <a:r>
              <a:rPr lang="zh-CN" altLang="en-US" sz="1400"/>
              <a:t> findKth</a:t>
            </a:r>
            <a:r>
              <a:rPr lang="en-US" altLang="zh-CN" sz="1400"/>
              <a:t>smallest</a:t>
            </a:r>
            <a:r>
              <a:rPr lang="zh-CN" altLang="en-US" sz="1400"/>
              <a:t> (</a:t>
            </a:r>
            <a:r>
              <a:rPr lang="en-US" altLang="zh-CN" sz="1400"/>
              <a:t>arr</a:t>
            </a:r>
            <a:r>
              <a:rPr lang="zh-CN" altLang="en-US" sz="1400"/>
              <a:t>, k) { // 进行k轮冒泡排序</a:t>
            </a:r>
            <a:endParaRPr lang="zh-CN" altLang="en-US" sz="1400"/>
          </a:p>
          <a:p>
            <a:r>
              <a:rPr lang="zh-CN" altLang="en-US" sz="1400"/>
              <a:t>    bubbleSort(</a:t>
            </a:r>
            <a:r>
              <a:rPr lang="en-US" altLang="zh-CN" sz="1400"/>
              <a:t>arr</a:t>
            </a:r>
            <a:r>
              <a:rPr lang="zh-CN" altLang="en-US" sz="1400"/>
              <a:t>, k)</a:t>
            </a:r>
            <a:endParaRPr lang="zh-CN" altLang="en-US" sz="1400"/>
          </a:p>
          <a:p>
            <a:r>
              <a:rPr lang="zh-CN" altLang="en-US" sz="1400"/>
              <a:t>    return </a:t>
            </a:r>
            <a:r>
              <a:rPr lang="en-US" altLang="zh-CN" sz="1400"/>
              <a:t>arr</a:t>
            </a:r>
            <a:r>
              <a:rPr lang="zh-CN" altLang="en-US" sz="1400"/>
              <a:t>[k]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void</a:t>
            </a:r>
            <a:r>
              <a:rPr lang="zh-CN" altLang="en-US" sz="1400"/>
              <a:t> bubbleSort </a:t>
            </a:r>
            <a:r>
              <a:rPr lang="en-US" altLang="zh-CN" sz="1400"/>
              <a:t>(</a:t>
            </a:r>
            <a:r>
              <a:rPr lang="zh-CN" altLang="en-US" sz="1400"/>
              <a:t>arr, k) {</a:t>
            </a:r>
            <a:endParaRPr lang="zh-CN" altLang="en-US" sz="1400"/>
          </a:p>
          <a:p>
            <a:r>
              <a:rPr lang="zh-CN" altLang="en-US" sz="1400"/>
              <a:t>    for (</a:t>
            </a:r>
            <a:r>
              <a:rPr lang="en-US" altLang="zh-CN" sz="1400"/>
              <a:t>int</a:t>
            </a:r>
            <a:r>
              <a:rPr lang="zh-CN" altLang="en-US" sz="1400"/>
              <a:t> i = 0; i &lt; k; i++) { // 提前退出冒泡循环的标识位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bool</a:t>
            </a:r>
            <a:r>
              <a:rPr lang="zh-CN" altLang="en-US" sz="1400"/>
              <a:t> flag = false;</a:t>
            </a:r>
            <a:endParaRPr lang="zh-CN" altLang="en-US" sz="1400"/>
          </a:p>
          <a:p>
            <a:r>
              <a:rPr lang="zh-CN" altLang="en-US" sz="1400"/>
              <a:t>        for (</a:t>
            </a:r>
            <a:r>
              <a:rPr lang="en-US" altLang="zh-CN" sz="1400"/>
              <a:t>int</a:t>
            </a:r>
            <a:r>
              <a:rPr lang="zh-CN" altLang="en-US" sz="1400"/>
              <a:t> j = 0; j &lt; arr.length</a:t>
            </a:r>
            <a:r>
              <a:rPr lang="en-US" altLang="zh-CN" sz="1400"/>
              <a:t>()</a:t>
            </a:r>
            <a:r>
              <a:rPr lang="zh-CN" altLang="en-US" sz="1400"/>
              <a:t> - i - 1; j++) {</a:t>
            </a:r>
            <a:endParaRPr lang="zh-CN" altLang="en-US" sz="1400"/>
          </a:p>
          <a:p>
            <a:r>
              <a:rPr lang="zh-CN" altLang="en-US" sz="1400"/>
              <a:t>            if (arr[j] &gt; arr[j + 1]) {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en-US" altLang="zh-CN" sz="1400"/>
              <a:t>int</a:t>
            </a:r>
            <a:r>
              <a:rPr lang="zh-CN" altLang="en-US" sz="1400"/>
              <a:t> temp = arr[j];</a:t>
            </a:r>
            <a:endParaRPr lang="zh-CN" altLang="en-US" sz="1400"/>
          </a:p>
          <a:p>
            <a:r>
              <a:rPr lang="zh-CN" altLang="en-US" sz="1400"/>
              <a:t>                arr[j] = arr[j + 1];</a:t>
            </a:r>
            <a:endParaRPr lang="zh-CN" altLang="en-US" sz="1400"/>
          </a:p>
          <a:p>
            <a:r>
              <a:rPr lang="zh-CN" altLang="en-US" sz="1400"/>
              <a:t>                arr[j + 1] = temp;</a:t>
            </a:r>
            <a:endParaRPr lang="zh-CN" altLang="en-US" sz="1400"/>
          </a:p>
          <a:p>
            <a:r>
              <a:rPr lang="zh-CN" altLang="en-US" sz="1400"/>
              <a:t>                flag = true;</a:t>
            </a:r>
            <a:endParaRPr lang="zh-CN" altLang="en-US" sz="1400"/>
          </a:p>
          <a:p>
            <a:r>
              <a:rPr lang="zh-CN" altLang="en-US" sz="1400"/>
              <a:t>                // 表示发生了数据交换</a:t>
            </a:r>
            <a:endParaRPr lang="zh-CN" altLang="en-US" sz="1400"/>
          </a:p>
          <a:p>
            <a:r>
              <a:rPr lang="zh-CN" altLang="en-US" sz="1400"/>
              <a:t>            }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// 没有数据交换</a:t>
            </a:r>
            <a:endParaRPr lang="zh-CN" altLang="en-US" sz="1400"/>
          </a:p>
          <a:p>
            <a:r>
              <a:rPr lang="zh-CN" altLang="en-US" sz="1400"/>
              <a:t>        if(!flag) break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b="1"/>
              <a:t>性能分析：</a:t>
            </a:r>
            <a:endParaRPr lang="zh-CN" altLang="en-US" b="1"/>
          </a:p>
          <a:p>
            <a:r>
              <a:rPr lang="zh-CN" altLang="en-US"/>
              <a:t>时间复杂度：最好时间复杂度 O(n)，平均时间复杂度 O(n*k)</a:t>
            </a:r>
            <a:endParaRPr lang="zh-CN" altLang="en-US"/>
          </a:p>
          <a:p>
            <a:r>
              <a:rPr lang="zh-CN" altLang="en-US"/>
              <a:t>空间复杂度：O(1)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排序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算法</a:t>
            </a:r>
            <a:r>
              <a:rPr kumimoji="1" lang="zh-CN" altLang="en-US" sz="2000" b="1" dirty="0">
                <a:solidFill>
                  <a:srgbClr val="353332"/>
                </a:solidFill>
                <a:cs typeface="+mn-ea"/>
                <a:sym typeface="+mn-lt"/>
              </a:rPr>
              <a:t>的使用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70" name="Rectangle 5"/>
          <p:cNvSpPr/>
          <p:nvPr/>
        </p:nvSpPr>
        <p:spPr>
          <a:xfrm>
            <a:off x="10800080" y="220980"/>
            <a:ext cx="1006475" cy="85026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11040110" y="447675"/>
            <a:ext cx="526415" cy="434975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882650"/>
            <a:ext cx="94234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3.</a:t>
            </a:r>
            <a:r>
              <a:rPr lang="zh-CN" altLang="en-US" b="1">
                <a:solidFill>
                  <a:srgbClr val="FF0000"/>
                </a:solidFill>
              </a:rPr>
              <a:t>堆排序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算法思想：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我们在</a:t>
            </a:r>
            <a:r>
              <a:rPr lang="en-US" altLang="zh-CN">
                <a:solidFill>
                  <a:schemeClr val="tx1"/>
                </a:solidFill>
              </a:rPr>
              <a:t>BST</a:t>
            </a:r>
            <a:r>
              <a:rPr lang="zh-CN" altLang="en-US">
                <a:solidFill>
                  <a:schemeClr val="tx1"/>
                </a:solidFill>
              </a:rPr>
              <a:t>中学习过最小值堆最大值堆，因此我们可以构造最大值堆来获得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个最小值。我们先将数组转化为一个满足堆定义的序列，然后将堆顶的最大元素取出，再对剩下的元素排成堆并取出堆顶元素，如此下去，直到堆为空。将第一个堆顶元素存储到数组的第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个位置上，将第二个堆顶元素存储到第</a:t>
            </a:r>
            <a:r>
              <a:rPr lang="en-US" altLang="zh-CN">
                <a:solidFill>
                  <a:schemeClr val="tx1"/>
                </a:solidFill>
              </a:rPr>
              <a:t>n-2</a:t>
            </a:r>
            <a:r>
              <a:rPr lang="zh-CN" altLang="en-US">
                <a:solidFill>
                  <a:schemeClr val="tx1"/>
                </a:solidFill>
              </a:rPr>
              <a:t>个位置上，如此得到了一个由小到大排列的数组。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/>
              <a:t>求解过程：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430" y="2745105"/>
            <a:ext cx="2651125" cy="34620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6667</Words>
  <Application>WPS 演示</Application>
  <PresentationFormat>宽屏</PresentationFormat>
  <Paragraphs>448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思源宋体</vt:lpstr>
      <vt:lpstr>Arial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_</Company>
  <LinksUpToDate>false</LinksUpToDate>
  <SharedDoc>false</SharedDoc>
  <HyperlinksChanged>false</HyperlinksChanged>
  <AppVersion>14.0000</AppVersion>
  <Manager>_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user</dc:creator>
  <cp:keywords>——</cp:keywords>
  <dc:description>_</dc:description>
  <cp:category>_</cp:category>
  <cp:lastModifiedBy>夜语</cp:lastModifiedBy>
  <cp:revision>41</cp:revision>
  <dcterms:created xsi:type="dcterms:W3CDTF">2020-11-01T08:54:00Z</dcterms:created>
  <dcterms:modified xsi:type="dcterms:W3CDTF">2021-05-13T11:56:07Z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49D4E6DD477B4C34A1910D381531E672</vt:lpwstr>
  </property>
</Properties>
</file>