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9"/>
  </p:notesMasterIdLst>
  <p:sldIdLst>
    <p:sldId id="391" r:id="rId2"/>
    <p:sldId id="414" r:id="rId3"/>
    <p:sldId id="412" r:id="rId4"/>
    <p:sldId id="431" r:id="rId5"/>
    <p:sldId id="461" r:id="rId6"/>
    <p:sldId id="464" r:id="rId7"/>
    <p:sldId id="465" r:id="rId8"/>
    <p:sldId id="466" r:id="rId9"/>
    <p:sldId id="467" r:id="rId10"/>
    <p:sldId id="433" r:id="rId11"/>
    <p:sldId id="486" r:id="rId12"/>
    <p:sldId id="488" r:id="rId13"/>
    <p:sldId id="489" r:id="rId14"/>
    <p:sldId id="487" r:id="rId15"/>
    <p:sldId id="432" r:id="rId16"/>
    <p:sldId id="506" r:id="rId17"/>
    <p:sldId id="507" r:id="rId18"/>
    <p:sldId id="508" r:id="rId19"/>
    <p:sldId id="434" r:id="rId20"/>
    <p:sldId id="423" r:id="rId21"/>
    <p:sldId id="518" r:id="rId22"/>
    <p:sldId id="519" r:id="rId23"/>
    <p:sldId id="522" r:id="rId24"/>
    <p:sldId id="521" r:id="rId25"/>
    <p:sldId id="523" r:id="rId26"/>
    <p:sldId id="524" r:id="rId27"/>
    <p:sldId id="428"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
          <p15:clr>
            <a:srgbClr val="A4A3A4"/>
          </p15:clr>
        </p15:guide>
        <p15:guide id="2" pos="4059">
          <p15:clr>
            <a:srgbClr val="A4A3A4"/>
          </p15:clr>
        </p15:guide>
        <p15:guide id="3" orient="horz" pos="642">
          <p15:clr>
            <a:srgbClr val="A4A3A4"/>
          </p15:clr>
        </p15:guide>
        <p15:guide id="4" pos="1644">
          <p15:clr>
            <a:srgbClr val="A4A3A4"/>
          </p15:clr>
        </p15:guide>
        <p15:guide id="5" pos="2880">
          <p15:clr>
            <a:srgbClr val="A4A3A4"/>
          </p15:clr>
        </p15:guide>
        <p15:guide id="6" orient="horz" pos="17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7411"/>
    <a:srgbClr val="F8C895"/>
    <a:srgbClr val="F4AA5B"/>
    <a:srgbClr val="5C605B"/>
    <a:srgbClr val="8A8D8A"/>
    <a:srgbClr val="C7C8C7"/>
    <a:srgbClr val="F18E26"/>
    <a:srgbClr val="FDFEFE"/>
    <a:srgbClr val="080E06"/>
    <a:srgbClr val="FFF9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87" autoAdjust="0"/>
    <p:restoredTop sz="86441" autoAdjust="0"/>
  </p:normalViewPr>
  <p:slideViewPr>
    <p:cSldViewPr>
      <p:cViewPr varScale="1">
        <p:scale>
          <a:sx n="129" d="100"/>
          <a:sy n="129" d="100"/>
        </p:scale>
        <p:origin x="368" y="60"/>
      </p:cViewPr>
      <p:guideLst>
        <p:guide orient="horz" pos="210"/>
        <p:guide pos="4059"/>
        <p:guide orient="horz" pos="642"/>
        <p:guide pos="1644"/>
        <p:guide pos="2880"/>
        <p:guide orient="horz" pos="1738"/>
      </p:guideLst>
    </p:cSldViewPr>
  </p:slideViewPr>
  <p:outlineViewPr>
    <p:cViewPr>
      <p:scale>
        <a:sx n="33" d="100"/>
        <a:sy n="33" d="100"/>
      </p:scale>
      <p:origin x="0" y="-3984"/>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3/7/2023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804248" y="4767263"/>
            <a:ext cx="2133600" cy="273844"/>
          </a:xfrm>
        </p:spPr>
        <p:txBody>
          <a:bodyPr/>
          <a:lstStyle/>
          <a:p>
            <a:fld id="{B10D5614-B734-4280-8F57-1D4947433C9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多图2">
    <p:spTree>
      <p:nvGrpSpPr>
        <p:cNvPr id="1" name=""/>
        <p:cNvGrpSpPr/>
        <p:nvPr/>
      </p:nvGrpSpPr>
      <p:grpSpPr>
        <a:xfrm>
          <a:off x="0" y="0"/>
          <a:ext cx="0" cy="0"/>
          <a:chOff x="0" y="0"/>
          <a:chExt cx="0" cy="0"/>
        </a:xfrm>
      </p:grpSpPr>
      <p:sp>
        <p:nvSpPr>
          <p:cNvPr id="6" name="Slide Number Placeholder 8"/>
          <p:cNvSpPr txBox="1"/>
          <p:nvPr userDrawn="1"/>
        </p:nvSpPr>
        <p:spPr>
          <a:xfrm>
            <a:off x="8395675" y="4869408"/>
            <a:ext cx="725405" cy="352697"/>
          </a:xfrm>
          <a:prstGeom prst="ellipse">
            <a:avLst/>
          </a:prstGeom>
        </p:spPr>
        <p:txBody>
          <a:bodyPr vert="horz" lIns="68580" tIns="34290" rIns="68580" bIns="3429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3068952F-5E95-44E1-9562-3F7BE09D45B9}" type="slidenum">
              <a:rPr lang="en-US" sz="900" kern="1200" smtClean="0">
                <a:solidFill>
                  <a:srgbClr val="F0F6F4"/>
                </a:solidFill>
                <a:latin typeface="+mn-lt"/>
                <a:ea typeface="+mn-ea"/>
                <a:cs typeface="+mn-cs"/>
              </a:rPr>
              <a:t>‹#›</a:t>
            </a:fld>
            <a:endParaRPr lang="en-US" sz="900" kern="1200" dirty="0">
              <a:solidFill>
                <a:srgbClr val="F0F6F4"/>
              </a:solidFill>
              <a:latin typeface="+mn-lt"/>
              <a:ea typeface="+mn-ea"/>
              <a:cs typeface="+mn-cs"/>
            </a:endParaRPr>
          </a:p>
        </p:txBody>
      </p:sp>
      <p:sp>
        <p:nvSpPr>
          <p:cNvPr id="10" name="Picture Placeholder 2"/>
          <p:cNvSpPr>
            <a:spLocks noGrp="1"/>
          </p:cNvSpPr>
          <p:nvPr>
            <p:ph type="pic" idx="1"/>
          </p:nvPr>
        </p:nvSpPr>
        <p:spPr>
          <a:xfrm>
            <a:off x="1351655" y="424475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Picture Placeholder 2"/>
          <p:cNvSpPr>
            <a:spLocks noGrp="1"/>
          </p:cNvSpPr>
          <p:nvPr>
            <p:ph type="pic" idx="10"/>
          </p:nvPr>
        </p:nvSpPr>
        <p:spPr>
          <a:xfrm>
            <a:off x="2497651" y="424475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1"/>
          </p:nvPr>
        </p:nvSpPr>
        <p:spPr>
          <a:xfrm>
            <a:off x="3635896" y="424658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3" name="Picture Placeholder 2"/>
          <p:cNvSpPr>
            <a:spLocks noGrp="1"/>
          </p:cNvSpPr>
          <p:nvPr>
            <p:ph type="pic" idx="12"/>
          </p:nvPr>
        </p:nvSpPr>
        <p:spPr>
          <a:xfrm>
            <a:off x="4789106" y="424475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4" name="Picture Placeholder 2"/>
          <p:cNvSpPr>
            <a:spLocks noGrp="1"/>
          </p:cNvSpPr>
          <p:nvPr>
            <p:ph type="pic" idx="13"/>
          </p:nvPr>
        </p:nvSpPr>
        <p:spPr>
          <a:xfrm>
            <a:off x="5940152" y="4244757"/>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6" name="Picture Placeholder 2"/>
          <p:cNvSpPr>
            <a:spLocks noGrp="1"/>
          </p:cNvSpPr>
          <p:nvPr>
            <p:ph type="pic" idx="14"/>
          </p:nvPr>
        </p:nvSpPr>
        <p:spPr>
          <a:xfrm>
            <a:off x="7091198" y="4244603"/>
            <a:ext cx="1131031" cy="898743"/>
          </a:xfrm>
        </p:spPr>
        <p:txBody>
          <a:bodyPr>
            <a:normAutofit/>
          </a:bodyPr>
          <a:lstStyle>
            <a:lvl1pPr marL="0" indent="0">
              <a:buNone/>
              <a:defRPr sz="105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9B87AE-DC39-41D7-B03D-3955095A0F53}" type="datetimeFigureOut">
              <a:rPr lang="zh-CN" altLang="en-US" smtClean="0"/>
              <a:t>2023/3/7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D257070-14DE-4D53-9074-0FF85F57BC5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单图02">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564904" y="1214911"/>
            <a:ext cx="3878759" cy="2628189"/>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47168" y="1394712"/>
            <a:ext cx="3538274" cy="2876550"/>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母子图">
    <p:spTree>
      <p:nvGrpSpPr>
        <p:cNvPr id="1" name=""/>
        <p:cNvGrpSpPr/>
        <p:nvPr/>
      </p:nvGrpSpPr>
      <p:grpSpPr>
        <a:xfrm>
          <a:off x="0" y="0"/>
          <a:ext cx="0" cy="0"/>
          <a:chOff x="0" y="0"/>
          <a:chExt cx="0" cy="0"/>
        </a:xfrm>
      </p:grpSpPr>
      <p:sp>
        <p:nvSpPr>
          <p:cNvPr id="8" name="Picture Placeholder 2"/>
          <p:cNvSpPr>
            <a:spLocks noGrp="1"/>
          </p:cNvSpPr>
          <p:nvPr>
            <p:ph type="pic" idx="11"/>
          </p:nvPr>
        </p:nvSpPr>
        <p:spPr>
          <a:xfrm>
            <a:off x="4620279" y="2965184"/>
            <a:ext cx="1940291" cy="1574478"/>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Picture Placeholder 2"/>
          <p:cNvSpPr>
            <a:spLocks noGrp="1"/>
          </p:cNvSpPr>
          <p:nvPr>
            <p:ph type="pic" idx="1"/>
          </p:nvPr>
        </p:nvSpPr>
        <p:spPr>
          <a:xfrm>
            <a:off x="611560" y="1274029"/>
            <a:ext cx="3357133" cy="2876550"/>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Picture Placeholder 2"/>
          <p:cNvSpPr>
            <a:spLocks noGrp="1"/>
          </p:cNvSpPr>
          <p:nvPr>
            <p:ph type="pic" idx="10"/>
          </p:nvPr>
        </p:nvSpPr>
        <p:spPr>
          <a:xfrm>
            <a:off x="4620280" y="1274028"/>
            <a:ext cx="1940291" cy="1574478"/>
          </a:xfr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图">
    <p:spTree>
      <p:nvGrpSpPr>
        <p:cNvPr id="1" name=""/>
        <p:cNvGrpSpPr/>
        <p:nvPr/>
      </p:nvGrpSpPr>
      <p:grpSpPr>
        <a:xfrm>
          <a:off x="0" y="0"/>
          <a:ext cx="0" cy="0"/>
          <a:chOff x="0" y="0"/>
          <a:chExt cx="0" cy="0"/>
        </a:xfrm>
      </p:grpSpPr>
      <p:sp>
        <p:nvSpPr>
          <p:cNvPr id="11" name="Picture Placeholder 2"/>
          <p:cNvSpPr>
            <a:spLocks noGrp="1"/>
          </p:cNvSpPr>
          <p:nvPr>
            <p:ph type="pic" idx="11"/>
          </p:nvPr>
        </p:nvSpPr>
        <p:spPr>
          <a:xfrm>
            <a:off x="6910101" y="1238207"/>
            <a:ext cx="1080000" cy="1080000"/>
          </a:xfrm>
          <a:prstGeom prst="ellipse">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Picture Placeholder 2"/>
          <p:cNvSpPr>
            <a:spLocks noGrp="1"/>
          </p:cNvSpPr>
          <p:nvPr>
            <p:ph type="pic" idx="10"/>
          </p:nvPr>
        </p:nvSpPr>
        <p:spPr>
          <a:xfrm>
            <a:off x="4018720" y="1229496"/>
            <a:ext cx="1080000" cy="1080000"/>
          </a:xfrm>
          <a:prstGeom prst="ellipse">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Picture Placeholder 2"/>
          <p:cNvSpPr>
            <a:spLocks noGrp="1"/>
          </p:cNvSpPr>
          <p:nvPr>
            <p:ph type="pic" idx="1"/>
          </p:nvPr>
        </p:nvSpPr>
        <p:spPr>
          <a:xfrm>
            <a:off x="1122278" y="1238207"/>
            <a:ext cx="1080000" cy="1080000"/>
          </a:xfrm>
          <a:prstGeom prst="ellipse">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多图">
    <p:spTree>
      <p:nvGrpSpPr>
        <p:cNvPr id="1" name=""/>
        <p:cNvGrpSpPr/>
        <p:nvPr/>
      </p:nvGrpSpPr>
      <p:grpSpPr>
        <a:xfrm>
          <a:off x="0" y="0"/>
          <a:ext cx="0" cy="0"/>
          <a:chOff x="0" y="0"/>
          <a:chExt cx="0" cy="0"/>
        </a:xfrm>
      </p:grpSpPr>
      <p:sp>
        <p:nvSpPr>
          <p:cNvPr id="13" name="Picture Placeholder 2"/>
          <p:cNvSpPr>
            <a:spLocks noGrp="1"/>
          </p:cNvSpPr>
          <p:nvPr>
            <p:ph type="pic" idx="12"/>
          </p:nvPr>
        </p:nvSpPr>
        <p:spPr>
          <a:xfrm>
            <a:off x="714866" y="2807004"/>
            <a:ext cx="1467250" cy="1464723"/>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2" name="Picture Placeholder 2"/>
          <p:cNvSpPr>
            <a:spLocks noGrp="1"/>
          </p:cNvSpPr>
          <p:nvPr>
            <p:ph type="pic" idx="11"/>
          </p:nvPr>
        </p:nvSpPr>
        <p:spPr>
          <a:xfrm>
            <a:off x="4049403" y="2820380"/>
            <a:ext cx="1467250" cy="1464723"/>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Picture Placeholder 2"/>
          <p:cNvSpPr>
            <a:spLocks noGrp="1"/>
          </p:cNvSpPr>
          <p:nvPr>
            <p:ph type="pic" idx="10"/>
          </p:nvPr>
        </p:nvSpPr>
        <p:spPr>
          <a:xfrm>
            <a:off x="5516653" y="1335555"/>
            <a:ext cx="1467250" cy="1464723"/>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Picture Placeholder 2"/>
          <p:cNvSpPr>
            <a:spLocks noGrp="1"/>
          </p:cNvSpPr>
          <p:nvPr>
            <p:ph type="pic" idx="1"/>
          </p:nvPr>
        </p:nvSpPr>
        <p:spPr>
          <a:xfrm>
            <a:off x="2182116" y="1335555"/>
            <a:ext cx="1467250" cy="1464723"/>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多图">
    <p:spTree>
      <p:nvGrpSpPr>
        <p:cNvPr id="1" name=""/>
        <p:cNvGrpSpPr/>
        <p:nvPr/>
      </p:nvGrpSpPr>
      <p:grpSpPr>
        <a:xfrm>
          <a:off x="0" y="0"/>
          <a:ext cx="0" cy="0"/>
          <a:chOff x="0" y="0"/>
          <a:chExt cx="0" cy="0"/>
        </a:xfrm>
      </p:grpSpPr>
      <p:sp>
        <p:nvSpPr>
          <p:cNvPr id="7" name="Picture Placeholder 2"/>
          <p:cNvSpPr>
            <a:spLocks noGrp="1"/>
          </p:cNvSpPr>
          <p:nvPr>
            <p:ph type="pic" idx="10"/>
          </p:nvPr>
        </p:nvSpPr>
        <p:spPr>
          <a:xfrm>
            <a:off x="5829831" y="3179558"/>
            <a:ext cx="1483269" cy="1466234"/>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Picture Placeholder 2"/>
          <p:cNvSpPr>
            <a:spLocks noGrp="1"/>
          </p:cNvSpPr>
          <p:nvPr>
            <p:ph type="pic" idx="1"/>
          </p:nvPr>
        </p:nvSpPr>
        <p:spPr>
          <a:xfrm>
            <a:off x="2174652" y="1334735"/>
            <a:ext cx="1474713" cy="1466234"/>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eneral slide">
    <p:bg>
      <p:bgPr>
        <a:solidFill>
          <a:srgbClr val="FCFCFC"/>
        </a:solidFill>
        <a:effectLst/>
      </p:bgPr>
    </p:bg>
    <p:spTree>
      <p:nvGrpSpPr>
        <p:cNvPr id="1" name=""/>
        <p:cNvGrpSpPr/>
        <p:nvPr/>
      </p:nvGrpSpPr>
      <p:grpSpPr>
        <a:xfrm>
          <a:off x="0" y="0"/>
          <a:ext cx="0" cy="0"/>
          <a:chOff x="0" y="0"/>
          <a:chExt cx="0" cy="0"/>
        </a:xfrm>
      </p:grpSpPr>
      <p:sp>
        <p:nvSpPr>
          <p:cNvPr id="6" name="Slide Number Placeholder 8"/>
          <p:cNvSpPr txBox="1"/>
          <p:nvPr userDrawn="1"/>
        </p:nvSpPr>
        <p:spPr>
          <a:xfrm>
            <a:off x="8395675" y="4869408"/>
            <a:ext cx="725405" cy="352697"/>
          </a:xfrm>
          <a:prstGeom prst="ellipse">
            <a:avLst/>
          </a:prstGeom>
        </p:spPr>
        <p:txBody>
          <a:bodyPr vert="horz" lIns="68580" tIns="34290" rIns="68580" bIns="3429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3068952F-5E95-44E1-9562-3F7BE09D45B9}" type="slidenum">
              <a:rPr lang="en-US" sz="900" kern="1200" smtClean="0">
                <a:solidFill>
                  <a:srgbClr val="F0F6F4"/>
                </a:solidFill>
                <a:latin typeface="+mn-lt"/>
                <a:ea typeface="+mn-ea"/>
                <a:cs typeface="+mn-cs"/>
              </a:rPr>
              <a:t>‹#›</a:t>
            </a:fld>
            <a:endParaRPr lang="en-US" sz="900" kern="1200" dirty="0">
              <a:solidFill>
                <a:srgbClr val="F0F6F4"/>
              </a:solidFill>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al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6" name="Slide Number Placeholder 8"/>
          <p:cNvSpPr txBox="1"/>
          <p:nvPr userDrawn="1"/>
        </p:nvSpPr>
        <p:spPr>
          <a:xfrm>
            <a:off x="8395675" y="4869408"/>
            <a:ext cx="725405" cy="352697"/>
          </a:xfrm>
          <a:prstGeom prst="ellipse">
            <a:avLst/>
          </a:prstGeom>
        </p:spPr>
        <p:txBody>
          <a:bodyPr vert="horz" lIns="68580" tIns="34290" rIns="68580" bIns="3429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fld id="{3068952F-5E95-44E1-9562-3F7BE09D45B9}" type="slidenum">
              <a:rPr lang="en-US" sz="900" kern="1200" smtClean="0">
                <a:solidFill>
                  <a:srgbClr val="F0F6F4"/>
                </a:solidFill>
                <a:latin typeface="+mn-lt"/>
                <a:ea typeface="+mn-ea"/>
                <a:cs typeface="+mn-cs"/>
              </a:rPr>
              <a:t>‹#›</a:t>
            </a:fld>
            <a:endParaRPr lang="en-US" sz="900" kern="1200" dirty="0">
              <a:solidFill>
                <a:srgbClr val="F0F6F4"/>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3/7/2023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92710"/>
            <a:ext cx="9144000" cy="523557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35696" y="2445146"/>
            <a:ext cx="5540678" cy="768350"/>
          </a:xfrm>
          <a:prstGeom prst="rect">
            <a:avLst/>
          </a:prstGeom>
        </p:spPr>
        <p:txBody>
          <a:bodyPr wrap="square">
            <a:spAutoFit/>
          </a:bodyPr>
          <a:lstStyle/>
          <a:p>
            <a:pPr algn="ctr"/>
            <a:r>
              <a:rPr lang="en-US" altLang="zh-CN" sz="4400" dirty="0">
                <a:solidFill>
                  <a:schemeClr val="bg1"/>
                </a:solidFill>
              </a:rPr>
              <a:t>STL序列式容器研讨</a:t>
            </a:r>
          </a:p>
        </p:txBody>
      </p:sp>
      <p:grpSp>
        <p:nvGrpSpPr>
          <p:cNvPr id="2" name="组合 1"/>
          <p:cNvGrpSpPr/>
          <p:nvPr/>
        </p:nvGrpSpPr>
        <p:grpSpPr>
          <a:xfrm>
            <a:off x="3807543" y="555526"/>
            <a:ext cx="1490447" cy="1497340"/>
            <a:chOff x="3807543" y="555526"/>
            <a:chExt cx="1490447" cy="1497340"/>
          </a:xfrm>
        </p:grpSpPr>
        <p:sp>
          <p:nvSpPr>
            <p:cNvPr id="7" name="椭圆 6"/>
            <p:cNvSpPr/>
            <p:nvPr/>
          </p:nvSpPr>
          <p:spPr>
            <a:xfrm>
              <a:off x="3873952" y="65612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椭圆 7"/>
            <p:cNvSpPr/>
            <p:nvPr/>
          </p:nvSpPr>
          <p:spPr>
            <a:xfrm>
              <a:off x="3807543" y="555628"/>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9" name="椭圆 8"/>
            <p:cNvSpPr/>
            <p:nvPr/>
          </p:nvSpPr>
          <p:spPr>
            <a:xfrm>
              <a:off x="5048524" y="1782366"/>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1" name="椭圆 10"/>
            <p:cNvSpPr/>
            <p:nvPr/>
          </p:nvSpPr>
          <p:spPr>
            <a:xfrm>
              <a:off x="3901895" y="555526"/>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12" name="等腰三角形 11"/>
            <p:cNvSpPr/>
            <p:nvPr/>
          </p:nvSpPr>
          <p:spPr>
            <a:xfrm rot="4248606">
              <a:off x="4243125" y="1010722"/>
              <a:ext cx="750680" cy="508190"/>
            </a:xfrm>
            <a:prstGeom prst="triangl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 name="矩形 11"/>
          <p:cNvSpPr/>
          <p:nvPr/>
        </p:nvSpPr>
        <p:spPr>
          <a:xfrm>
            <a:off x="0" y="0"/>
            <a:ext cx="9144000" cy="5143500"/>
          </a:xfrm>
          <a:prstGeom prst="rect">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矩形 31"/>
          <p:cNvSpPr/>
          <p:nvPr/>
        </p:nvSpPr>
        <p:spPr>
          <a:xfrm>
            <a:off x="2609897" y="3155557"/>
            <a:ext cx="3978327" cy="737235"/>
          </a:xfrm>
          <a:prstGeom prst="rect">
            <a:avLst/>
          </a:prstGeom>
        </p:spPr>
        <p:txBody>
          <a:bodyPr wrap="square">
            <a:spAutoFit/>
          </a:bodyPr>
          <a:lstStyle/>
          <a:p>
            <a:pPr algn="ctr">
              <a:buClrTx/>
              <a:buSzTx/>
              <a:buFontTx/>
            </a:pPr>
            <a:r>
              <a:rPr lang="zh-CN" altLang="en-US" sz="2800" b="1" dirty="0">
                <a:solidFill>
                  <a:schemeClr val="bg1"/>
                </a:solidFill>
              </a:rPr>
              <a:t>列表</a:t>
            </a:r>
            <a:r>
              <a:rPr lang="zh-CN" altLang="en-US" sz="2800" b="1" dirty="0">
                <a:solidFill>
                  <a:schemeClr val="bg1"/>
                </a:solidFill>
                <a:sym typeface="+mn-lt"/>
              </a:rPr>
              <a:t>(list)</a:t>
            </a:r>
            <a:endParaRPr lang="zh-CN" altLang="en-US" sz="2800" b="1" dirty="0">
              <a:solidFill>
                <a:schemeClr val="bg1"/>
              </a:solidFill>
            </a:endParaRPr>
          </a:p>
          <a:p>
            <a:pPr algn="ctr"/>
            <a:r>
              <a:rPr lang="en-US" altLang="zh-CN" sz="1400" dirty="0">
                <a:solidFill>
                  <a:schemeClr val="bg2">
                    <a:lumMod val="75000"/>
                  </a:schemeClr>
                </a:solidFill>
                <a:sym typeface="+mn-lt"/>
              </a:rPr>
              <a:t> </a:t>
            </a:r>
            <a:endParaRPr lang="en-US" altLang="zh-CN" sz="1400" dirty="0">
              <a:solidFill>
                <a:schemeClr val="bg2">
                  <a:lumMod val="75000"/>
                </a:schemeClr>
              </a:solidFill>
            </a:endParaRPr>
          </a:p>
        </p:txBody>
      </p:sp>
      <p:sp>
        <p:nvSpPr>
          <p:cNvPr id="5" name="椭圆 4"/>
          <p:cNvSpPr/>
          <p:nvPr/>
        </p:nvSpPr>
        <p:spPr>
          <a:xfrm>
            <a:off x="3873952" y="134761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椭圆 5"/>
          <p:cNvSpPr/>
          <p:nvPr/>
        </p:nvSpPr>
        <p:spPr>
          <a:xfrm>
            <a:off x="3807543" y="1247118"/>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椭圆 6"/>
          <p:cNvSpPr/>
          <p:nvPr/>
        </p:nvSpPr>
        <p:spPr>
          <a:xfrm>
            <a:off x="5048524" y="2473856"/>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Title 13"/>
          <p:cNvSpPr txBox="1"/>
          <p:nvPr/>
        </p:nvSpPr>
        <p:spPr>
          <a:xfrm>
            <a:off x="3239563" y="1277898"/>
            <a:ext cx="2532054" cy="1334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8000" b="1" dirty="0">
                <a:blipFill>
                  <a:blip r:embed="rId3"/>
                  <a:stretch>
                    <a:fillRect/>
                  </a:stretch>
                </a:blipFill>
                <a:latin typeface="+mn-lt"/>
                <a:ea typeface="+mn-ea"/>
                <a:cs typeface="+mn-ea"/>
                <a:sym typeface="+mn-lt"/>
              </a:rPr>
              <a:t>2</a:t>
            </a:r>
            <a:endParaRPr lang="en-US" sz="8800" b="1" dirty="0">
              <a:blipFill>
                <a:blip r:embed="rId3"/>
                <a:stretch>
                  <a:fillRect/>
                </a:stretch>
              </a:blipFill>
              <a:latin typeface="+mn-lt"/>
              <a:ea typeface="+mn-ea"/>
              <a:cs typeface="+mn-ea"/>
              <a:sym typeface="+mn-lt"/>
            </a:endParaRPr>
          </a:p>
        </p:txBody>
      </p:sp>
      <p:sp>
        <p:nvSpPr>
          <p:cNvPr id="9" name="椭圆 8"/>
          <p:cNvSpPr/>
          <p:nvPr/>
        </p:nvSpPr>
        <p:spPr>
          <a:xfrm>
            <a:off x="3901895" y="1247016"/>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nvGrpSpPr>
          <p:cNvPr id="10" name="组合 9"/>
          <p:cNvGrpSpPr/>
          <p:nvPr/>
        </p:nvGrpSpPr>
        <p:grpSpPr>
          <a:xfrm>
            <a:off x="2107302" y="4227934"/>
            <a:ext cx="4984978" cy="172124"/>
            <a:chOff x="2035294" y="4227934"/>
            <a:chExt cx="4984978" cy="172124"/>
          </a:xfrm>
        </p:grpSpPr>
        <p:sp>
          <p:nvSpPr>
            <p:cNvPr id="11"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4"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
        <p:nvSpPr>
          <p:cNvPr id="2" name="文本框 1"/>
          <p:cNvSpPr txBox="1"/>
          <p:nvPr/>
        </p:nvSpPr>
        <p:spPr>
          <a:xfrm>
            <a:off x="375920" y="501015"/>
            <a:ext cx="8142605" cy="4184650"/>
          </a:xfrm>
          <a:prstGeom prst="rect">
            <a:avLst/>
          </a:prstGeom>
          <a:noFill/>
        </p:spPr>
        <p:txBody>
          <a:bodyPr wrap="square" rtlCol="0">
            <a:spAutoFit/>
          </a:bodyPr>
          <a:lstStyle/>
          <a:p>
            <a:r>
              <a:rPr lang="en-US" altLang="zh-CN" sz="1400" b="1" dirty="0">
                <a:cs typeface="+mn-ea"/>
                <a:sym typeface="+mn-lt"/>
              </a:rPr>
              <a:t>list</a:t>
            </a:r>
            <a:r>
              <a:rPr lang="zh-CN" altLang="en-US" sz="1400" b="1" dirty="0">
                <a:cs typeface="+mn-ea"/>
                <a:sym typeface="+mn-lt"/>
              </a:rPr>
              <a:t>概述：</a:t>
            </a:r>
            <a:r>
              <a:rPr lang="en-US" altLang="zh-CN" sz="1400" dirty="0">
                <a:cs typeface="+mn-ea"/>
                <a:sym typeface="+mn-lt"/>
              </a:rPr>
              <a:t>list</a:t>
            </a:r>
            <a:r>
              <a:rPr lang="zh-CN" altLang="en-US" sz="1400" dirty="0">
                <a:cs typeface="+mn-ea"/>
                <a:sym typeface="+mn-lt"/>
              </a:rPr>
              <a:t>是一种序列式容器，</a:t>
            </a:r>
            <a:r>
              <a:rPr lang="en-US" altLang="zh-CN" sz="1400" dirty="0">
                <a:cs typeface="+mn-ea"/>
                <a:sym typeface="+mn-lt"/>
              </a:rPr>
              <a:t>l</a:t>
            </a:r>
            <a:r>
              <a:rPr lang="zh-CN" altLang="en-US" sz="1400" dirty="0">
                <a:cs typeface="+mn-ea"/>
                <a:sym typeface="+mn-lt"/>
              </a:rPr>
              <a:t>ist中的数据元素是通过链表指针串连成逻辑意义上的线性表。STL中的链表是一个双向循环链表，由于链表的存储方式并不是连续的内存空间，因此链表list中的迭代器只支持前移和后移，属于双向迭代器。</a:t>
            </a:r>
          </a:p>
          <a:p>
            <a:r>
              <a:rPr lang="en-US" altLang="zh-CN" sz="1400" b="1">
                <a:latin typeface="微软雅黑" panose="020B0503020204020204" charset="-122"/>
                <a:ea typeface="微软雅黑" panose="020B0503020204020204" charset="-122"/>
              </a:rPr>
              <a:t>list</a:t>
            </a:r>
            <a:r>
              <a:rPr lang="zh-CN" altLang="en-US" sz="1400" b="1">
                <a:latin typeface="微软雅黑" panose="020B0503020204020204" charset="-122"/>
                <a:ea typeface="微软雅黑" panose="020B0503020204020204" charset="-122"/>
              </a:rPr>
              <a:t>的数据结构</a:t>
            </a:r>
            <a:r>
              <a:rPr lang="zh-CN" altLang="en-US" sz="1400">
                <a:latin typeface="微软雅黑" panose="020B0503020204020204" charset="-122"/>
                <a:ea typeface="微软雅黑" panose="020B0503020204020204" charset="-122"/>
              </a:rPr>
              <a:t>：是一种物理存储单元上非连续的存储结构，数据元素的逻辑顺序是通过链表中的指针链接实现的。</a:t>
            </a:r>
          </a:p>
          <a:p>
            <a:r>
              <a:rPr lang="en-US" altLang="zh-CN" sz="1400" b="1">
                <a:latin typeface="微软雅黑" panose="020B0503020204020204" charset="-122"/>
                <a:ea typeface="微软雅黑" panose="020B0503020204020204" charset="-122"/>
              </a:rPr>
              <a:t>list</a:t>
            </a:r>
            <a:r>
              <a:rPr lang="zh-CN" altLang="en-US" sz="1400" b="1">
                <a:latin typeface="微软雅黑" panose="020B0503020204020204" charset="-122"/>
                <a:ea typeface="微软雅黑" panose="020B0503020204020204" charset="-122"/>
              </a:rPr>
              <a:t>的特点：</a:t>
            </a:r>
            <a:r>
              <a:rPr lang="zh-CN" altLang="en-US" sz="1400">
                <a:latin typeface="微软雅黑" panose="020B0503020204020204" charset="-122"/>
                <a:ea typeface="微软雅黑" panose="020B0503020204020204" charset="-122"/>
              </a:rPr>
              <a:t>采用动态存储分配，不会造成内存浪费和溢出。链表执行插入和删除操作十分方便，修改指针即可，不需要移动大量元素。链表灵活，但是空间(指针域) 和 时间（遍历）额外耗费较大。</a:t>
            </a:r>
          </a:p>
          <a:p>
            <a:r>
              <a:rPr lang="en-US" altLang="zh-CN" sz="1400" b="1">
                <a:latin typeface="微软雅黑" panose="020B0503020204020204" charset="-122"/>
                <a:ea typeface="微软雅黑" panose="020B0503020204020204" charset="-122"/>
              </a:rPr>
              <a:t>list</a:t>
            </a:r>
            <a:r>
              <a:rPr lang="zh-CN" altLang="en-US" sz="1400" b="1">
                <a:latin typeface="微软雅黑" panose="020B0503020204020204" charset="-122"/>
                <a:ea typeface="微软雅黑" panose="020B0503020204020204" charset="-122"/>
              </a:rPr>
              <a:t>基本操作（特色）：</a:t>
            </a:r>
          </a:p>
          <a:p>
            <a:r>
              <a:rPr lang="en-US" altLang="zh-CN" sz="1400">
                <a:latin typeface="微软雅黑" panose="020B0503020204020204" charset="-122"/>
                <a:ea typeface="微软雅黑" panose="020B0503020204020204" charset="-122"/>
              </a:rPr>
              <a:t>1.</a:t>
            </a:r>
            <a:r>
              <a:rPr lang="zh-CN" altLang="en-US" sz="1400">
                <a:latin typeface="微软雅黑" panose="020B0503020204020204" charset="-122"/>
                <a:ea typeface="微软雅黑" panose="020B0503020204020204" charset="-122"/>
              </a:rPr>
              <a:t>不能随机访问</a:t>
            </a:r>
          </a:p>
          <a:p>
            <a:r>
              <a:rPr lang="zh-CN" altLang="en-US" sz="1400">
                <a:latin typeface="微软雅黑" panose="020B0503020204020204" charset="-122"/>
                <a:ea typeface="微软雅黑" panose="020B0503020204020204" charset="-122"/>
              </a:rPr>
              <a:t>list&lt;int&gt; l;</a:t>
            </a:r>
          </a:p>
          <a:p>
            <a:r>
              <a:rPr lang="zh-CN" altLang="en-US" sz="1400">
                <a:latin typeface="微软雅黑" panose="020B0503020204020204" charset="-122"/>
                <a:ea typeface="微软雅黑" panose="020B0503020204020204" charset="-122"/>
              </a:rPr>
              <a:t>l.push_back(10);l.push_back(20);l.push_back(30);</a:t>
            </a:r>
          </a:p>
          <a:p>
            <a:r>
              <a:rPr lang="zh-CN" altLang="en-US" sz="1400">
                <a:latin typeface="微软雅黑" panose="020B0503020204020204" charset="-122"/>
                <a:ea typeface="微软雅黑" panose="020B0503020204020204" charset="-122"/>
              </a:rPr>
              <a:t>cout&lt;&lt;l.front()&lt;&lt;endl;</a:t>
            </a:r>
          </a:p>
          <a:p>
            <a:r>
              <a:rPr lang="zh-CN" altLang="en-US" sz="1400">
                <a:latin typeface="微软雅黑" panose="020B0503020204020204" charset="-122"/>
                <a:ea typeface="微软雅黑" panose="020B0503020204020204" charset="-122"/>
              </a:rPr>
              <a:t>cout&lt;&lt;l.back()&lt;&lt;endl;</a:t>
            </a:r>
          </a:p>
          <a:p>
            <a:r>
              <a:rPr lang="zh-CN" altLang="en-US" sz="1400">
                <a:latin typeface="微软雅黑" panose="020B0503020204020204" charset="-122"/>
                <a:ea typeface="微软雅黑" panose="020B0503020204020204" charset="-122"/>
              </a:rPr>
              <a:t>list&lt;int&gt;::iterator it = </a:t>
            </a:r>
            <a:r>
              <a:rPr lang="en-US" altLang="zh-CN" sz="1400">
                <a:latin typeface="微软雅黑" panose="020B0503020204020204" charset="-122"/>
                <a:ea typeface="微软雅黑" panose="020B0503020204020204" charset="-122"/>
              </a:rPr>
              <a:t>l</a:t>
            </a:r>
            <a:r>
              <a:rPr lang="zh-CN" altLang="en-US" sz="1400">
                <a:latin typeface="微软雅黑" panose="020B0503020204020204" charset="-122"/>
                <a:ea typeface="微软雅黑" panose="020B0503020204020204" charset="-122"/>
              </a:rPr>
              <a:t>.begin();</a:t>
            </a:r>
          </a:p>
          <a:p>
            <a:r>
              <a:rPr lang="zh-CN" altLang="en-US" sz="1400">
                <a:latin typeface="微软雅黑" panose="020B0503020204020204" charset="-122"/>
                <a:ea typeface="微软雅黑" panose="020B0503020204020204" charset="-122"/>
              </a:rPr>
              <a:t>//it = it + 1;//错误，不可以跳跃访问，即使是+1</a:t>
            </a:r>
          </a:p>
          <a:p>
            <a:r>
              <a:rPr lang="en-US" altLang="zh-CN" sz="1400">
                <a:latin typeface="微软雅黑" panose="020B0503020204020204" charset="-122"/>
                <a:ea typeface="微软雅黑" panose="020B0503020204020204" charset="-122"/>
              </a:rPr>
              <a:t>2.</a:t>
            </a:r>
            <a:r>
              <a:rPr lang="zh-CN" altLang="en-US" sz="1400">
                <a:latin typeface="微软雅黑" panose="020B0503020204020204" charset="-122"/>
                <a:ea typeface="微软雅黑" panose="020B0503020204020204" charset="-122"/>
              </a:rPr>
              <a:t>支持排序反转</a:t>
            </a:r>
          </a:p>
          <a:p>
            <a:r>
              <a:rPr lang="zh-CN" altLang="en-US" sz="1400">
                <a:latin typeface="微软雅黑" panose="020B0503020204020204" charset="-122"/>
                <a:ea typeface="微软雅黑" panose="020B0503020204020204" charset="-122"/>
              </a:rPr>
              <a:t>list&lt;int&gt; l;l.push_back(10);l.push_back(20);l.push_back(30);</a:t>
            </a:r>
          </a:p>
          <a:p>
            <a:r>
              <a:rPr lang="zh-CN" altLang="en-US" sz="1400">
                <a:latin typeface="微软雅黑" panose="020B0503020204020204" charset="-122"/>
                <a:ea typeface="微软雅黑" panose="020B0503020204020204" charset="-122"/>
              </a:rPr>
              <a:t>l.reverse();</a:t>
            </a:r>
          </a:p>
          <a:p>
            <a:r>
              <a:rPr lang="en-US" altLang="zh-CN" sz="1400">
                <a:latin typeface="微软雅黑" panose="020B0503020204020204" charset="-122"/>
                <a:ea typeface="微软雅黑" panose="020B0503020204020204" charset="-122"/>
              </a:rPr>
              <a:t>l.sort();//</a:t>
            </a:r>
            <a:r>
              <a:rPr lang="zh-CN" altLang="en-US" sz="1400">
                <a:latin typeface="微软雅黑" panose="020B0503020204020204" charset="-122"/>
                <a:ea typeface="微软雅黑" panose="020B0503020204020204" charset="-122"/>
              </a:rPr>
              <a:t>默认从小到大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588010" y="334010"/>
            <a:ext cx="7753985" cy="42545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tx1"/>
                </a:solidFill>
                <a:cs typeface="+mn-ea"/>
                <a:sym typeface="+mn-lt"/>
              </a:rPr>
              <a:t>题目与应用（</a:t>
            </a:r>
            <a:r>
              <a:rPr lang="en-US" altLang="zh-CN" dirty="0">
                <a:solidFill>
                  <a:schemeClr val="tx1"/>
                </a:solidFill>
                <a:cs typeface="+mn-ea"/>
                <a:sym typeface="+mn-lt"/>
              </a:rPr>
              <a:t>CCF2017</a:t>
            </a:r>
            <a:r>
              <a:rPr lang="zh-CN" altLang="en-US" dirty="0">
                <a:solidFill>
                  <a:schemeClr val="tx1"/>
                </a:solidFill>
                <a:cs typeface="+mn-ea"/>
                <a:sym typeface="+mn-lt"/>
              </a:rPr>
              <a:t>）</a:t>
            </a:r>
          </a:p>
          <a:p>
            <a:pPr marL="0" indent="0">
              <a:buFont typeface="Arial" panose="020B0604020202020204" pitchFamily="34" charset="0"/>
              <a:buNone/>
            </a:pPr>
            <a:r>
              <a:rPr lang="zh-CN" altLang="en-US" dirty="0">
                <a:solidFill>
                  <a:schemeClr val="tx1"/>
                </a:solidFill>
                <a:cs typeface="+mn-ea"/>
                <a:sym typeface="+mn-lt"/>
              </a:rPr>
              <a:t>题目描述：体育老师小明要将自己班上的学生按顺序排队。他首先让学生按学号从小到大的顺序排成一排，学号小的排在前面，然后进行多次调整。一次调整小明可能让一位同学出队，向前或者向后移动一段距离后再插入队列。</a:t>
            </a:r>
          </a:p>
          <a:p>
            <a:pPr marL="0" indent="0">
              <a:buFont typeface="Arial" panose="020B0604020202020204" pitchFamily="34" charset="0"/>
              <a:buNone/>
            </a:pPr>
            <a:r>
              <a:rPr lang="zh-CN" altLang="en-US" dirty="0">
                <a:solidFill>
                  <a:schemeClr val="tx1"/>
                </a:solidFill>
                <a:cs typeface="+mn-ea"/>
                <a:sym typeface="+mn-lt"/>
              </a:rPr>
              <a:t>　　例如，下面给出了一组移动的例子，例子中学生的人数为8人。</a:t>
            </a:r>
          </a:p>
          <a:p>
            <a:pPr marL="0" indent="0">
              <a:buFont typeface="Arial" panose="020B0604020202020204" pitchFamily="34" charset="0"/>
              <a:buNone/>
            </a:pPr>
            <a:r>
              <a:rPr lang="zh-CN" altLang="en-US" dirty="0">
                <a:solidFill>
                  <a:schemeClr val="tx1"/>
                </a:solidFill>
                <a:cs typeface="+mn-ea"/>
                <a:sym typeface="+mn-lt"/>
              </a:rPr>
              <a:t>　　0）初始队列中学生的学号依次为1, 2, 3, 4, 5, 6, 7, 8；</a:t>
            </a:r>
          </a:p>
          <a:p>
            <a:pPr marL="0" indent="0">
              <a:buFont typeface="Arial" panose="020B0604020202020204" pitchFamily="34" charset="0"/>
              <a:buNone/>
            </a:pPr>
            <a:r>
              <a:rPr lang="zh-CN" altLang="en-US" dirty="0">
                <a:solidFill>
                  <a:schemeClr val="tx1"/>
                </a:solidFill>
                <a:cs typeface="+mn-ea"/>
                <a:sym typeface="+mn-lt"/>
              </a:rPr>
              <a:t>　　1）第一次调整，命令为“3号同学向后移动2”，表示3号同学出队，向后移动2名同学的距离，再插入到队列中，新队列中学生的学号依次为1, 2, 4, 5, 3, 6, 7, 8；</a:t>
            </a:r>
          </a:p>
          <a:p>
            <a:pPr marL="0" indent="0">
              <a:buFont typeface="Arial" panose="020B0604020202020204" pitchFamily="34" charset="0"/>
              <a:buNone/>
            </a:pPr>
            <a:r>
              <a:rPr lang="zh-CN" altLang="en-US" dirty="0">
                <a:solidFill>
                  <a:schemeClr val="tx1"/>
                </a:solidFill>
                <a:cs typeface="+mn-ea"/>
                <a:sym typeface="+mn-lt"/>
              </a:rPr>
              <a:t>　　2）第二次调整，命令为“8号同学向前移动3”，表示8号同学出队，向前移动3名同学的距离，再插入到队列中，新队列中学生的学号依次为1, 2, 4, 5, 8, 3, 6, 7；</a:t>
            </a:r>
          </a:p>
          <a:p>
            <a:pPr marL="0" indent="0">
              <a:buFont typeface="Arial" panose="020B0604020202020204" pitchFamily="34" charset="0"/>
              <a:buNone/>
            </a:pPr>
            <a:r>
              <a:rPr lang="zh-CN" altLang="en-US" dirty="0">
                <a:solidFill>
                  <a:schemeClr val="tx1"/>
                </a:solidFill>
                <a:cs typeface="+mn-ea"/>
                <a:sym typeface="+mn-lt"/>
              </a:rPr>
              <a:t>　　3）第三次调整，命令为“3号同学向前移动2”，表示3号同学出队，向前移动2名同学的距离，再插入到队列中，新队列中学生的学号依次为1, 2, 4, 3, 5, 8, 6, 7。</a:t>
            </a:r>
          </a:p>
          <a:p>
            <a:pPr marL="0" indent="0">
              <a:buFont typeface="Arial" panose="020B0604020202020204" pitchFamily="34" charset="0"/>
              <a:buNone/>
            </a:pPr>
            <a:r>
              <a:rPr lang="zh-CN" altLang="en-US" dirty="0">
                <a:solidFill>
                  <a:schemeClr val="tx1"/>
                </a:solidFill>
                <a:cs typeface="+mn-ea"/>
                <a:sym typeface="+mn-lt"/>
              </a:rPr>
              <a:t>　　小明记录了所有调整的过程，请问，最终从前向后所有学生的学号依次是多少？</a:t>
            </a:r>
          </a:p>
          <a:p>
            <a:pPr marL="0" indent="0">
              <a:buFont typeface="Arial" panose="020B0604020202020204" pitchFamily="34" charset="0"/>
              <a:buNone/>
            </a:pPr>
            <a:r>
              <a:rPr lang="zh-CN" altLang="en-US" dirty="0">
                <a:solidFill>
                  <a:schemeClr val="tx1"/>
                </a:solidFill>
                <a:cs typeface="+mn-ea"/>
                <a:sym typeface="+mn-lt"/>
              </a:rPr>
              <a:t>　　请特别注意，上述移动过程中所涉及的号码指的是学号，而不是在队伍中的位置。在向后移动时，移动的距离不超过对应同学后面的人数，如果向后移动的距离正好等于对应同学后面的人数则该同学会移动到队列的最后面。在向前移动时，移动的距离不超过对应同学前面的人数，如果向前移动的距离正好等于对应同学前面的人数则该同学会移动到队列的最前面。</a:t>
            </a:r>
          </a:p>
          <a:p>
            <a:pPr marL="0" indent="0">
              <a:buFont typeface="Arial" panose="020B0604020202020204" pitchFamily="34" charset="0"/>
              <a:buNone/>
            </a:pPr>
            <a:endParaRPr lang="zh-CN" altLang="en-US" dirty="0">
              <a:solidFill>
                <a:schemeClr val="tx1"/>
              </a:solidFill>
              <a:cs typeface="+mn-ea"/>
              <a:sym typeface="+mn-lt"/>
            </a:endParaRP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588010" y="334010"/>
            <a:ext cx="7753985" cy="42545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tx1"/>
                </a:solidFill>
                <a:cs typeface="+mn-ea"/>
                <a:sym typeface="+mn-lt"/>
              </a:rPr>
              <a:t>题目与应用</a:t>
            </a:r>
          </a:p>
          <a:p>
            <a:pPr marL="0" indent="0">
              <a:buFont typeface="Arial" panose="020B0604020202020204" pitchFamily="34" charset="0"/>
              <a:buNone/>
            </a:pPr>
            <a:r>
              <a:rPr lang="zh-CN" altLang="en-US" dirty="0">
                <a:solidFill>
                  <a:schemeClr val="tx1"/>
                </a:solidFill>
                <a:cs typeface="+mn-ea"/>
                <a:sym typeface="+mn-lt"/>
              </a:rPr>
              <a:t>输入格式</a:t>
            </a:r>
          </a:p>
          <a:p>
            <a:pPr marL="0" indent="0">
              <a:buFont typeface="Arial" panose="020B0604020202020204" pitchFamily="34" charset="0"/>
              <a:buNone/>
            </a:pPr>
            <a:r>
              <a:rPr lang="zh-CN" altLang="en-US" dirty="0">
                <a:solidFill>
                  <a:schemeClr val="tx1"/>
                </a:solidFill>
                <a:cs typeface="+mn-ea"/>
                <a:sym typeface="+mn-lt"/>
              </a:rPr>
              <a:t>输入的第一行包含一个整数n，表示学生的数量，学生的学号由1到n编号。</a:t>
            </a:r>
          </a:p>
          <a:p>
            <a:pPr marL="0" indent="0">
              <a:buFont typeface="Arial" panose="020B0604020202020204" pitchFamily="34" charset="0"/>
              <a:buNone/>
            </a:pPr>
            <a:r>
              <a:rPr lang="zh-CN" altLang="en-US" dirty="0">
                <a:solidFill>
                  <a:schemeClr val="tx1"/>
                </a:solidFill>
                <a:cs typeface="+mn-ea"/>
                <a:sym typeface="+mn-lt"/>
              </a:rPr>
              <a:t>第二行包含一个整数m，表示调整的次数。</a:t>
            </a:r>
          </a:p>
          <a:p>
            <a:pPr marL="0" indent="0">
              <a:buFont typeface="Arial" panose="020B0604020202020204" pitchFamily="34" charset="0"/>
              <a:buNone/>
            </a:pPr>
            <a:r>
              <a:rPr lang="zh-CN" altLang="en-US" dirty="0">
                <a:solidFill>
                  <a:schemeClr val="tx1"/>
                </a:solidFill>
                <a:cs typeface="+mn-ea"/>
                <a:sym typeface="+mn-lt"/>
              </a:rPr>
              <a:t>接下来m行，每行两个整数p, q，如果q为正，表示学号为p的同学向后移动q，如果q为负，表示学号为p的同学向前移动-q。</a:t>
            </a:r>
          </a:p>
          <a:p>
            <a:pPr marL="0" indent="0">
              <a:buFont typeface="Arial" panose="020B0604020202020204" pitchFamily="34" charset="0"/>
              <a:buNone/>
            </a:pPr>
            <a:r>
              <a:rPr lang="zh-CN" altLang="en-US" dirty="0">
                <a:solidFill>
                  <a:schemeClr val="tx1"/>
                </a:solidFill>
                <a:cs typeface="+mn-ea"/>
                <a:sym typeface="+mn-lt"/>
              </a:rPr>
              <a:t>输出格式</a:t>
            </a:r>
          </a:p>
          <a:p>
            <a:pPr marL="0" indent="0">
              <a:buFont typeface="Arial" panose="020B0604020202020204" pitchFamily="34" charset="0"/>
              <a:buNone/>
            </a:pPr>
            <a:r>
              <a:rPr lang="zh-CN" altLang="en-US" dirty="0">
                <a:solidFill>
                  <a:schemeClr val="tx1"/>
                </a:solidFill>
                <a:cs typeface="+mn-ea"/>
                <a:sym typeface="+mn-lt"/>
              </a:rPr>
              <a:t>输出一行，包含n个整数，相邻两个整数之间由一个空格分隔，表示最终从前向后所有学生的学号。</a:t>
            </a:r>
          </a:p>
          <a:p>
            <a:pPr marL="0" indent="0">
              <a:buFont typeface="Arial" panose="020B0604020202020204" pitchFamily="34" charset="0"/>
              <a:buNone/>
            </a:pPr>
            <a:r>
              <a:rPr lang="zh-CN" altLang="en-US" dirty="0">
                <a:solidFill>
                  <a:schemeClr val="tx1"/>
                </a:solidFill>
                <a:cs typeface="+mn-ea"/>
                <a:sym typeface="+mn-lt"/>
              </a:rPr>
              <a:t>样例输入</a:t>
            </a:r>
          </a:p>
          <a:p>
            <a:pPr marL="0" indent="0">
              <a:buFont typeface="Arial" panose="020B0604020202020204" pitchFamily="34" charset="0"/>
              <a:buNone/>
            </a:pPr>
            <a:r>
              <a:rPr lang="zh-CN" altLang="en-US" dirty="0">
                <a:solidFill>
                  <a:schemeClr val="tx1"/>
                </a:solidFill>
                <a:cs typeface="+mn-ea"/>
                <a:sym typeface="+mn-lt"/>
              </a:rPr>
              <a:t>8</a:t>
            </a:r>
          </a:p>
          <a:p>
            <a:pPr marL="0" indent="0">
              <a:buFont typeface="Arial" panose="020B0604020202020204" pitchFamily="34" charset="0"/>
              <a:buNone/>
            </a:pPr>
            <a:r>
              <a:rPr lang="zh-CN" altLang="en-US" dirty="0">
                <a:solidFill>
                  <a:schemeClr val="tx1"/>
                </a:solidFill>
                <a:cs typeface="+mn-ea"/>
                <a:sym typeface="+mn-lt"/>
              </a:rPr>
              <a:t>3</a:t>
            </a:r>
          </a:p>
          <a:p>
            <a:pPr marL="0" indent="0">
              <a:buFont typeface="Arial" panose="020B0604020202020204" pitchFamily="34" charset="0"/>
              <a:buNone/>
            </a:pPr>
            <a:r>
              <a:rPr lang="zh-CN" altLang="en-US" dirty="0">
                <a:solidFill>
                  <a:schemeClr val="tx1"/>
                </a:solidFill>
                <a:cs typeface="+mn-ea"/>
                <a:sym typeface="+mn-lt"/>
              </a:rPr>
              <a:t>3 2</a:t>
            </a:r>
          </a:p>
          <a:p>
            <a:pPr marL="0" indent="0">
              <a:buFont typeface="Arial" panose="020B0604020202020204" pitchFamily="34" charset="0"/>
              <a:buNone/>
            </a:pPr>
            <a:r>
              <a:rPr lang="zh-CN" altLang="en-US" dirty="0">
                <a:solidFill>
                  <a:schemeClr val="tx1"/>
                </a:solidFill>
                <a:cs typeface="+mn-ea"/>
                <a:sym typeface="+mn-lt"/>
              </a:rPr>
              <a:t>8 -3</a:t>
            </a:r>
          </a:p>
          <a:p>
            <a:pPr marL="0" indent="0">
              <a:buFont typeface="Arial" panose="020B0604020202020204" pitchFamily="34" charset="0"/>
              <a:buNone/>
            </a:pPr>
            <a:r>
              <a:rPr lang="zh-CN" altLang="en-US" dirty="0">
                <a:solidFill>
                  <a:schemeClr val="tx1"/>
                </a:solidFill>
                <a:cs typeface="+mn-ea"/>
                <a:sym typeface="+mn-lt"/>
              </a:rPr>
              <a:t>3 -2</a:t>
            </a:r>
          </a:p>
          <a:p>
            <a:pPr marL="0" indent="0">
              <a:buFont typeface="Arial" panose="020B0604020202020204" pitchFamily="34" charset="0"/>
              <a:buNone/>
            </a:pPr>
            <a:r>
              <a:rPr lang="zh-CN" altLang="en-US" dirty="0">
                <a:solidFill>
                  <a:schemeClr val="tx1"/>
                </a:solidFill>
                <a:cs typeface="+mn-ea"/>
                <a:sym typeface="+mn-lt"/>
              </a:rPr>
              <a:t>样例输出</a:t>
            </a:r>
          </a:p>
          <a:p>
            <a:pPr marL="0" indent="0">
              <a:buFont typeface="Arial" panose="020B0604020202020204" pitchFamily="34" charset="0"/>
              <a:buNone/>
            </a:pPr>
            <a:r>
              <a:rPr lang="zh-CN" altLang="en-US" dirty="0">
                <a:solidFill>
                  <a:schemeClr val="tx1"/>
                </a:solidFill>
                <a:cs typeface="+mn-ea"/>
                <a:sym typeface="+mn-lt"/>
              </a:rPr>
              <a:t>1 2 4 3 5 8 6 7</a:t>
            </a:r>
          </a:p>
          <a:p>
            <a:pPr marL="0" indent="0">
              <a:buFont typeface="Arial" panose="020B0604020202020204" pitchFamily="34" charset="0"/>
              <a:buNone/>
            </a:pPr>
            <a:endParaRPr lang="zh-CN" altLang="en-US" dirty="0">
              <a:solidFill>
                <a:schemeClr val="tx1"/>
              </a:solidFill>
              <a:cs typeface="+mn-ea"/>
              <a:sym typeface="+mn-lt"/>
            </a:endParaRP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594995" y="189865"/>
            <a:ext cx="7753985" cy="43986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tx1"/>
                </a:solidFill>
                <a:cs typeface="+mn-ea"/>
                <a:sym typeface="+mn-lt"/>
              </a:rPr>
              <a:t>代码实现：</a:t>
            </a:r>
          </a:p>
          <a:p>
            <a:pPr marL="0" indent="0">
              <a:buFont typeface="Arial" panose="020B0604020202020204" pitchFamily="34" charset="0"/>
              <a:buNone/>
            </a:pPr>
            <a:endParaRPr lang="zh-CN" altLang="en-US" dirty="0">
              <a:solidFill>
                <a:schemeClr val="tx1"/>
              </a:solidFill>
              <a:cs typeface="+mn-ea"/>
              <a:sym typeface="+mn-lt"/>
            </a:endParaRP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pic>
        <p:nvPicPr>
          <p:cNvPr id="2" name="图片 1"/>
          <p:cNvPicPr>
            <a:picLocks noChangeAspect="1"/>
          </p:cNvPicPr>
          <p:nvPr/>
        </p:nvPicPr>
        <p:blipFill>
          <a:blip r:embed="rId2"/>
          <a:stretch>
            <a:fillRect/>
          </a:stretch>
        </p:blipFill>
        <p:spPr>
          <a:xfrm>
            <a:off x="1661160" y="260350"/>
            <a:ext cx="5277485" cy="38207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 name="任意多边形 11"/>
          <p:cNvSpPr/>
          <p:nvPr/>
        </p:nvSpPr>
        <p:spPr>
          <a:xfrm>
            <a:off x="0" y="0"/>
            <a:ext cx="9144000" cy="5143500"/>
          </a:xfrm>
          <a:custGeom>
            <a:avLst/>
            <a:gdLst>
              <a:gd name="connsiteX0" fmla="*/ 0 w 9144000"/>
              <a:gd name="connsiteY0" fmla="*/ 0 h 5143500"/>
              <a:gd name="connsiteX1" fmla="*/ 1870361 w 9144000"/>
              <a:gd name="connsiteY1" fmla="*/ 0 h 5143500"/>
              <a:gd name="connsiteX2" fmla="*/ 2700338 w 9144000"/>
              <a:gd name="connsiteY2" fmla="*/ 933725 h 5143500"/>
              <a:gd name="connsiteX3" fmla="*/ 3530315 w 9144000"/>
              <a:gd name="connsiteY3" fmla="*/ 0 h 5143500"/>
              <a:gd name="connsiteX4" fmla="*/ 9144000 w 9144000"/>
              <a:gd name="connsiteY4" fmla="*/ 0 h 5143500"/>
              <a:gd name="connsiteX5" fmla="*/ 9144000 w 9144000"/>
              <a:gd name="connsiteY5" fmla="*/ 5143500 h 5143500"/>
              <a:gd name="connsiteX6" fmla="*/ 0 w 9144000"/>
              <a:gd name="connsiteY6"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143500">
                <a:moveTo>
                  <a:pt x="0" y="0"/>
                </a:moveTo>
                <a:lnTo>
                  <a:pt x="1870361" y="0"/>
                </a:lnTo>
                <a:lnTo>
                  <a:pt x="2700338" y="933725"/>
                </a:lnTo>
                <a:lnTo>
                  <a:pt x="3530315" y="0"/>
                </a:lnTo>
                <a:lnTo>
                  <a:pt x="9144000" y="0"/>
                </a:lnTo>
                <a:lnTo>
                  <a:pt x="9144000" y="5143500"/>
                </a:lnTo>
                <a:lnTo>
                  <a:pt x="0" y="5143500"/>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矩形 31"/>
          <p:cNvSpPr/>
          <p:nvPr/>
        </p:nvSpPr>
        <p:spPr>
          <a:xfrm>
            <a:off x="3698213" y="3129230"/>
            <a:ext cx="3978327" cy="737235"/>
          </a:xfrm>
          <a:prstGeom prst="rect">
            <a:avLst/>
          </a:prstGeom>
        </p:spPr>
        <p:txBody>
          <a:bodyPr wrap="square">
            <a:spAutoFit/>
          </a:bodyPr>
          <a:lstStyle/>
          <a:p>
            <a:r>
              <a:rPr lang="en-US" sz="2800" b="1" dirty="0">
                <a:solidFill>
                  <a:schemeClr val="bg1"/>
                </a:solidFill>
                <a:cs typeface="+mn-ea"/>
                <a:sym typeface="+mn-lt"/>
              </a:rPr>
              <a:t>双端队列(deque)</a:t>
            </a:r>
            <a:endParaRPr lang="en-US" sz="2800" b="1" dirty="0">
              <a:solidFill>
                <a:schemeClr val="bg1"/>
              </a:solidFill>
              <a:latin typeface="+mn-lt"/>
              <a:ea typeface="+mn-ea"/>
              <a:cs typeface="+mn-ea"/>
              <a:sym typeface="+mn-lt"/>
            </a:endParaRPr>
          </a:p>
          <a:p>
            <a:r>
              <a:rPr lang="en-US" altLang="zh-CN" sz="1400" dirty="0">
                <a:solidFill>
                  <a:schemeClr val="bg2">
                    <a:lumMod val="75000"/>
                  </a:schemeClr>
                </a:solidFill>
                <a:sym typeface="+mn-lt"/>
              </a:rPr>
              <a:t> </a:t>
            </a:r>
            <a:endParaRPr lang="en-US" altLang="zh-CN" sz="1400" dirty="0">
              <a:solidFill>
                <a:schemeClr val="bg2">
                  <a:lumMod val="75000"/>
                </a:schemeClr>
              </a:solidFill>
            </a:endParaRPr>
          </a:p>
        </p:txBody>
      </p:sp>
      <p:sp>
        <p:nvSpPr>
          <p:cNvPr id="5" name="椭圆 4"/>
          <p:cNvSpPr/>
          <p:nvPr/>
        </p:nvSpPr>
        <p:spPr>
          <a:xfrm>
            <a:off x="2038037" y="137620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椭圆 5"/>
          <p:cNvSpPr/>
          <p:nvPr/>
        </p:nvSpPr>
        <p:spPr>
          <a:xfrm>
            <a:off x="1971628" y="1275708"/>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椭圆 6"/>
          <p:cNvSpPr/>
          <p:nvPr/>
        </p:nvSpPr>
        <p:spPr>
          <a:xfrm>
            <a:off x="3212609" y="2502446"/>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Title 13"/>
          <p:cNvSpPr txBox="1"/>
          <p:nvPr/>
        </p:nvSpPr>
        <p:spPr>
          <a:xfrm>
            <a:off x="1403648" y="1306488"/>
            <a:ext cx="2532054" cy="1334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8000" b="1" dirty="0">
                <a:blipFill>
                  <a:blip r:embed="rId3"/>
                  <a:stretch>
                    <a:fillRect/>
                  </a:stretch>
                </a:blipFill>
                <a:latin typeface="+mn-lt"/>
                <a:ea typeface="+mn-ea"/>
                <a:cs typeface="+mn-ea"/>
                <a:sym typeface="+mn-lt"/>
              </a:rPr>
              <a:t>3</a:t>
            </a:r>
            <a:endParaRPr lang="en-US" sz="8800" b="1" dirty="0">
              <a:blipFill>
                <a:blip r:embed="rId3"/>
                <a:stretch>
                  <a:fillRect/>
                </a:stretch>
              </a:blipFill>
              <a:latin typeface="+mn-lt"/>
              <a:ea typeface="+mn-ea"/>
              <a:cs typeface="+mn-ea"/>
              <a:sym typeface="+mn-lt"/>
            </a:endParaRPr>
          </a:p>
        </p:txBody>
      </p:sp>
      <p:sp>
        <p:nvSpPr>
          <p:cNvPr id="9" name="椭圆 8"/>
          <p:cNvSpPr/>
          <p:nvPr/>
        </p:nvSpPr>
        <p:spPr>
          <a:xfrm>
            <a:off x="2065980" y="1275606"/>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594995" y="189865"/>
            <a:ext cx="7753985" cy="43986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solidFill>
                  <a:schemeClr val="tx1"/>
                </a:solidFill>
                <a:cs typeface="+mn-ea"/>
                <a:sym typeface="+mn-lt"/>
              </a:rPr>
              <a:t>deque</a:t>
            </a:r>
            <a:r>
              <a:rPr lang="zh-CN" altLang="en-US" b="1" dirty="0">
                <a:solidFill>
                  <a:schemeClr val="tx1"/>
                </a:solidFill>
                <a:cs typeface="+mn-ea"/>
                <a:sym typeface="+mn-lt"/>
              </a:rPr>
              <a:t>概述：</a:t>
            </a:r>
            <a:r>
              <a:rPr lang="zh-CN" altLang="en-US" dirty="0">
                <a:solidFill>
                  <a:schemeClr val="tx1"/>
                </a:solidFill>
                <a:cs typeface="+mn-ea"/>
                <a:sym typeface="+mn-lt"/>
              </a:rPr>
              <a:t>deque容器为一个给定类型的元素进行线性处理，像向量一样，它能够快速地随机访问任一个元素，并且能够高效地插入和删除容器的尾部元素。</a:t>
            </a:r>
          </a:p>
          <a:p>
            <a:pPr marL="0" indent="0">
              <a:buFont typeface="Arial" panose="020B0604020202020204" pitchFamily="34" charset="0"/>
              <a:buNone/>
            </a:pPr>
            <a:r>
              <a:rPr lang="en-US" altLang="zh-CN" b="1" dirty="0">
                <a:solidFill>
                  <a:schemeClr val="tx1"/>
                </a:solidFill>
                <a:cs typeface="+mn-ea"/>
                <a:sym typeface="+mn-lt"/>
              </a:rPr>
              <a:t>deque</a:t>
            </a:r>
            <a:r>
              <a:rPr lang="zh-CN" altLang="en-US" b="1" dirty="0">
                <a:solidFill>
                  <a:schemeClr val="tx1"/>
                </a:solidFill>
                <a:cs typeface="+mn-ea"/>
                <a:sym typeface="+mn-lt"/>
              </a:rPr>
              <a:t>数据结构：</a:t>
            </a:r>
            <a:r>
              <a:rPr lang="zh-CN" altLang="en-US" dirty="0">
                <a:solidFill>
                  <a:schemeClr val="tx1"/>
                </a:solidFill>
                <a:cs typeface="+mn-ea"/>
                <a:sym typeface="+mn-lt"/>
              </a:rPr>
              <a:t>具有类似队列和栈的性质。内部有个中控器，维护每段缓冲区中的内容，缓冲区中存放真实数据，中控器维护的是每个缓冲区的地址，使得使用deque时像一片连续的内存空间。</a:t>
            </a:r>
          </a:p>
          <a:p>
            <a:pPr marL="0" indent="0">
              <a:buFont typeface="Arial" panose="020B0604020202020204" pitchFamily="34" charset="0"/>
              <a:buNone/>
            </a:pPr>
            <a:r>
              <a:rPr lang="en-US" altLang="zh-CN" b="1" dirty="0">
                <a:solidFill>
                  <a:schemeClr val="tx1"/>
                </a:solidFill>
                <a:cs typeface="+mn-ea"/>
                <a:sym typeface="+mn-lt"/>
              </a:rPr>
              <a:t>deque</a:t>
            </a:r>
            <a:r>
              <a:rPr lang="zh-CN" altLang="en-US" b="1" dirty="0">
                <a:solidFill>
                  <a:schemeClr val="tx1"/>
                </a:solidFill>
                <a:cs typeface="+mn-ea"/>
                <a:sym typeface="+mn-lt"/>
              </a:rPr>
              <a:t>特色：</a:t>
            </a:r>
            <a:r>
              <a:rPr lang="zh-CN" altLang="en-US" dirty="0">
                <a:solidFill>
                  <a:schemeClr val="tx1"/>
                </a:solidFill>
                <a:cs typeface="+mn-ea"/>
                <a:sym typeface="+mn-lt"/>
              </a:rPr>
              <a:t>对头部的插入删除速度回比vector快，迭代器也是支持随机访问的。</a:t>
            </a:r>
          </a:p>
          <a:p>
            <a:pPr marL="0" indent="0">
              <a:buFont typeface="Arial" panose="020B0604020202020204" pitchFamily="34" charset="0"/>
              <a:buNone/>
            </a:pPr>
            <a:r>
              <a:rPr lang="en-US" altLang="zh-CN" b="1" dirty="0">
                <a:solidFill>
                  <a:schemeClr val="tx1"/>
                </a:solidFill>
                <a:cs typeface="+mn-ea"/>
                <a:sym typeface="+mn-lt"/>
              </a:rPr>
              <a:t>deque</a:t>
            </a:r>
            <a:r>
              <a:rPr lang="zh-CN" altLang="en-US" b="1" dirty="0">
                <a:solidFill>
                  <a:schemeClr val="tx1"/>
                </a:solidFill>
                <a:cs typeface="+mn-ea"/>
                <a:sym typeface="+mn-lt"/>
              </a:rPr>
              <a:t>基本操作：</a:t>
            </a:r>
          </a:p>
          <a:p>
            <a:pPr marL="0" indent="0">
              <a:buFont typeface="Arial" panose="020B0604020202020204" pitchFamily="34" charset="0"/>
              <a:buNone/>
            </a:pPr>
            <a:r>
              <a:rPr lang="en-US" altLang="zh-CN" dirty="0">
                <a:solidFill>
                  <a:schemeClr val="tx1"/>
                </a:solidFill>
                <a:cs typeface="+mn-ea"/>
                <a:sym typeface="+mn-lt"/>
              </a:rPr>
              <a:t>1.</a:t>
            </a:r>
            <a:r>
              <a:rPr lang="zh-CN" altLang="en-US" dirty="0">
                <a:solidFill>
                  <a:schemeClr val="tx1"/>
                </a:solidFill>
                <a:cs typeface="+mn-ea"/>
                <a:sym typeface="+mn-lt"/>
              </a:rPr>
              <a:t>头插尾插以及删除</a:t>
            </a:r>
          </a:p>
          <a:p>
            <a:pPr marL="0" indent="0">
              <a:buFont typeface="Arial" panose="020B0604020202020204" pitchFamily="34" charset="0"/>
              <a:buNone/>
            </a:pPr>
            <a:r>
              <a:rPr lang="en-US" altLang="zh-CN" dirty="0">
                <a:solidFill>
                  <a:schemeClr val="tx1"/>
                </a:solidFill>
                <a:cs typeface="+mn-ea"/>
                <a:sym typeface="+mn-lt"/>
              </a:rPr>
              <a:t>deque&lt;int&gt; d;</a:t>
            </a:r>
          </a:p>
          <a:p>
            <a:pPr marL="0" indent="0">
              <a:buFont typeface="Arial" panose="020B0604020202020204" pitchFamily="34" charset="0"/>
              <a:buNone/>
            </a:pPr>
            <a:r>
              <a:rPr lang="en-US" altLang="zh-CN" dirty="0">
                <a:solidFill>
                  <a:schemeClr val="tx1"/>
                </a:solidFill>
                <a:cs typeface="+mn-ea"/>
                <a:sym typeface="+mn-lt"/>
              </a:rPr>
              <a:t>d.push_back(10);</a:t>
            </a:r>
          </a:p>
          <a:p>
            <a:pPr marL="0" indent="0">
              <a:buFont typeface="Arial" panose="020B0604020202020204" pitchFamily="34" charset="0"/>
              <a:buNone/>
            </a:pPr>
            <a:r>
              <a:rPr lang="en-US" altLang="zh-CN" dirty="0">
                <a:solidFill>
                  <a:schemeClr val="tx1"/>
                </a:solidFill>
                <a:cs typeface="+mn-ea"/>
                <a:sym typeface="+mn-lt"/>
              </a:rPr>
              <a:t>d.push_back(20);</a:t>
            </a:r>
          </a:p>
          <a:p>
            <a:pPr marL="0" indent="0">
              <a:buFont typeface="Arial" panose="020B0604020202020204" pitchFamily="34" charset="0"/>
              <a:buNone/>
            </a:pPr>
            <a:r>
              <a:rPr lang="en-US" altLang="zh-CN" dirty="0">
                <a:solidFill>
                  <a:schemeClr val="tx1"/>
                </a:solidFill>
                <a:cs typeface="+mn-ea"/>
                <a:sym typeface="+mn-lt"/>
              </a:rPr>
              <a:t>d.push_front(30);//</a:t>
            </a:r>
            <a:r>
              <a:rPr lang="zh-CN" altLang="en-US" dirty="0">
                <a:solidFill>
                  <a:schemeClr val="tx1"/>
                </a:solidFill>
                <a:cs typeface="+mn-ea"/>
                <a:sym typeface="+mn-lt"/>
              </a:rPr>
              <a:t>头插</a:t>
            </a:r>
            <a:endParaRPr lang="en-US" altLang="zh-CN" dirty="0">
              <a:solidFill>
                <a:schemeClr val="tx1"/>
              </a:solidFill>
              <a:cs typeface="+mn-ea"/>
              <a:sym typeface="+mn-lt"/>
            </a:endParaRPr>
          </a:p>
          <a:p>
            <a:pPr marL="0" indent="0">
              <a:buFont typeface="Arial" panose="020B0604020202020204" pitchFamily="34" charset="0"/>
              <a:buNone/>
            </a:pPr>
            <a:r>
              <a:rPr lang="en-US" altLang="zh-CN" dirty="0">
                <a:solidFill>
                  <a:schemeClr val="tx1"/>
                </a:solidFill>
                <a:cs typeface="+mn-ea"/>
                <a:sym typeface="+mn-lt"/>
              </a:rPr>
              <a:t>d.pop_back();</a:t>
            </a:r>
          </a:p>
          <a:p>
            <a:pPr marL="0" indent="0">
              <a:buFont typeface="Arial" panose="020B0604020202020204" pitchFamily="34" charset="0"/>
              <a:buNone/>
            </a:pPr>
            <a:r>
              <a:rPr lang="en-US" altLang="zh-CN" dirty="0">
                <a:solidFill>
                  <a:schemeClr val="tx1"/>
                </a:solidFill>
                <a:cs typeface="+mn-ea"/>
                <a:sym typeface="+mn-lt"/>
              </a:rPr>
              <a:t>d.pop_front();</a:t>
            </a:r>
            <a:endParaRPr lang="zh-CN" altLang="en-US" dirty="0">
              <a:solidFill>
                <a:schemeClr val="tx1"/>
              </a:solidFill>
              <a:cs typeface="+mn-ea"/>
              <a:sym typeface="+mn-lt"/>
            </a:endParaRPr>
          </a:p>
          <a:p>
            <a:pPr marL="0" indent="0">
              <a:buFont typeface="Arial" panose="020B0604020202020204" pitchFamily="34" charset="0"/>
              <a:buNone/>
            </a:pPr>
            <a:endParaRPr lang="zh-CN" altLang="en-US" dirty="0">
              <a:solidFill>
                <a:schemeClr val="tx1"/>
              </a:solidFill>
              <a:cs typeface="+mn-ea"/>
              <a:sym typeface="+mn-lt"/>
            </a:endParaRP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601980" y="189865"/>
            <a:ext cx="7753985" cy="43986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solidFill>
                  <a:schemeClr val="tx1"/>
                </a:solidFill>
                <a:cs typeface="+mn-ea"/>
                <a:sym typeface="+mn-lt"/>
              </a:rPr>
              <a:t>题目及其应用：</a:t>
            </a:r>
          </a:p>
          <a:p>
            <a:pPr marL="0" indent="0">
              <a:buFont typeface="Arial" panose="020B0604020202020204" pitchFamily="34" charset="0"/>
              <a:buNone/>
            </a:pPr>
            <a:r>
              <a:rPr lang="zh-CN" altLang="en-US" dirty="0">
                <a:solidFill>
                  <a:schemeClr val="tx1"/>
                </a:solidFill>
                <a:cs typeface="+mn-ea"/>
                <a:sym typeface="+mn-lt"/>
              </a:rPr>
              <a:t>有5名选手：选手ABCDE，10个评委分别对每一名选手打分，去除最高分，去除评委中最低分，取平均分。创建五名选手，放到vector中，遍历vector容器。取出来每一个选手，执行for循环，可以把10个评分打分存到deque容器中。sort算法对deque容器中分数排序，去除最高和最低分，deque容器遍历一遍，累加总分，获取平均分。</a:t>
            </a: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pic>
        <p:nvPicPr>
          <p:cNvPr id="4" name="图片 3"/>
          <p:cNvPicPr>
            <a:picLocks noChangeAspect="1"/>
          </p:cNvPicPr>
          <p:nvPr/>
        </p:nvPicPr>
        <p:blipFill>
          <a:blip r:embed="rId2"/>
          <a:stretch>
            <a:fillRect/>
          </a:stretch>
        </p:blipFill>
        <p:spPr>
          <a:xfrm>
            <a:off x="681990" y="1373505"/>
            <a:ext cx="4762500" cy="336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pic>
        <p:nvPicPr>
          <p:cNvPr id="2" name="图片 1"/>
          <p:cNvPicPr>
            <a:picLocks noChangeAspect="1"/>
          </p:cNvPicPr>
          <p:nvPr/>
        </p:nvPicPr>
        <p:blipFill>
          <a:blip r:embed="rId2"/>
          <a:stretch>
            <a:fillRect/>
          </a:stretch>
        </p:blipFill>
        <p:spPr>
          <a:xfrm>
            <a:off x="156845" y="91440"/>
            <a:ext cx="5636895" cy="3230880"/>
          </a:xfrm>
          <a:prstGeom prst="rect">
            <a:avLst/>
          </a:prstGeom>
        </p:spPr>
      </p:pic>
      <p:pic>
        <p:nvPicPr>
          <p:cNvPr id="4" name="图片 3"/>
          <p:cNvPicPr>
            <a:picLocks noChangeAspect="1"/>
          </p:cNvPicPr>
          <p:nvPr/>
        </p:nvPicPr>
        <p:blipFill>
          <a:blip r:embed="rId3"/>
          <a:stretch>
            <a:fillRect/>
          </a:stretch>
        </p:blipFill>
        <p:spPr>
          <a:xfrm>
            <a:off x="156845" y="2542540"/>
            <a:ext cx="3787140" cy="1612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矩形 31"/>
          <p:cNvSpPr/>
          <p:nvPr/>
        </p:nvSpPr>
        <p:spPr>
          <a:xfrm>
            <a:off x="2609897" y="3271465"/>
            <a:ext cx="3978327" cy="737235"/>
          </a:xfrm>
          <a:prstGeom prst="rect">
            <a:avLst/>
          </a:prstGeom>
        </p:spPr>
        <p:txBody>
          <a:bodyPr wrap="square">
            <a:spAutoFit/>
          </a:bodyPr>
          <a:lstStyle/>
          <a:p>
            <a:pPr algn="ctr"/>
            <a:r>
              <a:rPr lang="en-US" sz="2800" b="1" dirty="0">
                <a:solidFill>
                  <a:schemeClr val="bg1"/>
                </a:solidFill>
                <a:cs typeface="+mn-ea"/>
                <a:sym typeface="+mn-lt"/>
              </a:rPr>
              <a:t>栈(stack)</a:t>
            </a:r>
            <a:endParaRPr lang="en-US" sz="2800" dirty="0">
              <a:solidFill>
                <a:schemeClr val="tx1"/>
              </a:solidFill>
              <a:latin typeface="+mn-lt"/>
              <a:ea typeface="+mn-ea"/>
              <a:cs typeface="+mn-ea"/>
              <a:sym typeface="+mn-lt"/>
            </a:endParaRPr>
          </a:p>
          <a:p>
            <a:pPr algn="ctr"/>
            <a:endParaRPr lang="en-US" altLang="zh-CN" sz="1400" dirty="0">
              <a:solidFill>
                <a:schemeClr val="bg2">
                  <a:lumMod val="75000"/>
                </a:schemeClr>
              </a:solidFill>
            </a:endParaRPr>
          </a:p>
        </p:txBody>
      </p:sp>
      <p:sp>
        <p:nvSpPr>
          <p:cNvPr id="5" name="椭圆 4"/>
          <p:cNvSpPr/>
          <p:nvPr/>
        </p:nvSpPr>
        <p:spPr>
          <a:xfrm>
            <a:off x="3873952" y="1463522"/>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椭圆 5"/>
          <p:cNvSpPr/>
          <p:nvPr/>
        </p:nvSpPr>
        <p:spPr>
          <a:xfrm>
            <a:off x="3807543" y="1363026"/>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椭圆 6"/>
          <p:cNvSpPr/>
          <p:nvPr/>
        </p:nvSpPr>
        <p:spPr>
          <a:xfrm>
            <a:off x="5048524" y="2589764"/>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Title 13"/>
          <p:cNvSpPr txBox="1"/>
          <p:nvPr/>
        </p:nvSpPr>
        <p:spPr>
          <a:xfrm>
            <a:off x="3239563" y="1393806"/>
            <a:ext cx="2532054" cy="1334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8000" b="1" dirty="0">
                <a:blipFill>
                  <a:blip r:embed="rId2"/>
                  <a:stretch>
                    <a:fillRect/>
                  </a:stretch>
                </a:blipFill>
                <a:latin typeface="+mn-lt"/>
                <a:ea typeface="+mn-ea"/>
                <a:cs typeface="+mn-ea"/>
                <a:sym typeface="+mn-lt"/>
              </a:rPr>
              <a:t>4</a:t>
            </a:r>
            <a:endParaRPr lang="en-US" sz="8800" b="1" dirty="0">
              <a:blipFill>
                <a:blip r:embed="rId2"/>
                <a:stretch>
                  <a:fillRect/>
                </a:stretch>
              </a:blipFill>
              <a:latin typeface="+mn-lt"/>
              <a:ea typeface="+mn-ea"/>
              <a:cs typeface="+mn-ea"/>
              <a:sym typeface="+mn-lt"/>
            </a:endParaRPr>
          </a:p>
        </p:txBody>
      </p:sp>
      <p:sp>
        <p:nvSpPr>
          <p:cNvPr id="9" name="椭圆 8"/>
          <p:cNvSpPr/>
          <p:nvPr/>
        </p:nvSpPr>
        <p:spPr>
          <a:xfrm>
            <a:off x="3901895" y="136292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nvGrpSpPr>
          <p:cNvPr id="10" name="组合 9"/>
          <p:cNvGrpSpPr/>
          <p:nvPr/>
        </p:nvGrpSpPr>
        <p:grpSpPr>
          <a:xfrm>
            <a:off x="2107302" y="4343842"/>
            <a:ext cx="4984978" cy="172124"/>
            <a:chOff x="2035294" y="4227934"/>
            <a:chExt cx="4984978" cy="172124"/>
          </a:xfrm>
        </p:grpSpPr>
        <p:sp>
          <p:nvSpPr>
            <p:cNvPr id="11"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4"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grpSp>
        <p:nvGrpSpPr>
          <p:cNvPr id="27" name="组合 26"/>
          <p:cNvGrpSpPr/>
          <p:nvPr/>
        </p:nvGrpSpPr>
        <p:grpSpPr>
          <a:xfrm flipV="1">
            <a:off x="2107302" y="581467"/>
            <a:ext cx="4984978" cy="172124"/>
            <a:chOff x="2035294" y="4227934"/>
            <a:chExt cx="4984978" cy="172124"/>
          </a:xfrm>
        </p:grpSpPr>
        <p:sp>
          <p:nvSpPr>
            <p:cNvPr id="28"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9"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0"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1"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3"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4"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5"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6"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7"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8"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9"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40"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41"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42"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66925" y="643255"/>
            <a:ext cx="2527300" cy="583565"/>
          </a:xfrm>
          <a:prstGeom prst="rect">
            <a:avLst/>
          </a:prstGeom>
        </p:spPr>
        <p:txBody>
          <a:bodyPr wrap="square">
            <a:spAutoFit/>
            <a:scene3d>
              <a:camera prst="orthographicFront"/>
              <a:lightRig rig="threePt" dir="t"/>
            </a:scene3d>
          </a:bodyPr>
          <a:lstStyle/>
          <a:p>
            <a:r>
              <a:rPr lang="en-US" altLang="zh-CN" sz="32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mn-ea"/>
                <a:sym typeface="+mn-lt"/>
              </a:rPr>
              <a:t>STL</a:t>
            </a:r>
            <a:r>
              <a:rPr lang="zh-CN" altLang="en-US" sz="32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mn-ea"/>
                <a:sym typeface="+mn-lt"/>
              </a:rPr>
              <a:t>相关简述</a:t>
            </a:r>
          </a:p>
        </p:txBody>
      </p:sp>
      <p:sp>
        <p:nvSpPr>
          <p:cNvPr id="57" name="Content Placeholder 2"/>
          <p:cNvSpPr txBox="1"/>
          <p:nvPr/>
        </p:nvSpPr>
        <p:spPr>
          <a:xfrm>
            <a:off x="2066925" y="1226820"/>
            <a:ext cx="5310505" cy="300101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600">
                <a:solidFill>
                  <a:schemeClr val="tx1"/>
                </a:solidFill>
                <a:cs typeface="+mn-ea"/>
                <a:sym typeface="+mn-lt"/>
              </a:rPr>
              <a:t>STL:广义上定义为容器，算法，迭代器;</a:t>
            </a:r>
          </a:p>
          <a:p>
            <a:pPr marL="0" indent="0">
              <a:buFont typeface="Arial" panose="020B0604020202020204" pitchFamily="34" charset="0"/>
              <a:buNone/>
            </a:pPr>
            <a:r>
              <a:rPr lang="en-US" sz="1600">
                <a:solidFill>
                  <a:schemeClr val="tx1"/>
                </a:solidFill>
                <a:cs typeface="+mn-ea"/>
                <a:sym typeface="+mn-lt"/>
              </a:rPr>
              <a:t>STL六大组件:容器，迭代器，算法，仿函数，适配器（配接器），空间配置器</a:t>
            </a:r>
          </a:p>
          <a:p>
            <a:pPr marL="0" indent="0">
              <a:buFont typeface="Arial" panose="020B0604020202020204" pitchFamily="34" charset="0"/>
              <a:buNone/>
            </a:pPr>
            <a:r>
              <a:rPr lang="en-US" sz="1600">
                <a:solidFill>
                  <a:schemeClr val="tx1"/>
                </a:solidFill>
                <a:cs typeface="+mn-ea"/>
                <a:sym typeface="+mn-lt"/>
              </a:rPr>
              <a:t>容器：各种数据结构，如vector、list、deque等等</a:t>
            </a:r>
          </a:p>
          <a:p>
            <a:pPr marL="0" indent="0">
              <a:buFont typeface="Arial" panose="020B0604020202020204" pitchFamily="34" charset="0"/>
              <a:buNone/>
            </a:pPr>
            <a:r>
              <a:rPr lang="en-US" sz="1600">
                <a:solidFill>
                  <a:schemeClr val="tx1"/>
                </a:solidFill>
                <a:cs typeface="+mn-ea"/>
                <a:sym typeface="+mn-lt"/>
              </a:rPr>
              <a:t>算法：各种常用算法，如sort、find、copy等等</a:t>
            </a:r>
          </a:p>
          <a:p>
            <a:pPr marL="0" indent="0">
              <a:buFont typeface="Arial" panose="020B0604020202020204" pitchFamily="34" charset="0"/>
              <a:buNone/>
            </a:pPr>
            <a:r>
              <a:rPr lang="en-US" sz="1600">
                <a:solidFill>
                  <a:schemeClr val="tx1"/>
                </a:solidFill>
                <a:cs typeface="+mn-ea"/>
                <a:sym typeface="+mn-lt"/>
              </a:rPr>
              <a:t>迭代器：扮演容器与算法之间的胶合剂</a:t>
            </a:r>
          </a:p>
          <a:p>
            <a:pPr marL="0" indent="0">
              <a:buFont typeface="Arial" panose="020B0604020202020204" pitchFamily="34" charset="0"/>
              <a:buNone/>
            </a:pPr>
            <a:r>
              <a:rPr lang="en-US" sz="1600">
                <a:solidFill>
                  <a:schemeClr val="tx1"/>
                </a:solidFill>
                <a:cs typeface="+mn-ea"/>
                <a:sym typeface="+mn-lt"/>
              </a:rPr>
              <a:t>仿函数：行为类似函数，可作为算法某种策略</a:t>
            </a:r>
          </a:p>
          <a:p>
            <a:pPr marL="0" indent="0">
              <a:buFont typeface="Arial" panose="020B0604020202020204" pitchFamily="34" charset="0"/>
              <a:buNone/>
            </a:pPr>
            <a:r>
              <a:rPr lang="en-US" sz="1600">
                <a:solidFill>
                  <a:schemeClr val="tx1"/>
                </a:solidFill>
                <a:cs typeface="+mn-ea"/>
                <a:sym typeface="+mn-lt"/>
              </a:rPr>
              <a:t>适配器：一种用来修饰容器或者仿函数或迭代器接口的东西</a:t>
            </a:r>
          </a:p>
          <a:p>
            <a:pPr marL="0" indent="0">
              <a:buFont typeface="Arial" panose="020B0604020202020204" pitchFamily="34" charset="0"/>
              <a:buNone/>
            </a:pPr>
            <a:r>
              <a:rPr lang="en-US" sz="1600">
                <a:solidFill>
                  <a:schemeClr val="tx1"/>
                </a:solidFill>
                <a:cs typeface="+mn-ea"/>
                <a:sym typeface="+mn-lt"/>
              </a:rPr>
              <a:t>空间配置器：负责空间的配置与管理</a:t>
            </a:r>
          </a:p>
        </p:txBody>
      </p:sp>
      <p:grpSp>
        <p:nvGrpSpPr>
          <p:cNvPr id="3" name="组合 2"/>
          <p:cNvGrpSpPr/>
          <p:nvPr/>
        </p:nvGrpSpPr>
        <p:grpSpPr>
          <a:xfrm>
            <a:off x="0" y="4747260"/>
            <a:ext cx="914400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985" y="233680"/>
            <a:ext cx="9151620" cy="44145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
            <a:ext cx="9139078" cy="2336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481" y="4859867"/>
            <a:ext cx="9139078" cy="2836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44475" y="112395"/>
            <a:ext cx="8647430" cy="3538220"/>
          </a:xfrm>
          <a:prstGeom prst="rect">
            <a:avLst/>
          </a:prstGeom>
          <a:noFill/>
        </p:spPr>
        <p:txBody>
          <a:bodyPr wrap="square" rtlCol="0">
            <a:spAutoFit/>
          </a:bodyPr>
          <a:lstStyle/>
          <a:p>
            <a:r>
              <a:rPr lang="en-US" altLang="zh-CN" sz="1400" b="1"/>
              <a:t>stack</a:t>
            </a:r>
            <a:r>
              <a:rPr lang="zh-CN" altLang="en-US" sz="1400" b="1"/>
              <a:t>概述：</a:t>
            </a:r>
            <a:r>
              <a:rPr lang="zh-CN" altLang="en-US" sz="1400"/>
              <a:t>stack是限定仅在一端进行插入或删除的操作的线性表，它只有一个出口。栈中只有顶端的元素才可以被外界使用，因此栈不允许有遍历行为。</a:t>
            </a:r>
          </a:p>
          <a:p>
            <a:r>
              <a:rPr lang="en-US" altLang="zh-CN" sz="1400" b="1"/>
              <a:t>stack</a:t>
            </a:r>
            <a:r>
              <a:rPr lang="zh-CN" altLang="en-US" sz="1400" b="1"/>
              <a:t>数据类型：</a:t>
            </a:r>
            <a:r>
              <a:rPr lang="zh-CN" altLang="en-US" sz="1400"/>
              <a:t>是一种先进后出的数据结构。</a:t>
            </a:r>
          </a:p>
          <a:p>
            <a:r>
              <a:rPr lang="en-US" altLang="zh-CN" sz="1400" b="1"/>
              <a:t>stack</a:t>
            </a:r>
            <a:r>
              <a:rPr lang="zh-CN" altLang="en-US" sz="1400" b="1"/>
              <a:t>的特点：</a:t>
            </a:r>
            <a:r>
              <a:rPr lang="zh-CN" altLang="en-US" sz="1400"/>
              <a:t>遵守“先进后出"，限定只能在栈顶进行插入和删除操作。基于数组的栈——以数组为底层数据结构时，通常以数组头为栈底，数组头到数组尾为栈顶的生长方向。基于单链表的栈——以链表为底层的数据结构时，以链表头为栈顶，便于节点的插入与删除，压栈产生的新节点将一直出现在链表的头部</a:t>
            </a:r>
          </a:p>
          <a:p>
            <a:r>
              <a:rPr lang="en-US" altLang="zh-CN" sz="1400" b="1"/>
              <a:t>stack</a:t>
            </a:r>
            <a:r>
              <a:rPr lang="zh-CN" altLang="en-US" sz="1400" b="1"/>
              <a:t>基本操作：</a:t>
            </a:r>
          </a:p>
          <a:p>
            <a:r>
              <a:rPr lang="zh-CN" altLang="en-US" sz="1400"/>
              <a:t>stack&lt;int&gt; s;</a:t>
            </a:r>
          </a:p>
          <a:p>
            <a:r>
              <a:rPr lang="zh-CN" altLang="en-US" sz="1400"/>
              <a:t>s.push(10);s.push(20);s.push(30);</a:t>
            </a:r>
          </a:p>
          <a:p>
            <a:r>
              <a:rPr lang="zh-CN" altLang="en-US" sz="1400"/>
              <a:t>while (!s.empty()) {</a:t>
            </a:r>
          </a:p>
          <a:p>
            <a:r>
              <a:rPr lang="zh-CN" altLang="en-US" sz="1400"/>
              <a:t>cout &lt;&lt; "栈顶元素为： " &lt;&lt; s.top() &lt;&lt; endl;</a:t>
            </a:r>
          </a:p>
          <a:p>
            <a:r>
              <a:rPr lang="zh-CN" altLang="en-US" sz="1400"/>
              <a:t>s.pop();</a:t>
            </a:r>
          </a:p>
          <a:p>
            <a:r>
              <a:rPr lang="zh-CN" altLang="en-US" sz="1400"/>
              <a:t>}</a:t>
            </a:r>
          </a:p>
          <a:p>
            <a:r>
              <a:rPr lang="zh-CN" altLang="en-US" sz="1400"/>
              <a:t>cout &lt;&lt; "栈的大小为：" &lt;&lt; s.size() &lt;&lt; endl;</a:t>
            </a:r>
          </a:p>
          <a:p>
            <a:r>
              <a:rPr lang="zh-CN" altLang="en-US" sz="1400"/>
              <a:t>}</a:t>
            </a:r>
          </a:p>
          <a:p>
            <a:endParaRPr lang="zh-CN" altLang="en-US"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985" y="233680"/>
            <a:ext cx="9151620" cy="44145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
            <a:ext cx="9139078" cy="2336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481" y="4859867"/>
            <a:ext cx="9139078" cy="2836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44475" y="112395"/>
            <a:ext cx="8647430" cy="3753485"/>
          </a:xfrm>
          <a:prstGeom prst="rect">
            <a:avLst/>
          </a:prstGeom>
          <a:noFill/>
        </p:spPr>
        <p:txBody>
          <a:bodyPr wrap="square" rtlCol="0">
            <a:spAutoFit/>
          </a:bodyPr>
          <a:lstStyle/>
          <a:p>
            <a:r>
              <a:rPr lang="zh-CN" altLang="en-US" sz="1400"/>
              <a:t>题目及其应用：</a:t>
            </a:r>
            <a:r>
              <a:rPr lang="en-US" altLang="zh-CN" sz="1400"/>
              <a:t>P6704</a:t>
            </a:r>
          </a:p>
          <a:p>
            <a:r>
              <a:rPr lang="zh-CN" altLang="en-US" sz="1400"/>
              <a:t>题目背景</a:t>
            </a:r>
            <a:r>
              <a:rPr lang="en-US" altLang="zh-CN" sz="1400"/>
              <a:t>:</a:t>
            </a:r>
            <a:r>
              <a:rPr lang="zh-CN" altLang="en-US" sz="1400"/>
              <a:t>Darko 有一个想象的外星朋友，他有十亿根手指。外星人快速拿起吉他，在网上找到一段简单的旋律并开始弹奏。这个吉他像寻常一样有六根弦，令其用 11 到 66 表示。每根弦被分成 PP 段，令其用 11 到 PP 表示。旋律是一串的音调，每一个音调都是由按下特定的一根弦上的一段而产生的（如按第 44 弦第 88 段）。如果在一根弦上同时按在几段上，产生的音调是段数最大的那一段所能产生的音调。</a:t>
            </a:r>
          </a:p>
          <a:p>
            <a:r>
              <a:rPr lang="zh-CN" altLang="en-US" sz="1400"/>
              <a:t>例：对于第 33 根弦，第 55 段已经被按，若你要弹出第 77 段对应音调，只需把按住第 77 段，而不需放开第 55 段，因为只有最后的一段才会影响该弦产生的音调(在这个例子中是第 77 段)。类似，如果现在你要弹出第 22 段对应音调，你必须把第 55 段和第 77 段都释放。请你编写一个程序，计算外星人在弹出给定的旋律情况下，手指运动的最小次数。</a:t>
            </a:r>
          </a:p>
          <a:p>
            <a:r>
              <a:rPr lang="zh-CN" altLang="en-US" sz="1400"/>
              <a:t>题目描述</a:t>
            </a:r>
            <a:r>
              <a:rPr lang="en-US" altLang="zh-CN" sz="1400"/>
              <a:t>:</a:t>
            </a:r>
            <a:r>
              <a:rPr lang="zh-CN" altLang="en-US" sz="1400"/>
              <a:t>你有一个 6×P 的矩阵 A，初始状态皆为0。对于所有要求 (i,j)(i,j)</a:t>
            </a:r>
          </a:p>
          <a:p>
            <a:r>
              <a:rPr lang="zh-CN" altLang="en-US" sz="1400"/>
              <a:t>你需要满足要求：此时 A</a:t>
            </a:r>
            <a:r>
              <a:rPr lang="en-US" altLang="zh-CN" sz="1400"/>
              <a:t>i,j</a:t>
            </a:r>
            <a:r>
              <a:rPr lang="zh-CN" altLang="en-US" sz="1400"/>
              <a:t>状态为 1。对于 Ai,j+k(k&gt;0)状态为0。</a:t>
            </a:r>
          </a:p>
          <a:p>
            <a:r>
              <a:rPr lang="zh-CN" altLang="en-US" sz="1400"/>
              <a:t>你在满足要求的情况下需要求状态转换最小次数。</a:t>
            </a:r>
          </a:p>
          <a:p>
            <a:r>
              <a:rPr lang="zh-CN" altLang="en-US" sz="1400"/>
              <a:t>输入格式</a:t>
            </a:r>
            <a:r>
              <a:rPr lang="en-US" altLang="zh-CN" sz="1400"/>
              <a:t>:</a:t>
            </a:r>
            <a:r>
              <a:rPr lang="zh-CN" altLang="en-US" sz="1400"/>
              <a:t>第一行包含两个正整数 n</a:t>
            </a:r>
            <a:r>
              <a:rPr lang="en-US" altLang="zh-CN" sz="1400"/>
              <a:t>,</a:t>
            </a:r>
            <a:r>
              <a:rPr lang="zh-CN" altLang="en-US" sz="1400"/>
              <a:t>P。它们分别指旋律中音调的数量及每根弦的段数。</a:t>
            </a:r>
          </a:p>
          <a:p>
            <a:r>
              <a:rPr lang="zh-CN" altLang="en-US" sz="1400"/>
              <a:t>下面的 n 行每行两个正整数 i，j，分别表示能弹出对应音调的位置——弦号和段号，其为外星人弹奏的顺序。</a:t>
            </a:r>
          </a:p>
          <a:p>
            <a:r>
              <a:rPr lang="zh-CN" altLang="en-US" sz="1400"/>
              <a:t>输出格式</a:t>
            </a:r>
          </a:p>
          <a:p>
            <a:r>
              <a:rPr lang="zh-CN" altLang="en-US" sz="1400"/>
              <a:t>一个非负整数表示外星人手指运动次数最小值。</a:t>
            </a:r>
          </a:p>
          <a:p>
            <a:endParaRPr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985" y="233680"/>
            <a:ext cx="9151620" cy="44145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
            <a:ext cx="9139078" cy="2336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481" y="4859867"/>
            <a:ext cx="9139078" cy="2836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44475" y="112395"/>
            <a:ext cx="8647430" cy="1814830"/>
          </a:xfrm>
          <a:prstGeom prst="rect">
            <a:avLst/>
          </a:prstGeom>
          <a:noFill/>
        </p:spPr>
        <p:txBody>
          <a:bodyPr wrap="square" rtlCol="0">
            <a:spAutoFit/>
          </a:bodyPr>
          <a:lstStyle/>
          <a:p>
            <a:r>
              <a:rPr lang="zh-CN" altLang="en-US" sz="1400"/>
              <a:t>输入：                                       输出：</a:t>
            </a:r>
            <a:r>
              <a:rPr lang="en-US" altLang="zh-CN" sz="1400"/>
              <a:t>7</a:t>
            </a:r>
            <a:endParaRPr lang="zh-CN" altLang="en-US" sz="1400"/>
          </a:p>
          <a:p>
            <a:r>
              <a:rPr lang="en-US" altLang="zh-CN" sz="1400"/>
              <a:t>5 15</a:t>
            </a:r>
          </a:p>
          <a:p>
            <a:r>
              <a:rPr lang="en-US" altLang="zh-CN" sz="1400"/>
              <a:t>2 8</a:t>
            </a:r>
          </a:p>
          <a:p>
            <a:r>
              <a:rPr lang="en-US" altLang="zh-CN" sz="1400"/>
              <a:t>2 10</a:t>
            </a:r>
          </a:p>
          <a:p>
            <a:r>
              <a:rPr lang="en-US" altLang="zh-CN" sz="1400"/>
              <a:t>2 12</a:t>
            </a:r>
          </a:p>
          <a:p>
            <a:r>
              <a:rPr lang="en-US" altLang="zh-CN" sz="1400"/>
              <a:t>2 10</a:t>
            </a:r>
          </a:p>
          <a:p>
            <a:r>
              <a:rPr lang="en-US" altLang="zh-CN" sz="1400"/>
              <a:t>2 5</a:t>
            </a:r>
          </a:p>
          <a:p>
            <a:endParaRPr lang="zh-CN" altLang="en-US" sz="1400"/>
          </a:p>
        </p:txBody>
      </p:sp>
      <p:pic>
        <p:nvPicPr>
          <p:cNvPr id="3" name="图片 2"/>
          <p:cNvPicPr>
            <a:picLocks noChangeAspect="1"/>
          </p:cNvPicPr>
          <p:nvPr>
            <p:custDataLst>
              <p:tags r:id="rId1"/>
            </p:custDataLst>
          </p:nvPr>
        </p:nvPicPr>
        <p:blipFill>
          <a:blip r:embed="rId3"/>
          <a:stretch>
            <a:fillRect/>
          </a:stretch>
        </p:blipFill>
        <p:spPr>
          <a:xfrm>
            <a:off x="1141095" y="626745"/>
            <a:ext cx="6680835" cy="3511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矩形 31"/>
          <p:cNvSpPr/>
          <p:nvPr/>
        </p:nvSpPr>
        <p:spPr>
          <a:xfrm>
            <a:off x="2609897" y="3271465"/>
            <a:ext cx="3978327" cy="953135"/>
          </a:xfrm>
          <a:prstGeom prst="rect">
            <a:avLst/>
          </a:prstGeom>
        </p:spPr>
        <p:txBody>
          <a:bodyPr wrap="square">
            <a:spAutoFit/>
          </a:bodyPr>
          <a:lstStyle/>
          <a:p>
            <a:pPr algn="ctr"/>
            <a:r>
              <a:rPr lang="en-US" sz="2800" b="1" dirty="0">
                <a:solidFill>
                  <a:schemeClr val="bg1"/>
                </a:solidFill>
                <a:cs typeface="+mn-ea"/>
                <a:sym typeface="+mn-lt"/>
              </a:rPr>
              <a:t>队列(queue)</a:t>
            </a:r>
            <a:endParaRPr lang="en-US" sz="2800" b="1" dirty="0">
              <a:solidFill>
                <a:schemeClr val="bg1"/>
              </a:solidFill>
              <a:latin typeface="+mn-lt"/>
              <a:ea typeface="+mn-ea"/>
              <a:cs typeface="+mn-ea"/>
              <a:sym typeface="+mn-lt"/>
            </a:endParaRPr>
          </a:p>
          <a:p>
            <a:pPr algn="ctr"/>
            <a:endParaRPr lang="en-US" altLang="zh-CN" sz="2800" b="1" dirty="0">
              <a:solidFill>
                <a:schemeClr val="bg1"/>
              </a:solidFill>
              <a:latin typeface="+mn-lt"/>
              <a:ea typeface="+mn-ea"/>
              <a:cs typeface="+mn-ea"/>
              <a:sym typeface="+mn-lt"/>
            </a:endParaRPr>
          </a:p>
        </p:txBody>
      </p:sp>
      <p:sp>
        <p:nvSpPr>
          <p:cNvPr id="5" name="椭圆 4"/>
          <p:cNvSpPr/>
          <p:nvPr/>
        </p:nvSpPr>
        <p:spPr>
          <a:xfrm>
            <a:off x="3873952" y="1463522"/>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椭圆 5"/>
          <p:cNvSpPr/>
          <p:nvPr/>
        </p:nvSpPr>
        <p:spPr>
          <a:xfrm>
            <a:off x="3807543" y="1363026"/>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椭圆 6"/>
          <p:cNvSpPr/>
          <p:nvPr/>
        </p:nvSpPr>
        <p:spPr>
          <a:xfrm>
            <a:off x="5048524" y="2589764"/>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Title 13"/>
          <p:cNvSpPr txBox="1"/>
          <p:nvPr/>
        </p:nvSpPr>
        <p:spPr>
          <a:xfrm>
            <a:off x="3239563" y="1393806"/>
            <a:ext cx="2532054" cy="1334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8000" b="1" dirty="0">
                <a:blipFill>
                  <a:blip r:embed="rId2"/>
                  <a:stretch>
                    <a:fillRect/>
                  </a:stretch>
                </a:blipFill>
                <a:latin typeface="+mn-lt"/>
                <a:ea typeface="+mn-ea"/>
                <a:cs typeface="+mn-ea"/>
                <a:sym typeface="+mn-lt"/>
              </a:rPr>
              <a:t>5</a:t>
            </a:r>
            <a:endParaRPr lang="en-US" sz="8800" b="1" dirty="0">
              <a:blipFill>
                <a:blip r:embed="rId2"/>
                <a:stretch>
                  <a:fillRect/>
                </a:stretch>
              </a:blipFill>
              <a:latin typeface="+mn-lt"/>
              <a:ea typeface="+mn-ea"/>
              <a:cs typeface="+mn-ea"/>
              <a:sym typeface="+mn-lt"/>
            </a:endParaRPr>
          </a:p>
        </p:txBody>
      </p:sp>
      <p:sp>
        <p:nvSpPr>
          <p:cNvPr id="9" name="椭圆 8"/>
          <p:cNvSpPr/>
          <p:nvPr/>
        </p:nvSpPr>
        <p:spPr>
          <a:xfrm>
            <a:off x="3901895" y="136292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grpSp>
        <p:nvGrpSpPr>
          <p:cNvPr id="10" name="组合 9"/>
          <p:cNvGrpSpPr/>
          <p:nvPr/>
        </p:nvGrpSpPr>
        <p:grpSpPr>
          <a:xfrm>
            <a:off x="2107302" y="4343842"/>
            <a:ext cx="4984978" cy="172124"/>
            <a:chOff x="2035294" y="4227934"/>
            <a:chExt cx="4984978" cy="172124"/>
          </a:xfrm>
        </p:grpSpPr>
        <p:sp>
          <p:nvSpPr>
            <p:cNvPr id="11"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4"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grpSp>
        <p:nvGrpSpPr>
          <p:cNvPr id="27" name="组合 26"/>
          <p:cNvGrpSpPr/>
          <p:nvPr/>
        </p:nvGrpSpPr>
        <p:grpSpPr>
          <a:xfrm flipV="1">
            <a:off x="2107302" y="581467"/>
            <a:ext cx="4984978" cy="172124"/>
            <a:chOff x="2035294" y="4227934"/>
            <a:chExt cx="4984978" cy="172124"/>
          </a:xfrm>
        </p:grpSpPr>
        <p:sp>
          <p:nvSpPr>
            <p:cNvPr id="28"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9"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0"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1"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3"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4"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5"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6"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7"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8"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9"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40"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41"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42"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985" y="233680"/>
            <a:ext cx="9151620" cy="44145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
            <a:ext cx="9139078" cy="2336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481" y="4859867"/>
            <a:ext cx="9139078" cy="2836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44475" y="105410"/>
            <a:ext cx="8647430" cy="3107690"/>
          </a:xfrm>
          <a:prstGeom prst="rect">
            <a:avLst/>
          </a:prstGeom>
          <a:noFill/>
        </p:spPr>
        <p:txBody>
          <a:bodyPr wrap="square" rtlCol="0">
            <a:spAutoFit/>
          </a:bodyPr>
          <a:lstStyle/>
          <a:p>
            <a:r>
              <a:rPr lang="en-US" altLang="zh-CN" sz="1400" b="1"/>
              <a:t>queue</a:t>
            </a:r>
            <a:r>
              <a:rPr lang="zh-CN" altLang="en-US" sz="1400" b="1"/>
              <a:t>概述：</a:t>
            </a:r>
            <a:r>
              <a:rPr lang="zh-CN" altLang="en-US" sz="1400"/>
              <a:t>是一种特殊的线性表，有两个入口，允许从一端新增元素，从另一端移除元素。</a:t>
            </a:r>
          </a:p>
          <a:p>
            <a:r>
              <a:rPr lang="en-US" altLang="zh-CN" sz="1400" b="1"/>
              <a:t>queue</a:t>
            </a:r>
            <a:r>
              <a:rPr lang="zh-CN" altLang="en-US" sz="1400" b="1"/>
              <a:t>数据结构：</a:t>
            </a:r>
            <a:r>
              <a:rPr lang="zh-CN" altLang="en-US" sz="1400">
                <a:sym typeface="+mn-ea"/>
              </a:rPr>
              <a:t>是一种先进先出（FIFO）的数据结构。</a:t>
            </a:r>
          </a:p>
          <a:p>
            <a:r>
              <a:rPr lang="en-US" altLang="zh-CN" sz="1400" b="1">
                <a:sym typeface="+mn-ea"/>
              </a:rPr>
              <a:t>queue</a:t>
            </a:r>
            <a:r>
              <a:rPr lang="zh-CN" altLang="en-US" sz="1400" b="1">
                <a:sym typeface="+mn-ea"/>
              </a:rPr>
              <a:t>特点：</a:t>
            </a:r>
            <a:r>
              <a:rPr lang="zh-CN" altLang="en-US" sz="1400">
                <a:sym typeface="+mn-ea"/>
              </a:rPr>
              <a:t>队列容器允许从一端新增元素，从另一端移除元素，队列中只有队头和队尾才可以被外界使用，因此队列不允许有遍历行为，还有优先队列这一特殊模板类。</a:t>
            </a:r>
          </a:p>
          <a:p>
            <a:r>
              <a:rPr lang="zh-CN" altLang="en-US" sz="1400">
                <a:sym typeface="+mn-ea"/>
              </a:rPr>
              <a:t>priority_queue&lt;Type, Container, Functional&gt;     其中Type 为数据类型， Container 为保存数据的容器，Functional 为元素比较方式。Container 必须是用数组实现的容器，比如 vector, deque 但不能用 list。STL里面默认用的是 vector。</a:t>
            </a:r>
          </a:p>
          <a:p>
            <a:r>
              <a:rPr lang="zh-CN" altLang="en-US" sz="1400" b="1">
                <a:sym typeface="+mn-ea"/>
              </a:rPr>
              <a:t>priority_</a:t>
            </a:r>
            <a:r>
              <a:rPr lang="en-US" altLang="zh-CN" sz="1400" b="1">
                <a:sym typeface="+mn-ea"/>
              </a:rPr>
              <a:t>queue</a:t>
            </a:r>
            <a:r>
              <a:rPr lang="zh-CN" altLang="en-US" sz="1400" b="1">
                <a:sym typeface="+mn-ea"/>
              </a:rPr>
              <a:t>基本操作：</a:t>
            </a:r>
          </a:p>
          <a:p>
            <a:r>
              <a:rPr lang="zh-CN" altLang="en-US" sz="1400">
                <a:sym typeface="+mn-ea"/>
              </a:rPr>
              <a:t>priority_queue&lt;int,vector&lt;int&gt;,greater&lt;int&gt; &gt;q;//升序队列  </a:t>
            </a:r>
          </a:p>
          <a:p>
            <a:r>
              <a:rPr lang="zh-CN" altLang="en-US" sz="1400">
                <a:sym typeface="+mn-ea"/>
              </a:rPr>
              <a:t>for(int i=0;i&lt;n;i++){</a:t>
            </a:r>
          </a:p>
          <a:p>
            <a:r>
              <a:rPr lang="zh-CN" altLang="en-US" sz="1400">
                <a:sym typeface="+mn-ea"/>
              </a:rPr>
              <a:t>cin&gt;&gt;a;</a:t>
            </a:r>
          </a:p>
          <a:p>
            <a:r>
              <a:rPr lang="zh-CN" altLang="en-US" sz="1400">
                <a:sym typeface="+mn-ea"/>
              </a:rPr>
              <a:t>q.push(a);} //插入元素到队尾（并排序）</a:t>
            </a:r>
          </a:p>
          <a:p>
            <a:r>
              <a:rPr lang="en-US" altLang="zh-CN" sz="1400">
                <a:sym typeface="+mn-ea"/>
              </a:rPr>
              <a:t>cout&lt;&lt;q.top();//</a:t>
            </a:r>
            <a:r>
              <a:rPr lang="zh-CN" altLang="en-US" sz="1400">
                <a:sym typeface="+mn-ea"/>
              </a:rPr>
              <a:t>输出最小的那个元素</a:t>
            </a:r>
          </a:p>
          <a:p>
            <a:endParaRPr lang="zh-CN" altLang="en-US" sz="1400">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985" y="233680"/>
            <a:ext cx="9151620" cy="44145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
            <a:ext cx="9139078" cy="2336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481" y="4859867"/>
            <a:ext cx="9139078" cy="2836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48285" y="105410"/>
            <a:ext cx="8647430" cy="4184650"/>
          </a:xfrm>
          <a:prstGeom prst="rect">
            <a:avLst/>
          </a:prstGeom>
          <a:noFill/>
        </p:spPr>
        <p:txBody>
          <a:bodyPr wrap="square" rtlCol="0">
            <a:spAutoFit/>
          </a:bodyPr>
          <a:lstStyle/>
          <a:p>
            <a:r>
              <a:rPr lang="zh-CN" altLang="en-US" sz="1400">
                <a:sym typeface="+mn-ea"/>
              </a:rPr>
              <a:t>题目及其应用：</a:t>
            </a:r>
          </a:p>
          <a:p>
            <a:r>
              <a:rPr lang="zh-CN" altLang="en-US" sz="1400">
                <a:sym typeface="+mn-ea"/>
              </a:rPr>
              <a:t>在一个果园里，多多已经将所有的果子打了下来，而且按果子的不同种类分成了不同的堆。多多决定把所有的果子合成一堆。</a:t>
            </a:r>
          </a:p>
          <a:p>
            <a:r>
              <a:rPr lang="zh-CN" altLang="en-US" sz="1400">
                <a:sym typeface="+mn-ea"/>
              </a:rPr>
              <a:t>每一次合并，多多可以把两堆果子合并到一起，消耗的体力等于两堆果子的重量之和。可以看出，所有的果子经过 n-1n−1 次合并之后， 就只剩下一堆了。多多在合并果子时总共消耗的体力等于每次合并所耗体力之和。</a:t>
            </a:r>
          </a:p>
          <a:p>
            <a:r>
              <a:rPr lang="zh-CN" altLang="en-US" sz="1400">
                <a:sym typeface="+mn-ea"/>
              </a:rPr>
              <a:t>因为还要花大力气把这些果子搬回家，所以多多在合并果子时要尽可能地节省体力。假定每个果子重量都为 11 ，并且已知果子的种类 数和每种果子的数目，你的任务是设计出合并的次序方案，使多多耗费的体力最少，并输出这个最小的体力耗费值。</a:t>
            </a:r>
          </a:p>
          <a:p>
            <a:r>
              <a:rPr lang="zh-CN" altLang="en-US" sz="1400">
                <a:sym typeface="+mn-ea"/>
              </a:rPr>
              <a:t>例如有 33 种果子，数目依次为 11 ， 22 ， 99 。可以先将 11 、 22 堆合并，新堆数目为 33 ，耗费体力为 33 。接着，将新堆与原先的第三堆合并，又得到新的堆，数目为 1212 ，耗费体力为 1212 。所以多多总共耗费体力 =3+12=15=3+12=15 。可以证明 1515 为最小的体力耗费值。</a:t>
            </a:r>
          </a:p>
          <a:p>
            <a:r>
              <a:rPr lang="zh-CN" altLang="en-US" sz="1400">
                <a:sym typeface="+mn-ea"/>
              </a:rPr>
              <a:t>输入格式</a:t>
            </a:r>
          </a:p>
          <a:p>
            <a:r>
              <a:rPr lang="zh-CN" altLang="en-US" sz="1400">
                <a:sym typeface="+mn-ea"/>
              </a:rPr>
              <a:t>共两行。第一行是一个整数 n(1≤n≤10000) ，表示果子的种类数。</a:t>
            </a:r>
          </a:p>
          <a:p>
            <a:r>
              <a:rPr lang="zh-CN" altLang="en-US" sz="1400">
                <a:sym typeface="+mn-ea"/>
              </a:rPr>
              <a:t>第二行包含n个整数，用空格分隔，第i个整数ai(1≤ai≤20000) 是第</a:t>
            </a:r>
            <a:r>
              <a:rPr lang="en-US" altLang="zh-CN" sz="1400">
                <a:sym typeface="+mn-ea"/>
              </a:rPr>
              <a:t>i</a:t>
            </a:r>
            <a:r>
              <a:rPr lang="zh-CN" altLang="en-US" sz="1400">
                <a:sym typeface="+mn-ea"/>
              </a:rPr>
              <a:t>种果子的数目。</a:t>
            </a:r>
          </a:p>
          <a:p>
            <a:r>
              <a:rPr lang="zh-CN" altLang="en-US" sz="1400">
                <a:sym typeface="+mn-ea"/>
              </a:rPr>
              <a:t>输出格式</a:t>
            </a:r>
          </a:p>
          <a:p>
            <a:r>
              <a:rPr lang="zh-CN" altLang="en-US" sz="1400">
                <a:sym typeface="+mn-ea"/>
              </a:rPr>
              <a:t>一个整数，也就是最小的体力耗费值。输入数据保证这个值小于 2^31。</a:t>
            </a:r>
          </a:p>
          <a:p>
            <a:r>
              <a:rPr lang="zh-CN" altLang="en-US" sz="1400">
                <a:sym typeface="+mn-ea"/>
              </a:rPr>
              <a:t>输入：                  输出：</a:t>
            </a:r>
          </a:p>
          <a:p>
            <a:r>
              <a:rPr lang="en-US" altLang="zh-CN" sz="1400">
                <a:sym typeface="+mn-ea"/>
              </a:rPr>
              <a:t>3                             15</a:t>
            </a:r>
          </a:p>
          <a:p>
            <a:r>
              <a:rPr lang="en-US" altLang="zh-CN" sz="1400">
                <a:sym typeface="+mn-ea"/>
              </a:rPr>
              <a:t>1 2 9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985" y="233680"/>
            <a:ext cx="9151620" cy="44145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1"/>
            <a:ext cx="9139078" cy="233678"/>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481" y="4859867"/>
            <a:ext cx="9139078" cy="28363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48285" y="105410"/>
            <a:ext cx="8647430" cy="521970"/>
          </a:xfrm>
          <a:prstGeom prst="rect">
            <a:avLst/>
          </a:prstGeom>
          <a:noFill/>
        </p:spPr>
        <p:txBody>
          <a:bodyPr wrap="square" rtlCol="0">
            <a:spAutoFit/>
          </a:bodyPr>
          <a:lstStyle/>
          <a:p>
            <a:r>
              <a:rPr lang="zh-CN" altLang="en-US" sz="1400">
                <a:sym typeface="+mn-ea"/>
              </a:rPr>
              <a:t>代码及其实现：</a:t>
            </a:r>
          </a:p>
          <a:p>
            <a:endParaRPr lang="zh-CN" altLang="en-US" sz="1400">
              <a:sym typeface="+mn-ea"/>
            </a:endParaRPr>
          </a:p>
        </p:txBody>
      </p:sp>
      <p:pic>
        <p:nvPicPr>
          <p:cNvPr id="3" name="图片 2"/>
          <p:cNvPicPr>
            <a:picLocks noChangeAspect="1"/>
          </p:cNvPicPr>
          <p:nvPr/>
        </p:nvPicPr>
        <p:blipFill>
          <a:blip r:embed="rId2"/>
          <a:stretch>
            <a:fillRect/>
          </a:stretch>
        </p:blipFill>
        <p:spPr>
          <a:xfrm>
            <a:off x="1605915" y="158750"/>
            <a:ext cx="5546090" cy="41478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9" name="矩形 48"/>
          <p:cNvSpPr/>
          <p:nvPr/>
        </p:nvSpPr>
        <p:spPr>
          <a:xfrm>
            <a:off x="0" y="987426"/>
            <a:ext cx="9144000" cy="4156074"/>
          </a:xfrm>
          <a:prstGeom prst="rect">
            <a:avLst/>
          </a:pr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947855" y="2653586"/>
            <a:ext cx="3978327" cy="737235"/>
          </a:xfrm>
          <a:prstGeom prst="rect">
            <a:avLst/>
          </a:prstGeom>
        </p:spPr>
        <p:txBody>
          <a:bodyPr wrap="square">
            <a:spAutoFit/>
          </a:bodyPr>
          <a:lstStyle/>
          <a:p>
            <a:r>
              <a:rPr lang="en-US" altLang="zh-CN" sz="2800" b="1" dirty="0">
                <a:solidFill>
                  <a:schemeClr val="bg1"/>
                </a:solidFill>
              </a:rPr>
              <a:t>THANKS FOR WATCHING</a:t>
            </a:r>
          </a:p>
          <a:p>
            <a:r>
              <a:rPr lang="en-US" altLang="zh-CN" sz="1400" dirty="0">
                <a:solidFill>
                  <a:schemeClr val="bg2">
                    <a:lumMod val="75000"/>
                  </a:schemeClr>
                </a:solidFill>
                <a:sym typeface="+mn-lt"/>
              </a:rPr>
              <a:t> </a:t>
            </a:r>
            <a:endParaRPr lang="en-US" altLang="zh-CN" sz="1400" dirty="0">
              <a:solidFill>
                <a:schemeClr val="bg2">
                  <a:lumMod val="75000"/>
                </a:schemeClr>
              </a:solidFill>
            </a:endParaRPr>
          </a:p>
        </p:txBody>
      </p:sp>
      <p:sp>
        <p:nvSpPr>
          <p:cNvPr id="50" name="矩形 49"/>
          <p:cNvSpPr/>
          <p:nvPr/>
        </p:nvSpPr>
        <p:spPr>
          <a:xfrm>
            <a:off x="1691680" y="1995686"/>
            <a:ext cx="1206249" cy="1938992"/>
          </a:xfrm>
          <a:prstGeom prst="rect">
            <a:avLst/>
          </a:prstGeom>
        </p:spPr>
        <p:txBody>
          <a:bodyPr wrap="square">
            <a:spAutoFit/>
          </a:bodyPr>
          <a:lstStyle/>
          <a:p>
            <a:r>
              <a:rPr lang="zh-CN" altLang="en-US" sz="6000" b="1" dirty="0">
                <a:solidFill>
                  <a:schemeClr val="bg1"/>
                </a:solidFill>
                <a:latin typeface="宋体" panose="02010600030101010101" pitchFamily="2" charset="-122"/>
                <a:ea typeface="宋体" panose="02010600030101010101" pitchFamily="2" charset="-122"/>
              </a:rPr>
              <a:t>谢谢</a:t>
            </a:r>
          </a:p>
        </p:txBody>
      </p:sp>
      <p:sp>
        <p:nvSpPr>
          <p:cNvPr id="22" name="矩形 21"/>
          <p:cNvSpPr/>
          <p:nvPr/>
        </p:nvSpPr>
        <p:spPr>
          <a:xfrm>
            <a:off x="3979545" y="2602230"/>
            <a:ext cx="3769995" cy="560705"/>
          </a:xfrm>
          <a:prstGeom prst="rect">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23" name="矩形 22"/>
          <p:cNvSpPr/>
          <p:nvPr/>
        </p:nvSpPr>
        <p:spPr>
          <a:xfrm rot="21387846">
            <a:off x="3955415" y="2644775"/>
            <a:ext cx="3782060" cy="511810"/>
          </a:xfrm>
          <a:prstGeom prst="rect">
            <a:avLst/>
          </a:prstGeom>
          <a:noFill/>
          <a:ln w="9525">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25" name="矩形 24"/>
          <p:cNvSpPr/>
          <p:nvPr/>
        </p:nvSpPr>
        <p:spPr>
          <a:xfrm rot="232634">
            <a:off x="3991610" y="2567305"/>
            <a:ext cx="3830320" cy="694690"/>
          </a:xfrm>
          <a:prstGeom prst="rect">
            <a:avLst/>
          </a:prstGeom>
          <a:noFill/>
          <a:ln w="9525">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26" name="椭圆 25"/>
          <p:cNvSpPr/>
          <p:nvPr/>
        </p:nvSpPr>
        <p:spPr>
          <a:xfrm>
            <a:off x="2554717" y="3788989"/>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8340725" cy="5143500"/>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32557" y="1851670"/>
            <a:ext cx="2720627" cy="768350"/>
          </a:xfrm>
          <a:prstGeom prst="rect">
            <a:avLst/>
          </a:prstGeom>
        </p:spPr>
        <p:txBody>
          <a:bodyPr wrap="square">
            <a:spAutoFit/>
          </a:bodyPr>
          <a:lstStyle/>
          <a:p>
            <a:r>
              <a:rPr lang="zh-CN" altLang="en-US" sz="3000" b="1" dirty="0">
                <a:solidFill>
                  <a:schemeClr val="bg1"/>
                </a:solidFill>
              </a:rPr>
              <a:t>目录</a:t>
            </a:r>
          </a:p>
          <a:p>
            <a:r>
              <a:rPr lang="zh-CN" altLang="en-US" sz="1400" dirty="0">
                <a:sym typeface="+mn-lt"/>
              </a:rPr>
              <a:t>序列式容器</a:t>
            </a:r>
          </a:p>
        </p:txBody>
      </p:sp>
      <p:sp>
        <p:nvSpPr>
          <p:cNvPr id="3" name="Title 13"/>
          <p:cNvSpPr txBox="1"/>
          <p:nvPr/>
        </p:nvSpPr>
        <p:spPr>
          <a:xfrm>
            <a:off x="3519805" y="186055"/>
            <a:ext cx="668655" cy="634365"/>
          </a:xfrm>
          <a:prstGeom prst="rect">
            <a:avLst/>
          </a:prstGeom>
        </p:spPr>
        <p:txBody>
          <a:bodyPr vert="horz" lIns="91440" tIns="45720" rIns="91440" bIns="45720" rtlCol="0" anchor="ctr">
            <a:normAutofit fontScale="55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6000" b="1" dirty="0">
                <a:solidFill>
                  <a:schemeClr val="accent1"/>
                </a:solidFill>
                <a:latin typeface="+mn-lt"/>
                <a:ea typeface="+mn-ea"/>
                <a:cs typeface="+mn-ea"/>
                <a:sym typeface="+mn-lt"/>
              </a:rPr>
              <a:t>1</a:t>
            </a:r>
            <a:endParaRPr lang="en-US" sz="6600" b="1" dirty="0">
              <a:solidFill>
                <a:schemeClr val="accent1"/>
              </a:solidFill>
              <a:latin typeface="+mn-lt"/>
              <a:ea typeface="+mn-ea"/>
              <a:cs typeface="+mn-ea"/>
              <a:sym typeface="+mn-lt"/>
            </a:endParaRPr>
          </a:p>
        </p:txBody>
      </p:sp>
      <p:sp>
        <p:nvSpPr>
          <p:cNvPr id="5" name="Title 13"/>
          <p:cNvSpPr txBox="1"/>
          <p:nvPr/>
        </p:nvSpPr>
        <p:spPr>
          <a:xfrm>
            <a:off x="3519805" y="1147445"/>
            <a:ext cx="668655" cy="634365"/>
          </a:xfrm>
          <a:prstGeom prst="rect">
            <a:avLst/>
          </a:prstGeom>
        </p:spPr>
        <p:txBody>
          <a:bodyPr vert="horz" lIns="91440" tIns="45720" rIns="91440" bIns="45720" rtlCol="0" anchor="ctr">
            <a:normAutofit fontScale="55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6000" b="1" dirty="0">
                <a:solidFill>
                  <a:schemeClr val="accent1"/>
                </a:solidFill>
                <a:latin typeface="+mn-lt"/>
                <a:ea typeface="+mn-ea"/>
                <a:cs typeface="+mn-ea"/>
                <a:sym typeface="+mn-lt"/>
              </a:rPr>
              <a:t>2</a:t>
            </a:r>
            <a:endParaRPr lang="en-US" sz="6600" b="1" dirty="0">
              <a:solidFill>
                <a:schemeClr val="accent1"/>
              </a:solidFill>
              <a:latin typeface="+mn-lt"/>
              <a:ea typeface="+mn-ea"/>
              <a:cs typeface="+mn-ea"/>
              <a:sym typeface="+mn-lt"/>
            </a:endParaRPr>
          </a:p>
        </p:txBody>
      </p:sp>
      <p:sp>
        <p:nvSpPr>
          <p:cNvPr id="7" name="Title 13"/>
          <p:cNvSpPr txBox="1"/>
          <p:nvPr/>
        </p:nvSpPr>
        <p:spPr>
          <a:xfrm>
            <a:off x="3519805" y="2112645"/>
            <a:ext cx="668655" cy="634365"/>
          </a:xfrm>
          <a:prstGeom prst="rect">
            <a:avLst/>
          </a:prstGeom>
        </p:spPr>
        <p:txBody>
          <a:bodyPr vert="horz" lIns="91440" tIns="45720" rIns="91440" bIns="45720" rtlCol="0" anchor="ctr">
            <a:normAutofit fontScale="55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6000" b="1" dirty="0">
                <a:solidFill>
                  <a:schemeClr val="accent1"/>
                </a:solidFill>
                <a:latin typeface="+mn-lt"/>
                <a:ea typeface="+mn-ea"/>
                <a:cs typeface="+mn-ea"/>
                <a:sym typeface="+mn-lt"/>
              </a:rPr>
              <a:t>3</a:t>
            </a:r>
            <a:endParaRPr lang="en-US" sz="6600" b="1" dirty="0">
              <a:solidFill>
                <a:schemeClr val="accent1"/>
              </a:solidFill>
              <a:latin typeface="+mn-lt"/>
              <a:ea typeface="+mn-ea"/>
              <a:cs typeface="+mn-ea"/>
              <a:sym typeface="+mn-lt"/>
            </a:endParaRPr>
          </a:p>
        </p:txBody>
      </p:sp>
      <p:sp>
        <p:nvSpPr>
          <p:cNvPr id="14" name="Title 13"/>
          <p:cNvSpPr txBox="1"/>
          <p:nvPr/>
        </p:nvSpPr>
        <p:spPr>
          <a:xfrm>
            <a:off x="4106545" y="1313498"/>
            <a:ext cx="3187065" cy="36830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1800" dirty="0">
                <a:solidFill>
                  <a:schemeClr val="tx1"/>
                </a:solidFill>
                <a:latin typeface="+mn-lt"/>
                <a:ea typeface="+mn-ea"/>
                <a:cs typeface="+mn-ea"/>
                <a:sym typeface="+mn-lt"/>
              </a:rPr>
              <a:t>列表(list)</a:t>
            </a:r>
          </a:p>
        </p:txBody>
      </p:sp>
      <p:sp>
        <p:nvSpPr>
          <p:cNvPr id="15" name="Title 13"/>
          <p:cNvSpPr txBox="1"/>
          <p:nvPr/>
        </p:nvSpPr>
        <p:spPr>
          <a:xfrm>
            <a:off x="4106280" y="2245052"/>
            <a:ext cx="3839172" cy="36830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1800" dirty="0">
                <a:solidFill>
                  <a:schemeClr val="tx1"/>
                </a:solidFill>
                <a:latin typeface="+mn-lt"/>
                <a:ea typeface="+mn-ea"/>
                <a:cs typeface="+mn-ea"/>
                <a:sym typeface="+mn-lt"/>
              </a:rPr>
              <a:t>双端</a:t>
            </a:r>
            <a:r>
              <a:rPr lang="en-US" sz="1800" dirty="0" err="1">
                <a:solidFill>
                  <a:schemeClr val="tx1"/>
                </a:solidFill>
                <a:latin typeface="+mn-lt"/>
                <a:ea typeface="+mn-ea"/>
                <a:cs typeface="+mn-ea"/>
                <a:sym typeface="+mn-lt"/>
              </a:rPr>
              <a:t>队列</a:t>
            </a:r>
            <a:r>
              <a:rPr lang="en-US" sz="1800" dirty="0">
                <a:solidFill>
                  <a:schemeClr val="tx1"/>
                </a:solidFill>
                <a:latin typeface="+mn-lt"/>
                <a:ea typeface="+mn-ea"/>
                <a:cs typeface="+mn-ea"/>
                <a:sym typeface="+mn-lt"/>
              </a:rPr>
              <a:t>(deque)</a:t>
            </a:r>
          </a:p>
        </p:txBody>
      </p:sp>
      <p:sp>
        <p:nvSpPr>
          <p:cNvPr id="16" name="Title 13"/>
          <p:cNvSpPr txBox="1"/>
          <p:nvPr/>
        </p:nvSpPr>
        <p:spPr>
          <a:xfrm>
            <a:off x="4106361" y="3143404"/>
            <a:ext cx="3839172" cy="36830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a:solidFill>
                  <a:schemeClr val="tx1"/>
                </a:solidFill>
                <a:latin typeface="+mn-lt"/>
                <a:ea typeface="+mn-ea"/>
                <a:cs typeface="+mn-ea"/>
                <a:sym typeface="+mn-lt"/>
              </a:rPr>
              <a:t>栈(stack)</a:t>
            </a:r>
          </a:p>
        </p:txBody>
      </p:sp>
      <p:sp>
        <p:nvSpPr>
          <p:cNvPr id="17" name="Title 13"/>
          <p:cNvSpPr txBox="1"/>
          <p:nvPr/>
        </p:nvSpPr>
        <p:spPr>
          <a:xfrm>
            <a:off x="4106280" y="4015087"/>
            <a:ext cx="3839172" cy="36830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a:solidFill>
                  <a:schemeClr val="tx1"/>
                </a:solidFill>
                <a:latin typeface="+mn-lt"/>
                <a:ea typeface="+mn-ea"/>
                <a:cs typeface="+mn-ea"/>
                <a:sym typeface="+mn-lt"/>
              </a:rPr>
              <a:t>队列(queue)</a:t>
            </a:r>
          </a:p>
        </p:txBody>
      </p:sp>
      <p:sp>
        <p:nvSpPr>
          <p:cNvPr id="18" name="Title 13"/>
          <p:cNvSpPr txBox="1"/>
          <p:nvPr/>
        </p:nvSpPr>
        <p:spPr>
          <a:xfrm>
            <a:off x="3519805" y="3009900"/>
            <a:ext cx="668655" cy="634365"/>
          </a:xfrm>
          <a:prstGeom prst="rect">
            <a:avLst/>
          </a:prstGeom>
        </p:spPr>
        <p:txBody>
          <a:bodyPr vert="horz" lIns="91440" tIns="45720" rIns="91440" bIns="45720" rtlCol="0" anchor="ctr">
            <a:normAutofit fontScale="55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6000" b="1" dirty="0">
                <a:solidFill>
                  <a:schemeClr val="accent1"/>
                </a:solidFill>
                <a:latin typeface="+mn-lt"/>
                <a:ea typeface="+mn-ea"/>
                <a:cs typeface="+mn-ea"/>
                <a:sym typeface="+mn-lt"/>
              </a:rPr>
              <a:t>4</a:t>
            </a:r>
            <a:endParaRPr lang="en-US" sz="6600" b="1" dirty="0">
              <a:solidFill>
                <a:schemeClr val="accent1"/>
              </a:solidFill>
              <a:latin typeface="+mn-lt"/>
              <a:ea typeface="+mn-ea"/>
              <a:cs typeface="+mn-ea"/>
              <a:sym typeface="+mn-lt"/>
            </a:endParaRPr>
          </a:p>
        </p:txBody>
      </p:sp>
      <p:grpSp>
        <p:nvGrpSpPr>
          <p:cNvPr id="12" name="组合 11"/>
          <p:cNvGrpSpPr/>
          <p:nvPr/>
        </p:nvGrpSpPr>
        <p:grpSpPr>
          <a:xfrm rot="16200000">
            <a:off x="1437005" y="2360295"/>
            <a:ext cx="4086860" cy="78740"/>
            <a:chOff x="3529267" y="4227934"/>
            <a:chExt cx="3491005" cy="172124"/>
          </a:xfrm>
        </p:grpSpPr>
        <p:sp>
          <p:nvSpPr>
            <p:cNvPr id="22"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9"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0"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31"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
        <p:nvSpPr>
          <p:cNvPr id="4" name="Title 13"/>
          <p:cNvSpPr txBox="1"/>
          <p:nvPr/>
        </p:nvSpPr>
        <p:spPr>
          <a:xfrm>
            <a:off x="3519805" y="3882390"/>
            <a:ext cx="668655" cy="634365"/>
          </a:xfrm>
          <a:prstGeom prst="rect">
            <a:avLst/>
          </a:prstGeom>
        </p:spPr>
        <p:txBody>
          <a:bodyPr vert="horz" lIns="91440" tIns="45720" rIns="91440" bIns="45720" rtlCol="0" anchor="ctr">
            <a:normAutofit fontScale="55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6000" b="1" dirty="0">
                <a:solidFill>
                  <a:schemeClr val="accent1"/>
                </a:solidFill>
                <a:latin typeface="+mn-lt"/>
                <a:ea typeface="+mn-ea"/>
                <a:cs typeface="+mn-ea"/>
                <a:sym typeface="+mn-lt"/>
              </a:rPr>
              <a:t>5</a:t>
            </a:r>
            <a:endParaRPr lang="en-US" sz="6600" b="1" dirty="0">
              <a:solidFill>
                <a:schemeClr val="accent1"/>
              </a:solidFill>
              <a:latin typeface="+mn-lt"/>
              <a:ea typeface="+mn-ea"/>
              <a:cs typeface="+mn-ea"/>
              <a:sym typeface="+mn-lt"/>
            </a:endParaRPr>
          </a:p>
        </p:txBody>
      </p:sp>
      <p:sp>
        <p:nvSpPr>
          <p:cNvPr id="6" name="Title 13"/>
          <p:cNvSpPr txBox="1"/>
          <p:nvPr/>
        </p:nvSpPr>
        <p:spPr>
          <a:xfrm>
            <a:off x="4106545" y="383540"/>
            <a:ext cx="3451860" cy="368300"/>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800" dirty="0">
                <a:solidFill>
                  <a:schemeClr val="tx1"/>
                </a:solidFill>
                <a:latin typeface="+mn-lt"/>
                <a:ea typeface="+mn-ea"/>
                <a:cs typeface="+mn-ea"/>
                <a:sym typeface="+mn-lt"/>
              </a:rPr>
              <a:t>向量(vector)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5" name="任意多边形 14"/>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3099817 h 5143500"/>
              <a:gd name="connsiteX5" fmla="*/ 1129751 w 9144000"/>
              <a:gd name="connsiteY5" fmla="*/ 2095594 h 5143500"/>
              <a:gd name="connsiteX6" fmla="*/ 0 w 9144000"/>
              <a:gd name="connsiteY6" fmla="*/ 109137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5143500">
                <a:moveTo>
                  <a:pt x="0" y="0"/>
                </a:moveTo>
                <a:lnTo>
                  <a:pt x="9144000" y="0"/>
                </a:lnTo>
                <a:lnTo>
                  <a:pt x="9144000" y="5143500"/>
                </a:lnTo>
                <a:lnTo>
                  <a:pt x="0" y="5143500"/>
                </a:lnTo>
                <a:lnTo>
                  <a:pt x="0" y="3099817"/>
                </a:lnTo>
                <a:lnTo>
                  <a:pt x="1129751" y="2095594"/>
                </a:lnTo>
                <a:lnTo>
                  <a:pt x="0" y="1091371"/>
                </a:lnTo>
                <a:close/>
              </a:path>
            </a:pathLst>
          </a:custGeom>
          <a:solidFill>
            <a:schemeClr val="bg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矩形 31"/>
          <p:cNvSpPr/>
          <p:nvPr/>
        </p:nvSpPr>
        <p:spPr>
          <a:xfrm>
            <a:off x="3698213" y="3129230"/>
            <a:ext cx="3978327" cy="737235"/>
          </a:xfrm>
          <a:prstGeom prst="rect">
            <a:avLst/>
          </a:prstGeom>
        </p:spPr>
        <p:txBody>
          <a:bodyPr wrap="square">
            <a:spAutoFit/>
          </a:bodyPr>
          <a:lstStyle/>
          <a:p>
            <a:r>
              <a:rPr lang="en-US" sz="2800" b="1" dirty="0">
                <a:solidFill>
                  <a:schemeClr val="bg1"/>
                </a:solidFill>
                <a:latin typeface="微软雅黑" panose="020B0503020204020204" charset="-122"/>
                <a:ea typeface="微软雅黑" panose="020B0503020204020204" charset="-122"/>
                <a:cs typeface="微软雅黑" panose="020B0503020204020204" charset="-122"/>
                <a:sym typeface="+mn-lt"/>
              </a:rPr>
              <a:t>向量(vector)</a:t>
            </a:r>
            <a:endParaRPr lang="en-US" sz="2800" dirty="0">
              <a:solidFill>
                <a:schemeClr val="tx1"/>
              </a:solidFill>
              <a:latin typeface="+mn-lt"/>
              <a:ea typeface="+mn-ea"/>
              <a:cs typeface="+mn-ea"/>
              <a:sym typeface="+mn-lt"/>
            </a:endParaRPr>
          </a:p>
          <a:p>
            <a:r>
              <a:rPr lang="en-US" altLang="zh-CN" sz="1400" dirty="0">
                <a:solidFill>
                  <a:schemeClr val="bg2">
                    <a:lumMod val="75000"/>
                  </a:schemeClr>
                </a:solidFill>
                <a:sym typeface="+mn-lt"/>
              </a:rPr>
              <a:t> </a:t>
            </a:r>
            <a:endParaRPr lang="en-US" altLang="zh-CN" sz="1400" dirty="0">
              <a:solidFill>
                <a:schemeClr val="bg2">
                  <a:lumMod val="75000"/>
                </a:schemeClr>
              </a:solidFill>
            </a:endParaRPr>
          </a:p>
        </p:txBody>
      </p:sp>
      <p:sp>
        <p:nvSpPr>
          <p:cNvPr id="5" name="椭圆 4"/>
          <p:cNvSpPr/>
          <p:nvPr/>
        </p:nvSpPr>
        <p:spPr>
          <a:xfrm>
            <a:off x="2038037" y="1376204"/>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6" name="椭圆 5"/>
          <p:cNvSpPr/>
          <p:nvPr/>
        </p:nvSpPr>
        <p:spPr>
          <a:xfrm>
            <a:off x="1971628" y="1275708"/>
            <a:ext cx="1396095" cy="1396742"/>
          </a:xfrm>
          <a:prstGeom prst="ellipse">
            <a:avLst/>
          </a:prstGeom>
          <a:noFill/>
          <a:ln w="9525">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7" name="椭圆 6"/>
          <p:cNvSpPr/>
          <p:nvPr/>
        </p:nvSpPr>
        <p:spPr>
          <a:xfrm>
            <a:off x="3212609" y="2502446"/>
            <a:ext cx="145621" cy="145689"/>
          </a:xfrm>
          <a:prstGeom prst="ellipse">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
        <p:nvSpPr>
          <p:cNvPr id="8" name="Title 13"/>
          <p:cNvSpPr txBox="1"/>
          <p:nvPr/>
        </p:nvSpPr>
        <p:spPr>
          <a:xfrm>
            <a:off x="1403648" y="1306488"/>
            <a:ext cx="2532054" cy="1334977"/>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8000" b="1" dirty="0">
                <a:blipFill>
                  <a:blip r:embed="rId3"/>
                  <a:stretch>
                    <a:fillRect/>
                  </a:stretch>
                </a:blipFill>
                <a:latin typeface="+mn-lt"/>
                <a:ea typeface="+mn-ea"/>
                <a:cs typeface="+mn-ea"/>
                <a:sym typeface="+mn-lt"/>
              </a:rPr>
              <a:t>1</a:t>
            </a:r>
            <a:endParaRPr lang="en-US" sz="8800" b="1" dirty="0">
              <a:blipFill>
                <a:blip r:embed="rId3"/>
                <a:stretch>
                  <a:fillRect/>
                </a:stretch>
              </a:blipFill>
              <a:latin typeface="+mn-lt"/>
              <a:ea typeface="+mn-ea"/>
              <a:cs typeface="+mn-ea"/>
              <a:sym typeface="+mn-lt"/>
            </a:endParaRPr>
          </a:p>
        </p:txBody>
      </p:sp>
      <p:sp>
        <p:nvSpPr>
          <p:cNvPr id="9" name="椭圆 8"/>
          <p:cNvSpPr/>
          <p:nvPr/>
        </p:nvSpPr>
        <p:spPr>
          <a:xfrm>
            <a:off x="2065980" y="1275606"/>
            <a:ext cx="1396095" cy="1396742"/>
          </a:xfrm>
          <a:prstGeom prst="ellipse">
            <a:avLst/>
          </a:prstGeom>
          <a:noFill/>
          <a:ln w="9525">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718820" y="92710"/>
            <a:ext cx="7700645" cy="46437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1"/>
                </a:solidFill>
                <a:cs typeface="+mn-ea"/>
                <a:sym typeface="+mn-lt"/>
              </a:rPr>
              <a:t>vector</a:t>
            </a:r>
            <a:r>
              <a:rPr lang="zh-CN" altLang="en-US" b="1" dirty="0">
                <a:solidFill>
                  <a:schemeClr val="tx1"/>
                </a:solidFill>
                <a:cs typeface="+mn-ea"/>
                <a:sym typeface="+mn-lt"/>
              </a:rPr>
              <a:t>概述：</a:t>
            </a:r>
            <a:r>
              <a:rPr lang="zh-CN" altLang="en-US" dirty="0">
                <a:solidFill>
                  <a:schemeClr val="tx1"/>
                </a:solidFill>
                <a:cs typeface="+mn-ea"/>
                <a:sym typeface="+mn-lt"/>
              </a:rPr>
              <a:t>Vector是一个封装了动态大小数组的顺序容器。跟任意其它类型容器一样，它能够存放各种类型的对象。可以简单的认为，向量是一个能够存放任意类型的动态数组。</a:t>
            </a:r>
          </a:p>
          <a:p>
            <a:pPr marL="0" indent="0">
              <a:buFont typeface="Arial" panose="020B0604020202020204" pitchFamily="34" charset="0"/>
              <a:buNone/>
            </a:pPr>
            <a:r>
              <a:rPr lang="en-US" altLang="zh-CN" b="1" dirty="0">
                <a:solidFill>
                  <a:schemeClr val="tx1"/>
                </a:solidFill>
                <a:cs typeface="+mn-ea"/>
                <a:sym typeface="+mn-lt"/>
              </a:rPr>
              <a:t>vector</a:t>
            </a:r>
            <a:r>
              <a:rPr lang="zh-CN" altLang="en-US" b="1" dirty="0">
                <a:solidFill>
                  <a:schemeClr val="tx1"/>
                </a:solidFill>
                <a:cs typeface="+mn-ea"/>
                <a:sym typeface="+mn-lt"/>
              </a:rPr>
              <a:t>特点：</a:t>
            </a:r>
            <a:r>
              <a:rPr lang="zh-CN" altLang="en-US" dirty="0">
                <a:solidFill>
                  <a:schemeClr val="tx1"/>
                </a:solidFill>
                <a:cs typeface="+mn-ea"/>
                <a:sym typeface="+mn-lt"/>
              </a:rPr>
              <a:t>1.顺序序列。顺序容器中的元素按照严格的线性顺序排序。可以通过元素在序列中的位置访问对应的元素。</a:t>
            </a:r>
          </a:p>
          <a:p>
            <a:pPr marL="0" indent="0">
              <a:buFont typeface="Arial" panose="020B0604020202020204" pitchFamily="34" charset="0"/>
              <a:buNone/>
            </a:pPr>
            <a:r>
              <a:rPr lang="zh-CN" altLang="en-US" dirty="0">
                <a:solidFill>
                  <a:schemeClr val="tx1"/>
                </a:solidFill>
                <a:cs typeface="+mn-ea"/>
                <a:sym typeface="+mn-lt"/>
              </a:rPr>
              <a:t>2.动态数组。支持对序列中的任意元素进行快速直接访问，甚至可以通过指针算述进行该操作。操供了在序列末尾相对快速地添加/删除元素的操作。</a:t>
            </a:r>
          </a:p>
          <a:p>
            <a:pPr marL="0" indent="0">
              <a:buFont typeface="Arial" panose="020B0604020202020204" pitchFamily="34" charset="0"/>
              <a:buNone/>
            </a:pPr>
            <a:r>
              <a:rPr lang="zh-CN" altLang="en-US" dirty="0">
                <a:solidFill>
                  <a:schemeClr val="tx1"/>
                </a:solidFill>
                <a:cs typeface="+mn-ea"/>
                <a:sym typeface="+mn-lt"/>
              </a:rPr>
              <a:t>3.能够感知内存分配器的（Allocator-aware）。容器使用一个内存分配器对象来动态地处理它的存储需求。</a:t>
            </a:r>
          </a:p>
          <a:p>
            <a:pPr marL="0" indent="0">
              <a:buFont typeface="Arial" panose="020B0604020202020204" pitchFamily="34" charset="0"/>
              <a:buNone/>
            </a:pPr>
            <a:r>
              <a:rPr lang="en-US" altLang="zh-CN" b="1" dirty="0">
                <a:solidFill>
                  <a:schemeClr val="tx1"/>
                </a:solidFill>
                <a:cs typeface="+mn-ea"/>
                <a:sym typeface="+mn-lt"/>
              </a:rPr>
              <a:t>vector</a:t>
            </a:r>
            <a:r>
              <a:rPr lang="zh-CN" altLang="en-US" b="1" dirty="0">
                <a:solidFill>
                  <a:schemeClr val="tx1"/>
                </a:solidFill>
                <a:cs typeface="+mn-ea"/>
                <a:sym typeface="+mn-lt"/>
              </a:rPr>
              <a:t>数据结构：</a:t>
            </a:r>
            <a:r>
              <a:rPr lang="zh-CN" altLang="en-US" dirty="0">
                <a:solidFill>
                  <a:schemeClr val="tx1"/>
                </a:solidFill>
                <a:cs typeface="+mn-ea"/>
                <a:sym typeface="+mn-lt"/>
              </a:rPr>
              <a:t>采用的是连续的线性空间，属于线性存储，采用三个迭代器来指向分配的线性空间的不同范围。</a:t>
            </a:r>
          </a:p>
          <a:p>
            <a:pPr marL="0" indent="0">
              <a:buFont typeface="Arial" panose="020B0604020202020204" pitchFamily="34" charset="0"/>
              <a:buNone/>
            </a:pPr>
            <a:r>
              <a:rPr lang="en-US" altLang="zh-CN" b="1" dirty="0">
                <a:solidFill>
                  <a:schemeClr val="tx1"/>
                </a:solidFill>
                <a:cs typeface="+mn-ea"/>
                <a:sym typeface="+mn-lt"/>
              </a:rPr>
              <a:t>vector</a:t>
            </a:r>
            <a:r>
              <a:rPr lang="zh-CN" altLang="en-US" b="1" dirty="0">
                <a:solidFill>
                  <a:schemeClr val="tx1"/>
                </a:solidFill>
                <a:cs typeface="+mn-ea"/>
                <a:sym typeface="+mn-lt"/>
              </a:rPr>
              <a:t>基本操作（特色）：</a:t>
            </a:r>
            <a:endParaRPr lang="zh-CN" altLang="en-US" dirty="0">
              <a:solidFill>
                <a:schemeClr val="tx1"/>
              </a:solidFill>
              <a:cs typeface="+mn-ea"/>
              <a:sym typeface="+mn-lt"/>
            </a:endParaRPr>
          </a:p>
          <a:p>
            <a:pPr marL="0" indent="0">
              <a:buFont typeface="Arial" panose="020B0604020202020204" pitchFamily="34" charset="0"/>
              <a:buNone/>
            </a:pPr>
            <a:r>
              <a:rPr lang="zh-CN" altLang="en-US" dirty="0">
                <a:solidFill>
                  <a:schemeClr val="tx1"/>
                </a:solidFill>
                <a:cs typeface="+mn-ea"/>
                <a:sym typeface="+mn-lt"/>
              </a:rPr>
              <a:t>1.删除容器中的元素</a:t>
            </a:r>
          </a:p>
          <a:p>
            <a:pPr marL="0" indent="0">
              <a:buFont typeface="Arial" panose="020B0604020202020204" pitchFamily="34" charset="0"/>
              <a:buNone/>
            </a:pPr>
            <a:r>
              <a:rPr lang="zh-CN" altLang="en-US" dirty="0">
                <a:solidFill>
                  <a:schemeClr val="tx1"/>
                </a:solidFill>
                <a:cs typeface="+mn-ea"/>
                <a:sym typeface="+mn-lt"/>
              </a:rPr>
              <a:t>vector&lt;int&gt; v1;//默认构造 无参构造</a:t>
            </a:r>
          </a:p>
          <a:p>
            <a:pPr marL="0" indent="0">
              <a:buFont typeface="Arial" panose="020B0604020202020204" pitchFamily="34" charset="0"/>
              <a:buNone/>
            </a:pPr>
            <a:r>
              <a:rPr lang="zh-CN" altLang="en-US" dirty="0">
                <a:solidFill>
                  <a:schemeClr val="tx1"/>
                </a:solidFill>
                <a:cs typeface="+mn-ea"/>
                <a:sym typeface="+mn-lt"/>
              </a:rPr>
              <a:t>for(int i=0;i&lt;10;i++){v1.push_back(i);}</a:t>
            </a:r>
            <a:r>
              <a:rPr lang="en-US" altLang="zh-CN" dirty="0">
                <a:solidFill>
                  <a:schemeClr val="tx1"/>
                </a:solidFill>
                <a:cs typeface="+mn-ea"/>
                <a:sym typeface="+mn-lt"/>
              </a:rPr>
              <a:t>//</a:t>
            </a:r>
            <a:r>
              <a:rPr lang="zh-CN" altLang="en-US" dirty="0">
                <a:solidFill>
                  <a:schemeClr val="tx1"/>
                </a:solidFill>
                <a:cs typeface="+mn-ea"/>
                <a:sym typeface="+mn-lt"/>
              </a:rPr>
              <a:t>尾插法插入元素</a:t>
            </a:r>
          </a:p>
          <a:p>
            <a:pPr marL="0" indent="0">
              <a:buFont typeface="Arial" panose="020B0604020202020204" pitchFamily="34" charset="0"/>
              <a:buNone/>
            </a:pPr>
            <a:r>
              <a:rPr lang="en-US" altLang="zh-CN" dirty="0">
                <a:solidFill>
                  <a:schemeClr val="tx1"/>
                </a:solidFill>
                <a:cs typeface="+mn-ea"/>
                <a:sym typeface="+mn-lt"/>
              </a:rPr>
              <a:t>for(vector&lt;int&gt;::iterator it=v1.begin(); it!=v1.end(); ){if(*it == 7) </a:t>
            </a:r>
          </a:p>
          <a:p>
            <a:pPr marL="0" indent="0">
              <a:buFont typeface="Arial" panose="020B0604020202020204" pitchFamily="34" charset="0"/>
              <a:buNone/>
            </a:pPr>
            <a:r>
              <a:rPr lang="en-US" altLang="zh-CN" dirty="0">
                <a:solidFill>
                  <a:schemeClr val="tx1"/>
                </a:solidFill>
                <a:cs typeface="+mn-ea"/>
                <a:sym typeface="+mn-lt"/>
              </a:rPr>
              <a:t>{it = v1.erase(it);}//</a:t>
            </a:r>
            <a:r>
              <a:rPr lang="zh-CN" altLang="en-US" dirty="0">
                <a:solidFill>
                  <a:schemeClr val="tx1"/>
                </a:solidFill>
                <a:cs typeface="+mn-ea"/>
                <a:sym typeface="+mn-lt"/>
              </a:rPr>
              <a:t>删除指定位置的元素，注意不能频繁删除</a:t>
            </a:r>
            <a:endParaRPr lang="en-US" altLang="zh-CN" dirty="0">
              <a:solidFill>
                <a:schemeClr val="tx1"/>
              </a:solidFill>
              <a:cs typeface="+mn-ea"/>
              <a:sym typeface="+mn-lt"/>
            </a:endParaRPr>
          </a:p>
          <a:p>
            <a:pPr marL="0" indent="0">
              <a:buFont typeface="Arial" panose="020B0604020202020204" pitchFamily="34" charset="0"/>
              <a:buNone/>
            </a:pPr>
            <a:r>
              <a:rPr lang="en-US" altLang="zh-CN" dirty="0">
                <a:solidFill>
                  <a:schemeClr val="tx1"/>
                </a:solidFill>
                <a:cs typeface="+mn-ea"/>
                <a:sym typeface="+mn-lt"/>
              </a:rPr>
              <a:t>else {++it;}}</a:t>
            </a:r>
          </a:p>
          <a:p>
            <a:pPr marL="0" indent="0">
              <a:buFont typeface="Arial" panose="020B0604020202020204" pitchFamily="34" charset="0"/>
              <a:buNone/>
            </a:pPr>
            <a:r>
              <a:rPr lang="en-US" altLang="zh-CN" dirty="0">
                <a:solidFill>
                  <a:schemeClr val="tx1"/>
                </a:solidFill>
                <a:cs typeface="+mn-ea"/>
                <a:sym typeface="+mn-lt"/>
              </a:rPr>
              <a:t>v1.pop_back();//</a:t>
            </a:r>
            <a:r>
              <a:rPr lang="zh-CN" altLang="en-US" dirty="0">
                <a:solidFill>
                  <a:schemeClr val="tx1"/>
                </a:solidFill>
                <a:cs typeface="+mn-ea"/>
                <a:sym typeface="+mn-lt"/>
              </a:rPr>
              <a:t>删除容器中最后一个元素</a:t>
            </a:r>
            <a:endParaRPr lang="en-US" altLang="zh-CN" dirty="0">
              <a:solidFill>
                <a:schemeClr val="tx1"/>
              </a:solidFill>
              <a:cs typeface="+mn-ea"/>
              <a:sym typeface="+mn-lt"/>
            </a:endParaRPr>
          </a:p>
          <a:p>
            <a:pPr marL="0" indent="0">
              <a:buFont typeface="Arial" panose="020B0604020202020204" pitchFamily="34" charset="0"/>
              <a:buNone/>
            </a:pPr>
            <a:r>
              <a:rPr lang="en-US" altLang="zh-CN" dirty="0">
                <a:solidFill>
                  <a:schemeClr val="tx1"/>
                </a:solidFill>
                <a:cs typeface="+mn-ea"/>
                <a:sym typeface="+mn-lt"/>
              </a:rPr>
              <a:t>v1.clear();//</a:t>
            </a:r>
            <a:r>
              <a:rPr lang="zh-CN" altLang="en-US" dirty="0">
                <a:solidFill>
                  <a:schemeClr val="tx1"/>
                </a:solidFill>
                <a:cs typeface="+mn-ea"/>
                <a:sym typeface="+mn-lt"/>
              </a:rPr>
              <a:t>清空容器中的元素，但不释放空间</a:t>
            </a: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588010" y="334010"/>
            <a:ext cx="7753985" cy="41332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dirty="0">
                <a:solidFill>
                  <a:schemeClr val="tx1"/>
                </a:solidFill>
                <a:cs typeface="+mn-ea"/>
                <a:sym typeface="+mn-lt"/>
              </a:rPr>
              <a:t>2.</a:t>
            </a:r>
            <a:r>
              <a:rPr lang="zh-CN" altLang="en-US" dirty="0">
                <a:solidFill>
                  <a:schemeClr val="tx1"/>
                </a:solidFill>
                <a:cs typeface="+mn-ea"/>
                <a:sym typeface="+mn-lt"/>
              </a:rPr>
              <a:t>容器大小与容器长度</a:t>
            </a:r>
          </a:p>
          <a:p>
            <a:pPr marL="0" indent="0">
              <a:buFont typeface="Arial" panose="020B0604020202020204" pitchFamily="34" charset="0"/>
              <a:buNone/>
            </a:pPr>
            <a:r>
              <a:rPr lang="zh-CN" altLang="en-US" dirty="0">
                <a:solidFill>
                  <a:schemeClr val="tx1"/>
                </a:solidFill>
                <a:cs typeface="+mn-ea"/>
                <a:sym typeface="+mn-lt"/>
              </a:rPr>
              <a:t>vector&lt;int&gt; v1;</a:t>
            </a:r>
          </a:p>
          <a:p>
            <a:pPr marL="0" indent="0">
              <a:buFont typeface="Arial" panose="020B0604020202020204" pitchFamily="34" charset="0"/>
              <a:buNone/>
            </a:pPr>
            <a:r>
              <a:rPr lang="zh-CN" altLang="en-US" dirty="0">
                <a:solidFill>
                  <a:schemeClr val="tx1"/>
                </a:solidFill>
                <a:cs typeface="+mn-ea"/>
                <a:sym typeface="+mn-lt"/>
              </a:rPr>
              <a:t>for(int i=0;i&lt;10;i++){v1.push_back(i);}</a:t>
            </a:r>
          </a:p>
          <a:p>
            <a:pPr marL="0" indent="0">
              <a:buFont typeface="Arial" panose="020B0604020202020204" pitchFamily="34" charset="0"/>
              <a:buNone/>
            </a:pPr>
            <a:r>
              <a:rPr lang="en-US" altLang="zh-CN" dirty="0">
                <a:solidFill>
                  <a:schemeClr val="tx1"/>
                </a:solidFill>
                <a:cs typeface="+mn-ea"/>
                <a:sym typeface="+mn-lt"/>
              </a:rPr>
              <a:t>v1.</a:t>
            </a:r>
            <a:r>
              <a:rPr lang="zh-CN" altLang="en-US" dirty="0">
                <a:solidFill>
                  <a:schemeClr val="tx1"/>
                </a:solidFill>
                <a:cs typeface="+mn-ea"/>
                <a:sym typeface="+mn-lt"/>
              </a:rPr>
              <a:t>resize(int num);//重新指定容器的长度为num，若容器变长，则以默认值</a:t>
            </a:r>
            <a:r>
              <a:rPr lang="en-US" altLang="zh-CN" dirty="0">
                <a:solidFill>
                  <a:schemeClr val="tx1"/>
                </a:solidFill>
                <a:cs typeface="+mn-ea"/>
                <a:sym typeface="+mn-lt"/>
              </a:rPr>
              <a:t>(0)</a:t>
            </a:r>
            <a:r>
              <a:rPr lang="zh-CN" altLang="en-US" dirty="0">
                <a:solidFill>
                  <a:schemeClr val="tx1"/>
                </a:solidFill>
                <a:cs typeface="+mn-ea"/>
                <a:sym typeface="+mn-lt"/>
              </a:rPr>
              <a:t>填充新位置；若容器变短，则末尾超出容器长度的元素会被删除</a:t>
            </a:r>
          </a:p>
          <a:p>
            <a:pPr marL="0" indent="0">
              <a:buFont typeface="Arial" panose="020B0604020202020204" pitchFamily="34" charset="0"/>
              <a:buNone/>
            </a:pPr>
            <a:r>
              <a:rPr lang="en-US" altLang="zh-CN" dirty="0">
                <a:solidFill>
                  <a:schemeClr val="tx1"/>
                </a:solidFill>
                <a:cs typeface="+mn-ea"/>
                <a:sym typeface="+mn-lt"/>
              </a:rPr>
              <a:t>v1.</a:t>
            </a:r>
            <a:r>
              <a:rPr lang="zh-CN" altLang="en-US" dirty="0">
                <a:solidFill>
                  <a:schemeClr val="tx1"/>
                </a:solidFill>
                <a:cs typeface="+mn-ea"/>
                <a:sym typeface="+mn-lt"/>
              </a:rPr>
              <a:t>resize(int num,elem);//重新指定容器的长度为num，若容器变长，则以elem填充新位置；若容器变短，则末尾超出容器长度的元素会被删除</a:t>
            </a:r>
          </a:p>
          <a:p>
            <a:pPr marL="0" indent="0">
              <a:buFont typeface="Arial" panose="020B0604020202020204" pitchFamily="34" charset="0"/>
              <a:buNone/>
            </a:pPr>
            <a:r>
              <a:rPr lang="en-US" altLang="zh-CN" dirty="0">
                <a:solidFill>
                  <a:schemeClr val="tx1"/>
                </a:solidFill>
                <a:cs typeface="+mn-ea"/>
                <a:sym typeface="+mn-lt"/>
              </a:rPr>
              <a:t>v1.</a:t>
            </a:r>
            <a:r>
              <a:rPr lang="zh-CN" altLang="en-US" dirty="0">
                <a:solidFill>
                  <a:schemeClr val="tx1"/>
                </a:solidFill>
                <a:cs typeface="+mn-ea"/>
                <a:sym typeface="+mn-lt"/>
              </a:rPr>
              <a:t>reserve(int len);//容量预留len个元素长度，预留位置不初始化，不能访问元素，一般用来减少动态扩展次数</a:t>
            </a:r>
          </a:p>
          <a:p>
            <a:pPr marL="0" indent="0">
              <a:buFont typeface="Arial" panose="020B0604020202020204" pitchFamily="34" charset="0"/>
              <a:buNone/>
            </a:pPr>
            <a:endParaRPr lang="zh-CN" altLang="en-US" dirty="0">
              <a:solidFill>
                <a:schemeClr val="tx1"/>
              </a:solidFill>
              <a:cs typeface="+mn-ea"/>
              <a:sym typeface="+mn-lt"/>
            </a:endParaRP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588010" y="334010"/>
            <a:ext cx="7753985" cy="42545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tx1"/>
                </a:solidFill>
                <a:cs typeface="+mn-ea"/>
                <a:sym typeface="+mn-lt"/>
              </a:rPr>
              <a:t>题目与应用（</a:t>
            </a:r>
            <a:r>
              <a:rPr lang="en-US" altLang="zh-CN" dirty="0">
                <a:solidFill>
                  <a:schemeClr val="tx1"/>
                </a:solidFill>
                <a:cs typeface="+mn-ea"/>
                <a:sym typeface="+mn-lt"/>
              </a:rPr>
              <a:t>CCF2017</a:t>
            </a:r>
            <a:r>
              <a:rPr lang="zh-CN" altLang="en-US" dirty="0">
                <a:solidFill>
                  <a:schemeClr val="tx1"/>
                </a:solidFill>
                <a:cs typeface="+mn-ea"/>
                <a:sym typeface="+mn-lt"/>
              </a:rPr>
              <a:t>）</a:t>
            </a:r>
          </a:p>
          <a:p>
            <a:pPr marL="0" indent="0">
              <a:buFont typeface="Arial" panose="020B0604020202020204" pitchFamily="34" charset="0"/>
              <a:buNone/>
            </a:pPr>
            <a:r>
              <a:rPr lang="zh-CN" altLang="en-US" dirty="0">
                <a:solidFill>
                  <a:schemeClr val="tx1"/>
                </a:solidFill>
                <a:cs typeface="+mn-ea"/>
                <a:sym typeface="+mn-lt"/>
              </a:rPr>
              <a:t>题目描述：体育老师小明要将自己班上的学生按顺序排队。他首先让学生按学号从小到大的顺序排成一排，学号小的排在前面，然后进行多次调整。一次调整小明可能让一位同学出队，向前或者向后移动一段距离后再插入队列。</a:t>
            </a:r>
          </a:p>
          <a:p>
            <a:pPr marL="0" indent="0">
              <a:buFont typeface="Arial" panose="020B0604020202020204" pitchFamily="34" charset="0"/>
              <a:buNone/>
            </a:pPr>
            <a:r>
              <a:rPr lang="zh-CN" altLang="en-US" dirty="0">
                <a:solidFill>
                  <a:schemeClr val="tx1"/>
                </a:solidFill>
                <a:cs typeface="+mn-ea"/>
                <a:sym typeface="+mn-lt"/>
              </a:rPr>
              <a:t>　　例如，下面给出了一组移动的例子，例子中学生的人数为8人。</a:t>
            </a:r>
          </a:p>
          <a:p>
            <a:pPr marL="0" indent="0">
              <a:buFont typeface="Arial" panose="020B0604020202020204" pitchFamily="34" charset="0"/>
              <a:buNone/>
            </a:pPr>
            <a:r>
              <a:rPr lang="zh-CN" altLang="en-US" dirty="0">
                <a:solidFill>
                  <a:schemeClr val="tx1"/>
                </a:solidFill>
                <a:cs typeface="+mn-ea"/>
                <a:sym typeface="+mn-lt"/>
              </a:rPr>
              <a:t>　　0）初始队列中学生的学号依次为1, 2, 3, 4, 5, 6, 7, 8；</a:t>
            </a:r>
          </a:p>
          <a:p>
            <a:pPr marL="0" indent="0">
              <a:buFont typeface="Arial" panose="020B0604020202020204" pitchFamily="34" charset="0"/>
              <a:buNone/>
            </a:pPr>
            <a:r>
              <a:rPr lang="zh-CN" altLang="en-US" dirty="0">
                <a:solidFill>
                  <a:schemeClr val="tx1"/>
                </a:solidFill>
                <a:cs typeface="+mn-ea"/>
                <a:sym typeface="+mn-lt"/>
              </a:rPr>
              <a:t>　　1）第一次调整，命令为“3号同学向后移动2”，表示3号同学出队，向后移动2名同学的距离，再插入到队列中，新队列中学生的学号依次为1, 2, 4, 5, 3, 6, 7, 8；</a:t>
            </a:r>
          </a:p>
          <a:p>
            <a:pPr marL="0" indent="0">
              <a:buFont typeface="Arial" panose="020B0604020202020204" pitchFamily="34" charset="0"/>
              <a:buNone/>
            </a:pPr>
            <a:r>
              <a:rPr lang="zh-CN" altLang="en-US" dirty="0">
                <a:solidFill>
                  <a:schemeClr val="tx1"/>
                </a:solidFill>
                <a:cs typeface="+mn-ea"/>
                <a:sym typeface="+mn-lt"/>
              </a:rPr>
              <a:t>　　2）第二次调整，命令为“8号同学向前移动3”，表示8号同学出队，向前移动3名同学的距离，再插入到队列中，新队列中学生的学号依次为1, 2, 4, 5, 8, 3, 6, 7；</a:t>
            </a:r>
          </a:p>
          <a:p>
            <a:pPr marL="0" indent="0">
              <a:buFont typeface="Arial" panose="020B0604020202020204" pitchFamily="34" charset="0"/>
              <a:buNone/>
            </a:pPr>
            <a:r>
              <a:rPr lang="zh-CN" altLang="en-US" dirty="0">
                <a:solidFill>
                  <a:schemeClr val="tx1"/>
                </a:solidFill>
                <a:cs typeface="+mn-ea"/>
                <a:sym typeface="+mn-lt"/>
              </a:rPr>
              <a:t>　　3）第三次调整，命令为“3号同学向前移动2”，表示3号同学出队，向前移动2名同学的距离，再插入到队列中，新队列中学生的学号依次为1, 2, 4, 3, 5, 8, 6, 7。</a:t>
            </a:r>
          </a:p>
          <a:p>
            <a:pPr marL="0" indent="0">
              <a:buFont typeface="Arial" panose="020B0604020202020204" pitchFamily="34" charset="0"/>
              <a:buNone/>
            </a:pPr>
            <a:r>
              <a:rPr lang="zh-CN" altLang="en-US" dirty="0">
                <a:solidFill>
                  <a:schemeClr val="tx1"/>
                </a:solidFill>
                <a:cs typeface="+mn-ea"/>
                <a:sym typeface="+mn-lt"/>
              </a:rPr>
              <a:t>　　小明记录了所有调整的过程，请问，最终从前向后所有学生的学号依次是多少？</a:t>
            </a:r>
          </a:p>
          <a:p>
            <a:pPr marL="0" indent="0">
              <a:buFont typeface="Arial" panose="020B0604020202020204" pitchFamily="34" charset="0"/>
              <a:buNone/>
            </a:pPr>
            <a:r>
              <a:rPr lang="zh-CN" altLang="en-US" dirty="0">
                <a:solidFill>
                  <a:schemeClr val="tx1"/>
                </a:solidFill>
                <a:cs typeface="+mn-ea"/>
                <a:sym typeface="+mn-lt"/>
              </a:rPr>
              <a:t>　　请特别注意，上述移动过程中所涉及的号码指的是学号，而不是在队伍中的位置。在向后移动时，移动的距离不超过对应同学后面的人数，如果向后移动的距离正好等于对应同学后面的人数则该同学会移动到队列的最后面。在向前移动时，移动的距离不超过对应同学前面的人数，如果向前移动的距离正好等于对应同学前面的人数则该同学会移动到队列的最前面。</a:t>
            </a:r>
          </a:p>
          <a:p>
            <a:pPr marL="0" indent="0">
              <a:buFont typeface="Arial" panose="020B0604020202020204" pitchFamily="34" charset="0"/>
              <a:buNone/>
            </a:pPr>
            <a:endParaRPr lang="zh-CN" altLang="en-US" dirty="0">
              <a:solidFill>
                <a:schemeClr val="tx1"/>
              </a:solidFill>
              <a:cs typeface="+mn-ea"/>
              <a:sym typeface="+mn-lt"/>
            </a:endParaRP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588010" y="334010"/>
            <a:ext cx="7753985" cy="42545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tx1"/>
                </a:solidFill>
                <a:cs typeface="+mn-ea"/>
                <a:sym typeface="+mn-lt"/>
              </a:rPr>
              <a:t>题目与应用</a:t>
            </a:r>
          </a:p>
          <a:p>
            <a:pPr marL="0" indent="0">
              <a:buFont typeface="Arial" panose="020B0604020202020204" pitchFamily="34" charset="0"/>
              <a:buNone/>
            </a:pPr>
            <a:r>
              <a:rPr lang="zh-CN" altLang="en-US" dirty="0">
                <a:solidFill>
                  <a:schemeClr val="tx1"/>
                </a:solidFill>
                <a:cs typeface="+mn-ea"/>
                <a:sym typeface="+mn-lt"/>
              </a:rPr>
              <a:t>输入格式</a:t>
            </a:r>
          </a:p>
          <a:p>
            <a:pPr marL="0" indent="0">
              <a:buFont typeface="Arial" panose="020B0604020202020204" pitchFamily="34" charset="0"/>
              <a:buNone/>
            </a:pPr>
            <a:r>
              <a:rPr lang="zh-CN" altLang="en-US" dirty="0">
                <a:solidFill>
                  <a:schemeClr val="tx1"/>
                </a:solidFill>
                <a:cs typeface="+mn-ea"/>
                <a:sym typeface="+mn-lt"/>
              </a:rPr>
              <a:t>输入的第一行包含一个整数n，表示学生的数量，学生的学号由1到n编号。</a:t>
            </a:r>
          </a:p>
          <a:p>
            <a:pPr marL="0" indent="0">
              <a:buFont typeface="Arial" panose="020B0604020202020204" pitchFamily="34" charset="0"/>
              <a:buNone/>
            </a:pPr>
            <a:r>
              <a:rPr lang="zh-CN" altLang="en-US" dirty="0">
                <a:solidFill>
                  <a:schemeClr val="tx1"/>
                </a:solidFill>
                <a:cs typeface="+mn-ea"/>
                <a:sym typeface="+mn-lt"/>
              </a:rPr>
              <a:t>第二行包含一个整数m，表示调整的次数。</a:t>
            </a:r>
          </a:p>
          <a:p>
            <a:pPr marL="0" indent="0">
              <a:buFont typeface="Arial" panose="020B0604020202020204" pitchFamily="34" charset="0"/>
              <a:buNone/>
            </a:pPr>
            <a:r>
              <a:rPr lang="zh-CN" altLang="en-US" dirty="0">
                <a:solidFill>
                  <a:schemeClr val="tx1"/>
                </a:solidFill>
                <a:cs typeface="+mn-ea"/>
                <a:sym typeface="+mn-lt"/>
              </a:rPr>
              <a:t>接下来m行，每行两个整数p, q，如果q为正，表示学号为p的同学向后移动q，如果q为负，表示学号为p的同学向前移动-q。</a:t>
            </a:r>
          </a:p>
          <a:p>
            <a:pPr marL="0" indent="0">
              <a:buFont typeface="Arial" panose="020B0604020202020204" pitchFamily="34" charset="0"/>
              <a:buNone/>
            </a:pPr>
            <a:r>
              <a:rPr lang="zh-CN" altLang="en-US" dirty="0">
                <a:solidFill>
                  <a:schemeClr val="tx1"/>
                </a:solidFill>
                <a:cs typeface="+mn-ea"/>
                <a:sym typeface="+mn-lt"/>
              </a:rPr>
              <a:t>输出格式</a:t>
            </a:r>
          </a:p>
          <a:p>
            <a:pPr marL="0" indent="0">
              <a:buFont typeface="Arial" panose="020B0604020202020204" pitchFamily="34" charset="0"/>
              <a:buNone/>
            </a:pPr>
            <a:r>
              <a:rPr lang="zh-CN" altLang="en-US" dirty="0">
                <a:solidFill>
                  <a:schemeClr val="tx1"/>
                </a:solidFill>
                <a:cs typeface="+mn-ea"/>
                <a:sym typeface="+mn-lt"/>
              </a:rPr>
              <a:t>输出一行，包含n个整数，相邻两个整数之间由一个空格分隔，表示最终从前向后所有学生的学号。</a:t>
            </a:r>
          </a:p>
          <a:p>
            <a:pPr marL="0" indent="0">
              <a:buFont typeface="Arial" panose="020B0604020202020204" pitchFamily="34" charset="0"/>
              <a:buNone/>
            </a:pPr>
            <a:r>
              <a:rPr lang="zh-CN" altLang="en-US" dirty="0">
                <a:solidFill>
                  <a:schemeClr val="tx1"/>
                </a:solidFill>
                <a:cs typeface="+mn-ea"/>
                <a:sym typeface="+mn-lt"/>
              </a:rPr>
              <a:t>样例输入</a:t>
            </a:r>
          </a:p>
          <a:p>
            <a:pPr marL="0" indent="0">
              <a:buFont typeface="Arial" panose="020B0604020202020204" pitchFamily="34" charset="0"/>
              <a:buNone/>
            </a:pPr>
            <a:r>
              <a:rPr lang="zh-CN" altLang="en-US" dirty="0">
                <a:solidFill>
                  <a:schemeClr val="tx1"/>
                </a:solidFill>
                <a:cs typeface="+mn-ea"/>
                <a:sym typeface="+mn-lt"/>
              </a:rPr>
              <a:t>8</a:t>
            </a:r>
          </a:p>
          <a:p>
            <a:pPr marL="0" indent="0">
              <a:buFont typeface="Arial" panose="020B0604020202020204" pitchFamily="34" charset="0"/>
              <a:buNone/>
            </a:pPr>
            <a:r>
              <a:rPr lang="zh-CN" altLang="en-US" dirty="0">
                <a:solidFill>
                  <a:schemeClr val="tx1"/>
                </a:solidFill>
                <a:cs typeface="+mn-ea"/>
                <a:sym typeface="+mn-lt"/>
              </a:rPr>
              <a:t>3</a:t>
            </a:r>
          </a:p>
          <a:p>
            <a:pPr marL="0" indent="0">
              <a:buFont typeface="Arial" panose="020B0604020202020204" pitchFamily="34" charset="0"/>
              <a:buNone/>
            </a:pPr>
            <a:r>
              <a:rPr lang="zh-CN" altLang="en-US" dirty="0">
                <a:solidFill>
                  <a:schemeClr val="tx1"/>
                </a:solidFill>
                <a:cs typeface="+mn-ea"/>
                <a:sym typeface="+mn-lt"/>
              </a:rPr>
              <a:t>3 2</a:t>
            </a:r>
          </a:p>
          <a:p>
            <a:pPr marL="0" indent="0">
              <a:buFont typeface="Arial" panose="020B0604020202020204" pitchFamily="34" charset="0"/>
              <a:buNone/>
            </a:pPr>
            <a:r>
              <a:rPr lang="zh-CN" altLang="en-US" dirty="0">
                <a:solidFill>
                  <a:schemeClr val="tx1"/>
                </a:solidFill>
                <a:cs typeface="+mn-ea"/>
                <a:sym typeface="+mn-lt"/>
              </a:rPr>
              <a:t>8 -3</a:t>
            </a:r>
          </a:p>
          <a:p>
            <a:pPr marL="0" indent="0">
              <a:buFont typeface="Arial" panose="020B0604020202020204" pitchFamily="34" charset="0"/>
              <a:buNone/>
            </a:pPr>
            <a:r>
              <a:rPr lang="zh-CN" altLang="en-US" dirty="0">
                <a:solidFill>
                  <a:schemeClr val="tx1"/>
                </a:solidFill>
                <a:cs typeface="+mn-ea"/>
                <a:sym typeface="+mn-lt"/>
              </a:rPr>
              <a:t>3 -2</a:t>
            </a:r>
          </a:p>
          <a:p>
            <a:pPr marL="0" indent="0">
              <a:buFont typeface="Arial" panose="020B0604020202020204" pitchFamily="34" charset="0"/>
              <a:buNone/>
            </a:pPr>
            <a:r>
              <a:rPr lang="zh-CN" altLang="en-US" dirty="0">
                <a:solidFill>
                  <a:schemeClr val="tx1"/>
                </a:solidFill>
                <a:cs typeface="+mn-ea"/>
                <a:sym typeface="+mn-lt"/>
              </a:rPr>
              <a:t>样例输出</a:t>
            </a:r>
          </a:p>
          <a:p>
            <a:pPr marL="0" indent="0">
              <a:buFont typeface="Arial" panose="020B0604020202020204" pitchFamily="34" charset="0"/>
              <a:buNone/>
            </a:pPr>
            <a:r>
              <a:rPr lang="zh-CN" altLang="en-US" dirty="0">
                <a:solidFill>
                  <a:schemeClr val="tx1"/>
                </a:solidFill>
                <a:cs typeface="+mn-ea"/>
                <a:sym typeface="+mn-lt"/>
              </a:rPr>
              <a:t>1 2 4 3 5 8 6 7</a:t>
            </a:r>
          </a:p>
          <a:p>
            <a:pPr marL="0" indent="0">
              <a:buFont typeface="Arial" panose="020B0604020202020204" pitchFamily="34" charset="0"/>
              <a:buNone/>
            </a:pPr>
            <a:endParaRPr lang="zh-CN" altLang="en-US" dirty="0">
              <a:solidFill>
                <a:schemeClr val="tx1"/>
              </a:solidFill>
              <a:cs typeface="+mn-ea"/>
              <a:sym typeface="+mn-lt"/>
            </a:endParaRP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ontent Placeholder 2"/>
          <p:cNvSpPr txBox="1"/>
          <p:nvPr/>
        </p:nvSpPr>
        <p:spPr>
          <a:xfrm>
            <a:off x="588010" y="189865"/>
            <a:ext cx="7753985" cy="439864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tx1"/>
                </a:solidFill>
                <a:cs typeface="+mn-ea"/>
                <a:sym typeface="+mn-lt"/>
              </a:rPr>
              <a:t>代码实现：</a:t>
            </a:r>
          </a:p>
          <a:p>
            <a:pPr marL="0" indent="0">
              <a:buFont typeface="Arial" panose="020B0604020202020204" pitchFamily="34" charset="0"/>
              <a:buNone/>
            </a:pPr>
            <a:endParaRPr lang="zh-CN" altLang="en-US" dirty="0">
              <a:solidFill>
                <a:schemeClr val="tx1"/>
              </a:solidFill>
              <a:cs typeface="+mn-ea"/>
              <a:sym typeface="+mn-lt"/>
            </a:endParaRPr>
          </a:p>
        </p:txBody>
      </p:sp>
      <p:grpSp>
        <p:nvGrpSpPr>
          <p:cNvPr id="3" name="组合 2"/>
          <p:cNvGrpSpPr/>
          <p:nvPr/>
        </p:nvGrpSpPr>
        <p:grpSpPr>
          <a:xfrm>
            <a:off x="-635" y="4736465"/>
            <a:ext cx="9145270" cy="396000"/>
            <a:chOff x="2035294" y="4227934"/>
            <a:chExt cx="5376818" cy="172124"/>
          </a:xfrm>
        </p:grpSpPr>
        <p:sp>
          <p:nvSpPr>
            <p:cNvPr id="14" name="Oval 27"/>
            <p:cNvSpPr/>
            <p:nvPr/>
          </p:nvSpPr>
          <p:spPr>
            <a:xfrm>
              <a:off x="203529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5" name="Oval 27"/>
            <p:cNvSpPr/>
            <p:nvPr/>
          </p:nvSpPr>
          <p:spPr>
            <a:xfrm>
              <a:off x="241270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6" name="Oval 27"/>
            <p:cNvSpPr/>
            <p:nvPr/>
          </p:nvSpPr>
          <p:spPr>
            <a:xfrm>
              <a:off x="2791036"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7" name="Oval 27"/>
            <p:cNvSpPr/>
            <p:nvPr/>
          </p:nvSpPr>
          <p:spPr>
            <a:xfrm>
              <a:off x="3151671"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8" name="Oval 27"/>
            <p:cNvSpPr/>
            <p:nvPr/>
          </p:nvSpPr>
          <p:spPr>
            <a:xfrm>
              <a:off x="3529267"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19" name="Oval 27"/>
            <p:cNvSpPr/>
            <p:nvPr/>
          </p:nvSpPr>
          <p:spPr>
            <a:xfrm>
              <a:off x="3889902"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0" name="Oval 27"/>
            <p:cNvSpPr/>
            <p:nvPr/>
          </p:nvSpPr>
          <p:spPr>
            <a:xfrm>
              <a:off x="4250720"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1" name="Oval 27"/>
            <p:cNvSpPr/>
            <p:nvPr/>
          </p:nvSpPr>
          <p:spPr>
            <a:xfrm>
              <a:off x="4611355"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2" name="Oval 27"/>
            <p:cNvSpPr/>
            <p:nvPr/>
          </p:nvSpPr>
          <p:spPr>
            <a:xfrm>
              <a:off x="4955395"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3" name="Oval 27"/>
            <p:cNvSpPr/>
            <p:nvPr/>
          </p:nvSpPr>
          <p:spPr>
            <a:xfrm>
              <a:off x="5316030"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4" name="Oval 27"/>
            <p:cNvSpPr/>
            <p:nvPr/>
          </p:nvSpPr>
          <p:spPr>
            <a:xfrm>
              <a:off x="5666352"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5" name="Oval 27"/>
            <p:cNvSpPr/>
            <p:nvPr/>
          </p:nvSpPr>
          <p:spPr>
            <a:xfrm>
              <a:off x="6026987"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6" name="Oval 27"/>
            <p:cNvSpPr/>
            <p:nvPr/>
          </p:nvSpPr>
          <p:spPr>
            <a:xfrm>
              <a:off x="6438139"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7" name="Oval 27"/>
            <p:cNvSpPr/>
            <p:nvPr/>
          </p:nvSpPr>
          <p:spPr>
            <a:xfrm>
              <a:off x="6798774" y="4227934"/>
              <a:ext cx="221498" cy="1721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sp>
          <p:nvSpPr>
            <p:cNvPr id="28" name="Oval 27"/>
            <p:cNvSpPr/>
            <p:nvPr/>
          </p:nvSpPr>
          <p:spPr>
            <a:xfrm>
              <a:off x="7190614" y="4227934"/>
              <a:ext cx="221498" cy="17212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cs typeface="+mn-ea"/>
                <a:sym typeface="+mn-lt"/>
              </a:endParaRPr>
            </a:p>
          </p:txBody>
        </p:sp>
      </p:grpSp>
      <p:pic>
        <p:nvPicPr>
          <p:cNvPr id="4" name="图片 3"/>
          <p:cNvPicPr>
            <a:picLocks noChangeAspect="1"/>
          </p:cNvPicPr>
          <p:nvPr/>
        </p:nvPicPr>
        <p:blipFill>
          <a:blip r:embed="rId2"/>
          <a:stretch>
            <a:fillRect/>
          </a:stretch>
        </p:blipFill>
        <p:spPr>
          <a:xfrm>
            <a:off x="641350" y="579120"/>
            <a:ext cx="7729855" cy="3114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512,&quot;width&quot;:14292}"/>
</p:tagLst>
</file>

<file path=ppt/theme/theme1.xml><?xml version="1.0" encoding="utf-8"?>
<a:theme xmlns:a="http://schemas.openxmlformats.org/drawingml/2006/main" name="Office Theme">
  <a:themeElements>
    <a:clrScheme name="通用10_c1">
      <a:dk1>
        <a:srgbClr val="8A8D8A"/>
      </a:dk1>
      <a:lt1>
        <a:srgbClr val="000000"/>
      </a:lt1>
      <a:dk2>
        <a:srgbClr val="080808"/>
      </a:dk2>
      <a:lt2>
        <a:srgbClr val="FFFFFF"/>
      </a:lt2>
      <a:accent1>
        <a:srgbClr val="F18E26"/>
      </a:accent1>
      <a:accent2>
        <a:srgbClr val="D77411"/>
      </a:accent2>
      <a:accent3>
        <a:srgbClr val="F4AA5B"/>
      </a:accent3>
      <a:accent4>
        <a:srgbClr val="5C605B"/>
      </a:accent4>
      <a:accent5>
        <a:srgbClr val="8A8D8A"/>
      </a:accent5>
      <a:accent6>
        <a:srgbClr val="C7C8C7"/>
      </a:accent6>
      <a:hlink>
        <a:srgbClr val="0563C1"/>
      </a:hlink>
      <a:folHlink>
        <a:srgbClr val="954F72"/>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3570</Words>
  <Application>Microsoft Office PowerPoint</Application>
  <PresentationFormat>全屏显示(16:9)</PresentationFormat>
  <Paragraphs>190</Paragraphs>
  <Slides>27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宋体</vt:lpstr>
      <vt:lpstr>微软雅黑</vt:lpstr>
      <vt:lpstr>Arial</vt:lpstr>
      <vt:lpstr>Calibri</vt:lpstr>
      <vt:lpstr>Source Sans Pro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51PPT模板网</cp:keywords>
  <dc:description>www.51 pptmoban.com</dc:description>
  <cp:lastModifiedBy/>
  <cp:revision>6</cp:revision>
  <dcterms:created xsi:type="dcterms:W3CDTF">2015-10-08T06:58:00Z</dcterms:created>
  <dcterms:modified xsi:type="dcterms:W3CDTF">2023-03-07T07:48:15Z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