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4" r:id="rId3"/>
    <p:sldId id="261" r:id="rId4"/>
    <p:sldId id="276" r:id="rId5"/>
    <p:sldId id="277" r:id="rId6"/>
    <p:sldId id="283" r:id="rId7"/>
    <p:sldId id="282" r:id="rId8"/>
    <p:sldId id="284" r:id="rId9"/>
    <p:sldId id="285" r:id="rId10"/>
    <p:sldId id="278" r:id="rId11"/>
    <p:sldId id="280" r:id="rId12"/>
    <p:sldId id="263" r:id="rId13"/>
    <p:sldId id="264" r:id="rId14"/>
    <p:sldId id="290" r:id="rId15"/>
    <p:sldId id="287" r:id="rId16"/>
    <p:sldId id="288" r:id="rId17"/>
    <p:sldId id="265" r:id="rId18"/>
    <p:sldId id="275" r:id="rId19"/>
    <p:sldId id="289" r:id="rId20"/>
    <p:sldId id="292" r:id="rId21"/>
    <p:sldId id="293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2022/12/4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2022/12/4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2022/12/4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2022/12/4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电路与电子学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周末学习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5" y="638084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通用寄存器组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5" y="1284415"/>
            <a:ext cx="53543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reg_group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clk,we,raa,rwba,i,s,d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reg [7:0] a=8'b0001_0010;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@(raa,rwba,a,b,c)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case (</a:t>
            </a:r>
            <a:r>
              <a:rPr lang="en-US" altLang="zh-CN" sz="2400" dirty="0" err="1">
                <a:solidFill>
                  <a:srgbClr val="000000"/>
                </a:solidFill>
              </a:rPr>
              <a:t>raa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2'b00: s=a;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…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2C0CAC-4731-7DBE-62C9-DF29B64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5" y="4627610"/>
            <a:ext cx="32364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if (we==1'b0)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case (</a:t>
            </a:r>
            <a:r>
              <a:rPr lang="en-US" altLang="zh-CN" sz="2400" dirty="0" err="1">
                <a:solidFill>
                  <a:srgbClr val="000000"/>
                </a:solidFill>
              </a:rPr>
              <a:t>rwba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2'b00: a&lt;=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252BD9-7E7D-03DE-9063-610F8AFA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78" y="77934"/>
            <a:ext cx="8266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5" y="638084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通用寄存器组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5" y="1284415"/>
            <a:ext cx="53543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reg_group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clk,we,raa,rwba,i,s,d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 [7:0] a=8'b0001_0010;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always @(raa,rwba,a,b,c)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case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2'b00: s=a;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…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2C0CAC-4731-7DBE-62C9-DF29B64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25" y="4197764"/>
            <a:ext cx="32364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always @(negedge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case ({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we,rwba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3'b000: a&lt;=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    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5091ED-6381-8E97-C950-F0E1BCD2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49" y="0"/>
            <a:ext cx="6943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88152-EA8E-8CC6-0C2F-C5FAFCCE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D8F6BD-57B4-5D13-52B3-95638D54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30" y="2353824"/>
            <a:ext cx="6879620" cy="3593683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6F83704D-DB26-CDCB-5A39-D2B06C14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7" y="1340561"/>
            <a:ext cx="73629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ALU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和移位逻辑中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CF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、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ZF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的赋值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81684D6-CBDB-BE25-7FD2-9ACFB63FF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04811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2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>
            <a:extLst>
              <a:ext uri="{FF2B5EF4-FFF2-40B4-BE49-F238E27FC236}">
                <a16:creationId xmlns:a16="http://schemas.microsoft.com/office/drawing/2014/main" id="{3478F8FD-02FD-6CED-A32F-1EAB78A99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41" y="411438"/>
            <a:ext cx="69643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SM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为指令译码器的使能信号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237188-E4B8-A7B8-BBAE-A0BC50B559B8}"/>
              </a:ext>
            </a:extLst>
          </p:cNvPr>
          <p:cNvSpPr txBox="1"/>
          <p:nvPr/>
        </p:nvSpPr>
        <p:spPr>
          <a:xfrm>
            <a:off x="890118" y="1015233"/>
            <a:ext cx="9278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Shi_fbus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(mova+movb+add+sub+and1+not1+out1)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F1C333-3F80-97AC-55E5-CBBBB762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68" y="1057769"/>
            <a:ext cx="7858125" cy="5743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D5E4BF-EDB2-0EF8-E8A6-260EBBC26417}"/>
              </a:ext>
            </a:extLst>
          </p:cNvPr>
          <p:cNvSpPr txBox="1"/>
          <p:nvPr/>
        </p:nvSpPr>
        <p:spPr>
          <a:xfrm>
            <a:off x="791376" y="6154174"/>
            <a:ext cx="879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Shi_fbus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=mova+movb+add+sub+and1+not1+out1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88152-EA8E-8CC6-0C2F-C5FAFCCE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6F83704D-DB26-CDCB-5A39-D2B06C14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7" y="1340561"/>
            <a:ext cx="73629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外部输入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81684D6-CBDB-BE25-7FD2-9ACFB63FF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04811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9C9417-F985-F94F-7CC5-101B3D21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19" y="2226045"/>
            <a:ext cx="4829175" cy="1419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F53B02-29C4-224C-992A-1E62C2E2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31" y="4681976"/>
            <a:ext cx="4957595" cy="1257715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98D1B451-402B-D604-D80D-D32481ABD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94" y="3840458"/>
            <a:ext cx="73629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外部输出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24EB8-1749-D911-9F6C-2776C719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2022/12/4</a:t>
            </a:fld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6E330FD-6311-173B-C88E-C0F0DFB2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7" y="659516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模块验证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343323-585B-262E-430A-F4E5D6C8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823673"/>
            <a:ext cx="11877675" cy="2276475"/>
          </a:xfrm>
          <a:prstGeom prst="rect">
            <a:avLst/>
          </a:prstGeom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79927834-7AA3-1ACB-BAFB-20988BEE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63" y="1397777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通用寄存器组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F2D2C1-5B82-2455-BC89-336AD2E0AB21}"/>
              </a:ext>
            </a:extLst>
          </p:cNvPr>
          <p:cNvSpPr txBox="1"/>
          <p:nvPr/>
        </p:nvSpPr>
        <p:spPr>
          <a:xfrm>
            <a:off x="1586523" y="213657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reg [7:0] a=8'b0001_0010;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reg [7:0] b=8'b0010_0011;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reg [7:0] c=8'b1000_1000;</a:t>
            </a:r>
          </a:p>
        </p:txBody>
      </p:sp>
    </p:spTree>
    <p:extLst>
      <p:ext uri="{BB962C8B-B14F-4D97-AF65-F5344CB8AC3E}">
        <p14:creationId xmlns:p14="http://schemas.microsoft.com/office/powerpoint/2010/main" val="4871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88152-EA8E-8CC6-0C2F-C5FAFCCE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54C137D-3FC7-A1FD-2ACC-89D2C046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385" y="1174285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9E65C76-A3A8-0CDB-3DC6-0A4149CE2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04811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模块整合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A427B4AB-AD13-4F5D-8B64-1700CA8E5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85" y="1013735"/>
            <a:ext cx="4790893" cy="52678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149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88152-EA8E-8CC6-0C2F-C5FAFCCE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54C137D-3FC7-A1FD-2ACC-89D2C046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385" y="1174285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9E65C76-A3A8-0CDB-3DC6-0A4149CE2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04811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模块整合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D07A69-9E92-B3BF-828F-E0DF2AD7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425160"/>
            <a:ext cx="10982325" cy="14382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4BFDEC-3B63-2407-E48F-DE6979024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58" y="2894695"/>
            <a:ext cx="8719681" cy="8244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F25291-E04F-AC7E-9735-B89978CEC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3057"/>
            <a:ext cx="12192000" cy="29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91406C5-07E8-A2E8-0C8C-20276FAD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08" y="425161"/>
            <a:ext cx="106172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模型机验证：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先验证每条指令执行的正确性，最后用</a:t>
            </a:r>
            <a:r>
              <a:rPr lang="zh-CN" altLang="en-US" sz="240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一段包含</a:t>
            </a:r>
            <a:r>
              <a:rPr lang="en-US" altLang="zh-CN" sz="240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条指令，指令间存在数据相关性的程序来验证模型机的正确性。</a:t>
            </a:r>
            <a:endParaRPr lang="zh-CN" altLang="en-US" sz="24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326B94-648D-F312-9C4F-D812F4EBFC6C}"/>
              </a:ext>
            </a:extLst>
          </p:cNvPr>
          <p:cNvSpPr txBox="1"/>
          <p:nvPr/>
        </p:nvSpPr>
        <p:spPr>
          <a:xfrm>
            <a:off x="715110" y="1497779"/>
            <a:ext cx="10945446" cy="484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JMP 04H (00110000  00000100) (30H 04H)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4:   IN A (00100000) (20H)      A=10000011(83H)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zh-CN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83H</a:t>
            </a:r>
            <a:r>
              <a:rPr kumimoji="1" lang="zh-CN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是由外部输入的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OUT A (01000000) (40H)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MOV M A (11001100)(CCH)       C=10000000(80H) 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80H</a:t>
            </a:r>
            <a:r>
              <a:rPr kumimoji="1" lang="zh-CN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是在通用寄存器组设计时对</a:t>
            </a:r>
            <a:r>
              <a:rPr kumimoji="1"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初始化的值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266700"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MOV B M (11000111)(C7H)       B=10000011(83H)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SUB A,B (01100001)(61H)          A=00000000(00H), Z=1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JZ 10H (00110001 00010000) (31H 10H)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16:  NOT A (01010000)(50H)             A=11111111(FFH)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AND A,C (10110010)(B2H)        A=10000000(80H)</a:t>
            </a:r>
          </a:p>
        </p:txBody>
      </p:sp>
    </p:spTree>
    <p:extLst>
      <p:ext uri="{BB962C8B-B14F-4D97-AF65-F5344CB8AC3E}">
        <p14:creationId xmlns:p14="http://schemas.microsoft.com/office/powerpoint/2010/main" val="21849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91406C5-07E8-A2E8-0C8C-20276FAD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08" y="589180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模型机验证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326B94-648D-F312-9C4F-D812F4EBFC6C}"/>
              </a:ext>
            </a:extLst>
          </p:cNvPr>
          <p:cNvSpPr txBox="1"/>
          <p:nvPr/>
        </p:nvSpPr>
        <p:spPr>
          <a:xfrm>
            <a:off x="969108" y="1205836"/>
            <a:ext cx="10863385" cy="532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ADD A,B (10010001)(91H)       A=00000011(03H),C=1  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JC 18H (00110010 00011000)(32H 18H)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24:  NOP (01110000) (70H)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RSR A (10100000) (A0H)          A=10000001(81)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OUT A (01000000) (40H)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RSL B (10100111) (A7H)          B=00000111(07H)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MOV A,B (11000001) (C1H)     A=00000111(07H)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OUT A (01000000) (40H)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HALT (10000000) (80H)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ADD A,B (10010001) (91H)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OUT A (01000000) (40H)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2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0AA79-FF42-4311-EDE1-5EFC2910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D8993-4044-7DE1-1FB4-2771B172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541" y="2014194"/>
            <a:ext cx="7642194" cy="32768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模块优化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模块验证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模型机整合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模型机验证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模型机执行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模型机验收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BE6E5-11F2-03F8-2711-5C4ED298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2022/12/4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91406C5-07E8-A2E8-0C8C-20276FAD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08" y="589180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模型机执行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4C90EB24-5584-9079-BF44-FE620BC2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64" y="1443062"/>
            <a:ext cx="59092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验证程序存放于</a:t>
            </a:r>
            <a:r>
              <a:rPr lang="en-US" altLang="zh-CN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RAM</a:t>
            </a: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的初始化文件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35E031E-51D0-9B4A-AE76-D8C8C5E5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64" y="2813691"/>
            <a:ext cx="59092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PC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：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00H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，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SM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：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611CC-075D-CF29-F66D-BF311BDD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18" y="5600331"/>
            <a:ext cx="10115550" cy="6673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C02C2B-93BF-9A16-B364-21218699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18" y="4321939"/>
            <a:ext cx="10115550" cy="933450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15AC6F07-8C73-52C4-E475-FCD226A363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58" y="437097"/>
            <a:ext cx="3360678" cy="36952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16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91406C5-07E8-A2E8-0C8C-20276FAD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08" y="589180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2800" b="1" i="0" kern="1200" cap="none" spc="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模型机验收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C1D70D-1FFD-DE15-D270-4DE0BAD7BDCF}"/>
              </a:ext>
            </a:extLst>
          </p:cNvPr>
          <p:cNvSpPr txBox="1"/>
          <p:nvPr/>
        </p:nvSpPr>
        <p:spPr>
          <a:xfrm>
            <a:off x="627185" y="1213652"/>
            <a:ext cx="10937630" cy="5368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、严格按“模型机设计指导书”的功能要求进行验收。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、功能仿真：编译通过，用一段程序仿真验证模型机实现指令的正确性。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、模型机的框架结构：助教查验和提问检测模型机结构的合理性。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、功能与性能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）指令条数：模型机实现的指令数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）停机操作：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HALT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如何实现模型机真正、正确的停机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）成本开销：采用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CycloneII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系列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EP2C5T144C8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综合查看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Total logic elements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）时钟周期：模型机所有指令正确执行的最短时钟周期。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、回答问题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修改程序：自由选择回答问题或修改程序代码。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、设计报告：助教检测报告的完整性和正确性。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、模型机下载至板卡，所有指令运行正确并且回答问题正确，验收成绩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100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、不允许用往届同学的综合设计来验收，一旦发现，计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318294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319A09-1408-676B-0948-F2265EA71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59516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286" y="139617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选择器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6A68BD-EEE6-B1A9-9304-20A8A5F4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80" y="3634155"/>
            <a:ext cx="6124271" cy="22241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4" y="2138983"/>
            <a:ext cx="41751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mux3_1(</a:t>
            </a:r>
            <a:r>
              <a:rPr lang="en-US" altLang="zh-CN" sz="2400" dirty="0" err="1">
                <a:solidFill>
                  <a:srgbClr val="000000"/>
                </a:solidFill>
              </a:rPr>
              <a:t>a,b,c,madd,y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@(a or b or c or </a:t>
            </a:r>
            <a:r>
              <a:rPr lang="en-US" altLang="zh-CN" sz="2400" dirty="0" err="1">
                <a:solidFill>
                  <a:srgbClr val="000000"/>
                </a:solidFill>
              </a:rPr>
              <a:t>madd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if (</a:t>
            </a:r>
            <a:r>
              <a:rPr lang="en-US" altLang="zh-CN" sz="2400" dirty="0" err="1">
                <a:solidFill>
                  <a:srgbClr val="000000"/>
                </a:solidFill>
              </a:rPr>
              <a:t>madd</a:t>
            </a:r>
            <a:r>
              <a:rPr lang="en-US" altLang="zh-CN" sz="2400" dirty="0">
                <a:solidFill>
                  <a:srgbClr val="000000"/>
                </a:solidFill>
              </a:rPr>
              <a:t>==2'b00)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y=a;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319A09-1408-676B-0948-F2265EA71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59516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286" y="139617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选择器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4" y="2138983"/>
            <a:ext cx="41751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 mux3_1(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a,b,c,madd,y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@(a or b or c or </a:t>
            </a:r>
            <a:r>
              <a:rPr lang="en-US" altLang="zh-CN" sz="2400" dirty="0" err="1">
                <a:solidFill>
                  <a:srgbClr val="000000"/>
                </a:solidFill>
              </a:rPr>
              <a:t>madd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case(</a:t>
            </a:r>
            <a:r>
              <a:rPr lang="en-US" altLang="zh-CN" sz="2400" dirty="0" err="1">
                <a:solidFill>
                  <a:srgbClr val="000000"/>
                </a:solidFill>
              </a:rPr>
              <a:t>madd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2'b00: y=a;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zh-CN" altLang="en-US" sz="2400" dirty="0">
                <a:solidFill>
                  <a:srgbClr val="000000"/>
                </a:solidFill>
              </a:rPr>
              <a:t>。。。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endcase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1A5BFB-7547-FC0A-972B-220FEA23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64" y="133350"/>
            <a:ext cx="50101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319A09-1408-676B-0948-F2265EA71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8647" y="659516"/>
            <a:ext cx="10058400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模块优化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286" y="139617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指令寄存器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4" y="2138983"/>
            <a:ext cx="41751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ir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clk,ir_ld,d,ir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if (</a:t>
            </a:r>
            <a:r>
              <a:rPr lang="en-US" altLang="zh-CN" sz="2400" dirty="0" err="1">
                <a:solidFill>
                  <a:srgbClr val="000000"/>
                </a:solidFill>
              </a:rPr>
              <a:t>ir_ld</a:t>
            </a:r>
            <a:r>
              <a:rPr lang="en-US" altLang="zh-CN" sz="2400" dirty="0">
                <a:solidFill>
                  <a:srgbClr val="000000"/>
                </a:solidFill>
              </a:rPr>
              <a:t>==1′b0)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ir</a:t>
            </a:r>
            <a:r>
              <a:rPr lang="en-US" altLang="zh-CN" sz="2400" dirty="0">
                <a:solidFill>
                  <a:srgbClr val="000000"/>
                </a:solidFill>
              </a:rPr>
              <a:t>&lt;=</a:t>
            </a:r>
            <a:r>
              <a:rPr lang="en-US" altLang="zh-CN" sz="2400" dirty="0" err="1">
                <a:solidFill>
                  <a:srgbClr val="000000"/>
                </a:solidFill>
              </a:rPr>
              <a:t>ir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else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ir</a:t>
            </a:r>
            <a:r>
              <a:rPr lang="en-US" altLang="zh-CN" sz="2400" dirty="0">
                <a:solidFill>
                  <a:srgbClr val="000000"/>
                </a:solidFill>
              </a:rPr>
              <a:t>&lt;=d;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C6894-B4A4-9E8C-B0AD-318BE0E0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29" y="4581303"/>
            <a:ext cx="3917868" cy="1356185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622C0CAC-4731-7DBE-62C9-DF29B64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15" y="2518445"/>
            <a:ext cx="41751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dirty="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if (</a:t>
            </a:r>
            <a:r>
              <a:rPr lang="en-US" altLang="zh-CN" sz="2400" dirty="0" err="1">
                <a:solidFill>
                  <a:srgbClr val="000000"/>
                </a:solidFill>
              </a:rPr>
              <a:t>ir_ld</a:t>
            </a:r>
            <a:r>
              <a:rPr lang="en-US" altLang="zh-CN" sz="2400" dirty="0">
                <a:solidFill>
                  <a:srgbClr val="000000"/>
                </a:solidFill>
              </a:rPr>
              <a:t>==1′b1)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ir</a:t>
            </a:r>
            <a:r>
              <a:rPr lang="en-US" altLang="zh-CN" sz="2400" dirty="0">
                <a:solidFill>
                  <a:srgbClr val="000000"/>
                </a:solidFill>
              </a:rPr>
              <a:t>&lt;=d;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4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39" y="68191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指令计数器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18" y="1629767"/>
            <a:ext cx="47135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pc (</a:t>
            </a:r>
            <a:r>
              <a:rPr lang="en-US" altLang="zh-CN" sz="2400" dirty="0" err="1">
                <a:solidFill>
                  <a:srgbClr val="000000"/>
                </a:solidFill>
              </a:rPr>
              <a:t>clk,pc_ld,pc_inc,a,add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reg [7:0] add=8'b0000_0000;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if (</a:t>
            </a:r>
            <a:r>
              <a:rPr lang="en-US" altLang="zh-CN" sz="2400" dirty="0" err="1">
                <a:solidFill>
                  <a:srgbClr val="000000"/>
                </a:solidFill>
              </a:rPr>
              <a:t>pc_inc</a:t>
            </a:r>
            <a:r>
              <a:rPr lang="en-US" altLang="zh-CN" sz="2400" dirty="0">
                <a:solidFill>
                  <a:srgbClr val="000000"/>
                </a:solidFill>
              </a:rPr>
              <a:t>==1'b1)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   add&lt;=add+1'b1;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53F7FF-2361-3B0F-3DA5-2C5AA094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81" y="1328247"/>
            <a:ext cx="94107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39" y="68191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600" b="0" dirty="0">
                <a:solidFill>
                  <a:prstClr val="black"/>
                </a:solidFill>
                <a:latin typeface="Times New Roman"/>
                <a:ea typeface="华文新魏" panose="02010800040101010101" pitchFamily="2" charset="-122"/>
              </a:rPr>
              <a:t>指令计数器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78" y="1651769"/>
            <a:ext cx="47135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pc (</a:t>
            </a:r>
            <a:r>
              <a:rPr lang="en-US" altLang="zh-CN" sz="2400" dirty="0" err="1">
                <a:solidFill>
                  <a:srgbClr val="000000"/>
                </a:solidFill>
              </a:rPr>
              <a:t>clk,pc_ld,pc_inc,a,add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reg [7:0] temp=8'b0000_0000;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if (</a:t>
            </a:r>
            <a:r>
              <a:rPr lang="en-US" altLang="zh-CN" sz="2400" dirty="0" err="1">
                <a:solidFill>
                  <a:srgbClr val="000000"/>
                </a:solidFill>
              </a:rPr>
              <a:t>pc_inc</a:t>
            </a:r>
            <a:r>
              <a:rPr lang="en-US" altLang="zh-CN" sz="2400" dirty="0">
                <a:solidFill>
                  <a:srgbClr val="000000"/>
                </a:solidFill>
              </a:rPr>
              <a:t>==1'b1)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   temp&lt;=temp+1'b1;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   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    add&lt;=temp;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1AB43D-0A72-8445-250E-94FB6B5D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12" y="3681023"/>
            <a:ext cx="9734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39" y="681916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指令计数器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78" y="1651769"/>
            <a:ext cx="47135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module pc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clk,pc_ld,pc_inc,a,add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 [7:0] temp=8'b0000_0000;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always @(negedge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pc_inc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==1'b1)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temp&lt;=temp+1'b1;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assign  add=temp;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endmodule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628DB-1A37-A0BC-E0AD-CF8CB8C7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05" y="3585284"/>
            <a:ext cx="8353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527B3BBA-D6A3-B9DD-D5B1-AE648DD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5" y="638084"/>
            <a:ext cx="8290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通用寄存器组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13CE-5093-6C14-C75F-CB9C47B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5" y="1284415"/>
            <a:ext cx="53543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reg_group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clk,we,raa,rwba,i,s,d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reg [7:0] a=8'b0001_0010;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@(raa,rwba,a,b,c)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if (</a:t>
            </a:r>
            <a:r>
              <a:rPr lang="en-US" altLang="zh-CN" sz="2400" dirty="0" err="1">
                <a:solidFill>
                  <a:srgbClr val="000000"/>
                </a:solidFill>
              </a:rPr>
              <a:t>raa</a:t>
            </a:r>
            <a:r>
              <a:rPr lang="en-US" altLang="zh-CN" sz="2400" dirty="0">
                <a:solidFill>
                  <a:srgbClr val="000000"/>
                </a:solidFill>
              </a:rPr>
              <a:t>==2'b00)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 s=a;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…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2C0CAC-4731-7DBE-62C9-DF29B64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39" y="4549676"/>
            <a:ext cx="37497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always @(negedge </a:t>
            </a:r>
            <a:r>
              <a:rPr lang="en-US" altLang="zh-CN" sz="2400" dirty="0" err="1">
                <a:solidFill>
                  <a:srgbClr val="000000"/>
                </a:solidFill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if (we==1'b0)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if (</a:t>
            </a:r>
            <a:r>
              <a:rPr lang="en-US" altLang="zh-CN" sz="2400" dirty="0" err="1">
                <a:solidFill>
                  <a:srgbClr val="000000"/>
                </a:solidFill>
              </a:rPr>
              <a:t>rwba</a:t>
            </a:r>
            <a:r>
              <a:rPr lang="en-US" altLang="zh-CN" sz="2400" dirty="0">
                <a:solidFill>
                  <a:srgbClr val="000000"/>
                </a:solidFill>
              </a:rPr>
              <a:t>==2'b00)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	  a&lt;=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  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EF4068-3AEF-C15E-5C7A-62EBDEDB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53" y="1994877"/>
            <a:ext cx="7248525" cy="1676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3FA970-9F5C-ACB8-6EBC-13C4B8C9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646" y="1720372"/>
            <a:ext cx="12192000" cy="52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{1B0E8D5F-33F6-4852-975A-D5A6F1E361C5}tf78438558_win32</Template>
  <TotalTime>795</TotalTime>
  <Words>1268</Words>
  <Application>Microsoft Office PowerPoint</Application>
  <PresentationFormat>宽屏</PresentationFormat>
  <Paragraphs>197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Microsoft YaHei UI</vt:lpstr>
      <vt:lpstr>华文新魏</vt:lpstr>
      <vt:lpstr>华文中宋</vt:lpstr>
      <vt:lpstr>楷体</vt:lpstr>
      <vt:lpstr>Calibri</vt:lpstr>
      <vt:lpstr>Century Gothic</vt:lpstr>
      <vt:lpstr>Garamond</vt:lpstr>
      <vt:lpstr>Times New Roman</vt:lpstr>
      <vt:lpstr>Wingdings</vt:lpstr>
      <vt:lpstr>SavonVTI</vt:lpstr>
      <vt:lpstr>电路与电子学</vt:lpstr>
      <vt:lpstr>目录</vt:lpstr>
      <vt:lpstr>模块优化</vt:lpstr>
      <vt:lpstr>模块优化</vt:lpstr>
      <vt:lpstr>模块优化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模块优化</vt:lpstr>
      <vt:lpstr>PowerPoint 演示文稿</vt:lpstr>
      <vt:lpstr>模块优化</vt:lpstr>
      <vt:lpstr>PowerPoint 演示文稿</vt:lpstr>
      <vt:lpstr>模块整合</vt:lpstr>
      <vt:lpstr>模块整合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电路与电子学</dc:title>
  <dc:creator>c zy</dc:creator>
  <cp:lastModifiedBy>cq ling</cp:lastModifiedBy>
  <cp:revision>51</cp:revision>
  <dcterms:created xsi:type="dcterms:W3CDTF">2022-11-27T00:50:24Z</dcterms:created>
  <dcterms:modified xsi:type="dcterms:W3CDTF">2022-12-04T15:51:11Z</dcterms:modified>
</cp:coreProperties>
</file>